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319" r:id="rId5"/>
    <p:sldId id="260" r:id="rId6"/>
    <p:sldId id="320" r:id="rId7"/>
    <p:sldId id="321" r:id="rId8"/>
    <p:sldId id="32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23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7" r:id="rId6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A81BA-B04B-47C6-9492-F86BA2E9ACAC}" type="datetimeFigureOut">
              <a:rPr lang="zh-TW" altLang="en-US" smtClean="0"/>
              <a:t>2016/10/13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9171-A339-4704-8F64-C57AA2CED1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8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73842-C31B-48D3-AF67-F321726BB1F5}" type="slidenum">
              <a:rPr lang="he-IL" altLang="zh-TW"/>
              <a:pPr/>
              <a:t>2</a:t>
            </a:fld>
            <a:endParaRPr lang="zh-TW" altLang="zh-TW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52740-7111-40D6-970F-BC0F78AD0E39}" type="slidenum">
              <a:rPr lang="he-IL" altLang="zh-TW"/>
              <a:pPr/>
              <a:t>15</a:t>
            </a:fld>
            <a:endParaRPr lang="zh-TW" altLang="zh-TW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2E065F-D340-49CB-9567-16888343FBF0}" type="slidenum">
              <a:rPr lang="he-IL" altLang="zh-TW"/>
              <a:pPr/>
              <a:t>16</a:t>
            </a:fld>
            <a:endParaRPr lang="zh-TW" altLang="zh-TW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A670D-A347-468A-9818-C8133DFB839F}" type="slidenum">
              <a:rPr lang="he-IL" altLang="zh-TW"/>
              <a:pPr/>
              <a:t>17</a:t>
            </a:fld>
            <a:endParaRPr lang="zh-TW" altLang="zh-TW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C6B51-5B4C-403F-865F-075A99EB10C6}" type="slidenum">
              <a:rPr lang="he-IL" altLang="zh-TW"/>
              <a:pPr/>
              <a:t>18</a:t>
            </a:fld>
            <a:endParaRPr lang="zh-TW" altLang="zh-TW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B6BB-B685-49DE-AEF6-5BDF950EDEB1}" type="slidenum">
              <a:rPr lang="he-IL" altLang="zh-TW"/>
              <a:pPr/>
              <a:t>19</a:t>
            </a:fld>
            <a:endParaRPr lang="zh-TW" altLang="zh-TW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5CFAC-3701-4D67-8617-96574ABA8FC6}" type="slidenum">
              <a:rPr lang="he-IL" altLang="zh-TW"/>
              <a:pPr/>
              <a:t>20</a:t>
            </a:fld>
            <a:endParaRPr lang="zh-TW" altLang="zh-TW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5044B-7DCF-4C10-A342-1E26CEB0D4ED}" type="slidenum">
              <a:rPr lang="he-IL" altLang="zh-TW"/>
              <a:pPr/>
              <a:t>21</a:t>
            </a:fld>
            <a:endParaRPr lang="zh-TW" altLang="zh-TW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8BC3C-F52C-448C-B1F8-3D0A9EDA1553}" type="slidenum">
              <a:rPr lang="he-IL" altLang="zh-TW"/>
              <a:pPr/>
              <a:t>22</a:t>
            </a:fld>
            <a:endParaRPr lang="zh-TW" altLang="zh-TW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BCB98-C797-4341-97A7-93AAC1D0C178}" type="slidenum">
              <a:rPr lang="he-IL" altLang="zh-TW"/>
              <a:pPr/>
              <a:t>23</a:t>
            </a:fld>
            <a:endParaRPr lang="zh-TW" altLang="zh-TW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A1FE6-1453-4E19-9CE3-76AC103DEC5D}" type="slidenum">
              <a:rPr lang="he-IL" altLang="zh-TW"/>
              <a:pPr/>
              <a:t>24</a:t>
            </a:fld>
            <a:endParaRPr lang="zh-TW" altLang="zh-TW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D9365-D9F2-4CDE-ACAD-BB019CDF43B8}" type="slidenum">
              <a:rPr lang="he-IL" altLang="zh-TW"/>
              <a:pPr/>
              <a:t>3</a:t>
            </a:fld>
            <a:endParaRPr lang="zh-TW" altLang="zh-TW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7E2DF-84AA-4232-8B32-01CB2F9B53BA}" type="slidenum">
              <a:rPr lang="he-IL" altLang="zh-TW"/>
              <a:pPr/>
              <a:t>25</a:t>
            </a:fld>
            <a:endParaRPr lang="zh-TW" altLang="zh-TW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F18B3-3748-497D-B348-DE4A3698B6C3}" type="slidenum">
              <a:rPr lang="he-IL" altLang="zh-TW"/>
              <a:pPr/>
              <a:t>26</a:t>
            </a:fld>
            <a:endParaRPr lang="zh-TW" altLang="zh-TW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252F5-27CF-4BCF-9C0A-1D15B091F60E}" type="slidenum">
              <a:rPr lang="he-IL" altLang="zh-TW"/>
              <a:pPr/>
              <a:t>27</a:t>
            </a:fld>
            <a:endParaRPr lang="zh-TW" altLang="zh-TW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A7326-0171-4E7E-B369-AE743683C8C5}" type="slidenum">
              <a:rPr lang="he-IL" altLang="zh-TW"/>
              <a:pPr/>
              <a:t>28</a:t>
            </a:fld>
            <a:endParaRPr lang="zh-TW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F84A9-BA29-4653-B324-67300492F767}" type="slidenum">
              <a:rPr lang="he-IL" altLang="zh-TW"/>
              <a:pPr/>
              <a:t>29</a:t>
            </a:fld>
            <a:endParaRPr lang="zh-TW" altLang="zh-TW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4F01C-0EB3-4421-A648-8698FD810789}" type="slidenum">
              <a:rPr lang="he-IL" altLang="zh-TW"/>
              <a:pPr/>
              <a:t>30</a:t>
            </a:fld>
            <a:endParaRPr lang="zh-TW" altLang="zh-TW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25503-A94C-4112-8C35-B219E7C72539}" type="slidenum">
              <a:rPr lang="he-IL" altLang="zh-TW"/>
              <a:pPr/>
              <a:t>31</a:t>
            </a:fld>
            <a:endParaRPr lang="zh-TW" altLang="zh-TW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E0645-A1FE-49EF-9E01-6FF575CF5A06}" type="slidenum">
              <a:rPr lang="he-IL" altLang="zh-TW"/>
              <a:pPr/>
              <a:t>32</a:t>
            </a:fld>
            <a:endParaRPr lang="zh-TW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338CE-67F2-4FAF-8E52-5885CFE43075}" type="slidenum">
              <a:rPr lang="he-IL" altLang="zh-TW"/>
              <a:pPr/>
              <a:t>33</a:t>
            </a:fld>
            <a:endParaRPr lang="zh-TW" altLang="zh-TW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878BD-001C-45AA-9700-0735FFEBC788}" type="slidenum">
              <a:rPr lang="he-IL" altLang="zh-TW"/>
              <a:pPr/>
              <a:t>34</a:t>
            </a:fld>
            <a:endParaRPr lang="zh-TW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1DC5F-AF06-430F-ACF6-07D7043B6561}" type="slidenum">
              <a:rPr lang="he-IL" altLang="zh-TW"/>
              <a:pPr/>
              <a:t>5</a:t>
            </a:fld>
            <a:endParaRPr lang="zh-TW" altLang="zh-TW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BE0C5-E38C-40F8-948C-4312406CB8C9}" type="slidenum">
              <a:rPr lang="he-IL" altLang="zh-TW"/>
              <a:pPr/>
              <a:t>35</a:t>
            </a:fld>
            <a:endParaRPr lang="zh-TW" altLang="zh-TW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6A91E-5391-4F8F-825A-DFB873B71FB3}" type="slidenum">
              <a:rPr lang="he-IL" altLang="zh-TW"/>
              <a:pPr/>
              <a:t>36</a:t>
            </a:fld>
            <a:endParaRPr lang="zh-TW" altLang="zh-TW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2665D-84FA-4DB7-917E-087D507BDB51}" type="slidenum">
              <a:rPr lang="he-IL" altLang="zh-TW"/>
              <a:pPr/>
              <a:t>37</a:t>
            </a:fld>
            <a:endParaRPr lang="zh-TW" altLang="zh-TW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1C58D-1694-4DF5-8791-BF23F8F595F6}" type="slidenum">
              <a:rPr lang="he-IL" altLang="zh-TW"/>
              <a:pPr/>
              <a:t>38</a:t>
            </a:fld>
            <a:endParaRPr lang="zh-TW" altLang="zh-TW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4E0B8-1159-4A29-BB0A-91DBF4551EF4}" type="slidenum">
              <a:rPr lang="he-IL" altLang="zh-TW"/>
              <a:pPr/>
              <a:t>39</a:t>
            </a:fld>
            <a:endParaRPr lang="zh-TW" altLang="zh-TW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97E9F-6D7D-4270-86A3-02746727645C}" type="slidenum">
              <a:rPr lang="he-IL" altLang="zh-TW"/>
              <a:pPr/>
              <a:t>40</a:t>
            </a:fld>
            <a:endParaRPr lang="zh-TW" altLang="zh-TW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AFBEC-8847-4CB5-9C0C-7A5EAA2D145A}" type="slidenum">
              <a:rPr lang="he-IL" altLang="zh-TW"/>
              <a:pPr/>
              <a:t>41</a:t>
            </a:fld>
            <a:endParaRPr lang="zh-TW" altLang="zh-TW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8FD90-505A-4BDB-82DB-146F93178C5C}" type="slidenum">
              <a:rPr lang="he-IL" altLang="zh-TW"/>
              <a:pPr/>
              <a:t>42</a:t>
            </a:fld>
            <a:endParaRPr lang="zh-TW" altLang="zh-TW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6816E-5C6B-4F7C-B112-DE6A9E3A5C50}" type="slidenum">
              <a:rPr lang="he-IL" altLang="zh-TW"/>
              <a:pPr/>
              <a:t>43</a:t>
            </a:fld>
            <a:endParaRPr lang="zh-TW" altLang="zh-TW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3B54F-233E-4FB6-90A2-15624613A690}" type="slidenum">
              <a:rPr lang="he-IL" altLang="zh-TW"/>
              <a:pPr/>
              <a:t>45</a:t>
            </a:fld>
            <a:endParaRPr lang="zh-TW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B8712-9F29-4980-B1EC-F8277104E083}" type="slidenum">
              <a:rPr lang="he-IL" altLang="zh-TW"/>
              <a:pPr/>
              <a:t>9</a:t>
            </a:fld>
            <a:endParaRPr lang="zh-TW" altLang="zh-TW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964FD-9AA5-43CB-9EAA-485F4C0B8DE3}" type="slidenum">
              <a:rPr lang="he-IL" altLang="zh-TW"/>
              <a:pPr/>
              <a:t>46</a:t>
            </a:fld>
            <a:endParaRPr lang="zh-TW" altLang="zh-TW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A1FAC-805E-4D62-A92D-CEE14D3CBCCA}" type="slidenum">
              <a:rPr lang="he-IL" altLang="zh-TW"/>
              <a:pPr/>
              <a:t>47</a:t>
            </a:fld>
            <a:endParaRPr lang="zh-TW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1178A-CED7-42A6-8FBA-0EFFACC37DD1}" type="slidenum">
              <a:rPr lang="he-IL" altLang="zh-TW"/>
              <a:pPr/>
              <a:t>48</a:t>
            </a:fld>
            <a:endParaRPr lang="zh-TW" altLang="zh-TW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619B7-99E0-4945-B1A1-58B9E64704DF}" type="slidenum">
              <a:rPr lang="he-IL" altLang="zh-TW"/>
              <a:pPr/>
              <a:t>49</a:t>
            </a:fld>
            <a:endParaRPr lang="zh-TW" altLang="zh-TW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933E7-8CEB-494E-9AD3-8056B98FFED8}" type="slidenum">
              <a:rPr lang="he-IL" altLang="zh-TW"/>
              <a:pPr/>
              <a:t>50</a:t>
            </a:fld>
            <a:endParaRPr lang="zh-TW" altLang="zh-TW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47D3F-C7B8-4F41-B608-EFA4A18DE846}" type="slidenum">
              <a:rPr lang="he-IL" altLang="zh-TW"/>
              <a:pPr/>
              <a:t>51</a:t>
            </a:fld>
            <a:endParaRPr lang="zh-TW" altLang="zh-TW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374D0-DEE6-4DCB-B062-83C3F291FEA7}" type="slidenum">
              <a:rPr lang="he-IL" altLang="zh-TW"/>
              <a:pPr/>
              <a:t>52</a:t>
            </a:fld>
            <a:endParaRPr lang="zh-TW" altLang="zh-TW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0A900-4D43-4FC8-98D4-53162573278A}" type="slidenum">
              <a:rPr lang="he-IL" altLang="zh-TW"/>
              <a:pPr/>
              <a:t>53</a:t>
            </a:fld>
            <a:endParaRPr lang="zh-TW" altLang="zh-TW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307D2-1934-40DC-9C39-E5C27954FB34}" type="slidenum">
              <a:rPr lang="he-IL" altLang="zh-TW"/>
              <a:pPr/>
              <a:t>54</a:t>
            </a:fld>
            <a:endParaRPr lang="zh-TW" altLang="zh-TW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0873D-B051-4398-B257-48A6FCAB7421}" type="slidenum">
              <a:rPr lang="he-IL" altLang="zh-TW"/>
              <a:pPr/>
              <a:t>55</a:t>
            </a:fld>
            <a:endParaRPr lang="zh-TW" altLang="zh-TW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4E4B-7DBC-4267-982B-AE8CC880D819}" type="slidenum">
              <a:rPr lang="he-IL" altLang="zh-TW"/>
              <a:pPr/>
              <a:t>10</a:t>
            </a:fld>
            <a:endParaRPr lang="zh-TW" altLang="zh-TW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4C3F9-0EB7-42EC-966F-E9DAF36C0448}" type="slidenum">
              <a:rPr lang="he-IL" altLang="zh-TW"/>
              <a:pPr/>
              <a:t>56</a:t>
            </a:fld>
            <a:endParaRPr lang="zh-TW" altLang="zh-TW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1600F-645A-4387-B3F7-CE60EB12F1B7}" type="slidenum">
              <a:rPr lang="he-IL" altLang="zh-TW"/>
              <a:pPr/>
              <a:t>57</a:t>
            </a:fld>
            <a:endParaRPr lang="zh-TW" altLang="zh-TW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8C2DB-D220-48A9-B75A-AC0977FD452A}" type="slidenum">
              <a:rPr lang="he-IL" altLang="zh-TW"/>
              <a:pPr/>
              <a:t>58</a:t>
            </a:fld>
            <a:endParaRPr lang="zh-TW" altLang="zh-TW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E67CA2-36D7-4504-839A-F215C316198C}" type="slidenum">
              <a:rPr lang="he-IL" altLang="zh-TW"/>
              <a:pPr/>
              <a:t>59</a:t>
            </a:fld>
            <a:endParaRPr lang="zh-TW" altLang="zh-TW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57274-D1C8-459D-AA88-AAE7E6DF8A1E}" type="slidenum">
              <a:rPr lang="he-IL" altLang="zh-TW"/>
              <a:pPr/>
              <a:t>60</a:t>
            </a:fld>
            <a:endParaRPr lang="zh-TW" altLang="zh-TW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B0661-5375-4F16-9A13-E095BAB976FB}" type="slidenum">
              <a:rPr lang="he-IL" altLang="zh-TW"/>
              <a:pPr/>
              <a:t>11</a:t>
            </a:fld>
            <a:endParaRPr lang="zh-TW" altLang="zh-TW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C1FD9-4E4A-4FD8-90D8-8B60F31001AD}" type="slidenum">
              <a:rPr lang="he-IL" altLang="zh-TW"/>
              <a:pPr/>
              <a:t>12</a:t>
            </a:fld>
            <a:endParaRPr lang="zh-TW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FA241-274B-4C95-BECE-529B803D03B8}" type="slidenum">
              <a:rPr lang="he-IL" altLang="zh-TW"/>
              <a:pPr/>
              <a:t>13</a:t>
            </a:fld>
            <a:endParaRPr lang="zh-TW" altLang="zh-TW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1E507-3CFE-409A-B93E-7588B089A651}" type="slidenum">
              <a:rPr lang="he-IL" altLang="zh-TW"/>
              <a:pPr/>
              <a:t>14</a:t>
            </a:fld>
            <a:endParaRPr lang="zh-TW" altLang="zh-TW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84935"/>
            <a:ext cx="7772400" cy="685899"/>
          </a:xfrm>
        </p:spPr>
        <p:txBody>
          <a:bodyPr/>
          <a:lstStyle>
            <a:lvl1pPr>
              <a:defRPr>
                <a:solidFill>
                  <a:srgbClr val="163C97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54810"/>
            <a:ext cx="6400800" cy="593204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163C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FB3A-8A60-4D88-ACDD-07973810EE2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3728" y="205979"/>
            <a:ext cx="6563072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23728" y="1200151"/>
            <a:ext cx="6563072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FB3A-8A60-4D88-ACDD-07973810EE2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FB3A-8A60-4D88-ACDD-07973810EE2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7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FB3A-8A60-4D88-ACDD-07973810EE2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F887-2C71-4249-9C54-0CFDF0A78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9862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to 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Yao-Tung Tsou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299942"/>
            <a:ext cx="674214" cy="6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 is an object</a:t>
            </a:r>
            <a:endParaRPr lang="en-CA" altLang="zh-TW" sz="4000">
              <a:solidFill>
                <a:schemeClr val="accent2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944" y="1600200"/>
            <a:ext cx="3886200" cy="26860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means everything, including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(more on this later!)</a:t>
            </a:r>
          </a:p>
          <a:p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property of the object and not of the variable</a:t>
            </a:r>
            <a:endParaRPr lang="en-CA" altLang="zh-TW" sz="2800" u="sng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61856" y="1828801"/>
            <a:ext cx="251460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7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'hello'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'hello'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endParaRPr lang="en-CA" altLang="zh-TW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689475" y="370284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type: Integers</a:t>
            </a:r>
            <a:endParaRPr lang="en-CA" altLang="zh-TW" sz="4000" dirty="0">
              <a:solidFill>
                <a:schemeClr val="accent2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00" y="1485900"/>
            <a:ext cx="4419600" cy="162639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– the equivalent of a C long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Integer – an unbounded integer value.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372200" y="1563638"/>
            <a:ext cx="24384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132224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132224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132323 ** 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17509376329L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4006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type: </a:t>
            </a:r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7184" y="1485901"/>
            <a:ext cx="4191000" cy="23276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converts x to an integer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float(x) converts x to a floating point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shows 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digits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588771" y="1485900"/>
            <a:ext cx="2231701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1.23232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1.2323200000000001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1.23232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1.23232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1.3E7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13000000.0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int(2.0)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float(2)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0662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type: </a:t>
            </a:r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608" y="1485900"/>
            <a:ext cx="4419600" cy="1626394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are supported as integer and float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190278" y="1869281"/>
            <a:ext cx="1532792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3 + 2j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 = -1j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+ 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(3+1j)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* 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(2-3j)</a:t>
            </a:r>
          </a:p>
        </p:txBody>
      </p:sp>
    </p:spTree>
    <p:extLst>
      <p:ext uri="{BB962C8B-B14F-4D97-AF65-F5344CB8AC3E}">
        <p14:creationId xmlns:p14="http://schemas.microsoft.com/office/powerpoint/2010/main" val="24042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are </a:t>
            </a:r>
            <a:r>
              <a:rPr lang="en-US" altLang="zh-TW" sz="40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268638" y="1692553"/>
            <a:ext cx="2592387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4.5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 =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 += 3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</p:txBody>
      </p: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1979712" y="1422281"/>
            <a:ext cx="6697662" cy="863203"/>
            <a:chOff x="385" y="1117"/>
            <a:chExt cx="4219" cy="725"/>
          </a:xfrm>
        </p:grpSpPr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2426" y="1117"/>
              <a:ext cx="1140" cy="718"/>
              <a:chOff x="2472" y="1344"/>
              <a:chExt cx="1140" cy="718"/>
            </a:xfrm>
          </p:grpSpPr>
          <p:grpSp>
            <p:nvGrpSpPr>
              <p:cNvPr id="16393" name="Group 9"/>
              <p:cNvGrpSpPr>
                <a:grpSpLocks/>
              </p:cNvGrpSpPr>
              <p:nvPr/>
            </p:nvGrpSpPr>
            <p:grpSpPr bwMode="auto">
              <a:xfrm>
                <a:off x="2472" y="1344"/>
                <a:ext cx="1140" cy="314"/>
                <a:chOff x="2466" y="1344"/>
                <a:chExt cx="1140" cy="314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466" y="1348"/>
                  <a:ext cx="272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639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198" y="1344"/>
                  <a:ext cx="408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4.5</a:t>
                  </a:r>
                </a:p>
              </p:txBody>
            </p:sp>
            <p:sp>
              <p:nvSpPr>
                <p:cNvPr id="16392" name="Line 8"/>
                <p:cNvSpPr>
                  <a:spLocks noChangeShapeType="1"/>
                </p:cNvSpPr>
                <p:nvPr/>
              </p:nvSpPr>
              <p:spPr bwMode="auto">
                <a:xfrm>
                  <a:off x="2725" y="1525"/>
                  <a:ext cx="4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2472" y="1752"/>
                <a:ext cx="272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 flipV="1">
                <a:off x="2744" y="1616"/>
                <a:ext cx="544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385" y="1842"/>
              <a:ext cx="4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15" name="Group 31"/>
          <p:cNvGrpSpPr>
            <a:grpSpLocks/>
          </p:cNvGrpSpPr>
          <p:nvPr/>
        </p:nvGrpSpPr>
        <p:grpSpPr bwMode="auto">
          <a:xfrm>
            <a:off x="1979713" y="2393831"/>
            <a:ext cx="6650037" cy="753665"/>
            <a:chOff x="385" y="1950"/>
            <a:chExt cx="4189" cy="633"/>
          </a:xfrm>
        </p:grpSpPr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2472" y="1950"/>
              <a:ext cx="1140" cy="314"/>
              <a:chOff x="2466" y="1344"/>
              <a:chExt cx="1140" cy="314"/>
            </a:xfrm>
          </p:grpSpPr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2466" y="1348"/>
                <a:ext cx="272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403" name="Text Box 19"/>
              <p:cNvSpPr txBox="1">
                <a:spLocks noChangeArrowheads="1"/>
              </p:cNvSpPr>
              <p:nvPr/>
            </p:nvSpPr>
            <p:spPr bwMode="auto">
              <a:xfrm>
                <a:off x="3198" y="1344"/>
                <a:ext cx="40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</a:t>
                </a: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07" name="Group 23"/>
            <p:cNvGrpSpPr>
              <a:grpSpLocks/>
            </p:cNvGrpSpPr>
            <p:nvPr/>
          </p:nvGrpSpPr>
          <p:grpSpPr bwMode="auto">
            <a:xfrm>
              <a:off x="2472" y="2251"/>
              <a:ext cx="1140" cy="314"/>
              <a:chOff x="2466" y="1344"/>
              <a:chExt cx="1140" cy="314"/>
            </a:xfrm>
          </p:grpSpPr>
          <p:sp>
            <p:nvSpPr>
              <p:cNvPr id="16408" name="Text Box 24"/>
              <p:cNvSpPr txBox="1">
                <a:spLocks noChangeArrowheads="1"/>
              </p:cNvSpPr>
              <p:nvPr/>
            </p:nvSpPr>
            <p:spPr bwMode="auto">
              <a:xfrm>
                <a:off x="2466" y="1348"/>
                <a:ext cx="272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6409" name="Text Box 25"/>
              <p:cNvSpPr txBox="1">
                <a:spLocks noChangeArrowheads="1"/>
              </p:cNvSpPr>
              <p:nvPr/>
            </p:nvSpPr>
            <p:spPr bwMode="auto">
              <a:xfrm>
                <a:off x="3198" y="1344"/>
                <a:ext cx="40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7.5</a:t>
                </a:r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385" y="2069"/>
              <a:ext cx="4189" cy="514"/>
              <a:chOff x="374" y="2011"/>
              <a:chExt cx="4189" cy="514"/>
            </a:xfrm>
          </p:grpSpPr>
          <p:sp>
            <p:nvSpPr>
              <p:cNvPr id="16411" name="Freeform 27"/>
              <p:cNvSpPr>
                <a:spLocks/>
              </p:cNvSpPr>
              <p:nvPr/>
            </p:nvSpPr>
            <p:spPr bwMode="auto">
              <a:xfrm>
                <a:off x="2290" y="2523"/>
                <a:ext cx="2273" cy="2"/>
              </a:xfrm>
              <a:custGeom>
                <a:avLst/>
                <a:gdLst>
                  <a:gd name="T0" fmla="*/ 0 w 2273"/>
                  <a:gd name="T1" fmla="*/ 2 h 2"/>
                  <a:gd name="T2" fmla="*/ 2273 w 2273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73" h="2">
                    <a:moveTo>
                      <a:pt x="0" y="2"/>
                    </a:moveTo>
                    <a:lnTo>
                      <a:pt x="22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1599" y="2069"/>
                <a:ext cx="700" cy="444"/>
              </a:xfrm>
              <a:custGeom>
                <a:avLst/>
                <a:gdLst>
                  <a:gd name="T0" fmla="*/ 0 w 700"/>
                  <a:gd name="T1" fmla="*/ 0 h 444"/>
                  <a:gd name="T2" fmla="*/ 700 w 700"/>
                  <a:gd name="T3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0" h="444">
                    <a:moveTo>
                      <a:pt x="0" y="0"/>
                    </a:moveTo>
                    <a:lnTo>
                      <a:pt x="700" y="4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13" name="Freeform 29"/>
              <p:cNvSpPr>
                <a:spLocks/>
              </p:cNvSpPr>
              <p:nvPr/>
            </p:nvSpPr>
            <p:spPr bwMode="auto">
              <a:xfrm rot="21443846" flipV="1">
                <a:off x="374" y="2011"/>
                <a:ext cx="1244" cy="71"/>
              </a:xfrm>
              <a:custGeom>
                <a:avLst/>
                <a:gdLst>
                  <a:gd name="T0" fmla="*/ 0 w 2273"/>
                  <a:gd name="T1" fmla="*/ 2 h 2"/>
                  <a:gd name="T2" fmla="*/ 2273 w 2273"/>
                  <a:gd name="T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73" h="2">
                    <a:moveTo>
                      <a:pt x="0" y="2"/>
                    </a:moveTo>
                    <a:lnTo>
                      <a:pt x="22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3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992" y="1714500"/>
            <a:ext cx="4267200" cy="21145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char type like in C++ or Java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is overloaded to do concatenation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343203" y="2057400"/>
            <a:ext cx="240526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'hello'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x + ' there'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'hello there'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195263"/>
            <a:ext cx="6912768" cy="857250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Literals: Many Kinds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1136154"/>
            <a:ext cx="6107460" cy="5715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single or double quotes, and three double quotes for a multi-line string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483768" y="1815704"/>
            <a:ext cx="5328270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'I am a string'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 am a string'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"So am I!"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'So am I!'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 = """And me too!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I am much longer 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others"""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 too!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I am much longer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others :)‘</a:t>
            </a:r>
          </a:p>
        </p:txBody>
      </p:sp>
    </p:spTree>
    <p:extLst>
      <p:ext uri="{BB962C8B-B14F-4D97-AF65-F5344CB8AC3E}">
        <p14:creationId xmlns:p14="http://schemas.microsoft.com/office/powerpoint/2010/main" val="24458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Substrings and Methods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52416" y="1428751"/>
            <a:ext cx="1742785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 = '012345'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s[3]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'3'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s[1:4]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'123'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s[2:]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'2345'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s[:4]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'0123'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s[-2]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'4'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283968" y="1294210"/>
            <a:ext cx="3556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 – returns the number of characters in the String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(Object) – returns a String representation of the Object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986560" y="3257550"/>
            <a:ext cx="181768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(10.3)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'10.3'</a:t>
            </a:r>
          </a:p>
        </p:txBody>
      </p:sp>
    </p:spTree>
    <p:extLst>
      <p:ext uri="{BB962C8B-B14F-4D97-AF65-F5344CB8AC3E}">
        <p14:creationId xmlns:p14="http://schemas.microsoft.com/office/powerpoint/2010/main" val="1049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Formatting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485900"/>
            <a:ext cx="6768752" cy="13144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C’s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&lt;formatted string&gt; % &lt;elements to insert&gt;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usually just use %s for everything, it will convert the object to its String representation.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376187" y="2971801"/>
            <a:ext cx="308449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"One, %d, three" % 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'One, 2, three'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"%d, two, %s" % (1,3)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'1, two, 3'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"%s two %s" % (1, 'three')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'1 two three'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8284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5" y="250031"/>
            <a:ext cx="6260877" cy="857250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141" y="1221582"/>
            <a:ext cx="4537075" cy="29706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collection of data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of different types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</a:t>
            </a:r>
            <a:r>
              <a:rPr lang="en-US" altLang="zh-TW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shared references and mutability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subset operations as Strings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372200" y="1762125"/>
            <a:ext cx="267413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[1,'hello', (3 + 2j)]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'hello', (3+2j)]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x[2]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(3+2j)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x[0:2]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'hello']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457200"/>
            <a:ext cx="6697440" cy="602456"/>
          </a:xfrm>
        </p:spPr>
        <p:txBody>
          <a:bodyPr>
            <a:normAutofit fontScale="90000"/>
          </a:bodyPr>
          <a:lstStyle/>
          <a:p>
            <a:r>
              <a:rPr lang="en-CA" altLang="zh-TW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Which of these languages do you know?</a:t>
            </a:r>
            <a:endParaRPr lang="en-US" altLang="zh-TW" sz="3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CA" altLang="zh-TW" sz="2400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r>
              <a:rPr lang="en-CA" altLang="zh-TW" sz="24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C or C++</a:t>
            </a:r>
          </a:p>
          <a:p>
            <a:r>
              <a:rPr lang="en-CA" altLang="zh-TW" sz="24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Java</a:t>
            </a:r>
          </a:p>
          <a:p>
            <a:r>
              <a:rPr lang="en-CA" altLang="zh-TW" sz="2400" dirty="0" smtClean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Perl</a:t>
            </a:r>
            <a:endParaRPr lang="en-CA" altLang="zh-TW" sz="2400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r>
              <a:rPr lang="en-CA" altLang="zh-TW" sz="24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Fortran</a:t>
            </a:r>
          </a:p>
          <a:p>
            <a:r>
              <a:rPr lang="en-CA" altLang="zh-TW" sz="24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Python</a:t>
            </a:r>
          </a:p>
          <a:p>
            <a:r>
              <a:rPr lang="en-CA" altLang="zh-TW" sz="2400" dirty="0" err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Matlab</a:t>
            </a:r>
            <a:endParaRPr lang="en-CA" altLang="zh-TW" sz="2400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Lists: Modifying Content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144" y="1485900"/>
            <a:ext cx="3810000" cy="3200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</a:t>
            </a:r>
            <a:r>
              <a:rPr lang="en-US" altLang="zh-TW" sz="28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reassigns the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to the value a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x and y point to the same list object, </a:t>
            </a:r>
            <a:r>
              <a:rPr lang="en-US" altLang="zh-TW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changed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modifies the list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050284" y="1428750"/>
            <a:ext cx="277018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[1,2,3]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 = x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x[1] = 15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15, 3]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15, 3]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x.append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15, 3, 12]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7" y="357188"/>
            <a:ext cx="6332885" cy="764381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Lists: Modifying Contents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3296" y="1485901"/>
            <a:ext cx="3352800" cy="200382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modifies the list and returns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addition (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returns a new list</a:t>
            </a:r>
          </a:p>
          <a:p>
            <a:pPr>
              <a:lnSpc>
                <a:spcPct val="90000"/>
              </a:lnSpc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62515" y="1257300"/>
            <a:ext cx="220445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[1,2,3]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 =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z = x.append(12)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z == None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[1, 2, 3, 12]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x + [9,10]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[1, 2, 3, 12, 9, 10]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[1, 2, 3, 12]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755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4341" y="1485900"/>
            <a:ext cx="4533900" cy="29217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are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versions of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strange point is the format to make a tuple with one element:</a:t>
            </a:r>
          </a:p>
          <a:p>
            <a:pPr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‘,’ is needed to differentiate from the mathematical expression (2)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164504" y="2193132"/>
            <a:ext cx="160813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(1,2,3)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x[1:]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 = (2,)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4572117" y="3813573"/>
            <a:ext cx="2663825" cy="2166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0450" y="1485900"/>
            <a:ext cx="6324600" cy="120015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key-value pairs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43808" y="3003798"/>
            <a:ext cx="4392886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 = {1 : 'hello', 'two' : 42, 'blah' : [1,2,3]}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{1: 'hello', 'two': 42, 'blah': [1, 2, 3]}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d['blah']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2, 3]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7" y="282179"/>
            <a:ext cx="6263035" cy="723900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Dictionaries: Add/Modify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43386" y="1653779"/>
            <a:ext cx="432090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{1: 'hello', 'two': 42, 'blah': [1, 2, 3]}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d['two'] = 99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{1: 'hello', 'two': 99, 'blah': [1, 2, 3]}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555776" y="4024684"/>
            <a:ext cx="496845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d[7] = 'new entry' 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{1: 'hello', 7: 'new entry', 'two': 99, 'blah': [1, 2, 3]}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95736" y="1168004"/>
            <a:ext cx="6479952" cy="539353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can be changed by assigning to that entry</a:t>
            </a:r>
          </a:p>
          <a:p>
            <a:pPr>
              <a:lnSpc>
                <a:spcPct val="90000"/>
              </a:lnSpc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196256" y="3238103"/>
            <a:ext cx="612016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300" dirty="0" smtClean="0">
                <a:cs typeface="Times New Roman" panose="02020603050405020304" pitchFamily="18" charset="0"/>
              </a:rPr>
              <a:t>Assigning to a key that does not exist adds an entry</a:t>
            </a:r>
            <a:endParaRPr lang="en-US" altLang="zh-TW" sz="2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Dictionaries: Deleting Elements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85900"/>
            <a:ext cx="6762750" cy="941833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deletes an element from a dictionary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632481" y="2672443"/>
            <a:ext cx="3183564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{1: 'hello', 2: 'there', 10: 'world'}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del(d[2])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{1: 'hello', 10: 'world'}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 Dictionaries and Lists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872" y="1485900"/>
            <a:ext cx="3124200" cy="22205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built-in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will copy a list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dictionary has a method called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392389" y="1543050"/>
            <a:ext cx="167225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l1 = [1]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l2 = list(l1)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l1[0] = 22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l1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[22]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164288" y="1543050"/>
            <a:ext cx="1883849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 = {1 : 10}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d2 = d.copy()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d[1] = 22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{1: 22}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{1: 10}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19" y="1347614"/>
            <a:ext cx="6404893" cy="244827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Lists, Tuples, and Dictionaries can store any type (including other lists, tuples, and dictionaries!)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lists and dictionaries are mutable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variables are references</a:t>
            </a:r>
          </a:p>
        </p:txBody>
      </p:sp>
    </p:spTree>
    <p:extLst>
      <p:ext uri="{BB962C8B-B14F-4D97-AF65-F5344CB8AC3E}">
        <p14:creationId xmlns:p14="http://schemas.microsoft.com/office/powerpoint/2010/main" val="25406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Integers: 2323, 3234L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Point: 32.3, 3.1E2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Complex: 3 + 2j, 1j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Lists: l =  [ 1,2,3]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Tuples: t = (1,2,3)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Dictionaries: d = {‘hello’ : ‘there’, 2 : 15}</a:t>
            </a:r>
          </a:p>
        </p:txBody>
      </p:sp>
    </p:spTree>
    <p:extLst>
      <p:ext uri="{BB962C8B-B14F-4D97-AF65-F5344CB8AC3E}">
        <p14:creationId xmlns:p14="http://schemas.microsoft.com/office/powerpoint/2010/main" val="28445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1485900"/>
            <a:ext cx="6334472" cy="2814042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 method returns a line of user input as a string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is used as a prompt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can be converted by using the conversion methods </a:t>
            </a:r>
            <a:r>
              <a:rPr lang="en-US" altLang="zh-TW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(string),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(string), etc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zh-TW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20" y="1485900"/>
            <a:ext cx="6696994" cy="30861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Python and Output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File I/O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Why Python in Scientific Computation?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distributions Scientific Python</a:t>
            </a:r>
          </a:p>
        </p:txBody>
      </p:sp>
    </p:spTree>
    <p:extLst>
      <p:ext uri="{BB962C8B-B14F-4D97-AF65-F5344CB8AC3E}">
        <p14:creationId xmlns:p14="http://schemas.microsoft.com/office/powerpoint/2010/main" val="24477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303610"/>
            <a:ext cx="6334472" cy="702469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Example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318557" y="1143001"/>
            <a:ext cx="617489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print "What's your name?"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name = raw_input("&gt; ")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print "What year were you born?"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birthyear = int(raw_input("&gt; "))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print "Hi %s! You are %d years old!" % (name, 2011 - birthyear)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690157" y="3265696"/>
            <a:ext cx="3333348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~: python input.py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What's your name?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Michael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year were you born?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&gt;1980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Michael! You are 31 years old!</a:t>
            </a:r>
          </a:p>
        </p:txBody>
      </p:sp>
    </p:spTree>
    <p:extLst>
      <p:ext uri="{BB962C8B-B14F-4D97-AF65-F5344CB8AC3E}">
        <p14:creationId xmlns:p14="http://schemas.microsoft.com/office/powerpoint/2010/main" val="16852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Files: Input</a:t>
            </a:r>
          </a:p>
        </p:txBody>
      </p:sp>
      <p:graphicFrame>
        <p:nvGraphicFramePr>
          <p:cNvPr id="3893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25547"/>
              </p:ext>
            </p:extLst>
          </p:nvPr>
        </p:nvGraphicFramePr>
        <p:xfrm>
          <a:off x="1797496" y="1314450"/>
          <a:ext cx="7239000" cy="3077718"/>
        </p:xfrm>
        <a:graphic>
          <a:graphicData uri="http://schemas.openxmlformats.org/drawingml/2006/table">
            <a:tbl>
              <a:tblPr/>
              <a:tblGrid>
                <a:gridCol w="3810000"/>
                <a:gridCol w="3429000"/>
              </a:tblGrid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inflobj</a:t>
                      </a:r>
                      <a:r>
                        <a:rPr kumimoji="0" lang="en-US" altLang="zh-TW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open(‘data’, ‘r’)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Open the file ‘data’ for reading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 = inflobj.read()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 whole file into one String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 = inflobj.read(N)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Reads N bytes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(N &gt;= 1)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 = inflobj.readlines()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list of line strings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Files: Output</a:t>
            </a:r>
          </a:p>
        </p:txBody>
      </p:sp>
      <p:graphicFrame>
        <p:nvGraphicFramePr>
          <p:cNvPr id="3996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28291"/>
              </p:ext>
            </p:extLst>
          </p:nvPr>
        </p:nvGraphicFramePr>
        <p:xfrm>
          <a:off x="1835696" y="1371600"/>
          <a:ext cx="7272808" cy="3067050"/>
        </p:xfrm>
        <a:graphic>
          <a:graphicData uri="http://schemas.openxmlformats.org/drawingml/2006/table">
            <a:tbl>
              <a:tblPr/>
              <a:tblGrid>
                <a:gridCol w="4000044"/>
                <a:gridCol w="3272764"/>
              </a:tblGrid>
              <a:tr h="781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</a:t>
                      </a:r>
                      <a:r>
                        <a:rPr kumimoji="0" lang="en-US" altLang="zh-TW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open(‘data’, ‘w’)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Open the file ‘data’ for writing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outflobj.write(S)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Writes the string S to file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outflobj.writelines(L)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Writes each of the strings in list L to file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outflobj.close</a:t>
                      </a:r>
                      <a:r>
                        <a:rPr kumimoji="0" lang="en-US" altLang="zh-TW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Closes the file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1275606"/>
            <a:ext cx="6334472" cy="17339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None are false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else is true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and False are aliases for 1 and 0 respectively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72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1485900"/>
            <a:ext cx="4752157" cy="29580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expressions short circuit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nd/or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one of the elements in the expression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when None is returned the interpreter does not print anything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087021" y="1485900"/>
            <a:ext cx="1991764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True and False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False or True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7 and 14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None and 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None or 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195263"/>
            <a:ext cx="6187852" cy="756047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to Files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9" y="1275607"/>
            <a:ext cx="6624984" cy="210577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is a good place to try out some code, but what you type is not reusable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files can be read into the interpreter using the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7690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195263"/>
            <a:ext cx="6187852" cy="756047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to Files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987574"/>
            <a:ext cx="6840886" cy="125611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be able to find a module called myscripts.py, the interpreter scans the list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sys.path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directory names.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must be in one of those directories.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123727" y="2301479"/>
            <a:ext cx="6553547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import sys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sys.path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['C:\\Python26\\Lib\\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idlelib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'C:\\WINDOWS\\system32\\python26.zip', 'C:\\Python26\\DLLs', 'C:\\Python26\\lib', 'C:\\Python26\\lib\\plat-win', 'C:\\Python26\\lib\\lib-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'C:\\Python26', 'C:\\Python26\\lib\\site-packages']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import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myscripts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"&lt;pyshell#2&gt;", line 1, in &lt;module&gt;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import myscripts.py</a:t>
            </a:r>
          </a:p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ImportError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module named myscripts.py</a:t>
            </a:r>
          </a:p>
        </p:txBody>
      </p:sp>
    </p:spTree>
    <p:extLst>
      <p:ext uri="{BB962C8B-B14F-4D97-AF65-F5344CB8AC3E}">
        <p14:creationId xmlns:p14="http://schemas.microsoft.com/office/powerpoint/2010/main" val="23134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Braces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1485900"/>
            <a:ext cx="6624986" cy="31020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uses </a:t>
            </a:r>
            <a:r>
              <a:rPr lang="en-US" altLang="zh-TW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(‘{}’)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scope of expressions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lines must be indented the same amount to be part of the scope (or indented more if part of an inner scope)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programmer to use proper indentation since the indenting is part of the program!</a:t>
            </a:r>
          </a:p>
        </p:txBody>
      </p:sp>
    </p:spTree>
    <p:extLst>
      <p:ext uri="{BB962C8B-B14F-4D97-AF65-F5344CB8AC3E}">
        <p14:creationId xmlns:p14="http://schemas.microsoft.com/office/powerpoint/2010/main" val="22417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988567" y="1275160"/>
            <a:ext cx="2943225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import math 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 = 30 </a:t>
            </a:r>
          </a:p>
          <a:p>
            <a:r>
              <a:rPr lang="en-US" altLang="zh-TW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x &lt;= 15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y = x + 15</a:t>
            </a:r>
          </a:p>
          <a:p>
            <a:r>
              <a:rPr lang="en-US" altLang="zh-TW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x &lt;= 30 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y = x + 30</a:t>
            </a:r>
          </a:p>
          <a:p>
            <a:r>
              <a:rPr lang="en-US" altLang="zh-TW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y =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print ‘y = ‘,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print math.sin(y) 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133030" y="4245769"/>
            <a:ext cx="2120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file ifstatement.py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580112" y="1728788"/>
            <a:ext cx="302895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import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ifstatement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 0.999911860107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6369464" y="2686050"/>
            <a:ext cx="1442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interpreter</a:t>
            </a:r>
          </a:p>
        </p:txBody>
      </p:sp>
    </p:spTree>
    <p:extLst>
      <p:ext uri="{BB962C8B-B14F-4D97-AF65-F5344CB8AC3E}">
        <p14:creationId xmlns:p14="http://schemas.microsoft.com/office/powerpoint/2010/main" val="39576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2899" y="250032"/>
            <a:ext cx="6293713" cy="756047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Loops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457571" y="1543050"/>
            <a:ext cx="148149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r>
              <a:rPr lang="en-US" altLang="zh-TW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x &lt; 10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print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x = x + 1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5148064" y="1257301"/>
            <a:ext cx="2228495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import whileloop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369722" y="2787774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whileloop.py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5681464" y="4400550"/>
            <a:ext cx="1442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In interpreter</a:t>
            </a:r>
          </a:p>
        </p:txBody>
      </p:sp>
    </p:spTree>
    <p:extLst>
      <p:ext uri="{BB962C8B-B14F-4D97-AF65-F5344CB8AC3E}">
        <p14:creationId xmlns:p14="http://schemas.microsoft.com/office/powerpoint/2010/main" val="35982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6563072" cy="252372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 terminal window and type “python”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 Windows open a Python IDE like IDLE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prompt type ‘hello world!’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75856" y="3707115"/>
            <a:ext cx="25908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zh-TW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&gt;&gt;&gt; 'hello world!'</a:t>
            </a:r>
          </a:p>
          <a:p>
            <a:pPr>
              <a:spcBef>
                <a:spcPct val="50000"/>
              </a:spcBef>
            </a:pPr>
            <a:r>
              <a:rPr lang="en-CA" altLang="zh-TW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'hello world!'</a:t>
            </a:r>
          </a:p>
        </p:txBody>
      </p:sp>
    </p:spTree>
    <p:extLst>
      <p:ext uri="{BB962C8B-B14F-4D97-AF65-F5344CB8AC3E}">
        <p14:creationId xmlns:p14="http://schemas.microsoft.com/office/powerpoint/2010/main" val="10200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Control Statements</a:t>
            </a:r>
          </a:p>
        </p:txBody>
      </p:sp>
      <p:graphicFrame>
        <p:nvGraphicFramePr>
          <p:cNvPr id="5019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11240"/>
              </p:ext>
            </p:extLst>
          </p:nvPr>
        </p:nvGraphicFramePr>
        <p:xfrm>
          <a:off x="2034480" y="1600200"/>
          <a:ext cx="6858000" cy="2952752"/>
        </p:xfrm>
        <a:graphic>
          <a:graphicData uri="http://schemas.openxmlformats.org/drawingml/2006/table">
            <a:tbl>
              <a:tblPr/>
              <a:tblGrid>
                <a:gridCol w="1981200"/>
                <a:gridCol w="4876800"/>
              </a:tblGrid>
              <a:tr h="920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break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Jumps out of the closest enclosing loop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7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continue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Jumps to the top of the closest enclosing loop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5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pass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Does nothing, empty statement placeholder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Loop Else Clause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700" y="1485900"/>
            <a:ext cx="6286500" cy="91440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optional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 runs only if the loop exits normally (not by break)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600660" y="2457451"/>
            <a:ext cx="2057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&lt; 3 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x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= x + 1</a:t>
            </a:r>
          </a:p>
          <a:p>
            <a:r>
              <a:rPr lang="en-US" altLang="zh-TW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'hello'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5877261" y="2628900"/>
            <a:ext cx="235397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~: python whileelse.py 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652120" y="3858602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846654" y="4227934"/>
            <a:ext cx="15813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whileelse.py</a:t>
            </a:r>
          </a:p>
        </p:txBody>
      </p:sp>
    </p:spTree>
    <p:extLst>
      <p:ext uri="{BB962C8B-B14F-4D97-AF65-F5344CB8AC3E}">
        <p14:creationId xmlns:p14="http://schemas.microsoft.com/office/powerpoint/2010/main" val="41840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Loop Else Clause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12227" y="1491630"/>
            <a:ext cx="189795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while x &lt; 5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print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x = x + 1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break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else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print 'i got here'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220072" y="2234579"/>
            <a:ext cx="247099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~: python whileelse2.py 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674038" y="3579862"/>
            <a:ext cx="14659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whileelse2.py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76056" y="3003798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3506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7" y="303610"/>
            <a:ext cx="6332885" cy="6477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719" y="1006079"/>
            <a:ext cx="6912893" cy="7015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loops, iterating through a list of values</a:t>
            </a: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179389" y="2140744"/>
            <a:ext cx="4229100" cy="2158603"/>
            <a:chOff x="113" y="1798"/>
            <a:chExt cx="2664" cy="1813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918" y="2370"/>
              <a:ext cx="1859" cy="12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~: python forloop1.py </a:t>
              </a:r>
            </a:p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1066" y="1798"/>
              <a:ext cx="1588" cy="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x in [1,7,13,2] :</a:t>
              </a:r>
            </a:p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print x</a:t>
              </a: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13" y="1888"/>
              <a:ext cx="800" cy="31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forloop1.py</a:t>
              </a:r>
            </a:p>
          </p:txBody>
        </p:sp>
      </p:grp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952750" y="30003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5941318" y="2715816"/>
            <a:ext cx="2951162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~: python forloop2.py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6156176" y="2031206"/>
            <a:ext cx="252095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range(5) 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x</a:t>
            </a: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4741876" y="2193131"/>
            <a:ext cx="1270284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forloop2.py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1547814" y="4569619"/>
            <a:ext cx="6480175" cy="3693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range(N) generates a list of numbers [0,1, …, n-1]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125414" y="1869281"/>
            <a:ext cx="4446587" cy="26348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4572000" y="1869281"/>
            <a:ext cx="4381500" cy="2644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83768" y="1635646"/>
            <a:ext cx="194155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x in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(2,6):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x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 “end”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572000" y="1814229"/>
            <a:ext cx="648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438755" y="1347614"/>
            <a:ext cx="838691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5" y="303610"/>
            <a:ext cx="6260877" cy="647700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4269" y="1006079"/>
            <a:ext cx="6870344" cy="917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also may have the optional 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2952750" y="30003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2353429" y="2211710"/>
            <a:ext cx="1897955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for x in range(5): 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print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break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else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print 'i got here'</a:t>
            </a: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5292080" y="2653611"/>
            <a:ext cx="252979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~: python elseforloop.py </a:t>
            </a:r>
          </a:p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2543231" y="3723878"/>
            <a:ext cx="1524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elseforloop.py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40412" y="3354546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8015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Basics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756190" y="1419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412790" y="1533922"/>
            <a:ext cx="2133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x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x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y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5765590" y="1476773"/>
            <a:ext cx="2622834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import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functionbasics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max(3,5)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max('hello', 'there')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'there'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max(3, 'hello')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'hello'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2628255" y="3075806"/>
            <a:ext cx="1918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functionbasics.py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44468" y="3570570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562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195486"/>
            <a:ext cx="6262464" cy="857250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first class objects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736" y="1203598"/>
            <a:ext cx="6262464" cy="303006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assigned to a variable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passed as a parameter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returned from a function</a:t>
            </a:r>
          </a:p>
          <a:p>
            <a:pPr>
              <a:buFont typeface="Times" pitchFamily="1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treated like any other variable in Python, the </a:t>
            </a:r>
            <a:r>
              <a:rPr lang="en-US" altLang="zh-TW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simply assigns a function to a variable</a:t>
            </a:r>
          </a:p>
        </p:txBody>
      </p:sp>
    </p:spTree>
    <p:extLst>
      <p:ext uri="{BB962C8B-B14F-4D97-AF65-F5344CB8AC3E}">
        <p14:creationId xmlns:p14="http://schemas.microsoft.com/office/powerpoint/2010/main" val="11425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57200"/>
            <a:ext cx="6696870" cy="656035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names are like any variable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176" y="1707654"/>
            <a:ext cx="3960812" cy="1872208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objects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reference rules hold for them as for other objects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492977" y="1350169"/>
            <a:ext cx="2438488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10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def x () : 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...     print 'hello'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&lt;function x at 0x619f0&gt;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x()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'blah'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'blah'</a:t>
            </a:r>
          </a:p>
        </p:txBody>
      </p:sp>
    </p:spTree>
    <p:extLst>
      <p:ext uri="{BB962C8B-B14F-4D97-AF65-F5344CB8AC3E}">
        <p14:creationId xmlns:p14="http://schemas.microsoft.com/office/powerpoint/2010/main" val="4367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as Parameters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606710" y="1543050"/>
            <a:ext cx="148630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def foo(f, a)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return f(a)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def bar(x)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* x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010124" y="1543050"/>
            <a:ext cx="3162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funcasparam import *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foo(bar, 3)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918076" y="3927128"/>
            <a:ext cx="51022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function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two parameters and applies the first as a function with the second as its parameter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555429" y="3075806"/>
            <a:ext cx="1800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funcasparam.py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20072" y="2859782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23624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Overview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Python, 2nd Edition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composed of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contain statements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contain expressions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create and process objects</a:t>
            </a:r>
          </a:p>
        </p:txBody>
      </p:sp>
    </p:spTree>
    <p:extLst>
      <p:ext uri="{BB962C8B-B14F-4D97-AF65-F5344CB8AC3E}">
        <p14:creationId xmlns:p14="http://schemas.microsoft.com/office/powerpoint/2010/main" val="22303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Functions 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2113074" y="1275160"/>
            <a:ext cx="67070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</a:t>
            </a:r>
            <a:r>
              <a:rPr lang="en-US" altLang="zh-TW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func,seq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all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applies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and returns the corresponding sequence of the calculated results.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2483471" y="2518172"/>
            <a:ext cx="15018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def double(x):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return 2*x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4788520" y="2301478"/>
            <a:ext cx="302384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highorder import *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lst = range(10)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lst 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[0,1,2,3,4,5,6,7,8,9]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map(double,lst)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[0,2,4,6,8,10,12,14,16,18]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2556048" y="3219822"/>
            <a:ext cx="1439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highorder.py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4388" y="4146634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2773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Functions 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267744" y="1203598"/>
            <a:ext cx="65524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filter(</a:t>
            </a:r>
            <a:r>
              <a:rPr lang="en-US" altLang="zh-TW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boolfunc,seq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returns a sequence containing all those items in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which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boolfunc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2427511" y="2518172"/>
            <a:ext cx="228850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def even(x):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((x%2 == 0)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5508849" y="2301478"/>
            <a:ext cx="309559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highorder import *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lst = range(10)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lst 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[0,1,2,3,4,5,6,7,8,9]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filter(even,lst)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[0,2,4,6,8]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2771998" y="3219822"/>
            <a:ext cx="1511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highorder.py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6476" y="4146634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7268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Functions 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195736" y="1347614"/>
            <a:ext cx="66244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reduce(</a:t>
            </a:r>
            <a:r>
              <a:rPr lang="en-US" altLang="zh-TW" sz="2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func,seq</a:t>
            </a:r>
            <a:r>
              <a:rPr lang="en-US" altLang="zh-TW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applies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items of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left to right, two-at-time, to reduce the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single value. 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2283495" y="2518172"/>
            <a:ext cx="171244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def plus(x,y):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(x + y)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5364833" y="2301479"/>
            <a:ext cx="295158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highorder import *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lst = [‘h’,’e’,’l’,’l’,’o’]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reduce(plus,lst)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2483966" y="3291830"/>
            <a:ext cx="1367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highorder.py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8104" y="3579862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42290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Inside Functions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1275606"/>
            <a:ext cx="6334472" cy="1028700"/>
          </a:xfrm>
        </p:spPr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they are like any other object, you can have functions inside functions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152961" y="2392114"/>
            <a:ext cx="194957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def foo (x,y)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def bar (z)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z * 2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  return bar(x) + y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613711" y="2437359"/>
            <a:ext cx="29851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funcinfunc import *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foo(2,3)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2394263" y="3642578"/>
            <a:ext cx="1529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funcinfunc.py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724128" y="3435846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342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Returning Functions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390305" y="1485900"/>
            <a:ext cx="17315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 (x) 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bar(y) 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x + 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bar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main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foo(3)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f(2)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254054" y="2057400"/>
            <a:ext cx="299035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~: python funcreturnfunc.py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&lt;function bar at 0x612b0&gt;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339529" y="3867894"/>
            <a:ext cx="19444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funcreturnfunc.py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36096" y="3363838"/>
            <a:ext cx="2815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from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26866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 Defaults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4818" y="1485900"/>
            <a:ext cx="3810000" cy="30861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can be assigned default values</a:t>
            </a:r>
          </a:p>
          <a:p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They are overridden if a parameter is given for them</a:t>
            </a:r>
          </a:p>
          <a:p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the default doesn’t limit the type of a parameter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874618" y="1658541"/>
            <a:ext cx="2044149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def foo(x = 3) :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...     print x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foo()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foo(10)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foo('hello')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7167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 Named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574" y="1485900"/>
            <a:ext cx="3200400" cy="3086100"/>
          </a:xfrm>
        </p:spPr>
        <p:txBody>
          <a:bodyPr/>
          <a:lstStyle/>
          <a:p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Call by name</a:t>
            </a:r>
          </a:p>
          <a:p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Any positional arguments must come before named ones in a call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940152" y="1644254"/>
            <a:ext cx="2957861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    print a, b, c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foo(c = 10, a = 2, b = 14)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2 14 10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foo(3, c = 2, b = 19)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3 19 2</a:t>
            </a:r>
          </a:p>
        </p:txBody>
      </p:sp>
    </p:spTree>
    <p:extLst>
      <p:ext uri="{BB962C8B-B14F-4D97-AF65-F5344CB8AC3E}">
        <p14:creationId xmlns:p14="http://schemas.microsoft.com/office/powerpoint/2010/main" val="4167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Functions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909" y="1275606"/>
            <a:ext cx="3505200" cy="3143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lambda expression returns a function object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body can only be a simple expression, not complex statements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558747" y="1713757"/>
            <a:ext cx="3506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 = lambda x,y : x + y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f(2,3)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lst = ['one', lambda x : x * x, 3]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lst[1](4)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9" y="1275607"/>
            <a:ext cx="6332884" cy="184264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level structure of Python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file with the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suffix is a module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module has its own namespace</a:t>
            </a:r>
          </a:p>
        </p:txBody>
      </p:sp>
    </p:spTree>
    <p:extLst>
      <p:ext uri="{BB962C8B-B14F-4D97-AF65-F5344CB8AC3E}">
        <p14:creationId xmlns:p14="http://schemas.microsoft.com/office/powerpoint/2010/main" val="6046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 Imports</a:t>
            </a:r>
          </a:p>
        </p:txBody>
      </p:sp>
      <p:graphicFrame>
        <p:nvGraphicFramePr>
          <p:cNvPr id="788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8964"/>
              </p:ext>
            </p:extLst>
          </p:nvPr>
        </p:nvGraphicFramePr>
        <p:xfrm>
          <a:off x="1907704" y="1200150"/>
          <a:ext cx="7200800" cy="3406140"/>
        </p:xfrm>
        <a:graphic>
          <a:graphicData uri="http://schemas.openxmlformats.org/drawingml/2006/table">
            <a:tbl>
              <a:tblPr/>
              <a:tblGrid>
                <a:gridCol w="4114743"/>
                <a:gridCol w="3086057"/>
              </a:tblGrid>
              <a:tr h="13487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 mymodule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Brings all elements of mymodule in, but must refer to as mymodule.&lt;elem&gt;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from mymodule import x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Imports x from mymodule right into this namespace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from mymodule import *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Imports all elements of </a:t>
                      </a:r>
                      <a:r>
                        <a:rPr kumimoji="0" lang="en-US" altLang="zh-TW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mymodule</a:t>
                      </a:r>
                      <a:r>
                        <a:rPr kumimoji="0" lang="en-US" altLang="zh-TW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into this namespace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0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Python Interpreter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4104456" cy="339447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interpreted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provides an interactive environment to play with the language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expressions are printed on 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endParaRPr lang="en-CA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33120" y="1657350"/>
            <a:ext cx="245936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3 + 7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3 &lt; 15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'print me'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'print me'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'print me'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endParaRPr lang="en-CA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2483768" y="2356247"/>
            <a:ext cx="561565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dirty="0" smtClean="0">
                <a:solidFill>
                  <a:srgbClr val="0000FF"/>
                </a:solidFill>
                <a:latin typeface="Comic Sans MS" pitchFamily="66" charset="0"/>
              </a:rPr>
              <a:t>Q&amp;A</a:t>
            </a:r>
            <a:endParaRPr lang="en-US" altLang="zh-TW" sz="44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print Statement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200151"/>
            <a:ext cx="4104456" cy="3394472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separated by commas print with a space between them</a:t>
            </a:r>
          </a:p>
          <a:p>
            <a:pPr>
              <a:buFontTx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 at the end of the statement (print ‘hello’,) will not print a newline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44822" y="2286000"/>
            <a:ext cx="237565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'hello'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'hello', 'there'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hello there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‘#’ starts a line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comment. The description after ‘#’ will not be printed.</a:t>
            </a:r>
            <a:endParaRPr lang="en-CA" altLang="zh-TW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29000" y="3044155"/>
            <a:ext cx="2743200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zh-TW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&gt;&gt;&gt; 'this will print'</a:t>
            </a:r>
          </a:p>
          <a:p>
            <a:pPr>
              <a:spcBef>
                <a:spcPct val="50000"/>
              </a:spcBef>
            </a:pPr>
            <a:r>
              <a:rPr lang="en-CA" altLang="zh-TW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'this will print'</a:t>
            </a:r>
          </a:p>
          <a:p>
            <a:pPr>
              <a:spcBef>
                <a:spcPct val="50000"/>
              </a:spcBef>
            </a:pPr>
            <a:r>
              <a:rPr lang="en-CA" altLang="zh-TW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&gt;&gt;&gt; #'this will not'</a:t>
            </a:r>
          </a:p>
          <a:p>
            <a:pPr>
              <a:spcBef>
                <a:spcPct val="50000"/>
              </a:spcBef>
            </a:pPr>
            <a:r>
              <a:rPr lang="en-CA" altLang="zh-TW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7523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CA" altLang="zh-TW" sz="4000">
              <a:solidFill>
                <a:schemeClr val="accent2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728" y="1485900"/>
            <a:ext cx="6258272" cy="2686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declared, just assigned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is created the first time you assign it a value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references to objects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information is with the object, not the reference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in Python is an object</a:t>
            </a:r>
            <a:endParaRPr lang="en-CA" altLang="zh-TW" sz="2800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投影片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投影片1</Template>
  <TotalTime>529</TotalTime>
  <Words>3007</Words>
  <Application>Microsoft Office PowerPoint</Application>
  <PresentationFormat>如螢幕大小 (16:9)</PresentationFormat>
  <Paragraphs>662</Paragraphs>
  <Slides>60</Slides>
  <Notes>54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1" baseType="lpstr">
      <vt:lpstr>投影片1</vt:lpstr>
      <vt:lpstr>Introduce to Python</vt:lpstr>
      <vt:lpstr>Which of these languages do you know?</vt:lpstr>
      <vt:lpstr>Overview</vt:lpstr>
      <vt:lpstr>Hello World</vt:lpstr>
      <vt:lpstr>Python Overview</vt:lpstr>
      <vt:lpstr>The Python Interpreter</vt:lpstr>
      <vt:lpstr>The print Statement</vt:lpstr>
      <vt:lpstr>Documentation</vt:lpstr>
      <vt:lpstr>Variables</vt:lpstr>
      <vt:lpstr>Everything is an object</vt:lpstr>
      <vt:lpstr>Data type: Integers</vt:lpstr>
      <vt:lpstr>Data type: Floating Point</vt:lpstr>
      <vt:lpstr>Data type: Complex</vt:lpstr>
      <vt:lpstr>Numbers are immutable</vt:lpstr>
      <vt:lpstr>String Literals</vt:lpstr>
      <vt:lpstr>String Literals: Many Kinds</vt:lpstr>
      <vt:lpstr>Substrings and Methods</vt:lpstr>
      <vt:lpstr>String Formatting</vt:lpstr>
      <vt:lpstr>Lists</vt:lpstr>
      <vt:lpstr>Lists: Modifying Content</vt:lpstr>
      <vt:lpstr>Lists: Modifying Contents</vt:lpstr>
      <vt:lpstr>Tuples</vt:lpstr>
      <vt:lpstr>Dictionaries</vt:lpstr>
      <vt:lpstr>Dictionaries: Add/Modify</vt:lpstr>
      <vt:lpstr>Dictionaries: Deleting Elements</vt:lpstr>
      <vt:lpstr>Copying Dictionaries and Lists</vt:lpstr>
      <vt:lpstr>Data Type Summary</vt:lpstr>
      <vt:lpstr>Data Type Summary</vt:lpstr>
      <vt:lpstr>Input</vt:lpstr>
      <vt:lpstr>Input: Example</vt:lpstr>
      <vt:lpstr>Files: Input</vt:lpstr>
      <vt:lpstr>Files: Output</vt:lpstr>
      <vt:lpstr>Booleans</vt:lpstr>
      <vt:lpstr>Boolean Expressions</vt:lpstr>
      <vt:lpstr>Moving to Files</vt:lpstr>
      <vt:lpstr>Moving to Files</vt:lpstr>
      <vt:lpstr>No Braces</vt:lpstr>
      <vt:lpstr>If Statements</vt:lpstr>
      <vt:lpstr>While Loops</vt:lpstr>
      <vt:lpstr>Loop Control Statements</vt:lpstr>
      <vt:lpstr>The Loop Else Clause</vt:lpstr>
      <vt:lpstr>The Loop Else Clause</vt:lpstr>
      <vt:lpstr>For Loops</vt:lpstr>
      <vt:lpstr>For Loops</vt:lpstr>
      <vt:lpstr>For Loops</vt:lpstr>
      <vt:lpstr>Function Basics</vt:lpstr>
      <vt:lpstr>Functions are first class objects</vt:lpstr>
      <vt:lpstr>Function names are like any variable</vt:lpstr>
      <vt:lpstr>Functions as Parameters</vt:lpstr>
      <vt:lpstr>Higher-Order Functions </vt:lpstr>
      <vt:lpstr>Higher-Order Functions </vt:lpstr>
      <vt:lpstr>Higher-Order Functions </vt:lpstr>
      <vt:lpstr>Functions Inside Functions</vt:lpstr>
      <vt:lpstr>Functions Returning Functions</vt:lpstr>
      <vt:lpstr>Parameters: Defaults</vt:lpstr>
      <vt:lpstr>Parameters: Named</vt:lpstr>
      <vt:lpstr>Anonymous Functions</vt:lpstr>
      <vt:lpstr>Modules</vt:lpstr>
      <vt:lpstr>Modules: Imports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Ken</dc:creator>
  <cp:lastModifiedBy>don</cp:lastModifiedBy>
  <cp:revision>159</cp:revision>
  <dcterms:created xsi:type="dcterms:W3CDTF">2015-09-03T16:18:37Z</dcterms:created>
  <dcterms:modified xsi:type="dcterms:W3CDTF">2016-10-13T11:36:19Z</dcterms:modified>
</cp:coreProperties>
</file>