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54" r:id="rId3"/>
    <p:sldId id="327" r:id="rId4"/>
    <p:sldId id="348" r:id="rId5"/>
    <p:sldId id="355" r:id="rId6"/>
    <p:sldId id="349" r:id="rId7"/>
    <p:sldId id="357" r:id="rId8"/>
    <p:sldId id="347" r:id="rId9"/>
    <p:sldId id="328" r:id="rId10"/>
    <p:sldId id="345" r:id="rId11"/>
    <p:sldId id="358" r:id="rId12"/>
    <p:sldId id="329" r:id="rId13"/>
    <p:sldId id="350" r:id="rId14"/>
    <p:sldId id="351" r:id="rId15"/>
    <p:sldId id="352" r:id="rId16"/>
    <p:sldId id="353" r:id="rId17"/>
    <p:sldId id="346" r:id="rId18"/>
    <p:sldId id="330" r:id="rId19"/>
    <p:sldId id="331" r:id="rId20"/>
    <p:sldId id="332" r:id="rId21"/>
    <p:sldId id="333" r:id="rId22"/>
    <p:sldId id="337" r:id="rId23"/>
    <p:sldId id="338" r:id="rId24"/>
    <p:sldId id="339" r:id="rId25"/>
    <p:sldId id="32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364" autoAdjust="0"/>
  </p:normalViewPr>
  <p:slideViewPr>
    <p:cSldViewPr>
      <p:cViewPr>
        <p:scale>
          <a:sx n="60" d="100"/>
          <a:sy n="60" d="100"/>
        </p:scale>
        <p:origin x="-1644" y="-6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904A-D60C-4DA2-91A8-FE0B56E7C650}" type="datetimeFigureOut">
              <a:rPr lang="zh-TW" altLang="en-US" smtClean="0"/>
              <a:t>2015/11/17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49451-2934-46DE-BFC7-A4B9BD0985E6}" type="slidenum">
              <a:rPr lang="zh-TW" altLang="en-US" smtClean="0"/>
              <a:t>‹#›</a:t>
            </a:fld>
            <a:endParaRPr lang="zh-TW" altLang="en-US"/>
          </a:p>
        </p:txBody>
      </p:sp>
    </p:spTree>
    <p:extLst>
      <p:ext uri="{BB962C8B-B14F-4D97-AF65-F5344CB8AC3E}">
        <p14:creationId xmlns:p14="http://schemas.microsoft.com/office/powerpoint/2010/main" val="197004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http://www.modmypi.com/blog/hc-sr04-ultrasonic-range-sensor-on-the-raspberry-pi</a:t>
            </a:r>
          </a:p>
          <a:p>
            <a:r>
              <a:rPr lang="en-US" altLang="zh-TW" dirty="0" smtClean="0"/>
              <a:t>http://www.raspberrypi-spy.co.uk/2012/12/ultrasonic-distance-measurement-using-python-part-1/</a:t>
            </a:r>
          </a:p>
          <a:p>
            <a:r>
              <a:rPr lang="en-US" altLang="zh-TW" dirty="0" smtClean="0"/>
              <a:t>http://atceiling.blogspot.tw/2014/03/raspberry-pi_18.html#.Vi-G-WvXp9A</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1</a:t>
            </a:fld>
            <a:endParaRPr lang="zh-TW" altLang="en-US"/>
          </a:p>
        </p:txBody>
      </p:sp>
    </p:spTree>
    <p:extLst>
      <p:ext uri="{BB962C8B-B14F-4D97-AF65-F5344CB8AC3E}">
        <p14:creationId xmlns:p14="http://schemas.microsoft.com/office/powerpoint/2010/main" val="417794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https://www.youtube.com/watch?v=xACy8l3LsXI</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7</a:t>
            </a:fld>
            <a:endParaRPr lang="zh-TW" altLang="en-US"/>
          </a:p>
        </p:txBody>
      </p:sp>
    </p:spTree>
    <p:extLst>
      <p:ext uri="{BB962C8B-B14F-4D97-AF65-F5344CB8AC3E}">
        <p14:creationId xmlns:p14="http://schemas.microsoft.com/office/powerpoint/2010/main" val="243944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902075"/>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71950"/>
            <a:ext cx="6400800" cy="593204"/>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0EFB96B-58FA-496E-A773-82AAE1D3D260}" type="datetime1">
              <a:rPr lang="en-US" altLang="zh-TW"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5856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A4F47E61-D5BD-4EA4-AF84-D26157330271}" type="datetime1">
              <a:rPr lang="en-US" altLang="zh-TW"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3119068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31"/>
            <a:ext cx="8229600" cy="3102992"/>
          </a:xfrm>
        </p:spPr>
        <p:txBody>
          <a:bodyPr/>
          <a:lstStyle>
            <a:lvl1pPr marL="0" indent="0" algn="ctr">
              <a:buNone/>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9CFBE7E-599E-4792-A9F1-7B9E6E4F0E22}" type="datetime1">
              <a:rPr lang="en-US" altLang="zh-TW"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1551540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A838DA-82FB-4760-98BC-3EB6F8463AB7}" type="datetime1">
              <a:rPr lang="en-US" altLang="zh-TW" smtClean="0"/>
              <a:t>11/17/2015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8376A6-A48A-4C3C-A7D7-B9F261D0D90C}" type="slidenum">
              <a:rPr lang="en-US" smtClean="0"/>
              <a:t>‹#›</a:t>
            </a:fld>
            <a:endParaRPr lang="en-US"/>
          </a:p>
        </p:txBody>
      </p:sp>
    </p:spTree>
    <p:extLst>
      <p:ext uri="{BB962C8B-B14F-4D97-AF65-F5344CB8AC3E}">
        <p14:creationId xmlns:p14="http://schemas.microsoft.com/office/powerpoint/2010/main" val="36982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t3kXWSctj2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51870"/>
            <a:ext cx="7772400" cy="685899"/>
          </a:xfrm>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Ultrasonic</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p>
        </p:txBody>
      </p:sp>
      <p:sp>
        <p:nvSpPr>
          <p:cNvPr id="4" name="投影片編號版面配置區 3"/>
          <p:cNvSpPr>
            <a:spLocks noGrp="1"/>
          </p:cNvSpPr>
          <p:nvPr>
            <p:ph type="sldNum" sz="quarter" idx="12"/>
          </p:nvPr>
        </p:nvSpPr>
        <p:spPr/>
        <p:txBody>
          <a:bodyPr/>
          <a:lstStyle/>
          <a:p>
            <a:fld id="{3C8376A6-A48A-4C3C-A7D7-B9F261D0D90C}" type="slidenum">
              <a:rPr lang="en-US" smtClean="0"/>
              <a:t>1</a:t>
            </a:fld>
            <a:endParaRPr lang="en-US"/>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507854"/>
            <a:ext cx="1581371" cy="1419423"/>
          </a:xfrm>
          <a:prstGeom prst="rect">
            <a:avLst/>
          </a:prstGeom>
        </p:spPr>
      </p:pic>
    </p:spTree>
    <p:extLst>
      <p:ext uri="{BB962C8B-B14F-4D97-AF65-F5344CB8AC3E}">
        <p14:creationId xmlns:p14="http://schemas.microsoft.com/office/powerpoint/2010/main" val="2945613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Calculate Distance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939551"/>
          </a:xfrm>
        </p:spPr>
        <p:txBody>
          <a:bodyPr>
            <a:normAutofit fontScale="70000" lnSpcReduction="20000"/>
          </a:bodyPr>
          <a:lstStyle/>
          <a:p>
            <a:r>
              <a:rPr lang="en-US" altLang="zh-TW" dirty="0" smtClean="0">
                <a:latin typeface="Times New Roman" panose="02020603050405020304" pitchFamily="18" charset="0"/>
                <a:cs typeface="Times New Roman" panose="02020603050405020304" pitchFamily="18" charset="0"/>
              </a:rPr>
              <a:t>Distance= (differential time between transmitting and receiving*sound speed(340m/s))/2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6" name="內容版面配置區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488" y="1851670"/>
            <a:ext cx="5921253" cy="3109230"/>
          </a:xfrm>
          <a:prstGeom prst="rect">
            <a:avLst/>
          </a:prstGeom>
        </p:spPr>
      </p:pic>
    </p:spTree>
    <p:extLst>
      <p:ext uri="{BB962C8B-B14F-4D97-AF65-F5344CB8AC3E}">
        <p14:creationId xmlns:p14="http://schemas.microsoft.com/office/powerpoint/2010/main" val="117189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How It </a:t>
            </a:r>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orks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9" name="內容版面配置區 8"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1419622"/>
            <a:ext cx="5890771" cy="3240360"/>
          </a:xfrm>
        </p:spPr>
      </p:pic>
      <p:sp>
        <p:nvSpPr>
          <p:cNvPr id="10" name="文字方塊 9"/>
          <p:cNvSpPr txBox="1"/>
          <p:nvPr/>
        </p:nvSpPr>
        <p:spPr>
          <a:xfrm>
            <a:off x="3133764" y="4803998"/>
            <a:ext cx="4316631" cy="369332"/>
          </a:xfrm>
          <a:prstGeom prst="rect">
            <a:avLst/>
          </a:prstGeom>
          <a:noFill/>
          <a:ln w="22225">
            <a:solidFill>
              <a:srgbClr val="FF0000"/>
            </a:solidFill>
          </a:ln>
        </p:spPr>
        <p:txBody>
          <a:bodyPr wrap="none" rtlCol="0">
            <a:spAutoFit/>
          </a:bodyPr>
          <a:lstStyle/>
          <a:p>
            <a:r>
              <a:rPr lang="en-US" altLang="zh-TW" dirty="0">
                <a:latin typeface="Times New Roman" panose="02020603050405020304" pitchFamily="18" charset="0"/>
                <a:cs typeface="Times New Roman" panose="02020603050405020304" pitchFamily="18" charset="0"/>
              </a:rPr>
              <a:t>i</a:t>
            </a:r>
            <a:r>
              <a:rPr lang="en-US" altLang="zh-TW" dirty="0" smtClean="0">
                <a:latin typeface="Times New Roman" panose="02020603050405020304" pitchFamily="18" charset="0"/>
                <a:cs typeface="Times New Roman" panose="02020603050405020304" pitchFamily="18" charset="0"/>
              </a:rPr>
              <a:t>s Proportional to how far away the object is</a:t>
            </a:r>
            <a:endParaRPr lang="zh-TW" altLang="en-US" dirty="0">
              <a:latin typeface="Times New Roman" panose="02020603050405020304" pitchFamily="18" charset="0"/>
              <a:cs typeface="Times New Roman" panose="02020603050405020304" pitchFamily="18" charset="0"/>
            </a:endParaRPr>
          </a:p>
        </p:txBody>
      </p:sp>
      <p:cxnSp>
        <p:nvCxnSpPr>
          <p:cNvPr id="12" name="直線單箭頭接點 11"/>
          <p:cNvCxnSpPr>
            <a:stCxn id="10" idx="0"/>
          </p:cNvCxnSpPr>
          <p:nvPr/>
        </p:nvCxnSpPr>
        <p:spPr>
          <a:xfrm flipV="1">
            <a:off x="5292080" y="4623978"/>
            <a:ext cx="864096" cy="18002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9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Connecting to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Powering the module is easy. Just connect the +5V and Ground pins to Pin 2 and Pin 6 on the Pi’s GPIO header</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The input pin on the module is called the “trigger” as it is used to trigger the sending of the ultrasonic pulse.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Ideally </a:t>
            </a:r>
            <a:r>
              <a:rPr lang="en-US" altLang="zh-TW" dirty="0">
                <a:latin typeface="Times New Roman" panose="02020603050405020304" pitchFamily="18" charset="0"/>
                <a:cs typeface="Times New Roman" panose="02020603050405020304" pitchFamily="18" charset="0"/>
              </a:rPr>
              <a:t>it wants a 5V signal but it works just fine with a 3.3V signal from the GPIO. So I connected the trigger directly to Pin 16 (GPIO23) on my GPIO header.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5" name="文字方塊 4"/>
          <p:cNvSpPr txBox="1"/>
          <p:nvPr/>
        </p:nvSpPr>
        <p:spPr>
          <a:xfrm>
            <a:off x="2123728" y="4443958"/>
            <a:ext cx="6336704" cy="646331"/>
          </a:xfrm>
          <a:prstGeom prst="rect">
            <a:avLst/>
          </a:prstGeom>
          <a:noFill/>
          <a:ln>
            <a:solidFill>
              <a:srgbClr val="FFFF00"/>
            </a:solidFill>
          </a:ln>
        </p:spPr>
        <p:txBody>
          <a:bodyPr wrap="squar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You can use any GPIO pins you like on your </a:t>
            </a:r>
            <a:r>
              <a:rPr lang="en-US" altLang="zh-TW" dirty="0" err="1">
                <a:solidFill>
                  <a:srgbClr val="FF0000"/>
                </a:solidFill>
                <a:latin typeface="Times New Roman" panose="02020603050405020304" pitchFamily="18" charset="0"/>
                <a:cs typeface="Times New Roman" panose="02020603050405020304" pitchFamily="18" charset="0"/>
              </a:rPr>
              <a:t>RPi</a:t>
            </a:r>
            <a:r>
              <a:rPr lang="en-US" altLang="zh-TW" dirty="0">
                <a:solidFill>
                  <a:srgbClr val="FF0000"/>
                </a:solidFill>
                <a:latin typeface="Times New Roman" panose="02020603050405020304" pitchFamily="18" charset="0"/>
                <a:cs typeface="Times New Roman" panose="02020603050405020304" pitchFamily="18" charset="0"/>
              </a:rPr>
              <a:t> but you will need to note the references and amend your Python script accordingly.</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Voltage Dividers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528392" cy="3394472"/>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A voltage divider consists of two resistors (R1 and R2) in series connected to an input voltage (Vin), which needs to be reduced to our output voltage (</a:t>
            </a:r>
            <a:r>
              <a:rPr lang="en-US" altLang="zh-TW" dirty="0" err="1">
                <a:latin typeface="Times New Roman" panose="02020603050405020304" pitchFamily="18" charset="0"/>
                <a:cs typeface="Times New Roman" panose="02020603050405020304" pitchFamily="18" charset="0"/>
              </a:rPr>
              <a:t>Vout</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our circuit, Vin will be ECHO, which needs to be decreased from 5V to our </a:t>
            </a:r>
            <a:r>
              <a:rPr lang="en-US" altLang="zh-TW" dirty="0" err="1">
                <a:latin typeface="Times New Roman" panose="02020603050405020304" pitchFamily="18" charset="0"/>
                <a:cs typeface="Times New Roman" panose="02020603050405020304" pitchFamily="18" charset="0"/>
              </a:rPr>
              <a:t>Vout</a:t>
            </a:r>
            <a:r>
              <a:rPr lang="en-US" altLang="zh-TW" dirty="0">
                <a:latin typeface="Times New Roman" panose="02020603050405020304" pitchFamily="18" charset="0"/>
                <a:cs typeface="Times New Roman" panose="02020603050405020304" pitchFamily="18" charset="0"/>
              </a:rPr>
              <a:t> of 3.3V.</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131590"/>
            <a:ext cx="2372648" cy="3114831"/>
          </a:xfrm>
          <a:prstGeom prst="rect">
            <a:avLst/>
          </a:prstGeom>
        </p:spPr>
      </p:pic>
    </p:spTree>
    <p:extLst>
      <p:ext uri="{BB962C8B-B14F-4D97-AF65-F5344CB8AC3E}">
        <p14:creationId xmlns:p14="http://schemas.microsoft.com/office/powerpoint/2010/main" val="1940302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Voltage Dividers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1587623"/>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The following circuit and simple equation can be applied to many applications where a voltage needs to be reduced.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you don’t want to learn the techy bit, just grab 1 x 1kΩ and 1 x 2kΩ resistor.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931790"/>
            <a:ext cx="2886478" cy="1705213"/>
          </a:xfrm>
          <a:prstGeom prst="rect">
            <a:avLst/>
          </a:prstGeom>
        </p:spPr>
      </p:pic>
    </p:spTree>
    <p:extLst>
      <p:ext uri="{BB962C8B-B14F-4D97-AF65-F5344CB8AC3E}">
        <p14:creationId xmlns:p14="http://schemas.microsoft.com/office/powerpoint/2010/main" val="778786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Voltage </a:t>
            </a:r>
            <a:r>
              <a:rPr lang="en-US" altLang="zh-TW" dirty="0" smtClean="0">
                <a:latin typeface="Times New Roman" panose="02020603050405020304" pitchFamily="18" charset="0"/>
                <a:cs typeface="Times New Roman" panose="02020603050405020304" pitchFamily="18" charset="0"/>
              </a:rPr>
              <a:t>Dividers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Without getting too deep into the math side, we only actually need to calculate one resistor value, as it’s the dividing ratio that’s important.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We </a:t>
            </a:r>
            <a:r>
              <a:rPr lang="en-US" altLang="zh-TW" dirty="0">
                <a:latin typeface="Times New Roman" panose="02020603050405020304" pitchFamily="18" charset="0"/>
                <a:cs typeface="Times New Roman" panose="02020603050405020304" pitchFamily="18" charset="0"/>
              </a:rPr>
              <a:t>know our input voltage (5V), and our required output voltage (3.3V), and we can use any combination of resistors to achieve the reduction.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For example, I </a:t>
            </a:r>
            <a:r>
              <a:rPr lang="en-US" altLang="zh-TW" dirty="0">
                <a:latin typeface="Times New Roman" panose="02020603050405020304" pitchFamily="18" charset="0"/>
                <a:cs typeface="Times New Roman" panose="02020603050405020304" pitchFamily="18" charset="0"/>
              </a:rPr>
              <a:t>happen to have a bunch of extra 1kΩ resistors, so I decided to use one of these in the circuit as R1.</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617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Voltage Dividers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168352" cy="3387823"/>
          </a:xfrm>
        </p:spPr>
        <p:txBody>
          <a:bodyPr>
            <a:normAutofit fontScale="92500" lnSpcReduction="20000"/>
          </a:bodyPr>
          <a:lstStyle/>
          <a:p>
            <a:r>
              <a:rPr lang="en-US" altLang="zh-TW" dirty="0">
                <a:latin typeface="Times New Roman" panose="02020603050405020304" pitchFamily="18" charset="0"/>
                <a:cs typeface="Times New Roman" panose="02020603050405020304" pitchFamily="18" charset="0"/>
              </a:rPr>
              <a:t>Plugging our values in, this would be the following</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So, we’ll use a 1kΩ for R1 and a 2kΩ resistor as R2!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415" y="971392"/>
            <a:ext cx="2867425" cy="4163006"/>
          </a:xfrm>
          <a:prstGeom prst="rect">
            <a:avLst/>
          </a:prstGeom>
        </p:spPr>
      </p:pic>
    </p:spTree>
    <p:extLst>
      <p:ext uri="{BB962C8B-B14F-4D97-AF65-F5344CB8AC3E}">
        <p14:creationId xmlns:p14="http://schemas.microsoft.com/office/powerpoint/2010/main" val="3368570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Connecting to the Pi</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17</a:t>
            </a:fld>
            <a:endParaRPr lang="en-US"/>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203598"/>
            <a:ext cx="3050952" cy="3442518"/>
          </a:xfrm>
          <a:prstGeom prst="rect">
            <a:avLst/>
          </a:prstGeom>
        </p:spPr>
      </p:pic>
    </p:spTree>
    <p:extLst>
      <p:ext uri="{BB962C8B-B14F-4D97-AF65-F5344CB8AC3E}">
        <p14:creationId xmlns:p14="http://schemas.microsoft.com/office/powerpoint/2010/main" val="295632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Connecting to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The module’s output is called the “echo” and needs a bit more thought. The output pin is low (0V) until the module has taken its distance measurement.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It </a:t>
            </a:r>
            <a:r>
              <a:rPr lang="en-US" altLang="zh-TW" dirty="0">
                <a:latin typeface="Times New Roman" panose="02020603050405020304" pitchFamily="18" charset="0"/>
                <a:cs typeface="Times New Roman" panose="02020603050405020304" pitchFamily="18" charset="0"/>
              </a:rPr>
              <a:t>then sets this pin high (+5V) for the same amount of time that it took the pulse to return.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So </a:t>
            </a:r>
            <a:r>
              <a:rPr lang="en-US" altLang="zh-TW" dirty="0">
                <a:latin typeface="Times New Roman" panose="02020603050405020304" pitchFamily="18" charset="0"/>
                <a:cs typeface="Times New Roman" panose="02020603050405020304" pitchFamily="18" charset="0"/>
              </a:rPr>
              <a:t>our script needs to measure the time this pin stays high. The module uses a +5V level for a “high” but this is too high for the inputs on the GPIO header which only like 3.3V.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order to ensure the Pi only gets hit with 3.3V we can use a basic voltage divider. This is formed with two resistors.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2050" name="Picture 2" descr="C:\Users\Ken\Desktop\圖片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9" y="1347613"/>
            <a:ext cx="2212975" cy="286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70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Connecting to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R1 and R2 are the same then the voltage is split in half. This would give us 2.5V. If R2 is twice the value of R1 then we get 3.33V which is fine.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So </a:t>
            </a:r>
            <a:r>
              <a:rPr lang="en-US" altLang="zh-TW" dirty="0">
                <a:latin typeface="Times New Roman" panose="02020603050405020304" pitchFamily="18" charset="0"/>
                <a:cs typeface="Times New Roman" panose="02020603050405020304" pitchFamily="18" charset="0"/>
              </a:rPr>
              <a:t>ideally you want R2 to be between R1 and </a:t>
            </a:r>
            <a:r>
              <a:rPr lang="en-US" altLang="zh-TW" dirty="0" smtClean="0">
                <a:latin typeface="Times New Roman" panose="02020603050405020304" pitchFamily="18" charset="0"/>
                <a:cs typeface="Times New Roman" panose="02020603050405020304" pitchFamily="18" charset="0"/>
              </a:rPr>
              <a:t>R1 x 2.</a:t>
            </a: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Ultrasonic Robot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hlinkClick r:id="rId2"/>
              </a:rPr>
              <a:t>https://www.youtube.com/watch?v=t3kXWSctj2Q</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3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Connecting to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1155575"/>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Here is a diagram of my final circuit. I chose GPIO23 and GPIO24 but you can use any of the 17 available GPIO pins on the GPIO header. Just remember to update the script.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pic>
        <p:nvPicPr>
          <p:cNvPr id="1026" name="Picture 2" descr="C:\Users\Ken\Desktop\圖片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138363"/>
            <a:ext cx="3816350" cy="300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70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Connecting to the Pi</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21</a:t>
            </a:fld>
            <a:endParaRPr lang="en-US"/>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1563638"/>
            <a:ext cx="4797226" cy="2698439"/>
          </a:xfrm>
          <a:prstGeom prst="rect">
            <a:avLst/>
          </a:prstGeom>
        </p:spPr>
      </p:pic>
    </p:spTree>
    <p:extLst>
      <p:ext uri="{BB962C8B-B14F-4D97-AF65-F5344CB8AC3E}">
        <p14:creationId xmlns:p14="http://schemas.microsoft.com/office/powerpoint/2010/main" val="622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Do by yourself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Writing a code to output the result as follows, but not limited.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2283718"/>
            <a:ext cx="5513676" cy="2160239"/>
          </a:xfrm>
          <a:prstGeom prst="rect">
            <a:avLst/>
          </a:prstGeom>
        </p:spPr>
      </p:pic>
      <p:sp>
        <p:nvSpPr>
          <p:cNvPr id="6" name="文字方塊 5"/>
          <p:cNvSpPr txBox="1"/>
          <p:nvPr/>
        </p:nvSpPr>
        <p:spPr>
          <a:xfrm>
            <a:off x="2699792" y="4587974"/>
            <a:ext cx="5093959" cy="461665"/>
          </a:xfrm>
          <a:prstGeom prst="rect">
            <a:avLst/>
          </a:prstGeom>
          <a:noFill/>
        </p:spPr>
        <p:txBody>
          <a:bodyPr wrap="none" rtlCol="0">
            <a:spAutoFit/>
          </a:bodyPr>
          <a:lstStyle/>
          <a:p>
            <a:r>
              <a:rPr lang="en-US" altLang="zh-TW" sz="2400" b="1" dirty="0" smtClean="0">
                <a:solidFill>
                  <a:srgbClr val="FF0000"/>
                </a:solidFill>
                <a:latin typeface="Times New Roman" panose="02020603050405020304" pitchFamily="18" charset="0"/>
                <a:cs typeface="Times New Roman" panose="02020603050405020304" pitchFamily="18" charset="0"/>
              </a:rPr>
              <a:t>Tip: </a:t>
            </a:r>
            <a:r>
              <a:rPr lang="en-US" altLang="zh-TW" sz="2400" b="1" dirty="0" err="1" smtClean="0">
                <a:solidFill>
                  <a:srgbClr val="FF0000"/>
                </a:solidFill>
                <a:latin typeface="Times New Roman" panose="02020603050405020304" pitchFamily="18" charset="0"/>
                <a:cs typeface="Times New Roman" panose="02020603050405020304" pitchFamily="18" charset="0"/>
              </a:rPr>
              <a:t>time.time</a:t>
            </a:r>
            <a:r>
              <a:rPr lang="en-US" altLang="zh-TW" sz="2400" b="1" dirty="0" smtClean="0">
                <a:solidFill>
                  <a:srgbClr val="FF0000"/>
                </a:solidFill>
                <a:latin typeface="Times New Roman" panose="02020603050405020304" pitchFamily="18" charset="0"/>
                <a:cs typeface="Times New Roman" panose="02020603050405020304" pitchFamily="18" charset="0"/>
              </a:rPr>
              <a:t>() //record current time</a:t>
            </a:r>
            <a:endParaRPr lang="zh-TW"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Something you need to know</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The accuracy of the distance measurement is dependent on timing. Python under Linux is not ideal for precise timing but for general messing about it will work OK.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improve accuracy you would need to start looking at using C instead.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When </a:t>
            </a:r>
            <a:r>
              <a:rPr lang="en-US" altLang="zh-TW" dirty="0">
                <a:latin typeface="Times New Roman" panose="02020603050405020304" pitchFamily="18" charset="0"/>
                <a:cs typeface="Times New Roman" panose="02020603050405020304" pitchFamily="18" charset="0"/>
              </a:rPr>
              <a:t>the GPIOs are configured the module needs some time before it is ready to take its first reading so </a:t>
            </a:r>
            <a:r>
              <a:rPr lang="en-US" altLang="zh-TW" dirty="0" smtClean="0">
                <a:latin typeface="Times New Roman" panose="02020603050405020304" pitchFamily="18" charset="0"/>
                <a:cs typeface="Times New Roman" panose="02020603050405020304" pitchFamily="18" charset="0"/>
              </a:rPr>
              <a:t>you can add </a:t>
            </a:r>
            <a:r>
              <a:rPr lang="en-US" altLang="zh-TW" dirty="0">
                <a:latin typeface="Times New Roman" panose="02020603050405020304" pitchFamily="18" charset="0"/>
                <a:cs typeface="Times New Roman" panose="02020603050405020304" pitchFamily="18" charset="0"/>
              </a:rPr>
              <a:t>a 0.5 second delay to the start of the script.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Something you need to know</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The transducers have a wide angle of sensitivity. In a cluttered environment you may get shorter readings due to objects to the side of the module.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Measurements </a:t>
            </a:r>
            <a:r>
              <a:rPr lang="en-US" altLang="zh-TW" dirty="0">
                <a:latin typeface="Times New Roman" panose="02020603050405020304" pitchFamily="18" charset="0"/>
                <a:cs typeface="Times New Roman" panose="02020603050405020304" pitchFamily="18" charset="0"/>
              </a:rPr>
              <a:t>work down to about 2cm. Below this limit the results can give strange results.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the ultrasonic transducers touch anything the results are unpredictable.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pPr marL="0" indent="0" algn="ctr">
              <a:buNone/>
            </a:pPr>
            <a:r>
              <a:rPr lang="en-US" altLang="zh-TW" sz="4800" dirty="0" smtClean="0">
                <a:latin typeface="Times New Roman" panose="02020603050405020304" pitchFamily="18" charset="0"/>
                <a:cs typeface="Times New Roman" panose="02020603050405020304" pitchFamily="18" charset="0"/>
              </a:rPr>
              <a:t>End</a:t>
            </a:r>
            <a:endParaRPr lang="zh-TW" altLang="en-US" sz="4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25</a:t>
            </a:fld>
            <a:endParaRPr lang="en-US"/>
          </a:p>
        </p:txBody>
      </p:sp>
    </p:spTree>
    <p:extLst>
      <p:ext uri="{BB962C8B-B14F-4D97-AF65-F5344CB8AC3E}">
        <p14:creationId xmlns:p14="http://schemas.microsoft.com/office/powerpoint/2010/main" val="234508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Ultrasonic allows </a:t>
            </a:r>
            <a:r>
              <a:rPr lang="en-US" altLang="zh-TW" dirty="0">
                <a:latin typeface="Times New Roman" panose="02020603050405020304" pitchFamily="18" charset="0"/>
                <a:cs typeface="Times New Roman" panose="02020603050405020304" pitchFamily="18" charset="0"/>
              </a:rPr>
              <a:t>you to measure the distance to the nearest wall or solid object.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modules are easy to buy, cheap and relatively straight forward to interface to the GPIO header.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29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Sound consists of oscillating waves through a medium (such as air) with the pitch being determined by the closeness of those waves to each other, defined as the frequency.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Only </a:t>
            </a:r>
            <a:r>
              <a:rPr lang="en-US" altLang="zh-TW" dirty="0">
                <a:latin typeface="Times New Roman" panose="02020603050405020304" pitchFamily="18" charset="0"/>
                <a:cs typeface="Times New Roman" panose="02020603050405020304" pitchFamily="18" charset="0"/>
              </a:rPr>
              <a:t>some of the sound spectrum (the range of sound wave frequencies) is audible to the human ear, defined as the “Acoustic” range. Very low frequency sound below Acoustic is defined as “Infrasound”, with high frequency sounds above, called “Ultrasound”. </a:t>
            </a:r>
            <a:endParaRPr lang="en-US" altLang="zh-TW"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739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smtClean="0">
                <a:latin typeface="Times New Roman" panose="02020603050405020304" pitchFamily="18" charset="0"/>
                <a:cs typeface="Times New Roman" panose="02020603050405020304" pitchFamily="18" charset="0"/>
              </a:rPr>
              <a:t>Ultrasonic </a:t>
            </a:r>
            <a:r>
              <a:rPr lang="en-US" altLang="zh-TW" dirty="0">
                <a:latin typeface="Times New Roman" panose="02020603050405020304" pitchFamily="18" charset="0"/>
                <a:cs typeface="Times New Roman" panose="02020603050405020304" pitchFamily="18" charset="0"/>
              </a:rPr>
              <a:t>sensors are designed to sense object proximity or range using ultrasound reflection, similar to radar, to calculate the time it takes to reflect ultrasound waves between the sensor and a solid object.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Ultrasound </a:t>
            </a:r>
            <a:r>
              <a:rPr lang="en-US" altLang="zh-TW" dirty="0">
                <a:latin typeface="Times New Roman" panose="02020603050405020304" pitchFamily="18" charset="0"/>
                <a:cs typeface="Times New Roman" panose="02020603050405020304" pitchFamily="18" charset="0"/>
              </a:rPr>
              <a:t>is mainly used because it’s inaudible to the human ear and is relatively accurate within short distances.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You </a:t>
            </a:r>
            <a:r>
              <a:rPr lang="en-US" altLang="zh-TW" dirty="0">
                <a:latin typeface="Times New Roman" panose="02020603050405020304" pitchFamily="18" charset="0"/>
                <a:cs typeface="Times New Roman" panose="02020603050405020304" pitchFamily="18" charset="0"/>
              </a:rPr>
              <a:t>could of course use Acoustic sound for this purpose, but you would have a noisy robot, beeping every few seconds. . . .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84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A basic ultrasonic sensor consists of one or more ultrasonic transmitters (basically speakers), a receiver, and a control circuit.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transmitters emit a high frequency ultrasonic sound, which bounce off any nearby solid objects.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Some </a:t>
            </a:r>
            <a:r>
              <a:rPr lang="en-US" altLang="zh-TW" dirty="0">
                <a:latin typeface="Times New Roman" panose="02020603050405020304" pitchFamily="18" charset="0"/>
                <a:cs typeface="Times New Roman" panose="02020603050405020304" pitchFamily="18" charset="0"/>
              </a:rPr>
              <a:t>of that ultrasonic noise is reflected and detected by the receiver on the sensor.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That </a:t>
            </a:r>
            <a:r>
              <a:rPr lang="en-US" altLang="zh-TW" dirty="0">
                <a:latin typeface="Times New Roman" panose="02020603050405020304" pitchFamily="18" charset="0"/>
                <a:cs typeface="Times New Roman" panose="02020603050405020304" pitchFamily="18" charset="0"/>
              </a:rPr>
              <a:t>return signal is then processed by the control circuit to calculate the time difference between the signal being transmitted and received.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This </a:t>
            </a:r>
            <a:r>
              <a:rPr lang="en-US" altLang="zh-TW" dirty="0">
                <a:latin typeface="Times New Roman" panose="02020603050405020304" pitchFamily="18" charset="0"/>
                <a:cs typeface="Times New Roman" panose="02020603050405020304" pitchFamily="18" charset="0"/>
              </a:rPr>
              <a:t>time can subsequently be used, along with some clever math, to calculate the distance between the sensor and the reflecting object.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713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7</a:t>
            </a:fld>
            <a:endParaRPr lang="en-US"/>
          </a:p>
        </p:txBody>
      </p:sp>
      <p:sp>
        <p:nvSpPr>
          <p:cNvPr id="3" name="內容版面配置區 2"/>
          <p:cNvSpPr>
            <a:spLocks noGrp="1"/>
          </p:cNvSpPr>
          <p:nvPr>
            <p:ph idx="1"/>
          </p:nvPr>
        </p:nvSpPr>
        <p:spPr/>
        <p:txBody>
          <a:bodyPr/>
          <a:lstStyle/>
          <a:p>
            <a:r>
              <a:rPr lang="en-US" altLang="zh-TW" dirty="0" smtClean="0"/>
              <a:t> </a:t>
            </a:r>
            <a:endParaRPr lang="zh-TW" altLang="en-US" dirty="0"/>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471" y="1257185"/>
            <a:ext cx="4116809" cy="3389735"/>
          </a:xfrm>
          <a:prstGeom prst="rect">
            <a:avLst/>
          </a:prstGeom>
        </p:spPr>
      </p:pic>
    </p:spTree>
    <p:extLst>
      <p:ext uri="{BB962C8B-B14F-4D97-AF65-F5344CB8AC3E}">
        <p14:creationId xmlns:p14="http://schemas.microsoft.com/office/powerpoint/2010/main" val="2474612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We need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HC-SR04</a:t>
            </a:r>
          </a:p>
          <a:p>
            <a:r>
              <a:rPr lang="en-US" altLang="zh-TW" dirty="0">
                <a:latin typeface="Times New Roman" panose="02020603050405020304" pitchFamily="18" charset="0"/>
                <a:cs typeface="Times New Roman" panose="02020603050405020304" pitchFamily="18" charset="0"/>
              </a:rPr>
              <a:t>1k</a:t>
            </a:r>
            <a:r>
              <a:rPr lang="el-GR" altLang="zh-TW" dirty="0">
                <a:latin typeface="Times New Roman" panose="02020603050405020304" pitchFamily="18" charset="0"/>
                <a:cs typeface="Times New Roman" panose="02020603050405020304" pitchFamily="18" charset="0"/>
              </a:rPr>
              <a:t>Ω </a:t>
            </a:r>
            <a:r>
              <a:rPr lang="en-US" altLang="zh-TW" dirty="0">
                <a:latin typeface="Times New Roman" panose="02020603050405020304" pitchFamily="18" charset="0"/>
                <a:cs typeface="Times New Roman" panose="02020603050405020304" pitchFamily="18" charset="0"/>
              </a:rPr>
              <a:t>Resistor</a:t>
            </a:r>
          </a:p>
          <a:p>
            <a:r>
              <a:rPr lang="en-US" altLang="zh-TW" dirty="0">
                <a:latin typeface="Times New Roman" panose="02020603050405020304" pitchFamily="18" charset="0"/>
                <a:cs typeface="Times New Roman" panose="02020603050405020304" pitchFamily="18" charset="0"/>
              </a:rPr>
              <a:t>2k</a:t>
            </a:r>
            <a:r>
              <a:rPr lang="el-GR" altLang="zh-TW" dirty="0">
                <a:latin typeface="Times New Roman" panose="02020603050405020304" pitchFamily="18" charset="0"/>
                <a:cs typeface="Times New Roman" panose="02020603050405020304" pitchFamily="18" charset="0"/>
              </a:rPr>
              <a:t>Ω </a:t>
            </a:r>
            <a:r>
              <a:rPr lang="en-US" altLang="zh-TW" dirty="0">
                <a:latin typeface="Times New Roman" panose="02020603050405020304" pitchFamily="18" charset="0"/>
                <a:cs typeface="Times New Roman" panose="02020603050405020304" pitchFamily="18" charset="0"/>
              </a:rPr>
              <a:t>Resistor</a:t>
            </a:r>
          </a:p>
          <a:p>
            <a:r>
              <a:rPr lang="en-US" altLang="zh-TW" dirty="0">
                <a:latin typeface="Times New Roman" panose="02020603050405020304" pitchFamily="18" charset="0"/>
                <a:cs typeface="Times New Roman" panose="02020603050405020304" pitchFamily="18" charset="0"/>
              </a:rPr>
              <a:t>Jumper Wires</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1707654"/>
            <a:ext cx="1581371" cy="1419423"/>
          </a:xfrm>
          <a:prstGeom prst="rect">
            <a:avLst/>
          </a:prstGeom>
        </p:spPr>
      </p:pic>
    </p:spTree>
    <p:extLst>
      <p:ext uri="{BB962C8B-B14F-4D97-AF65-F5344CB8AC3E}">
        <p14:creationId xmlns:p14="http://schemas.microsoft.com/office/powerpoint/2010/main" val="388175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HC-SR04</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Specifications </a:t>
            </a:r>
          </a:p>
          <a:p>
            <a:pPr lvl="1"/>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orking voltage: 5V DC</a:t>
            </a:r>
          </a:p>
          <a:p>
            <a:pPr lvl="1"/>
            <a:r>
              <a:rPr lang="en-US" altLang="zh-TW" dirty="0" smtClean="0">
                <a:latin typeface="Times New Roman" panose="02020603050405020304" pitchFamily="18" charset="0"/>
                <a:cs typeface="Times New Roman" panose="02020603050405020304" pitchFamily="18" charset="0"/>
              </a:rPr>
              <a:t>Ranging: 2cm-500cm</a:t>
            </a:r>
          </a:p>
          <a:p>
            <a:pPr lvl="1"/>
            <a:r>
              <a:rPr lang="en-US" altLang="zh-TW" dirty="0" smtClean="0">
                <a:latin typeface="Times New Roman" panose="02020603050405020304" pitchFamily="18" charset="0"/>
                <a:cs typeface="Times New Roman" panose="02020603050405020304" pitchFamily="18" charset="0"/>
              </a:rPr>
              <a:t>Resolution: 0.3cm</a:t>
            </a:r>
          </a:p>
          <a:p>
            <a:pPr lvl="1"/>
            <a:r>
              <a:rPr lang="en-US" altLang="zh-TW" dirty="0" smtClean="0">
                <a:latin typeface="Times New Roman" panose="02020603050405020304" pitchFamily="18" charset="0"/>
                <a:cs typeface="Times New Roman" panose="02020603050405020304" pitchFamily="18" charset="0"/>
              </a:rPr>
              <a:t>Frequency: 40kHz</a:t>
            </a:r>
          </a:p>
          <a:p>
            <a:pPr lvl="1"/>
            <a:r>
              <a:rPr lang="en-US" altLang="zh-TW" dirty="0" smtClean="0">
                <a:latin typeface="Times New Roman" panose="02020603050405020304" pitchFamily="18" charset="0"/>
                <a:cs typeface="Times New Roman" panose="02020603050405020304" pitchFamily="18" charset="0"/>
              </a:rPr>
              <a:t>Cycle Period: 50ms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9683"/>
            <a:ext cx="1224136" cy="1098772"/>
          </a:xfrm>
          <a:prstGeom prst="rect">
            <a:avLst/>
          </a:prstGeom>
        </p:spPr>
      </p:pic>
    </p:spTree>
    <p:extLst>
      <p:ext uri="{BB962C8B-B14F-4D97-AF65-F5344CB8AC3E}">
        <p14:creationId xmlns:p14="http://schemas.microsoft.com/office/powerpoint/2010/main" val="3827397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e to Lin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Introduce to Linux</Template>
  <TotalTime>1338</TotalTime>
  <Words>1154</Words>
  <Application>Microsoft Office PowerPoint</Application>
  <PresentationFormat>如螢幕大小 (16:9)</PresentationFormat>
  <Paragraphs>116</Paragraphs>
  <Slides>25</Slides>
  <Notes>2</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Introduce to Linux</vt:lpstr>
      <vt:lpstr>Ultrasonic </vt:lpstr>
      <vt:lpstr>Ultrasonic Robot</vt:lpstr>
      <vt:lpstr>Introduction </vt:lpstr>
      <vt:lpstr>Introduction </vt:lpstr>
      <vt:lpstr>Introduction </vt:lpstr>
      <vt:lpstr>Introduction </vt:lpstr>
      <vt:lpstr>Introduction </vt:lpstr>
      <vt:lpstr>We need</vt:lpstr>
      <vt:lpstr>HC-SR04</vt:lpstr>
      <vt:lpstr>Calculate Distance</vt:lpstr>
      <vt:lpstr>How It Works</vt:lpstr>
      <vt:lpstr>Connecting to the Pi</vt:lpstr>
      <vt:lpstr>Voltage Dividers</vt:lpstr>
      <vt:lpstr>Voltage Dividers</vt:lpstr>
      <vt:lpstr>Voltage Dividers</vt:lpstr>
      <vt:lpstr>Voltage Dividers</vt:lpstr>
      <vt:lpstr>Connecting to the Pi</vt:lpstr>
      <vt:lpstr>Connecting to the Pi</vt:lpstr>
      <vt:lpstr>Connecting to the Pi</vt:lpstr>
      <vt:lpstr>Connecting to the Pi</vt:lpstr>
      <vt:lpstr>Connecting to the Pi</vt:lpstr>
      <vt:lpstr>Do by yourself </vt:lpstr>
      <vt:lpstr>Something you need to know</vt:lpstr>
      <vt:lpstr>Something you need to know</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Linux</dc:title>
  <dc:creator>Ken</dc:creator>
  <cp:lastModifiedBy>don</cp:lastModifiedBy>
  <cp:revision>175</cp:revision>
  <dcterms:created xsi:type="dcterms:W3CDTF">2015-09-01T14:10:54Z</dcterms:created>
  <dcterms:modified xsi:type="dcterms:W3CDTF">2015-11-17T11:31:15Z</dcterms:modified>
</cp:coreProperties>
</file>