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27" r:id="rId3"/>
    <p:sldId id="333" r:id="rId4"/>
    <p:sldId id="332" r:id="rId5"/>
    <p:sldId id="331" r:id="rId6"/>
    <p:sldId id="330" r:id="rId7"/>
    <p:sldId id="329" r:id="rId8"/>
    <p:sldId id="335" r:id="rId9"/>
    <p:sldId id="334" r:id="rId10"/>
    <p:sldId id="328" r:id="rId11"/>
    <p:sldId id="340" r:id="rId12"/>
    <p:sldId id="338" r:id="rId13"/>
    <p:sldId id="337" r:id="rId14"/>
    <p:sldId id="339" r:id="rId15"/>
    <p:sldId id="341" r:id="rId16"/>
    <p:sldId id="343" r:id="rId17"/>
    <p:sldId id="345" r:id="rId18"/>
    <p:sldId id="344" r:id="rId19"/>
    <p:sldId id="342" r:id="rId20"/>
    <p:sldId id="346" r:id="rId21"/>
    <p:sldId id="349" r:id="rId22"/>
    <p:sldId id="347" r:id="rId23"/>
    <p:sldId id="348" r:id="rId24"/>
    <p:sldId id="350" r:id="rId25"/>
    <p:sldId id="356" r:id="rId26"/>
    <p:sldId id="358" r:id="rId27"/>
    <p:sldId id="357" r:id="rId28"/>
    <p:sldId id="359" r:id="rId29"/>
    <p:sldId id="360" r:id="rId30"/>
    <p:sldId id="355" r:id="rId31"/>
    <p:sldId id="354" r:id="rId32"/>
    <p:sldId id="353" r:id="rId33"/>
    <p:sldId id="352" r:id="rId34"/>
    <p:sldId id="326"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10" autoAdjust="0"/>
  </p:normalViewPr>
  <p:slideViewPr>
    <p:cSldViewPr>
      <p:cViewPr varScale="1">
        <p:scale>
          <a:sx n="85" d="100"/>
          <a:sy n="85" d="100"/>
        </p:scale>
        <p:origin x="96" y="5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E904A-D60C-4DA2-91A8-FE0B56E7C650}" type="datetimeFigureOut">
              <a:rPr lang="zh-TW" altLang="en-US" smtClean="0"/>
              <a:t>2018/11/14</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49451-2934-46DE-BFC7-A4B9BD0985E6}" type="slidenum">
              <a:rPr lang="zh-TW" altLang="en-US" smtClean="0"/>
              <a:t>‹#›</a:t>
            </a:fld>
            <a:endParaRPr lang="zh-TW" altLang="en-US"/>
          </a:p>
        </p:txBody>
      </p:sp>
    </p:spTree>
    <p:extLst>
      <p:ext uri="{BB962C8B-B14F-4D97-AF65-F5344CB8AC3E}">
        <p14:creationId xmlns:p14="http://schemas.microsoft.com/office/powerpoint/2010/main" val="1970042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http://www.modmypi.com/blog/hc-sr04-ultrasonic-range-sensor-on-the-raspberry-pi</a:t>
            </a:r>
          </a:p>
          <a:p>
            <a:r>
              <a:rPr lang="en-US" altLang="zh-TW" dirty="0" smtClean="0"/>
              <a:t>http://www.raspberrypi-spy.co.uk/2012/12/ultrasonic-distance-measurement-using-python-part-1/</a:t>
            </a:r>
          </a:p>
          <a:p>
            <a:r>
              <a:rPr lang="en-US" altLang="zh-TW" dirty="0" smtClean="0"/>
              <a:t>http://atceiling.blogspot.tw/2014/03/raspberry-pi_18.html#.Vi-G-WvXp9A</a:t>
            </a:r>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1</a:t>
            </a:fld>
            <a:endParaRPr lang="zh-TW" altLang="en-US"/>
          </a:p>
        </p:txBody>
      </p:sp>
    </p:spTree>
    <p:extLst>
      <p:ext uri="{BB962C8B-B14F-4D97-AF65-F5344CB8AC3E}">
        <p14:creationId xmlns:p14="http://schemas.microsoft.com/office/powerpoint/2010/main" val="417794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4D49451-2934-46DE-BFC7-A4B9BD0985E6}" type="slidenum">
              <a:rPr lang="zh-TW" altLang="en-US" smtClean="0"/>
              <a:t>13</a:t>
            </a:fld>
            <a:endParaRPr lang="zh-TW" altLang="en-US"/>
          </a:p>
        </p:txBody>
      </p:sp>
    </p:spTree>
    <p:extLst>
      <p:ext uri="{BB962C8B-B14F-4D97-AF65-F5344CB8AC3E}">
        <p14:creationId xmlns:p14="http://schemas.microsoft.com/office/powerpoint/2010/main" val="4144097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902075"/>
            <a:ext cx="7772400" cy="685899"/>
          </a:xfrm>
        </p:spPr>
        <p:txBody>
          <a:bodyPr/>
          <a:lstStyle>
            <a:lvl1pPr>
              <a:defRPr>
                <a:solidFill>
                  <a:schemeClr val="tx1">
                    <a:lumMod val="75000"/>
                    <a:lumOff val="25000"/>
                  </a:schemeClr>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4371950"/>
            <a:ext cx="6400800" cy="593204"/>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70EFB96B-58FA-496E-A773-82AAE1D3D260}" type="datetime1">
              <a:rPr lang="en-US" altLang="zh-TW"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58560480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lstStyle>
            <a:lvl1pPr>
              <a:defRPr>
                <a:solidFill>
                  <a:schemeClr val="tx1">
                    <a:lumMod val="75000"/>
                    <a:lumOff val="25000"/>
                  </a:schemeClr>
                </a:solidFill>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A4F47E61-D5BD-4EA4-AF84-D26157330271}" type="datetime1">
              <a:rPr lang="en-US" altLang="zh-TW"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31190684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27534"/>
            <a:ext cx="8229600" cy="857250"/>
          </a:xfrm>
        </p:spPr>
        <p:txBody>
          <a:bodyPr/>
          <a:lstStyle>
            <a:lvl1pPr>
              <a:defRPr>
                <a:solidFill>
                  <a:schemeClr val="tx1">
                    <a:lumMod val="75000"/>
                    <a:lumOff val="25000"/>
                  </a:schemeClr>
                </a:solidFill>
              </a:defRPr>
            </a:lvl1pPr>
          </a:lstStyle>
          <a:p>
            <a:r>
              <a:rPr lang="en-US" dirty="0" smtClean="0"/>
              <a:t>Title</a:t>
            </a:r>
            <a:endParaRPr lang="en-US" dirty="0"/>
          </a:p>
        </p:txBody>
      </p:sp>
      <p:sp>
        <p:nvSpPr>
          <p:cNvPr id="3" name="Content Placeholder 2"/>
          <p:cNvSpPr>
            <a:spLocks noGrp="1"/>
          </p:cNvSpPr>
          <p:nvPr>
            <p:ph idx="1" hasCustomPrompt="1"/>
          </p:nvPr>
        </p:nvSpPr>
        <p:spPr>
          <a:xfrm>
            <a:off x="457200" y="1491631"/>
            <a:ext cx="8229600" cy="3102992"/>
          </a:xfrm>
        </p:spPr>
        <p:txBody>
          <a:bodyPr/>
          <a:lstStyle>
            <a:lvl1pPr marL="0" indent="0" algn="ctr">
              <a:buNone/>
              <a:defRPr>
                <a:solidFill>
                  <a:schemeClr val="tx1">
                    <a:lumMod val="75000"/>
                    <a:lumOff val="25000"/>
                  </a:schemeClr>
                </a:solidFill>
              </a:defRPr>
            </a:lvl1pPr>
          </a:lstStyle>
          <a:p>
            <a:pPr lvl="0"/>
            <a:r>
              <a:rPr lang="en-US" dirty="0" smtClean="0"/>
              <a:t>Lorem ipsum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29CFBE7E-599E-4792-A9F1-7B9E6E4F0E22}" type="datetime1">
              <a:rPr lang="en-US" altLang="zh-TW" smtClean="0"/>
              <a:t>11/14/2018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8376A6-A48A-4C3C-A7D7-B9F261D0D90C}" type="slidenum">
              <a:rPr lang="en-US" smtClean="0"/>
              <a:t>‹#›</a:t>
            </a:fld>
            <a:endParaRPr lang="en-US"/>
          </a:p>
        </p:txBody>
      </p:sp>
    </p:spTree>
    <p:extLst>
      <p:ext uri="{BB962C8B-B14F-4D97-AF65-F5344CB8AC3E}">
        <p14:creationId xmlns:p14="http://schemas.microsoft.com/office/powerpoint/2010/main" val="15515409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5A838DA-82FB-4760-98BC-3EB6F8463AB7}" type="datetime1">
              <a:rPr lang="en-US" altLang="zh-TW" smtClean="0"/>
              <a:t>11/14/2018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C8376A6-A48A-4C3C-A7D7-B9F261D0D90C}" type="slidenum">
              <a:rPr lang="en-US" smtClean="0"/>
              <a:t>‹#›</a:t>
            </a:fld>
            <a:endParaRPr lang="en-US"/>
          </a:p>
        </p:txBody>
      </p:sp>
    </p:spTree>
    <p:extLst>
      <p:ext uri="{BB962C8B-B14F-4D97-AF65-F5344CB8AC3E}">
        <p14:creationId xmlns:p14="http://schemas.microsoft.com/office/powerpoint/2010/main" val="3698285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5" Type="http://schemas.openxmlformats.org/officeDocument/2006/relationships/hyperlink" Target="https://www.youtube.com/watch?time_continue=1&amp;v=DiHDgw9Gq-8" TargetMode="External"/><Relationship Id="rId4" Type="http://schemas.openxmlformats.org/officeDocument/2006/relationships/image" Target="../media/image8.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ignalling_(telecommunic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51870"/>
            <a:ext cx="7772400" cy="685899"/>
          </a:xfrm>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PWM</a:t>
            </a:r>
            <a:r>
              <a:rPr lang="zh-TW" altLang="en-US"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(Pulse Width Modulation)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Yao-Tung Tsou</a:t>
            </a:r>
          </a:p>
        </p:txBody>
      </p:sp>
      <p:sp>
        <p:nvSpPr>
          <p:cNvPr id="4" name="投影片編號版面配置區 3"/>
          <p:cNvSpPr>
            <a:spLocks noGrp="1"/>
          </p:cNvSpPr>
          <p:nvPr>
            <p:ph type="sldNum" sz="quarter" idx="12"/>
          </p:nvPr>
        </p:nvSpPr>
        <p:spPr/>
        <p:txBody>
          <a:bodyPr/>
          <a:lstStyle/>
          <a:p>
            <a:fld id="{3C8376A6-A48A-4C3C-A7D7-B9F261D0D90C}" type="slidenum">
              <a:rPr lang="en-US" smtClean="0"/>
              <a:t>1</a:t>
            </a:fld>
            <a:endParaRPr lang="en-US"/>
          </a:p>
        </p:txBody>
      </p:sp>
      <p:pic>
        <p:nvPicPr>
          <p:cNvPr id="1026" name="Picture 2" descr="http://arduino.cc/en/uploads/Tutorial/pwm.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0987" y="3445916"/>
            <a:ext cx="1183013" cy="129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613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How to generate such wave?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pPr marL="0" indent="0">
              <a:buNone/>
            </a:pPr>
            <a:r>
              <a:rPr lang="en-US" altLang="zh-TW" dirty="0"/>
              <a:t> </a:t>
            </a:r>
            <a:endParaRPr lang="zh-TW" altLang="en-US" dirty="0"/>
          </a:p>
        </p:txBody>
      </p:sp>
      <p:sp>
        <p:nvSpPr>
          <p:cNvPr id="4" name="投影片編號版面配置區 3"/>
          <p:cNvSpPr>
            <a:spLocks noGrp="1"/>
          </p:cNvSpPr>
          <p:nvPr>
            <p:ph type="sldNum" sz="quarter" idx="12"/>
          </p:nvPr>
        </p:nvSpPr>
        <p:spPr/>
        <p:txBody>
          <a:bodyPr/>
          <a:lstStyle/>
          <a:p>
            <a:fld id="{3C8376A6-A48A-4C3C-A7D7-B9F261D0D90C}" type="slidenum">
              <a:rPr lang="en-US" smtClean="0"/>
              <a:t>10</a:t>
            </a:fld>
            <a:endParaRPr lang="en-US"/>
          </a:p>
        </p:txBody>
      </p:sp>
      <p:sp>
        <p:nvSpPr>
          <p:cNvPr id="5" name="矩形 4"/>
          <p:cNvSpPr/>
          <p:nvPr/>
        </p:nvSpPr>
        <p:spPr>
          <a:xfrm>
            <a:off x="1873436" y="2110085"/>
            <a:ext cx="6773714" cy="923330"/>
          </a:xfrm>
          <a:prstGeom prst="rect">
            <a:avLst/>
          </a:prstGeom>
          <a:noFill/>
        </p:spPr>
        <p:txBody>
          <a:bodyPr wrap="none" lIns="91440" tIns="45720" rIns="91440" bIns="45720">
            <a:spAutoFit/>
          </a:bodyPr>
          <a:lstStyle/>
          <a:p>
            <a:pPr algn="ctr"/>
            <a:r>
              <a:rPr lang="en-US" altLang="zh-TW"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Do you have any idea?</a:t>
            </a:r>
            <a:endParaRPr lang="zh-TW" altLang="en-US" sz="5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Tree>
    <p:extLst>
      <p:ext uri="{BB962C8B-B14F-4D97-AF65-F5344CB8AC3E}">
        <p14:creationId xmlns:p14="http://schemas.microsoft.com/office/powerpoint/2010/main" val="376437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Wave Generation: 0/1 Cycle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5" name="文字方塊 4"/>
          <p:cNvSpPr txBox="1"/>
          <p:nvPr/>
        </p:nvSpPr>
        <p:spPr>
          <a:xfrm>
            <a:off x="3377704" y="1707654"/>
            <a:ext cx="3785395" cy="1477328"/>
          </a:xfrm>
          <a:prstGeom prst="rect">
            <a:avLst/>
          </a:prstGeom>
          <a:solidFill>
            <a:schemeClr val="bg1">
              <a:lumMod val="85000"/>
            </a:schemeClr>
          </a:solidFill>
          <a:ln>
            <a:solidFill>
              <a:schemeClr val="accent2">
                <a:lumMod val="40000"/>
                <a:lumOff val="60000"/>
              </a:schemeClr>
            </a:solidFill>
          </a:ln>
        </p:spPr>
        <p:txBody>
          <a:bodyPr wrap="none" rtlCol="0">
            <a:spAutoFit/>
          </a:bodyPr>
          <a:lstStyle/>
          <a:p>
            <a:r>
              <a:rPr lang="en-US" altLang="zh-TW" dirty="0" smtClean="0">
                <a:latin typeface="Times New Roman" panose="02020603050405020304" pitchFamily="18" charset="0"/>
                <a:cs typeface="Times New Roman" panose="02020603050405020304" pitchFamily="18" charset="0"/>
              </a:rPr>
              <a:t>While True:</a:t>
            </a:r>
          </a:p>
          <a:p>
            <a:r>
              <a:rPr lang="en-US" altLang="zh-TW" dirty="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GPIO.output</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pin_number</a:t>
            </a:r>
            <a:r>
              <a:rPr lang="en-US" altLang="zh-TW" dirty="0" smtClean="0">
                <a:latin typeface="Times New Roman" panose="02020603050405020304" pitchFamily="18" charset="0"/>
                <a:cs typeface="Times New Roman" panose="02020603050405020304" pitchFamily="18" charset="0"/>
              </a:rPr>
              <a:t>, 0)</a:t>
            </a:r>
          </a:p>
          <a:p>
            <a:r>
              <a:rPr lang="en-US" altLang="zh-TW" dirty="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time.sleep</a:t>
            </a:r>
            <a:r>
              <a:rPr lang="en-US" altLang="zh-TW" dirty="0" smtClean="0">
                <a:latin typeface="Times New Roman" panose="02020603050405020304" pitchFamily="18" charset="0"/>
                <a:cs typeface="Times New Roman" panose="02020603050405020304" pitchFamily="18" charset="0"/>
              </a:rPr>
              <a:t>(value)</a:t>
            </a:r>
          </a:p>
          <a:p>
            <a:r>
              <a:rPr lang="en-US" altLang="zh-TW" dirty="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GPIO.output</a:t>
            </a:r>
            <a:r>
              <a:rPr lang="en-US" altLang="zh-TW" dirty="0" smtClean="0">
                <a:latin typeface="Times New Roman" panose="02020603050405020304" pitchFamily="18" charset="0"/>
                <a:cs typeface="Times New Roman" panose="02020603050405020304" pitchFamily="18" charset="0"/>
              </a:rPr>
              <a:t>(</a:t>
            </a:r>
            <a:r>
              <a:rPr lang="en-US" altLang="zh-TW" dirty="0" err="1" smtClean="0">
                <a:latin typeface="Times New Roman" panose="02020603050405020304" pitchFamily="18" charset="0"/>
                <a:cs typeface="Times New Roman" panose="02020603050405020304" pitchFamily="18" charset="0"/>
              </a:rPr>
              <a:t>pin_number</a:t>
            </a:r>
            <a:r>
              <a:rPr lang="en-US" altLang="zh-TW" dirty="0" smtClean="0">
                <a:latin typeface="Times New Roman" panose="02020603050405020304" pitchFamily="18" charset="0"/>
                <a:cs typeface="Times New Roman" panose="02020603050405020304" pitchFamily="18" charset="0"/>
              </a:rPr>
              <a:t>, 1)</a:t>
            </a:r>
          </a:p>
          <a:p>
            <a:r>
              <a:rPr lang="en-US" altLang="zh-TW" dirty="0">
                <a:latin typeface="Times New Roman" panose="02020603050405020304" pitchFamily="18" charset="0"/>
                <a:cs typeface="Times New Roman" panose="02020603050405020304" pitchFamily="18" charset="0"/>
              </a:rPr>
              <a:t>	</a:t>
            </a:r>
            <a:r>
              <a:rPr lang="en-US" altLang="zh-TW" dirty="0" err="1" smtClean="0">
                <a:latin typeface="Times New Roman" panose="02020603050405020304" pitchFamily="18" charset="0"/>
                <a:cs typeface="Times New Roman" panose="02020603050405020304" pitchFamily="18" charset="0"/>
              </a:rPr>
              <a:t>time.sleep</a:t>
            </a:r>
            <a:r>
              <a:rPr lang="en-US" altLang="zh-TW" dirty="0" smtClean="0">
                <a:latin typeface="Times New Roman" panose="02020603050405020304" pitchFamily="18" charset="0"/>
                <a:cs typeface="Times New Roman" panose="02020603050405020304" pitchFamily="18" charset="0"/>
              </a:rPr>
              <a:t>(value)</a:t>
            </a:r>
            <a:endParaRPr lang="zh-TW" altLang="en-US" dirty="0">
              <a:latin typeface="Times New Roman" panose="02020603050405020304" pitchFamily="18" charset="0"/>
              <a:cs typeface="Times New Roman" panose="02020603050405020304" pitchFamily="18" charset="0"/>
            </a:endParaRPr>
          </a:p>
        </p:txBody>
      </p:sp>
      <p:grpSp>
        <p:nvGrpSpPr>
          <p:cNvPr id="24" name="群組 23"/>
          <p:cNvGrpSpPr/>
          <p:nvPr/>
        </p:nvGrpSpPr>
        <p:grpSpPr>
          <a:xfrm>
            <a:off x="2987824" y="3781774"/>
            <a:ext cx="4464496" cy="504057"/>
            <a:chOff x="2987824" y="3781774"/>
            <a:chExt cx="4464496" cy="504057"/>
          </a:xfrm>
        </p:grpSpPr>
        <p:cxnSp>
          <p:nvCxnSpPr>
            <p:cNvPr id="7" name="肘形接點 6"/>
            <p:cNvCxnSpPr/>
            <p:nvPr/>
          </p:nvCxnSpPr>
          <p:spPr>
            <a:xfrm flipV="1">
              <a:off x="2987824" y="3781774"/>
              <a:ext cx="936104" cy="504056"/>
            </a:xfrm>
            <a:prstGeom prst="bentConnector3">
              <a:avLst/>
            </a:prstGeom>
            <a:ln w="22225"/>
          </p:spPr>
          <p:style>
            <a:lnRef idx="1">
              <a:schemeClr val="accent1"/>
            </a:lnRef>
            <a:fillRef idx="0">
              <a:schemeClr val="accent1"/>
            </a:fillRef>
            <a:effectRef idx="0">
              <a:schemeClr val="accent1"/>
            </a:effectRef>
            <a:fontRef idx="minor">
              <a:schemeClr val="tx1"/>
            </a:fontRef>
          </p:style>
        </p:cxnSp>
        <p:cxnSp>
          <p:nvCxnSpPr>
            <p:cNvPr id="11" name="肘形接點 10"/>
            <p:cNvCxnSpPr/>
            <p:nvPr/>
          </p:nvCxnSpPr>
          <p:spPr>
            <a:xfrm rot="16200000" flipV="1">
              <a:off x="3923928" y="3781774"/>
              <a:ext cx="504056" cy="504056"/>
            </a:xfrm>
            <a:prstGeom prst="bentConnector3">
              <a:avLst>
                <a:gd name="adj1" fmla="val -391"/>
              </a:avLst>
            </a:prstGeom>
            <a:ln w="22225"/>
          </p:spPr>
          <p:style>
            <a:lnRef idx="1">
              <a:schemeClr val="accent1"/>
            </a:lnRef>
            <a:fillRef idx="0">
              <a:schemeClr val="accent1"/>
            </a:fillRef>
            <a:effectRef idx="0">
              <a:schemeClr val="accent1"/>
            </a:effectRef>
            <a:fontRef idx="minor">
              <a:schemeClr val="tx1"/>
            </a:fontRef>
          </p:style>
        </p:cxnSp>
        <p:cxnSp>
          <p:nvCxnSpPr>
            <p:cNvPr id="16" name="肘形接點 15"/>
            <p:cNvCxnSpPr/>
            <p:nvPr/>
          </p:nvCxnSpPr>
          <p:spPr>
            <a:xfrm flipV="1">
              <a:off x="3995936" y="3781774"/>
              <a:ext cx="936104" cy="504056"/>
            </a:xfrm>
            <a:prstGeom prst="bentConnector3">
              <a:avLst/>
            </a:prstGeom>
            <a:ln w="22225"/>
          </p:spPr>
          <p:style>
            <a:lnRef idx="1">
              <a:schemeClr val="accent1"/>
            </a:lnRef>
            <a:fillRef idx="0">
              <a:schemeClr val="accent1"/>
            </a:fillRef>
            <a:effectRef idx="0">
              <a:schemeClr val="accent1"/>
            </a:effectRef>
            <a:fontRef idx="minor">
              <a:schemeClr val="tx1"/>
            </a:fontRef>
          </p:style>
        </p:cxnSp>
        <p:cxnSp>
          <p:nvCxnSpPr>
            <p:cNvPr id="17" name="肘形接點 16"/>
            <p:cNvCxnSpPr/>
            <p:nvPr/>
          </p:nvCxnSpPr>
          <p:spPr>
            <a:xfrm rot="16200000" flipV="1">
              <a:off x="4932040" y="3781774"/>
              <a:ext cx="504056" cy="504056"/>
            </a:xfrm>
            <a:prstGeom prst="bentConnector3">
              <a:avLst>
                <a:gd name="adj1" fmla="val -391"/>
              </a:avLst>
            </a:prstGeom>
            <a:ln w="22225"/>
          </p:spPr>
          <p:style>
            <a:lnRef idx="1">
              <a:schemeClr val="accent1"/>
            </a:lnRef>
            <a:fillRef idx="0">
              <a:schemeClr val="accent1"/>
            </a:fillRef>
            <a:effectRef idx="0">
              <a:schemeClr val="accent1"/>
            </a:effectRef>
            <a:fontRef idx="minor">
              <a:schemeClr val="tx1"/>
            </a:fontRef>
          </p:style>
        </p:cxnSp>
        <p:cxnSp>
          <p:nvCxnSpPr>
            <p:cNvPr id="20" name="肘形接點 19"/>
            <p:cNvCxnSpPr/>
            <p:nvPr/>
          </p:nvCxnSpPr>
          <p:spPr>
            <a:xfrm flipV="1">
              <a:off x="5004048" y="3781775"/>
              <a:ext cx="936104" cy="504056"/>
            </a:xfrm>
            <a:prstGeom prst="bentConnector3">
              <a:avLst/>
            </a:prstGeom>
            <a:ln w="22225"/>
          </p:spPr>
          <p:style>
            <a:lnRef idx="1">
              <a:schemeClr val="accent1"/>
            </a:lnRef>
            <a:fillRef idx="0">
              <a:schemeClr val="accent1"/>
            </a:fillRef>
            <a:effectRef idx="0">
              <a:schemeClr val="accent1"/>
            </a:effectRef>
            <a:fontRef idx="minor">
              <a:schemeClr val="tx1"/>
            </a:fontRef>
          </p:style>
        </p:cxnSp>
        <p:cxnSp>
          <p:nvCxnSpPr>
            <p:cNvPr id="21" name="肘形接點 20"/>
            <p:cNvCxnSpPr/>
            <p:nvPr/>
          </p:nvCxnSpPr>
          <p:spPr>
            <a:xfrm rot="16200000" flipV="1">
              <a:off x="5940152" y="3781775"/>
              <a:ext cx="504056" cy="504056"/>
            </a:xfrm>
            <a:prstGeom prst="bentConnector3">
              <a:avLst>
                <a:gd name="adj1" fmla="val -391"/>
              </a:avLst>
            </a:prstGeom>
            <a:ln w="22225"/>
          </p:spPr>
          <p:style>
            <a:lnRef idx="1">
              <a:schemeClr val="accent1"/>
            </a:lnRef>
            <a:fillRef idx="0">
              <a:schemeClr val="accent1"/>
            </a:fillRef>
            <a:effectRef idx="0">
              <a:schemeClr val="accent1"/>
            </a:effectRef>
            <a:fontRef idx="minor">
              <a:schemeClr val="tx1"/>
            </a:fontRef>
          </p:style>
        </p:cxnSp>
        <p:cxnSp>
          <p:nvCxnSpPr>
            <p:cNvPr id="22" name="肘形接點 21"/>
            <p:cNvCxnSpPr/>
            <p:nvPr/>
          </p:nvCxnSpPr>
          <p:spPr>
            <a:xfrm flipV="1">
              <a:off x="6012160" y="3781775"/>
              <a:ext cx="936104" cy="504056"/>
            </a:xfrm>
            <a:prstGeom prst="bentConnector3">
              <a:avLst/>
            </a:prstGeom>
            <a:ln w="22225"/>
          </p:spPr>
          <p:style>
            <a:lnRef idx="1">
              <a:schemeClr val="accent1"/>
            </a:lnRef>
            <a:fillRef idx="0">
              <a:schemeClr val="accent1"/>
            </a:fillRef>
            <a:effectRef idx="0">
              <a:schemeClr val="accent1"/>
            </a:effectRef>
            <a:fontRef idx="minor">
              <a:schemeClr val="tx1"/>
            </a:fontRef>
          </p:style>
        </p:cxnSp>
        <p:cxnSp>
          <p:nvCxnSpPr>
            <p:cNvPr id="23" name="肘形接點 22"/>
            <p:cNvCxnSpPr/>
            <p:nvPr/>
          </p:nvCxnSpPr>
          <p:spPr>
            <a:xfrm rot="16200000" flipV="1">
              <a:off x="6948264" y="3781775"/>
              <a:ext cx="504056" cy="504056"/>
            </a:xfrm>
            <a:prstGeom prst="bentConnector3">
              <a:avLst>
                <a:gd name="adj1" fmla="val -391"/>
              </a:avLst>
            </a:prstGeom>
            <a:ln w="22225"/>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824049" y="2238137"/>
            <a:ext cx="7224094" cy="923330"/>
          </a:xfrm>
          <a:prstGeom prst="rect">
            <a:avLst/>
          </a:prstGeom>
          <a:noFill/>
        </p:spPr>
        <p:txBody>
          <a:bodyPr wrap="none" lIns="91440" tIns="45720" rIns="91440" bIns="45720">
            <a:spAutoFit/>
          </a:bodyPr>
          <a:lstStyle/>
          <a:p>
            <a:pPr algn="ctr"/>
            <a:r>
              <a:rPr lang="en-US" altLang="zh-TW"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What the LED will work?</a:t>
            </a:r>
            <a:endParaRPr lang="zh-TW" alt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56481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07704" y="205979"/>
            <a:ext cx="7236296" cy="857250"/>
          </a:xfrm>
        </p:spPr>
        <p:txBody>
          <a:bodyPr>
            <a:normAutofit fontScale="90000"/>
          </a:bodyPr>
          <a:lstStyle/>
          <a:p>
            <a:r>
              <a:rPr lang="en-US" altLang="zh-TW" dirty="0">
                <a:latin typeface="Times New Roman" panose="02020603050405020304" pitchFamily="18" charset="0"/>
                <a:cs typeface="Times New Roman" panose="02020603050405020304" pitchFamily="18" charset="0"/>
              </a:rPr>
              <a:t>A</a:t>
            </a:r>
            <a:r>
              <a:rPr lang="en-US" altLang="zh-TW" dirty="0" smtClean="0">
                <a:latin typeface="Times New Roman" panose="02020603050405020304" pitchFamily="18" charset="0"/>
                <a:cs typeface="Times New Roman" panose="02020603050405020304" pitchFamily="18" charset="0"/>
              </a:rPr>
              <a:t>nother Solution: PWM Function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a:latin typeface="Times New Roman" panose="02020603050405020304" pitchFamily="18" charset="0"/>
                <a:cs typeface="Times New Roman" panose="02020603050405020304" pitchFamily="18" charset="0"/>
              </a:rPr>
              <a:t>To create a PWM instance:</a:t>
            </a:r>
            <a:endParaRPr lang="en-US" altLang="zh-TW" dirty="0" smtClean="0">
              <a:latin typeface="Times New Roman" panose="02020603050405020304" pitchFamily="18" charset="0"/>
              <a:cs typeface="Times New Roman" panose="02020603050405020304" pitchFamily="18" charset="0"/>
            </a:endParaRPr>
          </a:p>
          <a:p>
            <a:pPr lvl="1"/>
            <a:r>
              <a:rPr lang="en-US" altLang="zh-TW" i="1" dirty="0" smtClean="0">
                <a:solidFill>
                  <a:srgbClr val="0070C0"/>
                </a:solidFill>
                <a:latin typeface="Times New Roman" panose="02020603050405020304" pitchFamily="18" charset="0"/>
                <a:cs typeface="Times New Roman" panose="02020603050405020304" pitchFamily="18" charset="0"/>
              </a:rPr>
              <a:t>GPIO.PWM(</a:t>
            </a:r>
            <a:r>
              <a:rPr lang="en-US" altLang="zh-TW" i="1" dirty="0" err="1" smtClean="0">
                <a:solidFill>
                  <a:srgbClr val="0070C0"/>
                </a:solidFill>
                <a:latin typeface="Times New Roman" panose="02020603050405020304" pitchFamily="18" charset="0"/>
                <a:cs typeface="Times New Roman" panose="02020603050405020304" pitchFamily="18" charset="0"/>
              </a:rPr>
              <a:t>pin_number</a:t>
            </a:r>
            <a:r>
              <a:rPr lang="en-US" altLang="zh-TW" i="1" dirty="0" smtClean="0">
                <a:solidFill>
                  <a:srgbClr val="0070C0"/>
                </a:solidFill>
                <a:latin typeface="Times New Roman" panose="02020603050405020304" pitchFamily="18" charset="0"/>
                <a:cs typeface="Times New Roman" panose="02020603050405020304" pitchFamily="18" charset="0"/>
              </a:rPr>
              <a:t>, frequency)</a:t>
            </a:r>
          </a:p>
          <a:p>
            <a:pPr lvl="2"/>
            <a:r>
              <a:rPr lang="en-US" altLang="zh-TW" dirty="0" smtClean="0">
                <a:latin typeface="Times New Roman" panose="02020603050405020304" pitchFamily="18" charset="0"/>
                <a:cs typeface="Times New Roman" panose="02020603050405020304" pitchFamily="18" charset="0"/>
              </a:rPr>
              <a:t>The unit of frequency is ‘Hz’</a:t>
            </a:r>
          </a:p>
          <a:p>
            <a:r>
              <a:rPr lang="en-US" altLang="zh-TW" dirty="0">
                <a:latin typeface="Times New Roman" panose="02020603050405020304" pitchFamily="18" charset="0"/>
                <a:cs typeface="Times New Roman" panose="02020603050405020304" pitchFamily="18" charset="0"/>
              </a:rPr>
              <a:t>To start PWM</a:t>
            </a:r>
            <a:r>
              <a:rPr lang="en-US" altLang="zh-TW" dirty="0" smtClean="0">
                <a:latin typeface="Times New Roman" panose="02020603050405020304" pitchFamily="18" charset="0"/>
                <a:cs typeface="Times New Roman" panose="02020603050405020304" pitchFamily="18" charset="0"/>
              </a:rPr>
              <a:t>:</a:t>
            </a:r>
          </a:p>
          <a:p>
            <a:pPr lvl="1"/>
            <a:r>
              <a:rPr lang="en-US" altLang="zh-TW" i="1" dirty="0" err="1">
                <a:solidFill>
                  <a:srgbClr val="0070C0"/>
                </a:solidFill>
                <a:latin typeface="Times New Roman" panose="02020603050405020304" pitchFamily="18" charset="0"/>
                <a:cs typeface="Times New Roman" panose="02020603050405020304" pitchFamily="18" charset="0"/>
              </a:rPr>
              <a:t>p.start</a:t>
            </a:r>
            <a:r>
              <a:rPr lang="en-US" altLang="zh-TW" i="1" dirty="0">
                <a:solidFill>
                  <a:srgbClr val="0070C0"/>
                </a:solidFill>
                <a:latin typeface="Times New Roman" panose="02020603050405020304" pitchFamily="18" charset="0"/>
                <a:cs typeface="Times New Roman" panose="02020603050405020304" pitchFamily="18" charset="0"/>
              </a:rPr>
              <a:t>(dc)</a:t>
            </a:r>
            <a:r>
              <a:rPr lang="en-US" altLang="zh-TW" dirty="0">
                <a:latin typeface="Times New Roman" panose="02020603050405020304" pitchFamily="18" charset="0"/>
                <a:cs typeface="Times New Roman" panose="02020603050405020304" pitchFamily="18" charset="0"/>
              </a:rPr>
              <a:t> # where dc is the duty cycle (0.0 &lt;= dc &lt;= 100.0</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To change the frequency</a:t>
            </a:r>
            <a:r>
              <a:rPr lang="en-US" altLang="zh-TW" dirty="0" smtClean="0">
                <a:latin typeface="Times New Roman" panose="02020603050405020304" pitchFamily="18" charset="0"/>
                <a:cs typeface="Times New Roman" panose="02020603050405020304" pitchFamily="18" charset="0"/>
              </a:rPr>
              <a:t>:</a:t>
            </a:r>
          </a:p>
          <a:p>
            <a:pPr lvl="1"/>
            <a:r>
              <a:rPr lang="en-US" altLang="zh-TW" i="1" dirty="0" err="1">
                <a:solidFill>
                  <a:srgbClr val="0070C0"/>
                </a:solidFill>
                <a:latin typeface="Times New Roman" panose="02020603050405020304" pitchFamily="18" charset="0"/>
                <a:cs typeface="Times New Roman" panose="02020603050405020304" pitchFamily="18" charset="0"/>
              </a:rPr>
              <a:t>p.ChangeFrequency</a:t>
            </a:r>
            <a:r>
              <a:rPr lang="en-US" altLang="zh-TW" i="1" dirty="0">
                <a:solidFill>
                  <a:srgbClr val="0070C0"/>
                </a:solidFill>
                <a:latin typeface="Times New Roman" panose="02020603050405020304" pitchFamily="18" charset="0"/>
                <a:cs typeface="Times New Roman" panose="02020603050405020304" pitchFamily="18" charset="0"/>
              </a:rPr>
              <a:t>(</a:t>
            </a:r>
            <a:r>
              <a:rPr lang="en-US" altLang="zh-TW" i="1" dirty="0" err="1">
                <a:solidFill>
                  <a:srgbClr val="0070C0"/>
                </a:solidFill>
                <a:latin typeface="Times New Roman" panose="02020603050405020304" pitchFamily="18" charset="0"/>
                <a:cs typeface="Times New Roman" panose="02020603050405020304" pitchFamily="18" charset="0"/>
              </a:rPr>
              <a:t>freq</a:t>
            </a:r>
            <a:r>
              <a:rPr lang="en-US" altLang="zh-TW" i="1" dirty="0">
                <a:solidFill>
                  <a:srgbClr val="0070C0"/>
                </a:solidFill>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 # where </a:t>
            </a:r>
            <a:r>
              <a:rPr lang="en-US" altLang="zh-TW" dirty="0" err="1">
                <a:latin typeface="Times New Roman" panose="02020603050405020304" pitchFamily="18" charset="0"/>
                <a:cs typeface="Times New Roman" panose="02020603050405020304" pitchFamily="18" charset="0"/>
              </a:rPr>
              <a:t>freq</a:t>
            </a:r>
            <a:r>
              <a:rPr lang="en-US" altLang="zh-TW" dirty="0">
                <a:latin typeface="Times New Roman" panose="02020603050405020304" pitchFamily="18" charset="0"/>
                <a:cs typeface="Times New Roman" panose="02020603050405020304" pitchFamily="18" charset="0"/>
              </a:rPr>
              <a:t> is the new frequency in Hz</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756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79712" y="205979"/>
            <a:ext cx="7164288" cy="857250"/>
          </a:xfrm>
        </p:spPr>
        <p:txBody>
          <a:bodyPr>
            <a:normAutofit fontScale="90000"/>
          </a:bodyPr>
          <a:lstStyle/>
          <a:p>
            <a:r>
              <a:rPr lang="en-US" altLang="zh-TW" dirty="0">
                <a:latin typeface="Times New Roman" panose="02020603050405020304" pitchFamily="18" charset="0"/>
                <a:cs typeface="Times New Roman" panose="02020603050405020304" pitchFamily="18" charset="0"/>
              </a:rPr>
              <a:t>Another Solution: PWM Function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To change the duty cycle</a:t>
            </a:r>
            <a:r>
              <a:rPr lang="en-US" altLang="zh-TW" dirty="0" smtClean="0">
                <a:latin typeface="Times New Roman" panose="02020603050405020304" pitchFamily="18" charset="0"/>
                <a:cs typeface="Times New Roman" panose="02020603050405020304" pitchFamily="18" charset="0"/>
              </a:rPr>
              <a:t>:</a:t>
            </a:r>
          </a:p>
          <a:p>
            <a:pPr lvl="1"/>
            <a:r>
              <a:rPr lang="en-US" altLang="zh-TW" sz="2400" i="1" dirty="0" err="1">
                <a:solidFill>
                  <a:srgbClr val="0070C0"/>
                </a:solidFill>
                <a:latin typeface="Times New Roman" panose="02020603050405020304" pitchFamily="18" charset="0"/>
                <a:cs typeface="Times New Roman" panose="02020603050405020304" pitchFamily="18" charset="0"/>
              </a:rPr>
              <a:t>p.ChangeDutyCycle</a:t>
            </a:r>
            <a:r>
              <a:rPr lang="en-US" altLang="zh-TW" sz="2400" i="1" dirty="0">
                <a:solidFill>
                  <a:srgbClr val="0070C0"/>
                </a:solidFill>
                <a:latin typeface="Times New Roman" panose="02020603050405020304" pitchFamily="18" charset="0"/>
                <a:cs typeface="Times New Roman" panose="02020603050405020304" pitchFamily="18" charset="0"/>
              </a:rPr>
              <a:t>(dc)</a:t>
            </a:r>
            <a:r>
              <a:rPr lang="en-US" altLang="zh-TW" dirty="0">
                <a:latin typeface="Times New Roman" panose="02020603050405020304" pitchFamily="18" charset="0"/>
                <a:cs typeface="Times New Roman" panose="02020603050405020304" pitchFamily="18" charset="0"/>
              </a:rPr>
              <a:t> # where 0.0 &lt;= dc &lt;= </a:t>
            </a:r>
            <a:r>
              <a:rPr lang="en-US" altLang="zh-TW" dirty="0" smtClean="0">
                <a:latin typeface="Times New Roman" panose="02020603050405020304" pitchFamily="18" charset="0"/>
                <a:cs typeface="Times New Roman" panose="02020603050405020304" pitchFamily="18" charset="0"/>
              </a:rPr>
              <a:t>100.0</a:t>
            </a:r>
          </a:p>
          <a:p>
            <a:r>
              <a:rPr lang="en-US" altLang="zh-TW" dirty="0">
                <a:latin typeface="Times New Roman" panose="02020603050405020304" pitchFamily="18" charset="0"/>
                <a:cs typeface="Times New Roman" panose="02020603050405020304" pitchFamily="18" charset="0"/>
              </a:rPr>
              <a:t>To stop PWM</a:t>
            </a:r>
            <a:r>
              <a:rPr lang="en-US" altLang="zh-TW" dirty="0" smtClean="0">
                <a:latin typeface="Times New Roman" panose="02020603050405020304" pitchFamily="18" charset="0"/>
                <a:cs typeface="Times New Roman" panose="02020603050405020304" pitchFamily="18" charset="0"/>
              </a:rPr>
              <a:t>:</a:t>
            </a:r>
          </a:p>
          <a:p>
            <a:pPr lvl="1"/>
            <a:r>
              <a:rPr lang="en-US" altLang="zh-TW" sz="2400" i="1" dirty="0" err="1">
                <a:solidFill>
                  <a:srgbClr val="0070C0"/>
                </a:solidFill>
                <a:latin typeface="Times New Roman" panose="02020603050405020304" pitchFamily="18" charset="0"/>
                <a:cs typeface="Times New Roman" panose="02020603050405020304" pitchFamily="18" charset="0"/>
              </a:rPr>
              <a:t>p.stop</a:t>
            </a:r>
            <a:r>
              <a:rPr lang="en-US" altLang="zh-TW" sz="2400" i="1" dirty="0">
                <a:solidFill>
                  <a:srgbClr val="0070C0"/>
                </a:solidFill>
                <a:latin typeface="Times New Roman" panose="02020603050405020304" pitchFamily="18" charset="0"/>
                <a:cs typeface="Times New Roman" panose="02020603050405020304" pitchFamily="18" charset="0"/>
              </a:rPr>
              <a:t>()</a:t>
            </a:r>
            <a:endParaRPr lang="zh-TW" altLang="en-US" sz="2400" i="1" dirty="0">
              <a:solidFill>
                <a:srgbClr val="0070C0"/>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043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C8376A6-A48A-4C3C-A7D7-B9F261D0D90C}" type="slidenum">
              <a:rPr lang="en-US" smtClean="0"/>
              <a:t>14</a:t>
            </a:fld>
            <a:endParaRPr lang="en-US"/>
          </a:p>
        </p:txBody>
      </p:sp>
      <p:sp>
        <p:nvSpPr>
          <p:cNvPr id="6" name="矩形 5"/>
          <p:cNvSpPr/>
          <p:nvPr/>
        </p:nvSpPr>
        <p:spPr>
          <a:xfrm>
            <a:off x="1894763" y="2110085"/>
            <a:ext cx="711393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TW"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Try to do a breath light!</a:t>
            </a:r>
            <a:endParaRPr lang="zh-TW"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8" name="圖片 7"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1932" y="3489452"/>
            <a:ext cx="571550" cy="723963"/>
          </a:xfrm>
          <a:prstGeom prst="rect">
            <a:avLst/>
          </a:prstGeom>
        </p:spPr>
      </p:pic>
      <p:pic>
        <p:nvPicPr>
          <p:cNvPr id="9" name="圖片 8"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3945" y="3489452"/>
            <a:ext cx="557917" cy="723963"/>
          </a:xfrm>
          <a:prstGeom prst="rect">
            <a:avLst/>
          </a:prstGeom>
        </p:spPr>
      </p:pic>
      <p:pic>
        <p:nvPicPr>
          <p:cNvPr id="11" name="圖片 10"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2084" y="3508503"/>
            <a:ext cx="524481" cy="685859"/>
          </a:xfrm>
          <a:prstGeom prst="rect">
            <a:avLst/>
          </a:prstGeom>
        </p:spPr>
      </p:pic>
      <p:sp>
        <p:nvSpPr>
          <p:cNvPr id="12" name="矩形 11"/>
          <p:cNvSpPr/>
          <p:nvPr/>
        </p:nvSpPr>
        <p:spPr>
          <a:xfrm>
            <a:off x="2195736" y="1203598"/>
            <a:ext cx="6696743" cy="923330"/>
          </a:xfrm>
          <a:prstGeom prst="rect">
            <a:avLst/>
          </a:prstGeom>
        </p:spPr>
        <p:txBody>
          <a:bodyPr wrap="square">
            <a:spAutoFit/>
          </a:bodyPr>
          <a:lstStyle/>
          <a:p>
            <a:r>
              <a:rPr lang="en-US" altLang="zh-TW" dirty="0" smtClean="0">
                <a:latin typeface="Times New Roman" panose="02020603050405020304" pitchFamily="18" charset="0"/>
                <a:cs typeface="Times New Roman" panose="02020603050405020304" pitchFamily="18" charset="0"/>
              </a:rPr>
              <a:t>Breath light: </a:t>
            </a:r>
            <a:r>
              <a:rPr lang="en-US" altLang="zh-TW" dirty="0" smtClean="0">
                <a:latin typeface="Times New Roman" panose="02020603050405020304" pitchFamily="18" charset="0"/>
                <a:cs typeface="Times New Roman" panose="02020603050405020304" pitchFamily="18" charset="0"/>
                <a:hlinkClick r:id="rId5"/>
              </a:rPr>
              <a:t>https</a:t>
            </a:r>
            <a:r>
              <a:rPr lang="en-US" altLang="zh-TW" dirty="0">
                <a:latin typeface="Times New Roman" panose="02020603050405020304" pitchFamily="18" charset="0"/>
                <a:cs typeface="Times New Roman" panose="02020603050405020304" pitchFamily="18" charset="0"/>
                <a:hlinkClick r:id="rId5"/>
              </a:rPr>
              <a:t>://</a:t>
            </a:r>
            <a:r>
              <a:rPr lang="en-US" altLang="zh-TW" dirty="0" smtClean="0">
                <a:latin typeface="Times New Roman" panose="02020603050405020304" pitchFamily="18" charset="0"/>
                <a:cs typeface="Times New Roman" panose="02020603050405020304" pitchFamily="18" charset="0"/>
                <a:hlinkClick r:id="rId5"/>
              </a:rPr>
              <a:t>www.youtube.com/watch?time_continue=1&amp;v=DiHDgw9Gq-8</a:t>
            </a:r>
            <a:endParaRPr lang="en-US" altLang="zh-TW" dirty="0" smtClean="0">
              <a:latin typeface="Times New Roman" panose="02020603050405020304" pitchFamily="18" charset="0"/>
              <a:cs typeface="Times New Roman" panose="02020603050405020304" pitchFamily="18" charset="0"/>
            </a:endParaRPr>
          </a:p>
          <a:p>
            <a:endParaRPr lang="en-US" altLang="zh-TW" dirty="0" smtClean="0"/>
          </a:p>
        </p:txBody>
      </p:sp>
    </p:spTree>
    <p:extLst>
      <p:ext uri="{BB962C8B-B14F-4D97-AF65-F5344CB8AC3E}">
        <p14:creationId xmlns:p14="http://schemas.microsoft.com/office/powerpoint/2010/main" val="2034570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O</a:t>
            </a:r>
            <a:r>
              <a:rPr lang="en-US" altLang="zh-TW" dirty="0" smtClean="0">
                <a:latin typeface="Times New Roman" panose="02020603050405020304" pitchFamily="18" charset="0"/>
                <a:cs typeface="Times New Roman" panose="02020603050405020304" pitchFamily="18" charset="0"/>
              </a:rPr>
              <a:t>ther </a:t>
            </a:r>
            <a:r>
              <a:rPr lang="en-US" altLang="zh-TW" dirty="0">
                <a:latin typeface="Times New Roman" panose="02020603050405020304" pitchFamily="18" charset="0"/>
                <a:cs typeface="Times New Roman" panose="02020603050405020304" pitchFamily="18" charset="0"/>
              </a:rPr>
              <a:t>S</a:t>
            </a:r>
            <a:r>
              <a:rPr lang="en-US" altLang="zh-TW" dirty="0" smtClean="0">
                <a:latin typeface="Times New Roman" panose="02020603050405020304" pitchFamily="18" charset="0"/>
                <a:cs typeface="Times New Roman" panose="02020603050405020304" pitchFamily="18" charset="0"/>
              </a:rPr>
              <a:t>olution: </a:t>
            </a:r>
            <a:r>
              <a:rPr lang="en-US" altLang="zh-TW" dirty="0" err="1" smtClean="0">
                <a:latin typeface="Times New Roman" panose="02020603050405020304" pitchFamily="18" charset="0"/>
                <a:cs typeface="Times New Roman" panose="02020603050405020304" pitchFamily="18" charset="0"/>
              </a:rPr>
              <a:t>WiringPi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10000"/>
          </a:bodyPr>
          <a:lstStyle/>
          <a:p>
            <a:r>
              <a:rPr lang="en-US" altLang="zh-TW" dirty="0" smtClean="0">
                <a:latin typeface="Times New Roman" panose="02020603050405020304" pitchFamily="18" charset="0"/>
                <a:cs typeface="Times New Roman" panose="02020603050405020304" pitchFamily="18" charset="0"/>
              </a:rPr>
              <a:t>The </a:t>
            </a:r>
            <a:r>
              <a:rPr lang="en-US" altLang="zh-TW" dirty="0" err="1">
                <a:latin typeface="Times New Roman" panose="02020603050405020304" pitchFamily="18" charset="0"/>
                <a:cs typeface="Times New Roman" panose="02020603050405020304" pitchFamily="18" charset="0"/>
              </a:rPr>
              <a:t>WiringPi</a:t>
            </a:r>
            <a:r>
              <a:rPr lang="en-US" altLang="zh-TW" dirty="0">
                <a:latin typeface="Times New Roman" panose="02020603050405020304" pitchFamily="18" charset="0"/>
                <a:cs typeface="Times New Roman" panose="02020603050405020304" pitchFamily="18" charset="0"/>
              </a:rPr>
              <a:t> library appears to support both hardware PWM output on one GPIO pin and software PWM on any of the other GPIO pins</a:t>
            </a:r>
            <a:r>
              <a:rPr lang="en-US" altLang="zh-TW" dirty="0" smtClean="0">
                <a:latin typeface="Times New Roman" panose="02020603050405020304" pitchFamily="18" charset="0"/>
                <a:cs typeface="Times New Roman" panose="02020603050405020304" pitchFamily="18" charset="0"/>
              </a:rPr>
              <a:t>.</a:t>
            </a:r>
          </a:p>
          <a:p>
            <a:r>
              <a:rPr lang="en-US" altLang="zh-TW" dirty="0" smtClean="0">
                <a:latin typeface="Times New Roman" panose="02020603050405020304" pitchFamily="18" charset="0"/>
                <a:cs typeface="Times New Roman" panose="02020603050405020304" pitchFamily="18" charset="0"/>
              </a:rPr>
              <a:t>This </a:t>
            </a:r>
            <a:r>
              <a:rPr lang="en-US" altLang="zh-TW" dirty="0">
                <a:latin typeface="Times New Roman" panose="02020603050405020304" pitchFamily="18" charset="0"/>
                <a:cs typeface="Times New Roman" panose="02020603050405020304" pitchFamily="18" charset="0"/>
              </a:rPr>
              <a:t>is a halfway house between hardware and software PWM, providing a 1 µs timing resolution compared to 100 µs with </a:t>
            </a:r>
            <a:r>
              <a:rPr lang="en-US" altLang="zh-TW" dirty="0" err="1">
                <a:latin typeface="Times New Roman" panose="02020603050405020304" pitchFamily="18" charset="0"/>
                <a:cs typeface="Times New Roman" panose="02020603050405020304" pitchFamily="18" charset="0"/>
              </a:rPr>
              <a:t>WiringPi's</a:t>
            </a:r>
            <a:r>
              <a:rPr lang="en-US" altLang="zh-TW" dirty="0">
                <a:latin typeface="Times New Roman" panose="02020603050405020304" pitchFamily="18" charset="0"/>
                <a:cs typeface="Times New Roman" panose="02020603050405020304" pitchFamily="18" charset="0"/>
              </a:rPr>
              <a:t> Software PWM</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395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The Other Solution: </a:t>
            </a:r>
            <a:r>
              <a:rPr lang="en-US" altLang="zh-TW" dirty="0" err="1">
                <a:latin typeface="Times New Roman" panose="02020603050405020304" pitchFamily="18" charset="0"/>
                <a:cs typeface="Times New Roman" panose="02020603050405020304" pitchFamily="18" charset="0"/>
              </a:rPr>
              <a:t>WiringPi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a:latin typeface="Times New Roman" panose="02020603050405020304" pitchFamily="18" charset="0"/>
                <a:cs typeface="Times New Roman" panose="02020603050405020304" pitchFamily="18" charset="0"/>
              </a:rPr>
              <a:t>Which of these is suitable for your applications depends on how many PWM outputs you need and what performance you want out of those outputs.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If </a:t>
            </a:r>
            <a:r>
              <a:rPr lang="en-US" altLang="zh-TW" dirty="0">
                <a:latin typeface="Times New Roman" panose="02020603050405020304" pitchFamily="18" charset="0"/>
                <a:cs typeface="Times New Roman" panose="02020603050405020304" pitchFamily="18" charset="0"/>
              </a:rPr>
              <a:t>your application is tolerant of low-timing resolution and high jitter then you could use a software </a:t>
            </a:r>
            <a:r>
              <a:rPr lang="en-US" altLang="zh-TW" dirty="0" smtClean="0">
                <a:latin typeface="Times New Roman" panose="02020603050405020304" pitchFamily="18" charset="0"/>
                <a:cs typeface="Times New Roman" panose="02020603050405020304" pitchFamily="18" charset="0"/>
              </a:rPr>
              <a:t>assisted </a:t>
            </a:r>
            <a:r>
              <a:rPr lang="en-US" altLang="zh-TW" dirty="0">
                <a:latin typeface="Times New Roman" panose="02020603050405020304" pitchFamily="18" charset="0"/>
                <a:cs typeface="Times New Roman" panose="02020603050405020304" pitchFamily="18" charset="0"/>
              </a:rPr>
              <a:t>timing loop.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If </a:t>
            </a:r>
            <a:r>
              <a:rPr lang="en-US" altLang="zh-TW" dirty="0">
                <a:latin typeface="Times New Roman" panose="02020603050405020304" pitchFamily="18" charset="0"/>
                <a:cs typeface="Times New Roman" panose="02020603050405020304" pitchFamily="18" charset="0"/>
              </a:rPr>
              <a:t>you want higher precision / lower jitter PWM then you may need hardware assistance.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048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Other Solution: </a:t>
            </a:r>
            <a:r>
              <a:rPr lang="en-US" altLang="zh-TW" dirty="0" err="1">
                <a:latin typeface="Times New Roman" panose="02020603050405020304" pitchFamily="18" charset="0"/>
                <a:cs typeface="Times New Roman" panose="02020603050405020304" pitchFamily="18" charset="0"/>
              </a:rPr>
              <a:t>WiringPi</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a:bodyPr>
          <a:lstStyle/>
          <a:p>
            <a:r>
              <a:rPr lang="en-US" altLang="zh-TW" dirty="0">
                <a:latin typeface="Times New Roman" panose="02020603050405020304" pitchFamily="18" charset="0"/>
                <a:cs typeface="Times New Roman" panose="02020603050405020304" pitchFamily="18" charset="0"/>
              </a:rPr>
              <a:t>Comments </a:t>
            </a:r>
            <a:r>
              <a:rPr lang="en-US" altLang="zh-TW" dirty="0" smtClean="0">
                <a:latin typeface="Times New Roman" panose="02020603050405020304" pitchFamily="18" charset="0"/>
                <a:cs typeface="Times New Roman" panose="02020603050405020304" pitchFamily="18" charset="0"/>
              </a:rPr>
              <a:t>will be exploited</a:t>
            </a:r>
          </a:p>
          <a:p>
            <a:pPr lvl="1"/>
            <a:r>
              <a:rPr lang="en-US" altLang="zh-TW" i="1" dirty="0" err="1">
                <a:solidFill>
                  <a:srgbClr val="0070C0"/>
                </a:solidFill>
                <a:latin typeface="Times New Roman" panose="02020603050405020304" pitchFamily="18" charset="0"/>
                <a:cs typeface="Times New Roman" panose="02020603050405020304" pitchFamily="18" charset="0"/>
              </a:rPr>
              <a:t>gpio</a:t>
            </a:r>
            <a:r>
              <a:rPr lang="en-US" altLang="zh-TW" i="1" dirty="0">
                <a:solidFill>
                  <a:srgbClr val="0070C0"/>
                </a:solidFill>
                <a:latin typeface="Times New Roman" panose="02020603050405020304" pitchFamily="18" charset="0"/>
                <a:cs typeface="Times New Roman" panose="02020603050405020304" pitchFamily="18" charset="0"/>
              </a:rPr>
              <a:t> mode 1 </a:t>
            </a:r>
            <a:r>
              <a:rPr lang="en-US" altLang="zh-TW" i="1" dirty="0" err="1" smtClean="0">
                <a:solidFill>
                  <a:srgbClr val="0070C0"/>
                </a:solidFill>
                <a:latin typeface="Times New Roman" panose="02020603050405020304" pitchFamily="18" charset="0"/>
                <a:cs typeface="Times New Roman" panose="02020603050405020304" pitchFamily="18" charset="0"/>
              </a:rPr>
              <a:t>pwm</a:t>
            </a:r>
            <a:r>
              <a:rPr lang="en-US" altLang="zh-TW" i="1" dirty="0" smtClean="0">
                <a:solidFill>
                  <a:srgbClr val="0070C0"/>
                </a:solidFill>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#sets </a:t>
            </a:r>
            <a:r>
              <a:rPr lang="en-US" altLang="zh-TW" dirty="0" err="1" smtClean="0">
                <a:latin typeface="Times New Roman" panose="02020603050405020304" pitchFamily="18" charset="0"/>
                <a:cs typeface="Times New Roman" panose="02020603050405020304" pitchFamily="18" charset="0"/>
              </a:rPr>
              <a:t>pin_num</a:t>
            </a:r>
            <a:r>
              <a:rPr lang="en-US" altLang="zh-TW" dirty="0" smtClean="0">
                <a:latin typeface="Times New Roman" panose="02020603050405020304" pitchFamily="18" charset="0"/>
                <a:cs typeface="Times New Roman" panose="02020603050405020304" pitchFamily="18" charset="0"/>
              </a:rPr>
              <a:t>=1 to </a:t>
            </a:r>
            <a:r>
              <a:rPr lang="en-US" altLang="zh-TW" dirty="0" err="1" smtClean="0">
                <a:latin typeface="Times New Roman" panose="02020603050405020304" pitchFamily="18" charset="0"/>
                <a:cs typeface="Times New Roman" panose="02020603050405020304" pitchFamily="18" charset="0"/>
              </a:rPr>
              <a:t>pwm</a:t>
            </a:r>
            <a:r>
              <a:rPr lang="en-US" altLang="zh-TW" dirty="0" smtClean="0">
                <a:latin typeface="Times New Roman" panose="02020603050405020304" pitchFamily="18" charset="0"/>
                <a:cs typeface="Times New Roman" panose="02020603050405020304" pitchFamily="18" charset="0"/>
              </a:rPr>
              <a:t> mode</a:t>
            </a:r>
          </a:p>
          <a:p>
            <a:pPr lvl="1"/>
            <a:r>
              <a:rPr lang="en-US" altLang="zh-TW" i="1" dirty="0" err="1">
                <a:solidFill>
                  <a:srgbClr val="0070C0"/>
                </a:solidFill>
                <a:latin typeface="Times New Roman" panose="02020603050405020304" pitchFamily="18" charset="0"/>
                <a:cs typeface="Times New Roman" panose="02020603050405020304" pitchFamily="18" charset="0"/>
              </a:rPr>
              <a:t>gpio</a:t>
            </a:r>
            <a:r>
              <a:rPr lang="en-US" altLang="zh-TW" i="1" dirty="0">
                <a:solidFill>
                  <a:srgbClr val="0070C0"/>
                </a:solidFill>
                <a:latin typeface="Times New Roman" panose="02020603050405020304" pitchFamily="18" charset="0"/>
                <a:cs typeface="Times New Roman" panose="02020603050405020304" pitchFamily="18" charset="0"/>
              </a:rPr>
              <a:t> </a:t>
            </a:r>
            <a:r>
              <a:rPr lang="en-US" altLang="zh-TW" i="1" dirty="0" err="1">
                <a:solidFill>
                  <a:srgbClr val="0070C0"/>
                </a:solidFill>
                <a:latin typeface="Times New Roman" panose="02020603050405020304" pitchFamily="18" charset="0"/>
                <a:cs typeface="Times New Roman" panose="02020603050405020304" pitchFamily="18" charset="0"/>
              </a:rPr>
              <a:t>pwm-bal</a:t>
            </a:r>
            <a:r>
              <a:rPr lang="en-US" altLang="zh-TW" i="1" dirty="0">
                <a:solidFill>
                  <a:srgbClr val="0070C0"/>
                </a:solidFill>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#puts the pin into balanced PWM </a:t>
            </a:r>
            <a:r>
              <a:rPr lang="en-US" altLang="zh-TW" dirty="0" smtClean="0">
                <a:latin typeface="Times New Roman" panose="02020603050405020304" pitchFamily="18" charset="0"/>
                <a:cs typeface="Times New Roman" panose="02020603050405020304" pitchFamily="18" charset="0"/>
              </a:rPr>
              <a:t>mode</a:t>
            </a:r>
          </a:p>
          <a:p>
            <a:pPr lvl="1"/>
            <a:r>
              <a:rPr lang="en-US" altLang="zh-TW" i="1" dirty="0" err="1">
                <a:solidFill>
                  <a:srgbClr val="0070C0"/>
                </a:solidFill>
                <a:latin typeface="Times New Roman" panose="02020603050405020304" pitchFamily="18" charset="0"/>
                <a:cs typeface="Times New Roman" panose="02020603050405020304" pitchFamily="18" charset="0"/>
              </a:rPr>
              <a:t>gpio</a:t>
            </a:r>
            <a:r>
              <a:rPr lang="en-US" altLang="zh-TW" i="1" dirty="0">
                <a:solidFill>
                  <a:srgbClr val="0070C0"/>
                </a:solidFill>
                <a:latin typeface="Times New Roman" panose="02020603050405020304" pitchFamily="18" charset="0"/>
                <a:cs typeface="Times New Roman" panose="02020603050405020304" pitchFamily="18" charset="0"/>
              </a:rPr>
              <a:t> </a:t>
            </a:r>
            <a:r>
              <a:rPr lang="en-US" altLang="zh-TW" i="1" dirty="0" err="1">
                <a:solidFill>
                  <a:srgbClr val="0070C0"/>
                </a:solidFill>
                <a:latin typeface="Times New Roman" panose="02020603050405020304" pitchFamily="18" charset="0"/>
                <a:cs typeface="Times New Roman" panose="02020603050405020304" pitchFamily="18" charset="0"/>
              </a:rPr>
              <a:t>pwmr</a:t>
            </a:r>
            <a:r>
              <a:rPr lang="en-US" altLang="zh-TW" i="1" dirty="0">
                <a:solidFill>
                  <a:srgbClr val="0070C0"/>
                </a:solidFill>
                <a:latin typeface="Times New Roman" panose="02020603050405020304" pitchFamily="18" charset="0"/>
                <a:cs typeface="Times New Roman" panose="02020603050405020304" pitchFamily="18" charset="0"/>
              </a:rPr>
              <a:t> 1024 </a:t>
            </a:r>
            <a:r>
              <a:rPr lang="en-US" altLang="zh-TW" dirty="0">
                <a:latin typeface="Times New Roman" panose="02020603050405020304" pitchFamily="18" charset="0"/>
                <a:cs typeface="Times New Roman" panose="02020603050405020304" pitchFamily="18" charset="0"/>
              </a:rPr>
              <a:t>#sets the range to </a:t>
            </a:r>
            <a:r>
              <a:rPr lang="en-US" altLang="zh-TW" dirty="0" smtClean="0">
                <a:latin typeface="Times New Roman" panose="02020603050405020304" pitchFamily="18" charset="0"/>
                <a:cs typeface="Times New Roman" panose="02020603050405020304" pitchFamily="18" charset="0"/>
              </a:rPr>
              <a:t>1024</a:t>
            </a:r>
          </a:p>
          <a:p>
            <a:pPr lvl="1"/>
            <a:r>
              <a:rPr lang="en-US" altLang="zh-TW" i="1" dirty="0" err="1">
                <a:solidFill>
                  <a:srgbClr val="0070C0"/>
                </a:solidFill>
                <a:latin typeface="Times New Roman" panose="02020603050405020304" pitchFamily="18" charset="0"/>
                <a:cs typeface="Times New Roman" panose="02020603050405020304" pitchFamily="18" charset="0"/>
              </a:rPr>
              <a:t>gpio</a:t>
            </a:r>
            <a:r>
              <a:rPr lang="en-US" altLang="zh-TW" i="1" dirty="0">
                <a:solidFill>
                  <a:srgbClr val="0070C0"/>
                </a:solidFill>
                <a:latin typeface="Times New Roman" panose="02020603050405020304" pitchFamily="18" charset="0"/>
                <a:cs typeface="Times New Roman" panose="02020603050405020304" pitchFamily="18" charset="0"/>
              </a:rPr>
              <a:t> </a:t>
            </a:r>
            <a:r>
              <a:rPr lang="en-US" altLang="zh-TW" i="1" dirty="0" err="1">
                <a:solidFill>
                  <a:srgbClr val="0070C0"/>
                </a:solidFill>
                <a:latin typeface="Times New Roman" panose="02020603050405020304" pitchFamily="18" charset="0"/>
                <a:cs typeface="Times New Roman" panose="02020603050405020304" pitchFamily="18" charset="0"/>
              </a:rPr>
              <a:t>pwm</a:t>
            </a:r>
            <a:r>
              <a:rPr lang="en-US" altLang="zh-TW" i="1" dirty="0">
                <a:solidFill>
                  <a:srgbClr val="0070C0"/>
                </a:solidFill>
                <a:latin typeface="Times New Roman" panose="02020603050405020304" pitchFamily="18" charset="0"/>
                <a:cs typeface="Times New Roman" panose="02020603050405020304" pitchFamily="18" charset="0"/>
              </a:rPr>
              <a:t> 1 500 </a:t>
            </a:r>
            <a:r>
              <a:rPr lang="en-US" altLang="zh-TW" dirty="0">
                <a:latin typeface="Times New Roman" panose="02020603050405020304" pitchFamily="18" charset="0"/>
                <a:cs typeface="Times New Roman" panose="02020603050405020304" pitchFamily="18" charset="0"/>
              </a:rPr>
              <a:t>#sets the output to 500</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752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Software vs Hardware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a:latin typeface="Times New Roman" panose="02020603050405020304" pitchFamily="18" charset="0"/>
                <a:cs typeface="Times New Roman" panose="02020603050405020304" pitchFamily="18" charset="0"/>
              </a:rPr>
              <a:t>If you want to flash a bunch of LEDs with different human visible cadences (10's of hertz) with soft real-time response requirements then the software loop could handle as many PWM's as you have GPIO pins.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946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Software vs Hardware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If you want to control a servo motor with hard real-time response requirements then you will need to use hardware PWM.</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305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What is PWM?</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PWM</a:t>
            </a:r>
          </a:p>
          <a:p>
            <a:pPr lvl="1"/>
            <a:r>
              <a:rPr lang="en-US" altLang="zh-TW" dirty="0">
                <a:latin typeface="Times New Roman" panose="02020603050405020304" pitchFamily="18" charset="0"/>
                <a:cs typeface="Times New Roman" panose="02020603050405020304" pitchFamily="18" charset="0"/>
              </a:rPr>
              <a:t>Pulse-width </a:t>
            </a:r>
            <a:r>
              <a:rPr lang="en-US" altLang="zh-TW" dirty="0" smtClean="0">
                <a:latin typeface="Times New Roman" panose="02020603050405020304" pitchFamily="18" charset="0"/>
                <a:cs typeface="Times New Roman" panose="02020603050405020304" pitchFamily="18" charset="0"/>
              </a:rPr>
              <a:t>modulation</a:t>
            </a:r>
          </a:p>
          <a:p>
            <a:pPr lvl="1"/>
            <a:r>
              <a:rPr lang="en-US" altLang="zh-TW" dirty="0">
                <a:latin typeface="Times New Roman" panose="02020603050405020304" pitchFamily="18" charset="0"/>
                <a:cs typeface="Times New Roman" panose="02020603050405020304" pitchFamily="18" charset="0"/>
              </a:rPr>
              <a:t>P</a:t>
            </a:r>
            <a:r>
              <a:rPr lang="en-US" altLang="zh-TW" dirty="0" smtClean="0">
                <a:latin typeface="Times New Roman" panose="02020603050405020304" pitchFamily="18" charset="0"/>
                <a:cs typeface="Times New Roman" panose="02020603050405020304" pitchFamily="18" charset="0"/>
              </a:rPr>
              <a:t>ulse-duration modulation</a:t>
            </a:r>
          </a:p>
          <a:p>
            <a:r>
              <a:rPr lang="en-US" altLang="zh-TW" dirty="0" smtClean="0">
                <a:latin typeface="Times New Roman" panose="02020603050405020304" pitchFamily="18" charset="0"/>
                <a:cs typeface="Times New Roman" panose="02020603050405020304" pitchFamily="18" charset="0"/>
              </a:rPr>
              <a:t>A </a:t>
            </a:r>
            <a:r>
              <a:rPr lang="en-US" altLang="zh-TW" dirty="0">
                <a:latin typeface="Times New Roman" panose="02020603050405020304" pitchFamily="18" charset="0"/>
                <a:cs typeface="Times New Roman" panose="02020603050405020304" pitchFamily="18" charset="0"/>
              </a:rPr>
              <a:t>modulation technique used to encode a message into a pulsing signal</a:t>
            </a:r>
            <a:r>
              <a:rPr lang="en-US" altLang="zh-TW"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555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PWM to Control Motor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PWM </a:t>
            </a:r>
            <a:r>
              <a:rPr lang="en-US" altLang="zh-TW" dirty="0">
                <a:latin typeface="Times New Roman" panose="02020603050405020304" pitchFamily="18" charset="0"/>
                <a:cs typeface="Times New Roman" panose="02020603050405020304" pitchFamily="18" charset="0"/>
              </a:rPr>
              <a:t>is a technique for controlling power. We use it here to control the amount of power going to the motor and hence how fast it spins</a:t>
            </a:r>
            <a:r>
              <a:rPr lang="en-US" altLang="zh-TW" dirty="0" smtClean="0">
                <a:latin typeface="Times New Roman" panose="02020603050405020304" pitchFamily="18" charset="0"/>
                <a:cs typeface="Times New Roman" panose="02020603050405020304" pitchFamily="18" charset="0"/>
              </a:rPr>
              <a:t>.</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191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PWM to Control Motor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1"/>
            <a:ext cx="6491064" cy="1261337"/>
          </a:xfrm>
        </p:spPr>
        <p:txBody>
          <a:bodyPr>
            <a:normAutofit fontScale="92500" lnSpcReduction="20000"/>
          </a:bodyPr>
          <a:lstStyle/>
          <a:p>
            <a:r>
              <a:rPr lang="en-US" altLang="zh-TW" dirty="0">
                <a:latin typeface="Times New Roman" panose="02020603050405020304" pitchFamily="18" charset="0"/>
                <a:cs typeface="Times New Roman" panose="02020603050405020304" pitchFamily="18" charset="0"/>
              </a:rPr>
              <a:t>The diagram below shows the signal from the PWM pin of the Raspberry Pi.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2592288"/>
            <a:ext cx="4896544" cy="2499742"/>
          </a:xfrm>
          <a:prstGeom prst="rect">
            <a:avLst/>
          </a:prstGeom>
        </p:spPr>
      </p:pic>
      <p:sp>
        <p:nvSpPr>
          <p:cNvPr id="6" name="矩形 5"/>
          <p:cNvSpPr/>
          <p:nvPr/>
        </p:nvSpPr>
        <p:spPr>
          <a:xfrm>
            <a:off x="2771800" y="1904514"/>
            <a:ext cx="6048672" cy="95410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TW" sz="2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How much dc is assigned in this diagram?</a:t>
            </a:r>
            <a:endParaRPr lang="zh-TW" altLang="en-US" sz="2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4222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PWM to Control Motor</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Every 1/500 of a second, the PWM output will produce a pulse.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length of this pulse controls the amount of energy that the motor gets.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No </a:t>
            </a:r>
            <a:r>
              <a:rPr lang="en-US" altLang="zh-TW" dirty="0">
                <a:latin typeface="Times New Roman" panose="02020603050405020304" pitchFamily="18" charset="0"/>
                <a:cs typeface="Times New Roman" panose="02020603050405020304" pitchFamily="18" charset="0"/>
              </a:rPr>
              <a:t>pulse at all and the motor will not turn, a short pulse and it will turn slowly.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If </a:t>
            </a:r>
            <a:r>
              <a:rPr lang="en-US" altLang="zh-TW" dirty="0">
                <a:latin typeface="Times New Roman" panose="02020603050405020304" pitchFamily="18" charset="0"/>
                <a:cs typeface="Times New Roman" panose="02020603050405020304" pitchFamily="18" charset="0"/>
              </a:rPr>
              <a:t>the pulse is active for half the time, then the motor will receive half the power it would if the pulse stayed high until the next pulse came along.</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226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Limitation and Solutions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Current is not </a:t>
            </a:r>
            <a:r>
              <a:rPr lang="en-US" altLang="zh-TW" dirty="0" smtClean="0">
                <a:latin typeface="Times New Roman" panose="02020603050405020304" pitchFamily="18" charset="0"/>
                <a:cs typeface="Times New Roman" panose="02020603050405020304" pitchFamily="18" charset="0"/>
              </a:rPr>
              <a:t>enough when directly wiring </a:t>
            </a:r>
            <a:r>
              <a:rPr lang="en-US" altLang="zh-TW" dirty="0" err="1" smtClean="0">
                <a:latin typeface="Times New Roman" panose="02020603050405020304" pitchFamily="18" charset="0"/>
                <a:cs typeface="Times New Roman" panose="02020603050405020304" pitchFamily="18" charset="0"/>
              </a:rPr>
              <a:t>gpio</a:t>
            </a:r>
            <a:r>
              <a:rPr lang="en-US" altLang="zh-TW" dirty="0" smtClean="0">
                <a:latin typeface="Times New Roman" panose="02020603050405020304" pitchFamily="18" charset="0"/>
                <a:cs typeface="Times New Roman" panose="02020603050405020304" pitchFamily="18" charset="0"/>
              </a:rPr>
              <a:t> on the Pi to motor</a:t>
            </a:r>
          </a:p>
          <a:p>
            <a:r>
              <a:rPr lang="en-US" altLang="zh-TW" dirty="0" smtClean="0">
                <a:latin typeface="Times New Roman" panose="02020603050405020304" pitchFamily="18" charset="0"/>
                <a:cs typeface="Times New Roman" panose="02020603050405020304" pitchFamily="18" charset="0"/>
              </a:rPr>
              <a:t>Solutions</a:t>
            </a:r>
            <a:r>
              <a:rPr lang="en-US" altLang="zh-TW" dirty="0">
                <a:latin typeface="Times New Roman" panose="02020603050405020304" pitchFamily="18" charset="0"/>
                <a:cs typeface="Times New Roman" panose="02020603050405020304" pitchFamily="18" charset="0"/>
              </a:rPr>
              <a:t>:</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(NPN) Transistor</a:t>
            </a:r>
          </a:p>
          <a:p>
            <a:pPr lvl="1"/>
            <a:r>
              <a:rPr lang="en-US" altLang="zh-TW" dirty="0" smtClean="0">
                <a:latin typeface="Times New Roman" panose="02020603050405020304" pitchFamily="18" charset="0"/>
                <a:cs typeface="Times New Roman" panose="02020603050405020304" pitchFamily="18" charset="0"/>
              </a:rPr>
              <a:t>L293D IC</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7370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Transistor Connection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pic>
        <p:nvPicPr>
          <p:cNvPr id="4098" name="Picture 2" descr="http://davidhunt.ie/wp-content/uploads/2012/08/Moto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203598"/>
            <a:ext cx="5210175" cy="351472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780443" y="4425936"/>
            <a:ext cx="4842608"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TW"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We don’t use this approach</a:t>
            </a:r>
            <a:endParaRPr lang="zh-TW" alt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27020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BatangChe" panose="02030609000101010101" pitchFamily="49" charset="-127"/>
                <a:cs typeface="Times New Roman" panose="02020603050405020304" pitchFamily="18" charset="0"/>
              </a:rPr>
              <a:t>L293D IC</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10000"/>
          </a:bodyPr>
          <a:lstStyle/>
          <a:p>
            <a:r>
              <a:rPr lang="en-US" altLang="zh-TW" dirty="0">
                <a:latin typeface="Times New Roman" panose="02020603050405020304" pitchFamily="18" charset="0"/>
                <a:cs typeface="Times New Roman" panose="02020603050405020304" pitchFamily="18" charset="0"/>
              </a:rPr>
              <a:t>It works on the concept of H-bridge. H-bridge is a circuit which allows the high voltage to be flown in either direction.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As </a:t>
            </a:r>
            <a:r>
              <a:rPr lang="en-US" altLang="zh-TW" dirty="0">
                <a:latin typeface="Times New Roman" panose="02020603050405020304" pitchFamily="18" charset="0"/>
                <a:cs typeface="Times New Roman" panose="02020603050405020304" pitchFamily="18" charset="0"/>
              </a:rPr>
              <a:t>you know voltage should change its direction to able to rotate the motor in clockwise or anticlockwise direction,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Hence </a:t>
            </a:r>
            <a:r>
              <a:rPr lang="en-US" altLang="zh-TW" dirty="0">
                <a:latin typeface="Times New Roman" panose="02020603050405020304" pitchFamily="18" charset="0"/>
                <a:cs typeface="Times New Roman" panose="02020603050405020304" pitchFamily="18" charset="0"/>
              </a:rPr>
              <a:t>H-bridge IC are ideal for driving a DC </a:t>
            </a:r>
            <a:r>
              <a:rPr lang="en-US" altLang="zh-TW" dirty="0" smtClean="0">
                <a:latin typeface="Times New Roman" panose="02020603050405020304" pitchFamily="18" charset="0"/>
                <a:cs typeface="Times New Roman" panose="02020603050405020304" pitchFamily="18" charset="0"/>
              </a:rPr>
              <a:t>motor using </a:t>
            </a:r>
            <a:r>
              <a:rPr lang="en-US" altLang="zh-TW" dirty="0">
                <a:latin typeface="Times New Roman" panose="02020603050405020304" pitchFamily="18" charset="0"/>
                <a:cs typeface="Times New Roman" panose="02020603050405020304" pitchFamily="18" charset="0"/>
              </a:rPr>
              <a:t>micro-controller</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892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BatangChe" panose="02030609000101010101" pitchFamily="49" charset="-127"/>
                <a:cs typeface="Times New Roman" panose="02020603050405020304" pitchFamily="18" charset="0"/>
              </a:rPr>
              <a:t>L293D IC</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2"/>
            <a:ext cx="6491064" cy="1731638"/>
          </a:xfrm>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In a single l293d IC there two h-Bridge circuit inside the it which can rotate two dc motor independently. </a:t>
            </a:r>
          </a:p>
          <a:p>
            <a:pPr lvl="1"/>
            <a:r>
              <a:rPr lang="en-US" altLang="zh-TW" dirty="0">
                <a:latin typeface="Times New Roman" panose="02020603050405020304" pitchFamily="18" charset="0"/>
                <a:cs typeface="Times New Roman" panose="02020603050405020304" pitchFamily="18" charset="0"/>
              </a:rPr>
              <a:t>Due to its size it is very much used in robotic application for controlling DC motors.</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pic>
        <p:nvPicPr>
          <p:cNvPr id="5" name="內容版面配置區 4" descr="畫面剪輯"/>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2802213"/>
            <a:ext cx="2019271" cy="1189927"/>
          </a:xfrm>
          <a:prstGeom prst="rect">
            <a:avLst/>
          </a:prstGeom>
        </p:spPr>
      </p:pic>
      <p:pic>
        <p:nvPicPr>
          <p:cNvPr id="6" name="圖片 5"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4015507"/>
            <a:ext cx="3810330" cy="1143099"/>
          </a:xfrm>
          <a:prstGeom prst="rect">
            <a:avLst/>
          </a:prstGeom>
        </p:spPr>
      </p:pic>
    </p:spTree>
    <p:extLst>
      <p:ext uri="{BB962C8B-B14F-4D97-AF65-F5344CB8AC3E}">
        <p14:creationId xmlns:p14="http://schemas.microsoft.com/office/powerpoint/2010/main" val="139164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Working of L293D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20000"/>
          </a:bodyPr>
          <a:lstStyle/>
          <a:p>
            <a:r>
              <a:rPr lang="en-US" altLang="zh-TW" dirty="0" smtClean="0">
                <a:latin typeface="Times New Roman" panose="02020603050405020304" pitchFamily="18" charset="0"/>
                <a:cs typeface="Times New Roman" panose="02020603050405020304" pitchFamily="18" charset="0"/>
              </a:rPr>
              <a:t>There </a:t>
            </a:r>
            <a:r>
              <a:rPr lang="en-US" altLang="zh-TW" dirty="0">
                <a:latin typeface="Times New Roman" panose="02020603050405020304" pitchFamily="18" charset="0"/>
                <a:cs typeface="Times New Roman" panose="02020603050405020304" pitchFamily="18" charset="0"/>
              </a:rPr>
              <a:t>are two Enable pins on l293d.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Pin </a:t>
            </a:r>
            <a:r>
              <a:rPr lang="en-US" altLang="zh-TW" dirty="0">
                <a:latin typeface="Times New Roman" panose="02020603050405020304" pitchFamily="18" charset="0"/>
                <a:cs typeface="Times New Roman" panose="02020603050405020304" pitchFamily="18" charset="0"/>
              </a:rPr>
              <a:t>1 and pin 9, for being able to drive the motor, the pin 1 and 9 need to be high.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For </a:t>
            </a:r>
            <a:r>
              <a:rPr lang="en-US" altLang="zh-TW" dirty="0">
                <a:latin typeface="Times New Roman" panose="02020603050405020304" pitchFamily="18" charset="0"/>
                <a:cs typeface="Times New Roman" panose="02020603050405020304" pitchFamily="18" charset="0"/>
              </a:rPr>
              <a:t>driving the motor with left H-bridge you need to enable pin 1 to high.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And </a:t>
            </a:r>
            <a:r>
              <a:rPr lang="en-US" altLang="zh-TW" dirty="0">
                <a:latin typeface="Times New Roman" panose="02020603050405020304" pitchFamily="18" charset="0"/>
                <a:cs typeface="Times New Roman" panose="02020603050405020304" pitchFamily="18" charset="0"/>
              </a:rPr>
              <a:t>for right H-Bridge you need to make the pin 9 to high.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If </a:t>
            </a:r>
            <a:r>
              <a:rPr lang="en-US" altLang="zh-TW" dirty="0">
                <a:latin typeface="Times New Roman" panose="02020603050405020304" pitchFamily="18" charset="0"/>
                <a:cs typeface="Times New Roman" panose="02020603050405020304" pitchFamily="18" charset="0"/>
              </a:rPr>
              <a:t>anyone of the either pin1 or pin9 goes low then the motor in the corresponding section will suspend working. It’s like a switch.</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pic>
        <p:nvPicPr>
          <p:cNvPr id="5" name="Picture 2" descr="learn_raspberry_pi_L293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63638"/>
            <a:ext cx="2255858" cy="343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207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BatangChe" panose="02030609000101010101" pitchFamily="49" charset="-127"/>
                <a:cs typeface="Times New Roman" panose="02020603050405020304" pitchFamily="18" charset="0"/>
              </a:rPr>
              <a:t>Working of L293D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0000" lnSpcReduction="20000"/>
          </a:bodyPr>
          <a:lstStyle/>
          <a:p>
            <a:r>
              <a:rPr lang="en-US" altLang="zh-TW" dirty="0">
                <a:latin typeface="Times New Roman" panose="02020603050405020304" pitchFamily="18" charset="0"/>
                <a:cs typeface="Times New Roman" panose="02020603050405020304" pitchFamily="18" charset="0"/>
              </a:rPr>
              <a:t>The 4 input pins for this l293d, pin 2,7 on the left and pin 15, 10 on the right as shown on the pin diagram.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Left </a:t>
            </a:r>
            <a:r>
              <a:rPr lang="en-US" altLang="zh-TW" dirty="0">
                <a:latin typeface="Times New Roman" panose="02020603050405020304" pitchFamily="18" charset="0"/>
                <a:cs typeface="Times New Roman" panose="02020603050405020304" pitchFamily="18" charset="0"/>
              </a:rPr>
              <a:t>input pins will regulate the rotation of motor connected on the left side and right input for motor on the right hand side.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motors are rotated on the basis of the inputs provided at the input pins as LOGIC 1 or LOGIC 0.</a:t>
            </a:r>
          </a:p>
          <a:p>
            <a:r>
              <a:rPr lang="en-US" altLang="zh-TW" dirty="0">
                <a:latin typeface="Times New Roman" panose="02020603050405020304" pitchFamily="18" charset="0"/>
                <a:cs typeface="Times New Roman" panose="02020603050405020304" pitchFamily="18" charset="0"/>
              </a:rPr>
              <a:t>In simple you need to provide Logic 0 or 1 across the input pins for rotating the motor.</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pic>
        <p:nvPicPr>
          <p:cNvPr id="5" name="Picture 2" descr="learn_raspberry_pi_L293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6" y="1563638"/>
            <a:ext cx="2255858" cy="343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273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L293D Logic</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62500" lnSpcReduction="20000"/>
          </a:bodyPr>
          <a:lstStyle/>
          <a:p>
            <a:r>
              <a:rPr lang="en-US" altLang="zh-TW" dirty="0">
                <a:latin typeface="Times New Roman" panose="02020603050405020304" pitchFamily="18" charset="0"/>
                <a:cs typeface="Times New Roman" panose="02020603050405020304" pitchFamily="18" charset="0"/>
              </a:rPr>
              <a:t>Lets consider a Motor connected on left side output pins (pin 3,6). For rotating the motor in clockwise direction the input pins has to be given with Logic 1 and Logic 0.</a:t>
            </a:r>
          </a:p>
          <a:p>
            <a:pPr lvl="1"/>
            <a:r>
              <a:rPr lang="en-US" altLang="zh-TW" dirty="0" smtClean="0">
                <a:latin typeface="Times New Roman" panose="02020603050405020304" pitchFamily="18" charset="0"/>
                <a:cs typeface="Times New Roman" panose="02020603050405020304" pitchFamily="18" charset="0"/>
              </a:rPr>
              <a:t>Pin </a:t>
            </a:r>
            <a:r>
              <a:rPr lang="en-US" altLang="zh-TW" dirty="0">
                <a:latin typeface="Times New Roman" panose="02020603050405020304" pitchFamily="18" charset="0"/>
                <a:cs typeface="Times New Roman" panose="02020603050405020304" pitchFamily="18" charset="0"/>
              </a:rPr>
              <a:t>2 = Logic 1 and Pin 7 = Logic 0 | Clockwise Direction</a:t>
            </a:r>
          </a:p>
          <a:p>
            <a:pPr lvl="1"/>
            <a:r>
              <a:rPr lang="en-US" altLang="zh-TW" dirty="0" smtClean="0">
                <a:latin typeface="Times New Roman" panose="02020603050405020304" pitchFamily="18" charset="0"/>
                <a:cs typeface="Times New Roman" panose="02020603050405020304" pitchFamily="18" charset="0"/>
              </a:rPr>
              <a:t>Pin </a:t>
            </a:r>
            <a:r>
              <a:rPr lang="en-US" altLang="zh-TW" dirty="0">
                <a:latin typeface="Times New Roman" panose="02020603050405020304" pitchFamily="18" charset="0"/>
                <a:cs typeface="Times New Roman" panose="02020603050405020304" pitchFamily="18" charset="0"/>
              </a:rPr>
              <a:t>2 = Logic 0 and Pin 7 = Logic 1 | Anticlockwise Direction</a:t>
            </a:r>
          </a:p>
          <a:p>
            <a:pPr lvl="1"/>
            <a:r>
              <a:rPr lang="en-US" altLang="zh-TW" dirty="0" smtClean="0">
                <a:latin typeface="Times New Roman" panose="02020603050405020304" pitchFamily="18" charset="0"/>
                <a:cs typeface="Times New Roman" panose="02020603050405020304" pitchFamily="18" charset="0"/>
              </a:rPr>
              <a:t>Pin </a:t>
            </a:r>
            <a:r>
              <a:rPr lang="en-US" altLang="zh-TW" dirty="0">
                <a:latin typeface="Times New Roman" panose="02020603050405020304" pitchFamily="18" charset="0"/>
                <a:cs typeface="Times New Roman" panose="02020603050405020304" pitchFamily="18" charset="0"/>
              </a:rPr>
              <a:t>2 = Logic 0 and Pin 7 = Logic 0 | Idle [No rotation] [Hi-Impedance state]</a:t>
            </a:r>
          </a:p>
          <a:p>
            <a:pPr lvl="1"/>
            <a:r>
              <a:rPr lang="en-US" altLang="zh-TW" dirty="0" smtClean="0">
                <a:latin typeface="Times New Roman" panose="02020603050405020304" pitchFamily="18" charset="0"/>
                <a:cs typeface="Times New Roman" panose="02020603050405020304" pitchFamily="18" charset="0"/>
              </a:rPr>
              <a:t>Pin </a:t>
            </a:r>
            <a:r>
              <a:rPr lang="en-US" altLang="zh-TW" dirty="0">
                <a:latin typeface="Times New Roman" panose="02020603050405020304" pitchFamily="18" charset="0"/>
                <a:cs typeface="Times New Roman" panose="02020603050405020304" pitchFamily="18" charset="0"/>
              </a:rPr>
              <a:t>2 = Logic 1 and Pin 7 = Logic 1 | Idle [No rotation]</a:t>
            </a:r>
          </a:p>
          <a:p>
            <a:r>
              <a:rPr lang="en-US" altLang="zh-TW" dirty="0">
                <a:latin typeface="Times New Roman" panose="02020603050405020304" pitchFamily="18" charset="0"/>
                <a:cs typeface="Times New Roman" panose="02020603050405020304" pitchFamily="18" charset="0"/>
              </a:rPr>
              <a:t>In a very similar way the motor can also operated across input pin 15,10 for motor on the right hand side.</a:t>
            </a: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pic>
        <p:nvPicPr>
          <p:cNvPr id="5" name="Picture 2" descr="learn_raspberry_pi_L293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6" y="1563638"/>
            <a:ext cx="2255858" cy="343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35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What is PWM?</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a:bodyPr>
          <a:lstStyle/>
          <a:p>
            <a:r>
              <a:rPr lang="en-US" altLang="zh-TW" dirty="0" smtClean="0">
                <a:latin typeface="Times New Roman" panose="02020603050405020304" pitchFamily="18" charset="0"/>
                <a:cs typeface="Times New Roman" panose="02020603050405020304" pitchFamily="18" charset="0"/>
              </a:rPr>
              <a:t>It can </a:t>
            </a:r>
            <a:r>
              <a:rPr lang="en-US" altLang="zh-TW" dirty="0">
                <a:latin typeface="Times New Roman" panose="02020603050405020304" pitchFamily="18" charset="0"/>
                <a:cs typeface="Times New Roman" panose="02020603050405020304" pitchFamily="18" charset="0"/>
              </a:rPr>
              <a:t>be used to </a:t>
            </a:r>
            <a:endParaRPr lang="en-US" altLang="zh-TW" dirty="0" smtClean="0">
              <a:latin typeface="Times New Roman" panose="02020603050405020304" pitchFamily="18" charset="0"/>
              <a:cs typeface="Times New Roman" panose="02020603050405020304" pitchFamily="18" charset="0"/>
            </a:endParaRPr>
          </a:p>
          <a:p>
            <a:pPr lvl="1"/>
            <a:r>
              <a:rPr lang="en-US" altLang="zh-TW" b="1" dirty="0" smtClean="0">
                <a:latin typeface="Times New Roman" panose="02020603050405020304" pitchFamily="18" charset="0"/>
                <a:cs typeface="Times New Roman" panose="02020603050405020304" pitchFamily="18" charset="0"/>
              </a:rPr>
              <a:t>encode </a:t>
            </a:r>
            <a:r>
              <a:rPr lang="en-US" altLang="zh-TW" b="1" dirty="0">
                <a:latin typeface="Times New Roman" panose="02020603050405020304" pitchFamily="18" charset="0"/>
                <a:cs typeface="Times New Roman" panose="02020603050405020304" pitchFamily="18" charset="0"/>
              </a:rPr>
              <a:t>information</a:t>
            </a:r>
            <a:r>
              <a:rPr lang="en-US" altLang="zh-TW" dirty="0">
                <a:latin typeface="Times New Roman" panose="02020603050405020304" pitchFamily="18" charset="0"/>
                <a:cs typeface="Times New Roman" panose="02020603050405020304" pitchFamily="18" charset="0"/>
              </a:rPr>
              <a:t> for </a:t>
            </a:r>
            <a:r>
              <a:rPr lang="en-US" altLang="zh-TW" dirty="0" smtClean="0">
                <a:latin typeface="Times New Roman" panose="02020603050405020304" pitchFamily="18" charset="0"/>
                <a:cs typeface="Times New Roman" panose="02020603050405020304" pitchFamily="18" charset="0"/>
              </a:rPr>
              <a:t>transmission</a:t>
            </a:r>
          </a:p>
          <a:p>
            <a:pPr lvl="1"/>
            <a:r>
              <a:rPr lang="en-US" altLang="zh-TW" dirty="0" smtClean="0">
                <a:latin typeface="Times New Roman" panose="02020603050405020304" pitchFamily="18" charset="0"/>
                <a:cs typeface="Times New Roman" panose="02020603050405020304" pitchFamily="18" charset="0"/>
              </a:rPr>
              <a:t>allow </a:t>
            </a:r>
            <a:r>
              <a:rPr lang="en-US" altLang="zh-TW" dirty="0">
                <a:latin typeface="Times New Roman" panose="02020603050405020304" pitchFamily="18" charset="0"/>
                <a:cs typeface="Times New Roman" panose="02020603050405020304" pitchFamily="18" charset="0"/>
              </a:rPr>
              <a:t>the control of the power supplied to </a:t>
            </a:r>
            <a:r>
              <a:rPr lang="en-US" altLang="zh-TW" b="1" dirty="0">
                <a:latin typeface="Times New Roman" panose="02020603050405020304" pitchFamily="18" charset="0"/>
                <a:cs typeface="Times New Roman" panose="02020603050405020304" pitchFamily="18" charset="0"/>
              </a:rPr>
              <a:t>electrical devices</a:t>
            </a:r>
            <a:r>
              <a:rPr lang="en-US" altLang="zh-TW" dirty="0">
                <a:latin typeface="Times New Roman" panose="02020603050405020304" pitchFamily="18" charset="0"/>
                <a:cs typeface="Times New Roman" panose="02020603050405020304" pitchFamily="18" charset="0"/>
              </a:rPr>
              <a:t>, especially to inertial loads such as </a:t>
            </a:r>
            <a:r>
              <a:rPr lang="en-US" altLang="zh-TW" b="1" dirty="0">
                <a:latin typeface="Times New Roman" panose="02020603050405020304" pitchFamily="18" charset="0"/>
                <a:cs typeface="Times New Roman" panose="02020603050405020304" pitchFamily="18" charset="0"/>
              </a:rPr>
              <a:t>motors</a:t>
            </a:r>
            <a:r>
              <a:rPr lang="en-US" altLang="zh-TW" dirty="0">
                <a:latin typeface="Times New Roman" panose="02020603050405020304" pitchFamily="18" charset="0"/>
                <a:cs typeface="Times New Roman" panose="02020603050405020304" pitchFamily="18" charset="0"/>
              </a:rPr>
              <a:t>.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In </a:t>
            </a:r>
            <a:r>
              <a:rPr lang="en-US" altLang="zh-TW" dirty="0">
                <a:latin typeface="Times New Roman" panose="02020603050405020304" pitchFamily="18" charset="0"/>
                <a:cs typeface="Times New Roman" panose="02020603050405020304" pitchFamily="18" charset="0"/>
              </a:rPr>
              <a:t>addition, PWM is </a:t>
            </a:r>
            <a:r>
              <a:rPr lang="en-US" altLang="zh-TW" dirty="0" smtClean="0">
                <a:latin typeface="Times New Roman" panose="02020603050405020304" pitchFamily="18" charset="0"/>
                <a:cs typeface="Times New Roman" panose="02020603050405020304" pitchFamily="18" charset="0"/>
              </a:rPr>
              <a:t>used </a:t>
            </a:r>
            <a:r>
              <a:rPr lang="en-US" altLang="zh-TW" dirty="0">
                <a:latin typeface="Times New Roman" panose="02020603050405020304" pitchFamily="18" charset="0"/>
                <a:cs typeface="Times New Roman" panose="02020603050405020304" pitchFamily="18" charset="0"/>
              </a:rPr>
              <a:t>in </a:t>
            </a:r>
            <a:r>
              <a:rPr lang="en-US" altLang="zh-TW" b="1" dirty="0">
                <a:latin typeface="Times New Roman" panose="02020603050405020304" pitchFamily="18" charset="0"/>
                <a:cs typeface="Times New Roman" panose="02020603050405020304" pitchFamily="18" charset="0"/>
              </a:rPr>
              <a:t>photovoltaic solar battery chargers</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983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ea typeface="BatangChe" panose="02030609000101010101" pitchFamily="49" charset="-127"/>
                <a:cs typeface="Times New Roman" panose="02020603050405020304" pitchFamily="18" charset="0"/>
              </a:rPr>
              <a:t>Working of L293D</a:t>
            </a:r>
            <a:endParaRPr lang="zh-TW" altLang="en-US" dirty="0">
              <a:latin typeface="Times New Roman" panose="02020603050405020304" pitchFamily="18" charset="0"/>
              <a:ea typeface="BatangChe" panose="02030609000101010101" pitchFamily="49" charset="-127"/>
              <a:cs typeface="Times New Roman" panose="02020603050405020304" pitchFamily="18" charset="0"/>
            </a:endParaRPr>
          </a:p>
        </p:txBody>
      </p:sp>
      <p:sp>
        <p:nvSpPr>
          <p:cNvPr id="3" name="內容版面配置區 2"/>
          <p:cNvSpPr>
            <a:spLocks noGrp="1"/>
          </p:cNvSpPr>
          <p:nvPr>
            <p:ph idx="1"/>
          </p:nvPr>
        </p:nvSpPr>
        <p:spPr>
          <a:xfrm>
            <a:off x="2195736" y="1200150"/>
            <a:ext cx="4320480" cy="3943349"/>
          </a:xfrm>
        </p:spPr>
        <p:txBody>
          <a:bodyPr>
            <a:normAutofit fontScale="70000" lnSpcReduction="20000"/>
          </a:bodyPr>
          <a:lstStyle/>
          <a:p>
            <a:r>
              <a:rPr lang="en-US" altLang="zh-TW" dirty="0">
                <a:latin typeface="Times New Roman" panose="02020603050405020304" pitchFamily="18" charset="0"/>
                <a:ea typeface="BatangChe" panose="02030609000101010101" pitchFamily="49" charset="-127"/>
                <a:cs typeface="Times New Roman" panose="02020603050405020304" pitchFamily="18" charset="0"/>
              </a:rPr>
              <a:t>The L293D has two +V pins (8 and 16). </a:t>
            </a:r>
            <a:endParaRPr lang="en-US" altLang="zh-TW" dirty="0" smtClean="0">
              <a:latin typeface="Times New Roman" panose="02020603050405020304" pitchFamily="18" charset="0"/>
              <a:ea typeface="BatangChe" panose="02030609000101010101" pitchFamily="49" charset="-127"/>
              <a:cs typeface="Times New Roman" panose="02020603050405020304" pitchFamily="18" charset="0"/>
            </a:endParaRPr>
          </a:p>
          <a:p>
            <a:pPr lvl="1"/>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The </a:t>
            </a:r>
            <a:r>
              <a:rPr lang="en-US" altLang="zh-TW" dirty="0">
                <a:latin typeface="Times New Roman" panose="02020603050405020304" pitchFamily="18" charset="0"/>
                <a:ea typeface="BatangChe" panose="02030609000101010101" pitchFamily="49" charset="-127"/>
                <a:cs typeface="Times New Roman" panose="02020603050405020304" pitchFamily="18" charset="0"/>
              </a:rPr>
              <a:t>pin '+</a:t>
            </a:r>
            <a:r>
              <a:rPr lang="en-US" altLang="zh-TW" dirty="0" err="1">
                <a:latin typeface="Times New Roman" panose="02020603050405020304" pitchFamily="18" charset="0"/>
                <a:ea typeface="BatangChe" panose="02030609000101010101" pitchFamily="49" charset="-127"/>
                <a:cs typeface="Times New Roman" panose="02020603050405020304" pitchFamily="18" charset="0"/>
              </a:rPr>
              <a:t>Vmotor</a:t>
            </a:r>
            <a:r>
              <a:rPr lang="en-US" altLang="zh-TW" dirty="0">
                <a:latin typeface="Times New Roman" panose="02020603050405020304" pitchFamily="18" charset="0"/>
                <a:ea typeface="BatangChe" panose="02030609000101010101" pitchFamily="49" charset="-127"/>
                <a:cs typeface="Times New Roman" panose="02020603050405020304" pitchFamily="18" charset="0"/>
              </a:rPr>
              <a:t> (8</a:t>
            </a:r>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a:t>
            </a:r>
            <a:r>
              <a:rPr lang="en-US" altLang="zh-TW" dirty="0">
                <a:latin typeface="Times New Roman" panose="02020603050405020304" pitchFamily="18" charset="0"/>
                <a:ea typeface="BatangChe" panose="02030609000101010101" pitchFamily="49" charset="-127"/>
                <a:cs typeface="Times New Roman" panose="02020603050405020304" pitchFamily="18" charset="0"/>
              </a:rPr>
              <a:t> '</a:t>
            </a:r>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 </a:t>
            </a:r>
            <a:r>
              <a:rPr lang="en-US" altLang="zh-TW" dirty="0">
                <a:latin typeface="Times New Roman" panose="02020603050405020304" pitchFamily="18" charset="0"/>
                <a:ea typeface="BatangChe" panose="02030609000101010101" pitchFamily="49" charset="-127"/>
                <a:cs typeface="Times New Roman" panose="02020603050405020304" pitchFamily="18" charset="0"/>
              </a:rPr>
              <a:t>provides the power for the motors, </a:t>
            </a:r>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and </a:t>
            </a:r>
          </a:p>
          <a:p>
            <a:pPr lvl="1"/>
            <a:r>
              <a:rPr lang="en-US" altLang="zh-TW" dirty="0">
                <a:latin typeface="Times New Roman" panose="02020603050405020304" pitchFamily="18" charset="0"/>
                <a:ea typeface="BatangChe" panose="02030609000101010101" pitchFamily="49" charset="-127"/>
                <a:cs typeface="Times New Roman" panose="02020603050405020304" pitchFamily="18" charset="0"/>
              </a:rPr>
              <a:t>'</a:t>
            </a:r>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a:t>
            </a:r>
            <a:r>
              <a:rPr lang="en-US" altLang="zh-TW" dirty="0">
                <a:latin typeface="Times New Roman" panose="02020603050405020304" pitchFamily="18" charset="0"/>
                <a:ea typeface="BatangChe" panose="02030609000101010101" pitchFamily="49" charset="-127"/>
                <a:cs typeface="Times New Roman" panose="02020603050405020304" pitchFamily="18" charset="0"/>
              </a:rPr>
              <a:t>V (16</a:t>
            </a:r>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a:t>
            </a:r>
            <a:r>
              <a:rPr lang="en-US" altLang="zh-TW" dirty="0">
                <a:latin typeface="Times New Roman" panose="02020603050405020304" pitchFamily="18" charset="0"/>
                <a:ea typeface="BatangChe" panose="02030609000101010101" pitchFamily="49" charset="-127"/>
                <a:cs typeface="Times New Roman" panose="02020603050405020304" pitchFamily="18" charset="0"/>
              </a:rPr>
              <a:t> '</a:t>
            </a:r>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 </a:t>
            </a:r>
            <a:r>
              <a:rPr lang="en-US" altLang="zh-TW" dirty="0">
                <a:latin typeface="Times New Roman" panose="02020603050405020304" pitchFamily="18" charset="0"/>
                <a:ea typeface="BatangChe" panose="02030609000101010101" pitchFamily="49" charset="-127"/>
                <a:cs typeface="Times New Roman" panose="02020603050405020304" pitchFamily="18" charset="0"/>
              </a:rPr>
              <a:t>for the chip's logic. </a:t>
            </a:r>
            <a:endParaRPr lang="en-US" altLang="zh-TW" dirty="0" smtClean="0">
              <a:latin typeface="Times New Roman" panose="02020603050405020304" pitchFamily="18" charset="0"/>
              <a:ea typeface="BatangChe" panose="02030609000101010101" pitchFamily="49" charset="-127"/>
              <a:cs typeface="Times New Roman" panose="02020603050405020304" pitchFamily="18" charset="0"/>
            </a:endParaRPr>
          </a:p>
          <a:p>
            <a:pPr lvl="1"/>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You </a:t>
            </a:r>
            <a:r>
              <a:rPr lang="en-US" altLang="zh-TW" smtClean="0">
                <a:latin typeface="Times New Roman" panose="02020603050405020304" pitchFamily="18" charset="0"/>
                <a:ea typeface="BatangChe" panose="02030609000101010101" pitchFamily="49" charset="-127"/>
                <a:cs typeface="Times New Roman" panose="02020603050405020304" pitchFamily="18" charset="0"/>
              </a:rPr>
              <a:t>can connect </a:t>
            </a:r>
            <a:r>
              <a:rPr lang="en-US" altLang="zh-TW" dirty="0">
                <a:latin typeface="Times New Roman" panose="02020603050405020304" pitchFamily="18" charset="0"/>
                <a:ea typeface="BatangChe" panose="02030609000101010101" pitchFamily="49" charset="-127"/>
                <a:cs typeface="Times New Roman" panose="02020603050405020304" pitchFamily="18" charset="0"/>
              </a:rPr>
              <a:t>pin 16 to the 5V pin of the Pi and pin 8 to a battery pack.   </a:t>
            </a:r>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 </a:t>
            </a:r>
          </a:p>
          <a:p>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Pin 3 is wired to one of motor pin, and pin 6 is connected to the other one. </a:t>
            </a:r>
          </a:p>
          <a:p>
            <a:r>
              <a:rPr lang="en-US" altLang="zh-TW" dirty="0" smtClean="0">
                <a:latin typeface="Times New Roman" panose="02020603050405020304" pitchFamily="18" charset="0"/>
                <a:ea typeface="BatangChe" panose="02030609000101010101" pitchFamily="49" charset="-127"/>
                <a:cs typeface="Times New Roman" panose="02020603050405020304" pitchFamily="18" charset="0"/>
              </a:rPr>
              <a:t>Pins 4 and 5 are connected to GND.</a:t>
            </a:r>
            <a:endParaRPr lang="zh-TW" altLang="en-US" dirty="0">
              <a:latin typeface="Times New Roman" panose="02020603050405020304" pitchFamily="18" charset="0"/>
              <a:ea typeface="BatangChe" panose="02030609000101010101" pitchFamily="49" charset="-127"/>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ea typeface="BatangChe" panose="02030609000101010101" pitchFamily="49" charset="-127"/>
                <a:cs typeface="Times New Roman" panose="02020603050405020304" pitchFamily="18" charset="0"/>
              </a:rPr>
              <a:t>30</a:t>
            </a:fld>
            <a:endParaRPr lang="en-US">
              <a:latin typeface="Times New Roman" panose="02020603050405020304" pitchFamily="18" charset="0"/>
              <a:ea typeface="BatangChe" panose="02030609000101010101" pitchFamily="49" charset="-127"/>
              <a:cs typeface="Times New Roman" panose="02020603050405020304" pitchFamily="18" charset="0"/>
            </a:endParaRPr>
          </a:p>
        </p:txBody>
      </p:sp>
      <p:pic>
        <p:nvPicPr>
          <p:cNvPr id="5122" name="Picture 2" descr="learn_raspberry_pi_L293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1059582"/>
            <a:ext cx="247650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786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C8376A6-A48A-4C3C-A7D7-B9F261D0D90C}" type="slidenum">
              <a:rPr lang="en-US" smtClean="0"/>
              <a:t>31</a:t>
            </a:fld>
            <a:endParaRPr lang="en-US"/>
          </a:p>
        </p:txBody>
      </p:sp>
      <p:sp>
        <p:nvSpPr>
          <p:cNvPr id="5" name="矩形 4"/>
          <p:cNvSpPr/>
          <p:nvPr/>
        </p:nvSpPr>
        <p:spPr>
          <a:xfrm>
            <a:off x="2699792" y="1779662"/>
            <a:ext cx="5432706" cy="1754326"/>
          </a:xfrm>
          <a:prstGeom prst="rect">
            <a:avLst/>
          </a:prstGeom>
          <a:noFill/>
        </p:spPr>
        <p:txBody>
          <a:bodyPr wrap="none" lIns="91440" tIns="45720" rIns="91440" bIns="45720">
            <a:spAutoFit/>
          </a:bodyPr>
          <a:lstStyle/>
          <a:p>
            <a:pPr algn="ctr"/>
            <a:r>
              <a:rPr lang="en-US" altLang="zh-TW"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Please start to </a:t>
            </a:r>
          </a:p>
          <a:p>
            <a:pPr algn="ctr"/>
            <a:r>
              <a:rPr lang="en-US" altLang="zh-TW"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run your motors</a:t>
            </a:r>
            <a:endParaRPr lang="zh-TW" alt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43439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Functions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smtClean="0">
                <a:latin typeface="Times New Roman" panose="02020603050405020304" pitchFamily="18" charset="0"/>
                <a:cs typeface="Times New Roman" panose="02020603050405020304" pitchFamily="18" charset="0"/>
              </a:rPr>
              <a:t>Some capabilities/functions you must have</a:t>
            </a:r>
          </a:p>
          <a:p>
            <a:pPr lvl="1"/>
            <a:r>
              <a:rPr lang="en-US" altLang="zh-TW" dirty="0" smtClean="0">
                <a:latin typeface="Times New Roman" panose="02020603050405020304" pitchFamily="18" charset="0"/>
                <a:cs typeface="Times New Roman" panose="02020603050405020304" pitchFamily="18" charset="0"/>
              </a:rPr>
              <a:t>Clockwise()</a:t>
            </a:r>
          </a:p>
          <a:p>
            <a:pPr lvl="1"/>
            <a:r>
              <a:rPr lang="en-US" altLang="zh-TW" dirty="0" err="1" smtClean="0">
                <a:latin typeface="Times New Roman" panose="02020603050405020304" pitchFamily="18" charset="0"/>
                <a:cs typeface="Times New Roman" panose="02020603050405020304" pitchFamily="18" charset="0"/>
              </a:rPr>
              <a:t>Counter_clockwise</a:t>
            </a:r>
            <a:r>
              <a:rPr lang="en-US" altLang="zh-TW" dirty="0" smtClean="0">
                <a:latin typeface="Times New Roman" panose="02020603050405020304" pitchFamily="18" charset="0"/>
                <a:cs typeface="Times New Roman" panose="02020603050405020304" pitchFamily="18" charset="0"/>
              </a:rPr>
              <a:t>()</a:t>
            </a:r>
          </a:p>
          <a:p>
            <a:pPr lvl="1"/>
            <a:r>
              <a:rPr lang="en-US" altLang="zh-TW" dirty="0" err="1" smtClean="0">
                <a:latin typeface="Times New Roman" panose="02020603050405020304" pitchFamily="18" charset="0"/>
                <a:cs typeface="Times New Roman" panose="02020603050405020304" pitchFamily="18" charset="0"/>
              </a:rPr>
              <a:t>Change_speed</a:t>
            </a:r>
            <a:r>
              <a:rPr lang="en-US" altLang="zh-TW" dirty="0" smtClean="0">
                <a:latin typeface="Times New Roman" panose="02020603050405020304" pitchFamily="18" charset="0"/>
                <a:cs typeface="Times New Roman" panose="02020603050405020304" pitchFamily="18" charset="0"/>
              </a:rPr>
              <a:t>()</a:t>
            </a:r>
          </a:p>
          <a:p>
            <a:pPr lvl="1"/>
            <a:endParaRPr lang="en-US" altLang="zh-TW" dirty="0" smtClean="0">
              <a:latin typeface="Times New Roman" panose="02020603050405020304" pitchFamily="18" charset="0"/>
              <a:cs typeface="Times New Roman" panose="02020603050405020304" pitchFamily="18" charset="0"/>
            </a:endParaRPr>
          </a:p>
          <a:p>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837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Times New Roman" panose="02020603050405020304" pitchFamily="18" charset="0"/>
                <a:cs typeface="Times New Roman" panose="02020603050405020304" pitchFamily="18" charset="0"/>
              </a:rPr>
              <a:t>Lab 5: Autonomous </a:t>
            </a:r>
            <a:r>
              <a:rPr lang="en-US" altLang="zh-TW" dirty="0" smtClean="0">
                <a:latin typeface="Times New Roman" panose="02020603050405020304" pitchFamily="18" charset="0"/>
                <a:cs typeface="Times New Roman" panose="02020603050405020304" pitchFamily="18" charset="0"/>
              </a:rPr>
              <a:t>Mobile</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Control</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lnSpcReduction="10000"/>
          </a:bodyPr>
          <a:lstStyle/>
          <a:p>
            <a:r>
              <a:rPr lang="en-US" altLang="zh-TW" dirty="0" smtClean="0">
                <a:latin typeface="Times New Roman" panose="02020603050405020304" pitchFamily="18" charset="0"/>
                <a:cs typeface="Times New Roman" panose="02020603050405020304" pitchFamily="18" charset="0"/>
              </a:rPr>
              <a:t>R1: controlling two motors simultaneously.</a:t>
            </a:r>
          </a:p>
          <a:p>
            <a:r>
              <a:rPr lang="en-US" altLang="zh-TW" dirty="0" smtClean="0">
                <a:latin typeface="Times New Roman" panose="02020603050405020304" pitchFamily="18" charset="0"/>
                <a:cs typeface="Times New Roman" panose="02020603050405020304" pitchFamily="18" charset="0"/>
              </a:rPr>
              <a:t>R2: leveraging VNC (not limited) and give a commands to remotely control your autonomous mobile, such as forward, backward, turning right/left.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32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endParaRPr lang="en-US" altLang="zh-TW" dirty="0" smtClean="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pPr marL="0" indent="0" algn="ctr">
              <a:buNone/>
            </a:pPr>
            <a:r>
              <a:rPr lang="en-US" altLang="zh-TW" sz="4800" dirty="0" smtClean="0">
                <a:latin typeface="Times New Roman" panose="02020603050405020304" pitchFamily="18" charset="0"/>
                <a:cs typeface="Times New Roman" panose="02020603050405020304" pitchFamily="18" charset="0"/>
              </a:rPr>
              <a:t>End</a:t>
            </a:r>
            <a:endParaRPr lang="zh-TW" altLang="en-US" sz="48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t>34</a:t>
            </a:fld>
            <a:endParaRPr lang="en-US"/>
          </a:p>
        </p:txBody>
      </p:sp>
    </p:spTree>
    <p:extLst>
      <p:ext uri="{BB962C8B-B14F-4D97-AF65-F5344CB8AC3E}">
        <p14:creationId xmlns:p14="http://schemas.microsoft.com/office/powerpoint/2010/main" val="2345080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What is PWM?</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85000" lnSpcReduction="10000"/>
          </a:bodyPr>
          <a:lstStyle/>
          <a:p>
            <a:r>
              <a:rPr lang="en-US" altLang="zh-TW" dirty="0">
                <a:latin typeface="Times New Roman" panose="02020603050405020304" pitchFamily="18" charset="0"/>
                <a:cs typeface="Times New Roman" panose="02020603050405020304" pitchFamily="18" charset="0"/>
              </a:rPr>
              <a:t>The average value of voltage (and current) fed to the load (the device that uses the power) is controlled by turning the switch between supply and load on and off at a fast rate. </a:t>
            </a:r>
            <a:endParaRPr lang="en-US" altLang="zh-TW" dirty="0" smtClean="0">
              <a:latin typeface="Times New Roman" panose="02020603050405020304" pitchFamily="18" charset="0"/>
              <a:cs typeface="Times New Roman" panose="02020603050405020304" pitchFamily="18" charset="0"/>
            </a:endParaRPr>
          </a:p>
          <a:p>
            <a:r>
              <a:rPr lang="en-US" altLang="zh-TW" b="1" dirty="0" smtClean="0">
                <a:latin typeface="Times New Roman" panose="02020603050405020304" pitchFamily="18" charset="0"/>
                <a:cs typeface="Times New Roman" panose="02020603050405020304" pitchFamily="18" charset="0"/>
              </a:rPr>
              <a:t>The </a:t>
            </a:r>
            <a:r>
              <a:rPr lang="en-US" altLang="zh-TW" b="1" dirty="0">
                <a:latin typeface="Times New Roman" panose="02020603050405020304" pitchFamily="18" charset="0"/>
                <a:cs typeface="Times New Roman" panose="02020603050405020304" pitchFamily="18" charset="0"/>
              </a:rPr>
              <a:t>longer the switch is on compared to the off periods, the higher the total power supplied to the load.</a:t>
            </a:r>
            <a:endParaRPr lang="zh-TW" altLang="en-US" b="1"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142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What is PWM?</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77500" lnSpcReduction="20000"/>
          </a:bodyPr>
          <a:lstStyle/>
          <a:p>
            <a:r>
              <a:rPr lang="en-US" altLang="zh-TW" dirty="0">
                <a:latin typeface="Times New Roman" panose="02020603050405020304" pitchFamily="18" charset="0"/>
                <a:cs typeface="Times New Roman" panose="02020603050405020304" pitchFamily="18" charset="0"/>
              </a:rPr>
              <a:t>The PWM </a:t>
            </a:r>
            <a:r>
              <a:rPr lang="en-US" altLang="zh-TW" b="1" dirty="0">
                <a:latin typeface="Times New Roman" panose="02020603050405020304" pitchFamily="18" charset="0"/>
                <a:cs typeface="Times New Roman" panose="02020603050405020304" pitchFamily="18" charset="0"/>
              </a:rPr>
              <a:t>switching frequency </a:t>
            </a:r>
            <a:r>
              <a:rPr lang="en-US" altLang="zh-TW" dirty="0">
                <a:latin typeface="Times New Roman" panose="02020603050405020304" pitchFamily="18" charset="0"/>
                <a:cs typeface="Times New Roman" panose="02020603050405020304" pitchFamily="18" charset="0"/>
              </a:rPr>
              <a:t>has to be much higher than what would affect the </a:t>
            </a:r>
            <a:r>
              <a:rPr lang="en-US" altLang="zh-TW" dirty="0" smtClean="0">
                <a:latin typeface="Times New Roman" panose="02020603050405020304" pitchFamily="18" charset="0"/>
                <a:cs typeface="Times New Roman" panose="02020603050405020304" pitchFamily="18" charset="0"/>
              </a:rPr>
              <a:t>load</a:t>
            </a:r>
          </a:p>
          <a:p>
            <a:pPr lvl="1"/>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resultant waveform perceived by the load must be as smooth as possible.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Typically </a:t>
            </a:r>
            <a:r>
              <a:rPr lang="en-US" altLang="zh-TW" b="1" dirty="0">
                <a:latin typeface="Times New Roman" panose="02020603050405020304" pitchFamily="18" charset="0"/>
                <a:cs typeface="Times New Roman" panose="02020603050405020304" pitchFamily="18" charset="0"/>
              </a:rPr>
              <a:t>switching has to be done several times a minute </a:t>
            </a:r>
            <a:r>
              <a:rPr lang="en-US" altLang="zh-TW" dirty="0">
                <a:latin typeface="Times New Roman" panose="02020603050405020304" pitchFamily="18" charset="0"/>
                <a:cs typeface="Times New Roman" panose="02020603050405020304" pitchFamily="18" charset="0"/>
              </a:rPr>
              <a:t>in an electric </a:t>
            </a:r>
            <a:r>
              <a:rPr lang="en-US" altLang="zh-TW" dirty="0" smtClean="0">
                <a:latin typeface="Times New Roman" panose="02020603050405020304" pitchFamily="18" charset="0"/>
                <a:cs typeface="Times New Roman" panose="02020603050405020304" pitchFamily="18" charset="0"/>
              </a:rPr>
              <a:t>stove</a:t>
            </a:r>
          </a:p>
          <a:p>
            <a:pPr lvl="1"/>
            <a:r>
              <a:rPr lang="en-US" altLang="zh-TW" dirty="0" smtClean="0">
                <a:latin typeface="Times New Roman" panose="02020603050405020304" pitchFamily="18" charset="0"/>
                <a:cs typeface="Times New Roman" panose="02020603050405020304" pitchFamily="18" charset="0"/>
              </a:rPr>
              <a:t>120Hz (i.e., 1/120=0.0083s) </a:t>
            </a:r>
            <a:r>
              <a:rPr lang="en-US" altLang="zh-TW" dirty="0">
                <a:latin typeface="Times New Roman" panose="02020603050405020304" pitchFamily="18" charset="0"/>
                <a:cs typeface="Times New Roman" panose="02020603050405020304" pitchFamily="18" charset="0"/>
              </a:rPr>
              <a:t>in a lamp </a:t>
            </a:r>
            <a:r>
              <a:rPr lang="en-US" altLang="zh-TW" dirty="0" smtClean="0">
                <a:latin typeface="Times New Roman" panose="02020603050405020304" pitchFamily="18" charset="0"/>
                <a:cs typeface="Times New Roman" panose="02020603050405020304" pitchFamily="18" charset="0"/>
              </a:rPr>
              <a:t>dimmer</a:t>
            </a:r>
          </a:p>
          <a:p>
            <a:pPr lvl="1"/>
            <a:r>
              <a:rPr lang="en-US" altLang="zh-TW" dirty="0" smtClean="0">
                <a:latin typeface="Times New Roman" panose="02020603050405020304" pitchFamily="18" charset="0"/>
                <a:cs typeface="Times New Roman" panose="02020603050405020304" pitchFamily="18" charset="0"/>
              </a:rPr>
              <a:t>from </a:t>
            </a:r>
            <a:r>
              <a:rPr lang="en-US" altLang="zh-TW" dirty="0">
                <a:latin typeface="Times New Roman" panose="02020603050405020304" pitchFamily="18" charset="0"/>
                <a:cs typeface="Times New Roman" panose="02020603050405020304" pitchFamily="18" charset="0"/>
              </a:rPr>
              <a:t>few kilohertz (kHz) to tens of kHz for a motor </a:t>
            </a:r>
            <a:r>
              <a:rPr lang="en-US" altLang="zh-TW" dirty="0" smtClean="0">
                <a:latin typeface="Times New Roman" panose="02020603050405020304" pitchFamily="18" charset="0"/>
                <a:cs typeface="Times New Roman" panose="02020603050405020304" pitchFamily="18" charset="0"/>
              </a:rPr>
              <a:t>drive</a:t>
            </a:r>
          </a:p>
          <a:p>
            <a:pPr lvl="1"/>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tens or hundreds of kHz in audio </a:t>
            </a:r>
            <a:r>
              <a:rPr lang="en-US" altLang="zh-TW" dirty="0" smtClean="0">
                <a:latin typeface="Times New Roman" panose="02020603050405020304" pitchFamily="18" charset="0"/>
                <a:cs typeface="Times New Roman" panose="02020603050405020304" pitchFamily="18" charset="0"/>
              </a:rPr>
              <a:t>amplifiers.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5246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What is Duty Cycle (dc)?</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fontScale="92500" lnSpcReduction="10000"/>
          </a:bodyPr>
          <a:lstStyle/>
          <a:p>
            <a:r>
              <a:rPr lang="en-US" altLang="zh-TW" dirty="0">
                <a:latin typeface="Times New Roman" panose="02020603050405020304" pitchFamily="18" charset="0"/>
                <a:cs typeface="Times New Roman" panose="02020603050405020304" pitchFamily="18" charset="0"/>
              </a:rPr>
              <a:t>The term </a:t>
            </a:r>
            <a:r>
              <a:rPr lang="en-US" altLang="zh-TW" b="1" i="1" dirty="0">
                <a:latin typeface="Times New Roman" panose="02020603050405020304" pitchFamily="18" charset="0"/>
                <a:cs typeface="Times New Roman" panose="02020603050405020304" pitchFamily="18" charset="0"/>
              </a:rPr>
              <a:t>duty </a:t>
            </a:r>
            <a:r>
              <a:rPr lang="en-US" altLang="zh-TW" b="1" i="1" dirty="0" smtClean="0">
                <a:latin typeface="Times New Roman" panose="02020603050405020304" pitchFamily="18" charset="0"/>
                <a:cs typeface="Times New Roman" panose="02020603050405020304" pitchFamily="18" charset="0"/>
              </a:rPr>
              <a:t>cycle (dc) </a:t>
            </a:r>
            <a:r>
              <a:rPr lang="en-US" altLang="zh-TW" dirty="0" smtClean="0">
                <a:latin typeface="Times New Roman" panose="02020603050405020304" pitchFamily="18" charset="0"/>
                <a:cs typeface="Times New Roman" panose="02020603050405020304" pitchFamily="18" charset="0"/>
              </a:rPr>
              <a:t>describes </a:t>
            </a:r>
            <a:r>
              <a:rPr lang="en-US" altLang="zh-TW" dirty="0">
                <a:latin typeface="Times New Roman" panose="02020603050405020304" pitchFamily="18" charset="0"/>
                <a:cs typeface="Times New Roman" panose="02020603050405020304" pitchFamily="18" charset="0"/>
              </a:rPr>
              <a:t>the proportion of 'on' time to the regular interval or 'period' of time;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a:latin typeface="Times New Roman" panose="02020603050405020304" pitchFamily="18" charset="0"/>
                <a:cs typeface="Times New Roman" panose="02020603050405020304" pitchFamily="18" charset="0"/>
              </a:rPr>
              <a:t>A</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low duty cycle corresponds to low power, because the power is off for most of the time. </a:t>
            </a:r>
            <a:endParaRPr lang="en-US" altLang="zh-TW" dirty="0" smtClean="0">
              <a:latin typeface="Times New Roman" panose="02020603050405020304" pitchFamily="18" charset="0"/>
              <a:cs typeface="Times New Roman" panose="02020603050405020304" pitchFamily="18" charset="0"/>
            </a:endParaRPr>
          </a:p>
          <a:p>
            <a:pPr lvl="1"/>
            <a:r>
              <a:rPr lang="en-US" altLang="zh-TW" dirty="0" smtClean="0">
                <a:latin typeface="Times New Roman" panose="02020603050405020304" pitchFamily="18" charset="0"/>
                <a:cs typeface="Times New Roman" panose="02020603050405020304" pitchFamily="18" charset="0"/>
              </a:rPr>
              <a:t>Duty </a:t>
            </a:r>
            <a:r>
              <a:rPr lang="en-US" altLang="zh-TW" dirty="0">
                <a:latin typeface="Times New Roman" panose="02020603050405020304" pitchFamily="18" charset="0"/>
                <a:cs typeface="Times New Roman" panose="02020603050405020304" pitchFamily="18" charset="0"/>
              </a:rPr>
              <a:t>cycle is expressed in percent, 100% being fully 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98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PWM and dc</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a:xfrm>
            <a:off x="2195736" y="1200150"/>
            <a:ext cx="6491064" cy="3747863"/>
          </a:xfrm>
        </p:spPr>
        <p:txBody>
          <a:bodyPr>
            <a:normAutofit fontScale="62500" lnSpcReduction="20000"/>
          </a:bodyPr>
          <a:lstStyle/>
          <a:p>
            <a:r>
              <a:rPr lang="en-US" altLang="zh-TW" dirty="0">
                <a:latin typeface="Times New Roman" panose="02020603050405020304" pitchFamily="18" charset="0"/>
                <a:cs typeface="Times New Roman" panose="02020603050405020304" pitchFamily="18" charset="0"/>
              </a:rPr>
              <a:t>The main advantage of PWM is that power loss in the switching devices is very low.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When </a:t>
            </a:r>
            <a:r>
              <a:rPr lang="en-US" altLang="zh-TW" dirty="0">
                <a:latin typeface="Times New Roman" panose="02020603050405020304" pitchFamily="18" charset="0"/>
                <a:cs typeface="Times New Roman" panose="02020603050405020304" pitchFamily="18" charset="0"/>
              </a:rPr>
              <a:t>a switch is off there is practically no current, and when it is on and power is being transferred to the load, there is almost no voltage drop across the switch.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Power </a:t>
            </a:r>
            <a:r>
              <a:rPr lang="en-US" altLang="zh-TW" dirty="0">
                <a:latin typeface="Times New Roman" panose="02020603050405020304" pitchFamily="18" charset="0"/>
                <a:cs typeface="Times New Roman" panose="02020603050405020304" pitchFamily="18" charset="0"/>
              </a:rPr>
              <a:t>loss, being the product of voltage and current, is thus in both cases close to zero.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PWM </a:t>
            </a:r>
            <a:r>
              <a:rPr lang="en-US" altLang="zh-TW" dirty="0">
                <a:latin typeface="Times New Roman" panose="02020603050405020304" pitchFamily="18" charset="0"/>
                <a:cs typeface="Times New Roman" panose="02020603050405020304" pitchFamily="18" charset="0"/>
              </a:rPr>
              <a:t>also works well with digital controls, which, because of their on/off nature, can easily set the needed </a:t>
            </a:r>
            <a:r>
              <a:rPr lang="en-US" altLang="zh-TW" b="1" dirty="0">
                <a:latin typeface="Times New Roman" panose="02020603050405020304" pitchFamily="18" charset="0"/>
                <a:cs typeface="Times New Roman" panose="02020603050405020304" pitchFamily="18" charset="0"/>
              </a:rPr>
              <a:t>duty cycle</a:t>
            </a:r>
            <a:r>
              <a:rPr lang="en-US" altLang="zh-TW" dirty="0" smtClean="0">
                <a:latin typeface="Times New Roman" panose="02020603050405020304" pitchFamily="18" charset="0"/>
                <a:cs typeface="Times New Roman" panose="02020603050405020304" pitchFamily="18" charset="0"/>
              </a:rPr>
              <a:t>.</a:t>
            </a:r>
          </a:p>
          <a:p>
            <a:r>
              <a:rPr lang="en-US" altLang="zh-TW" dirty="0">
                <a:latin typeface="Times New Roman" panose="02020603050405020304" pitchFamily="18" charset="0"/>
                <a:cs typeface="Times New Roman" panose="02020603050405020304" pitchFamily="18" charset="0"/>
              </a:rPr>
              <a:t>PWM has also been used in certain </a:t>
            </a:r>
            <a:r>
              <a:rPr lang="en-US" altLang="zh-TW" dirty="0">
                <a:latin typeface="Times New Roman" panose="02020603050405020304" pitchFamily="18" charset="0"/>
                <a:cs typeface="Times New Roman" panose="02020603050405020304" pitchFamily="18" charset="0"/>
                <a:hlinkClick r:id="rId2" tooltip="Signalling (telecommunication)"/>
              </a:rPr>
              <a:t>communication systems</a:t>
            </a:r>
            <a:r>
              <a:rPr lang="en-US" altLang="zh-TW" dirty="0">
                <a:latin typeface="Times New Roman" panose="02020603050405020304" pitchFamily="18" charset="0"/>
                <a:cs typeface="Times New Roman" panose="02020603050405020304" pitchFamily="18" charset="0"/>
              </a:rPr>
              <a:t> where its duty cycle has been used to convey information over a communications channel.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306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PWM and dc</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pic>
        <p:nvPicPr>
          <p:cNvPr id="3074" name="Picture 2" descr="http://arduino.cc/en/uploads/Tutorial/pw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019572"/>
            <a:ext cx="4968552"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50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195736" y="3291830"/>
            <a:ext cx="6491064" cy="1944216"/>
          </a:xfrm>
        </p:spPr>
        <p:txBody>
          <a:bodyPr>
            <a:normAutofit fontScale="55000" lnSpcReduction="20000"/>
          </a:bodyPr>
          <a:lstStyle/>
          <a:p>
            <a:r>
              <a:rPr lang="en-US" altLang="zh-TW" dirty="0">
                <a:latin typeface="Times New Roman" panose="02020603050405020304" pitchFamily="18" charset="0"/>
                <a:cs typeface="Times New Roman" panose="02020603050405020304" pitchFamily="18" charset="0"/>
              </a:rPr>
              <a:t>An example of PWM in an idealized inductor driven by a voltage source: the voltage source (blue) is modulated as a series of pulses that results in a sine-like current/flux (red) in the inductor. </a:t>
            </a:r>
            <a:endParaRPr lang="en-US" altLang="zh-TW" dirty="0" smtClean="0">
              <a:latin typeface="Times New Roman" panose="02020603050405020304" pitchFamily="18" charset="0"/>
              <a:cs typeface="Times New Roman" panose="02020603050405020304" pitchFamily="18" charset="0"/>
            </a:endParaRP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blue rectangular pulses nonetheless result in a smoother and smoother red sine wave as the </a:t>
            </a:r>
            <a:r>
              <a:rPr lang="en-US" altLang="zh-TW" b="1" dirty="0">
                <a:latin typeface="Times New Roman" panose="02020603050405020304" pitchFamily="18" charset="0"/>
                <a:cs typeface="Times New Roman" panose="02020603050405020304" pitchFamily="18" charset="0"/>
              </a:rPr>
              <a:t>switching frequency</a:t>
            </a:r>
            <a:r>
              <a:rPr lang="en-US" altLang="zh-TW" dirty="0">
                <a:latin typeface="Times New Roman" panose="02020603050405020304" pitchFamily="18" charset="0"/>
                <a:cs typeface="Times New Roman" panose="02020603050405020304" pitchFamily="18" charset="0"/>
              </a:rPr>
              <a:t> increases. Note that the red waveform is the (definite) integral of the blue waveform. </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3C8376A6-A48A-4C3C-A7D7-B9F261D0D90C}" type="slidenum">
              <a:rPr lang="en-US" smtClean="0"/>
              <a:t>9</a:t>
            </a:fld>
            <a:endParaRPr lang="en-US"/>
          </a:p>
        </p:txBody>
      </p:sp>
      <p:pic>
        <p:nvPicPr>
          <p:cNvPr id="2050" name="Picture 2" descr="https://upload.wikimedia.org/wikipedia/commons/thumb/8/8e/PWM%2C_3-level.svg/350px-PWM%2C_3-leve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195486"/>
            <a:ext cx="4536504" cy="3136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845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roduce to Linu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Introduce to Linux</Template>
  <TotalTime>1960</TotalTime>
  <Words>1607</Words>
  <Application>Microsoft Office PowerPoint</Application>
  <PresentationFormat>如螢幕大小 (16:9)</PresentationFormat>
  <Paragraphs>179</Paragraphs>
  <Slides>34</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34</vt:i4>
      </vt:variant>
    </vt:vector>
  </HeadingPairs>
  <TitlesOfParts>
    <vt:vector size="40" baseType="lpstr">
      <vt:lpstr>BatangChe</vt:lpstr>
      <vt:lpstr>新細明體</vt:lpstr>
      <vt:lpstr>Arial</vt:lpstr>
      <vt:lpstr>Calibri</vt:lpstr>
      <vt:lpstr>Times New Roman</vt:lpstr>
      <vt:lpstr>Introduce to Linux</vt:lpstr>
      <vt:lpstr>PWM (Pulse Width Modulation) </vt:lpstr>
      <vt:lpstr>What is PWM?</vt:lpstr>
      <vt:lpstr>What is PWM?</vt:lpstr>
      <vt:lpstr>What is PWM?</vt:lpstr>
      <vt:lpstr>What is PWM?</vt:lpstr>
      <vt:lpstr>What is Duty Cycle (dc)?</vt:lpstr>
      <vt:lpstr>PWM and dc</vt:lpstr>
      <vt:lpstr>PWM and dc</vt:lpstr>
      <vt:lpstr>PowerPoint 簡報</vt:lpstr>
      <vt:lpstr>How to generate such wave?</vt:lpstr>
      <vt:lpstr>Wave Generation: 0/1 Cycle</vt:lpstr>
      <vt:lpstr>Another Solution: PWM Function</vt:lpstr>
      <vt:lpstr>Another Solution: PWM Function</vt:lpstr>
      <vt:lpstr>PowerPoint 簡報</vt:lpstr>
      <vt:lpstr>The Other Solution: WiringPi</vt:lpstr>
      <vt:lpstr>The Other Solution: WiringPi</vt:lpstr>
      <vt:lpstr>The Other Solution: WiringPi</vt:lpstr>
      <vt:lpstr>Software vs Hardware</vt:lpstr>
      <vt:lpstr>Software vs Hardware</vt:lpstr>
      <vt:lpstr>PWM to Control Motor</vt:lpstr>
      <vt:lpstr>PWM to Control Motor</vt:lpstr>
      <vt:lpstr>PWM to Control Motor</vt:lpstr>
      <vt:lpstr>Limitation and Solutions </vt:lpstr>
      <vt:lpstr>Transistor Connection</vt:lpstr>
      <vt:lpstr>L293D IC</vt:lpstr>
      <vt:lpstr>L293D IC</vt:lpstr>
      <vt:lpstr>Working of L293D</vt:lpstr>
      <vt:lpstr>Working of L293D</vt:lpstr>
      <vt:lpstr>L293D Logic</vt:lpstr>
      <vt:lpstr>Working of L293D</vt:lpstr>
      <vt:lpstr>PowerPoint 簡報</vt:lpstr>
      <vt:lpstr>Functions </vt:lpstr>
      <vt:lpstr>Lab 5: Autonomous Mobile Control</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to Linux</dc:title>
  <dc:creator>Ken</dc:creator>
  <cp:lastModifiedBy>User</cp:lastModifiedBy>
  <cp:revision>229</cp:revision>
  <dcterms:created xsi:type="dcterms:W3CDTF">2015-09-01T14:10:54Z</dcterms:created>
  <dcterms:modified xsi:type="dcterms:W3CDTF">2018-11-14T06:52:20Z</dcterms:modified>
</cp:coreProperties>
</file>