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3876F0-A36D-43F0-9E04-117DAE5F92F4}"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74601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876F0-A36D-43F0-9E04-117DAE5F92F4}"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40161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876F0-A36D-43F0-9E04-117DAE5F92F4}"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94909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876F0-A36D-43F0-9E04-117DAE5F92F4}"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416603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876F0-A36D-43F0-9E04-117DAE5F92F4}"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210057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3876F0-A36D-43F0-9E04-117DAE5F92F4}"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198504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3876F0-A36D-43F0-9E04-117DAE5F92F4}"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419705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3876F0-A36D-43F0-9E04-117DAE5F92F4}"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388050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876F0-A36D-43F0-9E04-117DAE5F92F4}" type="datetimeFigureOut">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373339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876F0-A36D-43F0-9E04-117DAE5F92F4}"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28606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876F0-A36D-43F0-9E04-117DAE5F92F4}"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6BE7D-C188-442D-AE4D-3FDA8AB8DFDE}" type="slidenum">
              <a:rPr lang="en-US" smtClean="0"/>
              <a:t>‹#›</a:t>
            </a:fld>
            <a:endParaRPr lang="en-US"/>
          </a:p>
        </p:txBody>
      </p:sp>
    </p:spTree>
    <p:extLst>
      <p:ext uri="{BB962C8B-B14F-4D97-AF65-F5344CB8AC3E}">
        <p14:creationId xmlns:p14="http://schemas.microsoft.com/office/powerpoint/2010/main" val="91249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876F0-A36D-43F0-9E04-117DAE5F92F4}" type="datetimeFigureOut">
              <a:rPr lang="en-US" smtClean="0"/>
              <a:t>11/18/2019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6BE7D-C188-442D-AE4D-3FDA8AB8DFDE}" type="slidenum">
              <a:rPr lang="en-US" smtClean="0"/>
              <a:t>‹#›</a:t>
            </a:fld>
            <a:endParaRPr lang="en-US"/>
          </a:p>
        </p:txBody>
      </p:sp>
    </p:spTree>
    <p:extLst>
      <p:ext uri="{BB962C8B-B14F-4D97-AF65-F5344CB8AC3E}">
        <p14:creationId xmlns:p14="http://schemas.microsoft.com/office/powerpoint/2010/main" val="2872521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738282" y="3357562"/>
            <a:ext cx="8786874" cy="1785950"/>
          </a:xfrm>
        </p:spPr>
        <p:txBody>
          <a:bodyPr/>
          <a:lstStyle/>
          <a:p>
            <a:r>
              <a:rPr lang="es-UY" b="1" smtClean="0">
                <a:solidFill>
                  <a:srgbClr val="FF0000"/>
                </a:solidFill>
              </a:rPr>
              <a:t>Hệ thống</a:t>
            </a:r>
            <a:endParaRPr lang="es-ES" b="1">
              <a:solidFill>
                <a:srgbClr val="FF0000"/>
              </a:solidFill>
            </a:endParaRPr>
          </a:p>
        </p:txBody>
      </p:sp>
      <p:sp>
        <p:nvSpPr>
          <p:cNvPr id="2217" name="Rectangle 169"/>
          <p:cNvSpPr>
            <a:spLocks noChangeArrowheads="1"/>
          </p:cNvSpPr>
          <p:nvPr/>
        </p:nvSpPr>
        <p:spPr bwMode="auto">
          <a:xfrm>
            <a:off x="3238480" y="5357826"/>
            <a:ext cx="5572164" cy="928694"/>
          </a:xfrm>
          <a:prstGeom prst="rect">
            <a:avLst/>
          </a:prstGeom>
          <a:noFill/>
          <a:ln w="9525">
            <a:noFill/>
            <a:miter lim="800000"/>
            <a:headEnd/>
            <a:tailEnd/>
          </a:ln>
          <a:effectLst/>
        </p:spPr>
        <p:txBody>
          <a:bodyPr anchor="ctr"/>
          <a:lstStyle/>
          <a:p>
            <a:r>
              <a:rPr lang="en-US" b="1"/>
              <a:t>Nguyễn Anh Hào</a:t>
            </a:r>
            <a:br>
              <a:rPr lang="en-US" b="1"/>
            </a:br>
            <a:r>
              <a:rPr lang="en-US" b="1"/>
              <a:t>Khoa CNTT2 – HV  CNBCVT Cơ sở Tp.HCM</a:t>
            </a:r>
          </a:p>
          <a:p>
            <a:r>
              <a:rPr lang="es-ES" b="1"/>
              <a:t>0913609730 – nahao@ptithcm.edu.vn</a:t>
            </a:r>
          </a:p>
        </p:txBody>
      </p:sp>
    </p:spTree>
    <p:extLst>
      <p:ext uri="{BB962C8B-B14F-4D97-AF65-F5344CB8AC3E}">
        <p14:creationId xmlns:p14="http://schemas.microsoft.com/office/powerpoint/2010/main" val="1093303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lý hướng đối tượng (1)</a:t>
            </a:r>
          </a:p>
        </p:txBody>
      </p:sp>
      <p:sp>
        <p:nvSpPr>
          <p:cNvPr id="3" name="Content Placeholder 2"/>
          <p:cNvSpPr>
            <a:spLocks noGrp="1"/>
          </p:cNvSpPr>
          <p:nvPr>
            <p:ph idx="1"/>
          </p:nvPr>
        </p:nvSpPr>
        <p:spPr/>
        <p:txBody>
          <a:bodyPr>
            <a:normAutofit lnSpcReduction="10000"/>
          </a:bodyPr>
          <a:lstStyle/>
          <a:p>
            <a:pPr marL="514350" indent="-514350">
              <a:buNone/>
            </a:pPr>
            <a:r>
              <a:rPr lang="en-US" b="1">
                <a:solidFill>
                  <a:schemeClr val="accent2">
                    <a:lumMod val="75000"/>
                  </a:schemeClr>
                </a:solidFill>
              </a:rPr>
              <a:t>1. Đối tượng tự quyết định hành vi ứng xử</a:t>
            </a:r>
          </a:p>
          <a:p>
            <a:pPr marL="514350" indent="-514350">
              <a:buNone/>
            </a:pPr>
            <a:r>
              <a:rPr lang="en-US"/>
              <a:t>	</a:t>
            </a:r>
            <a:r>
              <a:rPr lang="en-US" sz="2400" i="1"/>
              <a:t>Tom đang ngồi ăn trong nhà hàng, và Tom cần nhờ Mary lấy giúp lọ muối ở kế bên cô ta. Tom sẽ nói gì với Mary ?</a:t>
            </a:r>
          </a:p>
          <a:p>
            <a:pPr marL="914400" lvl="1" indent="-514350">
              <a:buNone/>
            </a:pPr>
            <a:r>
              <a:rPr lang="en-US"/>
              <a:t> “</a:t>
            </a:r>
            <a:r>
              <a:rPr lang="en-US">
                <a:solidFill>
                  <a:srgbClr val="A50021"/>
                </a:solidFill>
              </a:rPr>
              <a:t>Hãy đưa giúp tôi lọ muối</a:t>
            </a:r>
            <a:r>
              <a:rPr lang="en-US"/>
              <a:t>” (1)</a:t>
            </a:r>
          </a:p>
          <a:p>
            <a:pPr marL="914400" lvl="1" indent="-514350">
              <a:buNone/>
            </a:pPr>
            <a:r>
              <a:rPr lang="en-US"/>
              <a:t> “</a:t>
            </a:r>
            <a:r>
              <a:rPr lang="en-US">
                <a:solidFill>
                  <a:srgbClr val="008000"/>
                </a:solidFill>
              </a:rPr>
              <a:t>Hãy rời tay ra khỏi ly của cô và vươn tới lọ muối, cầm lấy nó và đưa nó về phía tay tôi cho đến khi tôi cầm được</a:t>
            </a:r>
            <a:r>
              <a:rPr lang="en-US"/>
              <a:t>” (2)</a:t>
            </a:r>
          </a:p>
          <a:p>
            <a:pPr marL="514350" indent="-514350">
              <a:buNone/>
            </a:pPr>
            <a:r>
              <a:rPr lang="en-US" sz="2400">
                <a:solidFill>
                  <a:srgbClr val="A50021"/>
                </a:solidFill>
              </a:rPr>
              <a:t>	(1) </a:t>
            </a:r>
            <a:r>
              <a:rPr lang="en-US" sz="2400"/>
              <a:t>là một lời đề nghị (một thông điệp mang yêu cầu dịch vụ) được sử dụng trong hướng đối tượng. Mọi thứ tiếp theo đều do người nhận quyết định. Mary có quyền từ chối, hoặc nhờ người khác làm thay  → cơ chế </a:t>
            </a:r>
            <a:r>
              <a:rPr lang="en-US" sz="2400">
                <a:solidFill>
                  <a:srgbClr val="FF0000"/>
                </a:solidFill>
              </a:rPr>
              <a:t>ủy thác </a:t>
            </a:r>
            <a:r>
              <a:rPr lang="en-US" sz="2400"/>
              <a:t>của hướng đối tượng.</a:t>
            </a:r>
          </a:p>
          <a:p>
            <a:pPr marL="514350" indent="-514350">
              <a:buNone/>
            </a:pPr>
            <a:r>
              <a:rPr lang="en-US" sz="2400">
                <a:solidFill>
                  <a:srgbClr val="008000"/>
                </a:solidFill>
              </a:rPr>
              <a:t>	(2) </a:t>
            </a:r>
            <a:r>
              <a:rPr lang="en-US" sz="2400"/>
              <a:t>là một lời yêu cầu chi tiết &amp; chính xác cho hành động cần làm (và không thể làm khác), sử dụng trong tiếp cận hướng cấu trúc  → cơ chế </a:t>
            </a:r>
            <a:r>
              <a:rPr lang="en-US" sz="2400">
                <a:solidFill>
                  <a:srgbClr val="FF0000"/>
                </a:solidFill>
              </a:rPr>
              <a:t>mệnh lệnh</a:t>
            </a:r>
            <a:r>
              <a:rPr lang="en-US" sz="2400"/>
              <a:t>.</a:t>
            </a:r>
          </a:p>
        </p:txBody>
      </p:sp>
    </p:spTree>
    <p:extLst>
      <p:ext uri="{BB962C8B-B14F-4D97-AF65-F5344CB8AC3E}">
        <p14:creationId xmlns:p14="http://schemas.microsoft.com/office/powerpoint/2010/main" val="2115131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lý hướng đối tượng (2)</a:t>
            </a:r>
          </a:p>
        </p:txBody>
      </p:sp>
      <p:sp>
        <p:nvSpPr>
          <p:cNvPr id="3" name="Content Placeholder 2"/>
          <p:cNvSpPr>
            <a:spLocks noGrp="1"/>
          </p:cNvSpPr>
          <p:nvPr>
            <p:ph idx="1"/>
          </p:nvPr>
        </p:nvSpPr>
        <p:spPr/>
        <p:txBody>
          <a:bodyPr>
            <a:normAutofit lnSpcReduction="10000"/>
          </a:bodyPr>
          <a:lstStyle/>
          <a:p>
            <a:pPr marL="514350" indent="-514350">
              <a:buNone/>
            </a:pPr>
            <a:r>
              <a:rPr lang="en-US" b="1">
                <a:solidFill>
                  <a:schemeClr val="accent2">
                    <a:lumMod val="75000"/>
                  </a:schemeClr>
                </a:solidFill>
              </a:rPr>
              <a:t>2. Đối tượng có quyền riêng tư để tự do phát </a:t>
            </a:r>
            <a:r>
              <a:rPr lang="en-US" b="1" smtClean="0">
                <a:solidFill>
                  <a:schemeClr val="accent2">
                    <a:lumMod val="75000"/>
                  </a:schemeClr>
                </a:solidFill>
              </a:rPr>
              <a:t>triển</a:t>
            </a:r>
            <a:endParaRPr lang="en-US" b="1">
              <a:solidFill>
                <a:schemeClr val="accent2">
                  <a:lumMod val="75000"/>
                </a:schemeClr>
              </a:solidFill>
            </a:endParaRPr>
          </a:p>
          <a:p>
            <a:pPr marL="514350" indent="-514350">
              <a:buNone/>
            </a:pPr>
            <a:r>
              <a:rPr lang="en-US"/>
              <a:t>	</a:t>
            </a:r>
            <a:r>
              <a:rPr lang="en-US" sz="2400"/>
              <a:t>Cơ chế đóng gói (Encapsulation) bảo vệ quyền này; nó phân tách đối tượng thành 2 phần: </a:t>
            </a:r>
            <a:r>
              <a:rPr lang="en-US" sz="2400" b="1">
                <a:solidFill>
                  <a:srgbClr val="FF0000"/>
                </a:solidFill>
              </a:rPr>
              <a:t>bên trong</a:t>
            </a:r>
            <a:r>
              <a:rPr lang="en-US" sz="2400"/>
              <a:t>, và </a:t>
            </a:r>
            <a:r>
              <a:rPr lang="en-US" sz="2400" b="1">
                <a:solidFill>
                  <a:srgbClr val="FF0000"/>
                </a:solidFill>
              </a:rPr>
              <a:t>bên ngoài</a:t>
            </a:r>
            <a:r>
              <a:rPr lang="en-US" sz="2400"/>
              <a:t>. </a:t>
            </a:r>
          </a:p>
          <a:p>
            <a:pPr marL="514350" indent="-514350">
              <a:buFont typeface="Wingdings" pitchFamily="2" charset="2"/>
              <a:buChar char="q"/>
            </a:pPr>
            <a:r>
              <a:rPr lang="en-US" sz="2400"/>
              <a:t>Đ/v bên ngoài, các đối tượng khác chỉ biết các dịch vụ và cách giao tiếp bằng </a:t>
            </a:r>
            <a:r>
              <a:rPr lang="en-US" sz="2400">
                <a:solidFill>
                  <a:srgbClr val="FF0000"/>
                </a:solidFill>
              </a:rPr>
              <a:t>thông điệp</a:t>
            </a:r>
            <a:r>
              <a:rPr lang="en-US" sz="2400"/>
              <a:t> đến đối tượng (</a:t>
            </a:r>
            <a:r>
              <a:rPr lang="en-US" sz="2400" b="1" u="sng"/>
              <a:t>what</a:t>
            </a:r>
            <a:r>
              <a:rPr lang="en-US" sz="2400"/>
              <a:t> it can do). </a:t>
            </a:r>
          </a:p>
          <a:p>
            <a:pPr marL="514350" indent="-514350">
              <a:buFont typeface="Wingdings" pitchFamily="2" charset="2"/>
              <a:buChar char="q"/>
            </a:pPr>
            <a:r>
              <a:rPr lang="en-US" sz="2400"/>
              <a:t>Đ/v bên trong, tài sản &amp; hành vi của đối tượng được tổ chức để thực hiện các dịch vụ của nó (</a:t>
            </a:r>
            <a:r>
              <a:rPr lang="en-US" sz="2400" b="1" u="sng"/>
              <a:t>how</a:t>
            </a:r>
            <a:r>
              <a:rPr lang="en-US" sz="2400"/>
              <a:t> it does), và có thể thay đổi độc lập với bên ngoài (nếu giao tiếp vẫn như củ). Nhờ vậy, đối tượng có thể tự phát </a:t>
            </a:r>
            <a:r>
              <a:rPr lang="en-US" sz="2400"/>
              <a:t>triển: </a:t>
            </a:r>
            <a:r>
              <a:rPr lang="en-US" sz="2400"/>
              <a:t>tạo thêm nhiều dịch vụ khác, hoặc thêm tùy biến cho dịch vụ.</a:t>
            </a:r>
          </a:p>
          <a:p>
            <a:pPr marL="514350" indent="-514350">
              <a:buFont typeface="Wingdings" pitchFamily="2" charset="2"/>
              <a:buChar char="q"/>
            </a:pPr>
            <a:r>
              <a:rPr lang="en-US" sz="2400"/>
              <a:t>Ở góc độ hệ thống (lắp ghép các đối tượng): chỉ cần biết dịch vụ &amp; cách giao tiếp của đối tượng để sử dụng nó mà không cần biết cách cài đặt bên trong của nó.</a:t>
            </a:r>
          </a:p>
        </p:txBody>
      </p:sp>
    </p:spTree>
    <p:extLst>
      <p:ext uri="{BB962C8B-B14F-4D97-AF65-F5344CB8AC3E}">
        <p14:creationId xmlns:p14="http://schemas.microsoft.com/office/powerpoint/2010/main" val="69067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lý hướng đối tượng (3)</a:t>
            </a:r>
          </a:p>
        </p:txBody>
      </p:sp>
      <p:sp>
        <p:nvSpPr>
          <p:cNvPr id="3" name="Content Placeholder 2"/>
          <p:cNvSpPr>
            <a:spLocks noGrp="1"/>
          </p:cNvSpPr>
          <p:nvPr>
            <p:ph idx="1"/>
          </p:nvPr>
        </p:nvSpPr>
        <p:spPr/>
        <p:txBody>
          <a:bodyPr>
            <a:normAutofit fontScale="92500" lnSpcReduction="10000"/>
          </a:bodyPr>
          <a:lstStyle/>
          <a:p>
            <a:pPr marL="514350" indent="-514350">
              <a:buNone/>
            </a:pPr>
            <a:r>
              <a:rPr lang="en-US" b="1">
                <a:solidFill>
                  <a:schemeClr val="accent2">
                    <a:lumMod val="75000"/>
                  </a:schemeClr>
                </a:solidFill>
              </a:rPr>
              <a:t>3. Đối tượng được nhận biết từ lớp của nó.</a:t>
            </a:r>
          </a:p>
          <a:p>
            <a:pPr marL="514350" indent="-514350"/>
            <a:r>
              <a:rPr lang="en-US" sz="2400"/>
              <a:t>Sự xếp lớp cho đối tượng là cách đơn giản nhất để biết về đối tượng, giống như cách phát </a:t>
            </a:r>
            <a:r>
              <a:rPr lang="en-US" sz="2400"/>
              <a:t>triển </a:t>
            </a:r>
            <a:r>
              <a:rPr lang="en-US" sz="2400"/>
              <a:t>nhận thức của loài người.</a:t>
            </a:r>
          </a:p>
          <a:p>
            <a:pPr marL="514350" indent="-514350">
              <a:buNone/>
            </a:pPr>
            <a:r>
              <a:rPr lang="en-US" sz="2400"/>
              <a:t>	ví dụ: Bob là một con chó, vậy nó có thể sủa vì loài chó sủa được (trừ khi Bob không thích sủa hoặc bị tắt tiếng).</a:t>
            </a:r>
          </a:p>
          <a:p>
            <a:pPr marL="514350" indent="-514350"/>
            <a:r>
              <a:rPr lang="en-US" sz="2400"/>
              <a:t>Trong cách mô hình hóa, mọi thuộc tính và hành vi của các đối tượng thuộc lớp đều giống nhau, và đó là các thuộc tính và hành vi của lớp đối tượng (lớp đối tượng là cái “khuông” để đúc ra các đối tượng).</a:t>
            </a:r>
          </a:p>
          <a:p>
            <a:pPr marL="514350" indent="-514350"/>
            <a:r>
              <a:rPr lang="en-US" sz="2400"/>
              <a:t>Lớp đối tượng cũng được xếp lớp vào lớp tổng quát hơn (lớp cha); đây là khái niệm tổng quát hóa.</a:t>
            </a:r>
          </a:p>
          <a:p>
            <a:pPr marL="514350" indent="-514350">
              <a:buNone/>
            </a:pPr>
            <a:r>
              <a:rPr lang="en-US" sz="2400"/>
              <a:t>	ví dụ: bác sỹ là nhân viên của BV, nhân viên là công dân (vậy bác sỹ cũng là công dân).</a:t>
            </a:r>
          </a:p>
          <a:p>
            <a:pPr marL="514350" indent="-514350">
              <a:buNone/>
            </a:pPr>
            <a:r>
              <a:rPr lang="en-US" sz="2400"/>
              <a:t>	</a:t>
            </a:r>
            <a:endParaRPr lang="en-US" sz="2000"/>
          </a:p>
        </p:txBody>
      </p:sp>
    </p:spTree>
    <p:extLst>
      <p:ext uri="{BB962C8B-B14F-4D97-AF65-F5344CB8AC3E}">
        <p14:creationId xmlns:p14="http://schemas.microsoft.com/office/powerpoint/2010/main" val="254188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lý hướng đối tượng (4)</a:t>
            </a:r>
          </a:p>
        </p:txBody>
      </p:sp>
      <p:sp>
        <p:nvSpPr>
          <p:cNvPr id="3" name="Content Placeholder 2"/>
          <p:cNvSpPr>
            <a:spLocks noGrp="1"/>
          </p:cNvSpPr>
          <p:nvPr>
            <p:ph idx="1"/>
          </p:nvPr>
        </p:nvSpPr>
        <p:spPr/>
        <p:txBody>
          <a:bodyPr/>
          <a:lstStyle/>
          <a:p>
            <a:pPr marL="514350" indent="-514350">
              <a:buNone/>
            </a:pPr>
            <a:r>
              <a:rPr lang="en-US" b="1">
                <a:solidFill>
                  <a:schemeClr val="accent2">
                    <a:lumMod val="75000"/>
                  </a:schemeClr>
                </a:solidFill>
              </a:rPr>
              <a:t>4. Lớp đối tượng có quyền thừa kế.</a:t>
            </a:r>
          </a:p>
          <a:p>
            <a:pPr marL="514350" indent="-514350"/>
            <a:r>
              <a:rPr lang="en-US" sz="2400"/>
              <a:t>Mọi lớp đối tượng con đều có quyền thừa kế mọi thứ từ lớp đối tượng cha; kể cả các quan hệ của lớp đối tượng cha.</a:t>
            </a:r>
          </a:p>
          <a:p>
            <a:pPr marL="514350" indent="-514350"/>
            <a:r>
              <a:rPr lang="en-US" sz="2400"/>
              <a:t>Một lớp đối tượng con có thể kế thừa từ nhiều lớp đối tượng cha: đó là tính </a:t>
            </a:r>
            <a:r>
              <a:rPr lang="en-US" sz="2400">
                <a:solidFill>
                  <a:srgbClr val="FF0000"/>
                </a:solidFill>
              </a:rPr>
              <a:t>đa kế thừa </a:t>
            </a:r>
            <a:r>
              <a:rPr lang="en-US" sz="2400"/>
              <a:t>(multi-inheritance). Ví dụ: một lớp lập trình viên kế thừa từ 2 lớp: người nhân viên (có tên, tuổi) và nghề lập trình (viết được code).</a:t>
            </a:r>
          </a:p>
          <a:p>
            <a:pPr marL="514350" indent="-514350"/>
            <a:r>
              <a:rPr lang="en-US" sz="2400"/>
              <a:t>Sự kế thừa trong phần mềm hổ trợ tối đa cho việc sử dụng lại.</a:t>
            </a:r>
          </a:p>
          <a:p>
            <a:pPr marL="514350" indent="-514350"/>
            <a:r>
              <a:rPr lang="en-US" sz="2400"/>
              <a:t>Các hành vi được kế thừa có thể được thay đổi ở lớp đối tượng con để hành vi đó trở thành tinh vi hơn, đó là tính </a:t>
            </a:r>
            <a:r>
              <a:rPr lang="en-US" sz="2400">
                <a:solidFill>
                  <a:srgbClr val="FF0000"/>
                </a:solidFill>
              </a:rPr>
              <a:t>đa hình </a:t>
            </a:r>
            <a:r>
              <a:rPr lang="en-US" sz="2400"/>
              <a:t>(polymorphism) trong cách thừa kế.</a:t>
            </a:r>
          </a:p>
          <a:p>
            <a:pPr marL="514350" indent="-514350">
              <a:buNone/>
            </a:pPr>
            <a:r>
              <a:rPr lang="en-US" sz="2400"/>
              <a:t>	</a:t>
            </a:r>
            <a:endParaRPr lang="en-US" sz="2000"/>
          </a:p>
        </p:txBody>
      </p:sp>
    </p:spTree>
    <p:extLst>
      <p:ext uri="{BB962C8B-B14F-4D97-AF65-F5344CB8AC3E}">
        <p14:creationId xmlns:p14="http://schemas.microsoft.com/office/powerpoint/2010/main" val="342672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lý hướng đối tượng (5)</a:t>
            </a:r>
          </a:p>
        </p:txBody>
      </p:sp>
      <p:sp>
        <p:nvSpPr>
          <p:cNvPr id="3" name="Content Placeholder 2"/>
          <p:cNvSpPr>
            <a:spLocks noGrp="1"/>
          </p:cNvSpPr>
          <p:nvPr>
            <p:ph idx="1"/>
          </p:nvPr>
        </p:nvSpPr>
        <p:spPr/>
        <p:txBody>
          <a:bodyPr/>
          <a:lstStyle/>
          <a:p>
            <a:pPr marL="514350" indent="-514350">
              <a:buNone/>
            </a:pPr>
            <a:r>
              <a:rPr lang="en-US"/>
              <a:t>5. </a:t>
            </a:r>
            <a:r>
              <a:rPr lang="en-US" b="1">
                <a:solidFill>
                  <a:schemeClr val="accent2">
                    <a:lumMod val="75000"/>
                  </a:schemeClr>
                </a:solidFill>
              </a:rPr>
              <a:t>Hành vi của đối tượng phụ thuộc trạng thái của nó</a:t>
            </a:r>
          </a:p>
          <a:p>
            <a:pPr marL="514350" indent="-514350"/>
            <a:r>
              <a:rPr lang="en-US" sz="2400"/>
              <a:t>Giá trị cụ thể của thuộc tính quyết định trạng thái của đối tượng. Một trạng thái của đối tượng là một bộ giá trị thuộc tính của nó, ví dụ: đối tượng có 2 thuộc tính A và B, a và b là 2 giá trị dữ liệu của A và B thì 1 trạng thái của đối tượng này là (a,b)</a:t>
            </a:r>
          </a:p>
          <a:p>
            <a:pPr marL="514350" indent="-514350">
              <a:buNone/>
            </a:pPr>
            <a:r>
              <a:rPr lang="en-US" sz="2400"/>
              <a:t>	Đối tượng có nhiều trạng thái khác nhau. Ví dụ: 1 cột đèn điều khiển giao thông có 3 trạng thái: Xanh, Vàng, Đỏ.</a:t>
            </a:r>
          </a:p>
          <a:p>
            <a:pPr marL="514350" indent="-514350"/>
            <a:r>
              <a:rPr lang="en-US" sz="2400"/>
              <a:t>Sự thay đổi trạng thái của đối tượng là do đối tượng tự phản ứng với các sự kiện kích hoạt (ở cột đèn là tín hiệu timeout của mỗi màu). Sự chuyển sang trạng thái mới (S</a:t>
            </a:r>
            <a:r>
              <a:rPr lang="en-US" sz="2400" baseline="-25000"/>
              <a:t>2</a:t>
            </a:r>
            <a:r>
              <a:rPr lang="en-US" sz="2400"/>
              <a:t>) được quyết định bởi 2 yếu tố: trạng thái hiện tại (S</a:t>
            </a:r>
            <a:r>
              <a:rPr lang="en-US" sz="2400" baseline="-25000"/>
              <a:t>1</a:t>
            </a:r>
            <a:r>
              <a:rPr lang="en-US" sz="2400"/>
              <a:t>), và sự kiện kích hoạt e: S</a:t>
            </a:r>
            <a:r>
              <a:rPr lang="en-US" sz="2400" baseline="-25000"/>
              <a:t>2</a:t>
            </a:r>
            <a:r>
              <a:rPr lang="en-US" sz="2400"/>
              <a:t> = </a:t>
            </a:r>
            <a:r>
              <a:rPr lang="en-US" sz="2400">
                <a:sym typeface="Symbol"/>
              </a:rPr>
              <a:t> (S</a:t>
            </a:r>
            <a:r>
              <a:rPr lang="en-US" sz="2400" baseline="-25000">
                <a:sym typeface="Symbol"/>
              </a:rPr>
              <a:t>1</a:t>
            </a:r>
            <a:r>
              <a:rPr lang="en-US" sz="2400">
                <a:sym typeface="Symbol"/>
              </a:rPr>
              <a:t>,e), </a:t>
            </a:r>
            <a:r>
              <a:rPr lang="en-US" sz="2000">
                <a:sym typeface="Symbol"/>
              </a:rPr>
              <a:t></a:t>
            </a:r>
            <a:r>
              <a:rPr lang="en-US" sz="2400">
                <a:sym typeface="Symbol"/>
              </a:rPr>
              <a:t> được gọi là một hàm chuyển trạng thái.</a:t>
            </a:r>
            <a:endParaRPr lang="en-US" sz="2000"/>
          </a:p>
        </p:txBody>
      </p:sp>
    </p:spTree>
    <p:extLst>
      <p:ext uri="{BB962C8B-B14F-4D97-AF65-F5344CB8AC3E}">
        <p14:creationId xmlns:p14="http://schemas.microsoft.com/office/powerpoint/2010/main" val="352950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OMT-Các loại mô hình</a:t>
            </a:r>
          </a:p>
        </p:txBody>
      </p:sp>
      <p:sp>
        <p:nvSpPr>
          <p:cNvPr id="5124" name="Rectangle 3"/>
          <p:cNvSpPr>
            <a:spLocks noGrp="1" noChangeArrowheads="1"/>
          </p:cNvSpPr>
          <p:nvPr>
            <p:ph type="body" idx="1"/>
          </p:nvPr>
        </p:nvSpPr>
        <p:spPr>
          <a:xfrm>
            <a:off x="1524000" y="1357298"/>
            <a:ext cx="9144000" cy="5214974"/>
          </a:xfrm>
        </p:spPr>
        <p:txBody>
          <a:bodyPr/>
          <a:lstStyle/>
          <a:p>
            <a:pPr marL="457200" indent="-457200">
              <a:buFont typeface="+mj-lt"/>
              <a:buAutoNum type="arabicPeriod"/>
            </a:pPr>
            <a:r>
              <a:rPr lang="en-US" b="1">
                <a:solidFill>
                  <a:schemeClr val="accent2">
                    <a:lumMod val="75000"/>
                  </a:schemeClr>
                </a:solidFill>
              </a:rPr>
              <a:t>Object &amp; Object Relation Ship model</a:t>
            </a:r>
          </a:p>
          <a:p>
            <a:pPr marL="857250" lvl="1" indent="-457200"/>
            <a:r>
              <a:rPr lang="en-US" sz="2000"/>
              <a:t>Diển tả các </a:t>
            </a:r>
            <a:r>
              <a:rPr lang="en-US" sz="2000" b="1">
                <a:solidFill>
                  <a:srgbClr val="FF0000"/>
                </a:solidFill>
              </a:rPr>
              <a:t>đặc tính tĩnh </a:t>
            </a:r>
            <a:r>
              <a:rPr lang="en-US" sz="2000"/>
              <a:t>trong miền đối tượng được mô hình hóa.</a:t>
            </a:r>
          </a:p>
          <a:p>
            <a:pPr marL="857250" lvl="1" indent="-457200"/>
            <a:r>
              <a:rPr lang="en-US" sz="2000"/>
              <a:t>Mô tả các lớp: thuộc tính và hành vi riêng, các quan hệ: liên kết (association), kết tập (aggregation) và tổng quát hóa (generalization).</a:t>
            </a:r>
          </a:p>
          <a:p>
            <a:pPr marL="457200" indent="-457200">
              <a:buFont typeface="+mj-lt"/>
              <a:buAutoNum type="arabicPeriod"/>
            </a:pPr>
            <a:r>
              <a:rPr lang="en-US" b="1">
                <a:solidFill>
                  <a:schemeClr val="accent2">
                    <a:lumMod val="75000"/>
                  </a:schemeClr>
                </a:solidFill>
              </a:rPr>
              <a:t>Functional model</a:t>
            </a:r>
          </a:p>
          <a:p>
            <a:pPr lvl="1"/>
            <a:r>
              <a:rPr lang="en-US" sz="2000"/>
              <a:t>Diễn tả </a:t>
            </a:r>
            <a:r>
              <a:rPr lang="en-US" sz="2000" b="1">
                <a:solidFill>
                  <a:srgbClr val="FF0000"/>
                </a:solidFill>
              </a:rPr>
              <a:t>cách phối hợp hoạt động </a:t>
            </a:r>
            <a:r>
              <a:rPr lang="en-US" sz="2000"/>
              <a:t>của các đối tượng trong hệ thống</a:t>
            </a:r>
          </a:p>
          <a:p>
            <a:pPr lvl="1"/>
            <a:r>
              <a:rPr lang="en-US" sz="2000"/>
              <a:t>Mô tả dòng thông điệp: lđ tuần tự, hợp tác; dòng xử lý: lđ hoạt động</a:t>
            </a:r>
          </a:p>
          <a:p>
            <a:pPr lvl="1"/>
            <a:r>
              <a:rPr lang="en-US" sz="2000"/>
              <a:t>Các tình huống tương tác với bên ngoài của hệ thống: use-cases</a:t>
            </a:r>
          </a:p>
          <a:p>
            <a:pPr marL="457200" indent="-457200">
              <a:buFont typeface="+mj-lt"/>
              <a:buAutoNum type="arabicPeriod"/>
            </a:pPr>
            <a:r>
              <a:rPr lang="en-US" b="1">
                <a:solidFill>
                  <a:schemeClr val="accent2">
                    <a:lumMod val="75000"/>
                  </a:schemeClr>
                </a:solidFill>
              </a:rPr>
              <a:t>Dynamic model</a:t>
            </a:r>
          </a:p>
          <a:p>
            <a:pPr lvl="1"/>
            <a:r>
              <a:rPr lang="en-US" sz="2000"/>
              <a:t>Diễn tả </a:t>
            </a:r>
            <a:r>
              <a:rPr lang="en-US" sz="2000" b="1">
                <a:solidFill>
                  <a:srgbClr val="FF0000"/>
                </a:solidFill>
              </a:rPr>
              <a:t>trạng thái và sự thay đổi trạng thái </a:t>
            </a:r>
            <a:r>
              <a:rPr lang="en-US" sz="2000"/>
              <a:t>trong mô hình.</a:t>
            </a:r>
          </a:p>
          <a:p>
            <a:pPr lvl="1"/>
            <a:r>
              <a:rPr lang="en-US" sz="2000"/>
              <a:t>Mô tả trạng thái, sự chuyễn trạng thái, sự kiện kích hoạt chuyễn trạng thái và các hành động gây ra sự chuyển trạng thái (lđ trạng thái)</a:t>
            </a:r>
          </a:p>
          <a:p>
            <a:r>
              <a:rPr lang="en-US" sz="2400"/>
              <a:t>Ngữ pháp cho OMT: </a:t>
            </a:r>
            <a:r>
              <a:rPr lang="en-US" sz="2400">
                <a:solidFill>
                  <a:srgbClr val="FF0000"/>
                </a:solidFill>
              </a:rPr>
              <a:t>UML </a:t>
            </a:r>
            <a:r>
              <a:rPr lang="en-US" sz="2400">
                <a:solidFill>
                  <a:schemeClr val="accent2"/>
                </a:solidFill>
              </a:rPr>
              <a:t>(UML Reference Manual 2</a:t>
            </a:r>
            <a:r>
              <a:rPr lang="en-US" sz="2400" baseline="30000">
                <a:solidFill>
                  <a:schemeClr val="accent2"/>
                </a:solidFill>
              </a:rPr>
              <a:t>nd</a:t>
            </a:r>
            <a:r>
              <a:rPr lang="en-US" sz="2400">
                <a:solidFill>
                  <a:schemeClr val="accent2"/>
                </a:solidFill>
              </a:rPr>
              <a:t>.pdf)</a:t>
            </a:r>
          </a:p>
        </p:txBody>
      </p:sp>
    </p:spTree>
    <p:extLst>
      <p:ext uri="{BB962C8B-B14F-4D97-AF65-F5344CB8AC3E}">
        <p14:creationId xmlns:p14="http://schemas.microsoft.com/office/powerpoint/2010/main" val="1407328989"/>
      </p:ext>
    </p:extLst>
  </p:cSld>
  <p:clrMapOvr>
    <a:masterClrMapping/>
  </p:clrMapOvr>
  <p:transition advTm="180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OMT-Các công đoạn</a:t>
            </a:r>
          </a:p>
        </p:txBody>
      </p:sp>
      <p:sp>
        <p:nvSpPr>
          <p:cNvPr id="5124" name="Rectangle 3"/>
          <p:cNvSpPr>
            <a:spLocks noGrp="1" noChangeArrowheads="1"/>
          </p:cNvSpPr>
          <p:nvPr>
            <p:ph type="body" idx="1"/>
          </p:nvPr>
        </p:nvSpPr>
        <p:spPr>
          <a:xfrm>
            <a:off x="1524000" y="1357298"/>
            <a:ext cx="9144000" cy="5214974"/>
          </a:xfrm>
        </p:spPr>
        <p:txBody>
          <a:bodyPr/>
          <a:lstStyle/>
          <a:p>
            <a:pPr marL="457200" indent="-457200">
              <a:buFont typeface="+mj-lt"/>
              <a:buAutoNum type="arabicPeriod"/>
            </a:pPr>
            <a:r>
              <a:rPr lang="en-US" b="1"/>
              <a:t>Phân tích hệ thống </a:t>
            </a:r>
            <a:r>
              <a:rPr lang="en-US"/>
              <a:t>(xác định yêu cầu → đặc tả)</a:t>
            </a:r>
          </a:p>
          <a:p>
            <a:pPr marL="857250" lvl="1" indent="-457200"/>
            <a:r>
              <a:rPr lang="en-US"/>
              <a:t>Coi toàn bộ hệ thống là 1 đối tượng lớn, chỉ ra các tương tác hữu ích của nó đối với môi trường (use-case).</a:t>
            </a:r>
          </a:p>
          <a:p>
            <a:pPr marL="857250" lvl="1" indent="-457200"/>
            <a:r>
              <a:rPr lang="en-US"/>
              <a:t>Phân biệt </a:t>
            </a:r>
            <a:r>
              <a:rPr lang="en-US" b="1">
                <a:solidFill>
                  <a:srgbClr val="FF0000"/>
                </a:solidFill>
              </a:rPr>
              <a:t>biên</a:t>
            </a:r>
            <a:r>
              <a:rPr lang="en-US"/>
              <a:t> &amp; </a:t>
            </a:r>
            <a:r>
              <a:rPr lang="en-US" b="1">
                <a:solidFill>
                  <a:srgbClr val="FF0000"/>
                </a:solidFill>
              </a:rPr>
              <a:t>vai trò </a:t>
            </a:r>
            <a:r>
              <a:rPr lang="en-US"/>
              <a:t>của đối tượng trong môi trường</a:t>
            </a:r>
          </a:p>
          <a:p>
            <a:pPr marL="457200" indent="-457200">
              <a:buFont typeface="+mj-lt"/>
              <a:buAutoNum type="arabicPeriod"/>
            </a:pPr>
            <a:r>
              <a:rPr lang="en-US" b="1"/>
              <a:t>Thiết kế hệ thống </a:t>
            </a:r>
            <a:r>
              <a:rPr lang="en-US"/>
              <a:t>(kiến trúc liên kết của hệ thống)</a:t>
            </a:r>
          </a:p>
          <a:p>
            <a:pPr marL="857250" lvl="1" indent="-457200"/>
            <a:r>
              <a:rPr lang="en-US"/>
              <a:t>Xem xét, tìm các đối tượng liên kết nhau thành hệ thống </a:t>
            </a:r>
          </a:p>
          <a:p>
            <a:pPr marL="857250" lvl="1" indent="-457200"/>
            <a:r>
              <a:rPr lang="en-US" b="1">
                <a:solidFill>
                  <a:srgbClr val="FF0000"/>
                </a:solidFill>
              </a:rPr>
              <a:t>Object Relationship</a:t>
            </a:r>
            <a:r>
              <a:rPr lang="en-US" b="1"/>
              <a:t>, </a:t>
            </a:r>
            <a:r>
              <a:rPr lang="en-US" b="1">
                <a:solidFill>
                  <a:srgbClr val="FF0000"/>
                </a:solidFill>
              </a:rPr>
              <a:t>Dynamic</a:t>
            </a:r>
            <a:r>
              <a:rPr lang="en-US" b="1"/>
              <a:t> model, </a:t>
            </a:r>
            <a:r>
              <a:rPr lang="en-US" b="1">
                <a:solidFill>
                  <a:srgbClr val="FF0000"/>
                </a:solidFill>
              </a:rPr>
              <a:t>Functinal</a:t>
            </a:r>
            <a:r>
              <a:rPr lang="en-US" b="1"/>
              <a:t> model</a:t>
            </a:r>
          </a:p>
          <a:p>
            <a:pPr marL="457200" indent="-457200">
              <a:buFont typeface="+mj-lt"/>
              <a:buAutoNum type="arabicPeriod"/>
            </a:pPr>
            <a:r>
              <a:rPr lang="en-US" b="1"/>
              <a:t>Thiết kế đối tượng </a:t>
            </a:r>
            <a:r>
              <a:rPr lang="en-US"/>
              <a:t>(đặc tả nội dung chi tiết)</a:t>
            </a:r>
          </a:p>
          <a:p>
            <a:pPr marL="857250" lvl="1" indent="-457200"/>
            <a:r>
              <a:rPr lang="en-US"/>
              <a:t>Dựa trên các models, định nghĩa </a:t>
            </a:r>
            <a:r>
              <a:rPr lang="en-US" b="1">
                <a:solidFill>
                  <a:srgbClr val="FF0000"/>
                </a:solidFill>
              </a:rPr>
              <a:t>dịch vụ </a:t>
            </a:r>
            <a:r>
              <a:rPr lang="en-US"/>
              <a:t>&amp; </a:t>
            </a:r>
            <a:r>
              <a:rPr lang="en-US" b="1">
                <a:solidFill>
                  <a:srgbClr val="FF0000"/>
                </a:solidFill>
              </a:rPr>
              <a:t>tương tác</a:t>
            </a:r>
            <a:r>
              <a:rPr lang="en-US"/>
              <a:t> được mong đợi từ đối tượng thuộc hệ thống</a:t>
            </a:r>
          </a:p>
          <a:p>
            <a:pPr marL="457200" indent="-457200">
              <a:buFont typeface="+mj-lt"/>
              <a:buAutoNum type="arabicPeriod"/>
            </a:pPr>
            <a:r>
              <a:rPr lang="en-US" b="1"/>
              <a:t>Hiện thực</a:t>
            </a:r>
            <a:r>
              <a:rPr lang="en-US" sz="2400"/>
              <a:t> (cài đặt ý tưởng của thiết kế)</a:t>
            </a:r>
            <a:endParaRPr lang="en-US"/>
          </a:p>
        </p:txBody>
      </p:sp>
    </p:spTree>
    <p:extLst>
      <p:ext uri="{BB962C8B-B14F-4D97-AF65-F5344CB8AC3E}">
        <p14:creationId xmlns:p14="http://schemas.microsoft.com/office/powerpoint/2010/main" val="1382212732"/>
      </p:ext>
    </p:extLst>
  </p:cSld>
  <p:clrMapOvr>
    <a:masterClrMapping/>
  </p:clrMapOvr>
  <p:transition advTm="180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738282" y="3357562"/>
            <a:ext cx="8786874" cy="1785950"/>
          </a:xfrm>
        </p:spPr>
        <p:txBody>
          <a:bodyPr/>
          <a:lstStyle/>
          <a:p>
            <a:r>
              <a:rPr lang="es-UY" sz="5400" b="1">
                <a:solidFill>
                  <a:srgbClr val="FF0000"/>
                </a:solidFill>
              </a:rPr>
              <a:t>Phân </a:t>
            </a:r>
            <a:r>
              <a:rPr lang="es-UY" sz="5400" b="1">
                <a:solidFill>
                  <a:srgbClr val="FF0000"/>
                </a:solidFill>
              </a:rPr>
              <a:t>tích hệ thống</a:t>
            </a:r>
            <a:endParaRPr lang="es-ES" sz="5400" b="1">
              <a:solidFill>
                <a:srgbClr val="FF0000"/>
              </a:solidFill>
            </a:endParaRPr>
          </a:p>
        </p:txBody>
      </p:sp>
      <p:sp>
        <p:nvSpPr>
          <p:cNvPr id="2217" name="Rectangle 169"/>
          <p:cNvSpPr>
            <a:spLocks noChangeArrowheads="1"/>
          </p:cNvSpPr>
          <p:nvPr/>
        </p:nvSpPr>
        <p:spPr bwMode="auto">
          <a:xfrm>
            <a:off x="3238480" y="5357826"/>
            <a:ext cx="5572164" cy="928694"/>
          </a:xfrm>
          <a:prstGeom prst="rect">
            <a:avLst/>
          </a:prstGeom>
          <a:noFill/>
          <a:ln w="9525">
            <a:noFill/>
            <a:miter lim="800000"/>
            <a:headEnd/>
            <a:tailEnd/>
          </a:ln>
          <a:effectLst/>
        </p:spPr>
        <p:txBody>
          <a:bodyPr anchor="ctr"/>
          <a:lstStyle/>
          <a:p>
            <a:r>
              <a:rPr lang="en-US" b="1"/>
              <a:t>Nguyễn Anh Hào</a:t>
            </a:r>
            <a:br>
              <a:rPr lang="en-US" b="1"/>
            </a:br>
            <a:r>
              <a:rPr lang="en-US" b="1"/>
              <a:t>Khoa CNTT2 – HV  CNBCVT Cơ sở Tp.HCM</a:t>
            </a:r>
          </a:p>
          <a:p>
            <a:r>
              <a:rPr lang="es-ES" b="1"/>
              <a:t>0913609730 – nahao@ptithcm.edu.vn</a:t>
            </a:r>
          </a:p>
        </p:txBody>
      </p:sp>
    </p:spTree>
    <p:extLst>
      <p:ext uri="{BB962C8B-B14F-4D97-AF65-F5344CB8AC3E}">
        <p14:creationId xmlns:p14="http://schemas.microsoft.com/office/powerpoint/2010/main" val="418727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285728"/>
            <a:ext cx="8215370" cy="785818"/>
          </a:xfrm>
        </p:spPr>
        <p:txBody>
          <a:bodyPr/>
          <a:lstStyle/>
          <a:p>
            <a:r>
              <a:rPr lang="en-US"/>
              <a:t>Vai trò của use-case</a:t>
            </a:r>
          </a:p>
        </p:txBody>
      </p:sp>
      <p:grpSp>
        <p:nvGrpSpPr>
          <p:cNvPr id="3" name="Group 81"/>
          <p:cNvGrpSpPr/>
          <p:nvPr/>
        </p:nvGrpSpPr>
        <p:grpSpPr>
          <a:xfrm>
            <a:off x="2753654" y="2485066"/>
            <a:ext cx="6485618" cy="3801454"/>
            <a:chOff x="1229654" y="2153594"/>
            <a:chExt cx="6485618" cy="3801454"/>
          </a:xfrm>
        </p:grpSpPr>
        <p:sp>
          <p:nvSpPr>
            <p:cNvPr id="7" name="Oval 6"/>
            <p:cNvSpPr/>
            <p:nvPr/>
          </p:nvSpPr>
          <p:spPr>
            <a:xfrm>
              <a:off x="4271008" y="4393890"/>
              <a:ext cx="642942" cy="4286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14678" y="3796668"/>
              <a:ext cx="642942" cy="4286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29190" y="3725230"/>
              <a:ext cx="642942" cy="4286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57884" y="215359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29654" y="292893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29058" y="3010850"/>
              <a:ext cx="642942" cy="4286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72330" y="3623312"/>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128396" y="5526420"/>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2" idx="6"/>
              <a:endCxn id="8" idx="1"/>
            </p:cNvCxnSpPr>
            <p:nvPr/>
          </p:nvCxnSpPr>
          <p:spPr>
            <a:xfrm>
              <a:off x="1872596" y="3143248"/>
              <a:ext cx="1436239" cy="716191"/>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0"/>
              <a:endCxn id="14" idx="3"/>
            </p:cNvCxnSpPr>
            <p:nvPr/>
          </p:nvCxnSpPr>
          <p:spPr>
            <a:xfrm rot="5400000" flipH="1" flipV="1">
              <a:off x="3569702" y="3343155"/>
              <a:ext cx="419961" cy="48706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5"/>
              <a:endCxn id="10" idx="1"/>
            </p:cNvCxnSpPr>
            <p:nvPr/>
          </p:nvCxnSpPr>
          <p:spPr>
            <a:xfrm rot="16200000" flipH="1">
              <a:off x="4544948" y="3309602"/>
              <a:ext cx="411294" cy="545504"/>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7"/>
              <a:endCxn id="11" idx="3"/>
            </p:cNvCxnSpPr>
            <p:nvPr/>
          </p:nvCxnSpPr>
          <p:spPr>
            <a:xfrm rot="5400000" flipH="1" flipV="1">
              <a:off x="4937857" y="2059437"/>
              <a:ext cx="554170" cy="147419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6"/>
              <a:endCxn id="15" idx="2"/>
            </p:cNvCxnSpPr>
            <p:nvPr/>
          </p:nvCxnSpPr>
          <p:spPr>
            <a:xfrm flipV="1">
              <a:off x="5572132" y="3837626"/>
              <a:ext cx="1500198" cy="10191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5"/>
              <a:endCxn id="7" idx="1"/>
            </p:cNvCxnSpPr>
            <p:nvPr/>
          </p:nvCxnSpPr>
          <p:spPr>
            <a:xfrm rot="16200000" flipH="1">
              <a:off x="3917246" y="4008742"/>
              <a:ext cx="294136" cy="601702"/>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5"/>
              <a:endCxn id="18" idx="1"/>
            </p:cNvCxnSpPr>
            <p:nvPr/>
          </p:nvCxnSpPr>
          <p:spPr>
            <a:xfrm rot="16200000" flipH="1">
              <a:off x="5106451" y="4473089"/>
              <a:ext cx="829444" cy="140276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4"/>
              <a:endCxn id="7" idx="0"/>
            </p:cNvCxnSpPr>
            <p:nvPr/>
          </p:nvCxnSpPr>
          <p:spPr>
            <a:xfrm rot="16200000" flipH="1">
              <a:off x="3944298" y="3745709"/>
              <a:ext cx="954412" cy="34195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2500298" y="2582222"/>
              <a:ext cx="3643338" cy="2928958"/>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endParaRPr lang="en-US" sz="2400" i="1">
                <a:solidFill>
                  <a:schemeClr val="tx1"/>
                </a:solidFill>
              </a:endParaRPr>
            </a:p>
          </p:txBody>
        </p:sp>
      </p:grpSp>
      <p:grpSp>
        <p:nvGrpSpPr>
          <p:cNvPr id="4" name="Group 92"/>
          <p:cNvGrpSpPr/>
          <p:nvPr/>
        </p:nvGrpSpPr>
        <p:grpSpPr>
          <a:xfrm>
            <a:off x="2738414" y="1428736"/>
            <a:ext cx="7000924" cy="4474876"/>
            <a:chOff x="1214414" y="1097264"/>
            <a:chExt cx="7000924" cy="4474876"/>
          </a:xfrm>
        </p:grpSpPr>
        <p:grpSp>
          <p:nvGrpSpPr>
            <p:cNvPr id="5" name="Group 45"/>
            <p:cNvGrpSpPr/>
            <p:nvPr/>
          </p:nvGrpSpPr>
          <p:grpSpPr>
            <a:xfrm>
              <a:off x="1857356" y="2500306"/>
              <a:ext cx="5199734" cy="3071834"/>
              <a:chOff x="1857356" y="2510784"/>
              <a:chExt cx="5199734" cy="3071834"/>
            </a:xfrm>
          </p:grpSpPr>
          <p:cxnSp>
            <p:nvCxnSpPr>
              <p:cNvPr id="51" name="Straight Arrow Connector 50"/>
              <p:cNvCxnSpPr/>
              <p:nvPr/>
            </p:nvCxnSpPr>
            <p:spPr>
              <a:xfrm>
                <a:off x="1857356" y="3138486"/>
                <a:ext cx="714380" cy="35719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643570" y="5225428"/>
                <a:ext cx="571504" cy="35719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373058" y="2510784"/>
                <a:ext cx="571504" cy="21431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271272" y="3837626"/>
                <a:ext cx="785818" cy="7143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500298" y="2607940"/>
                <a:ext cx="3643338" cy="2928958"/>
              </a:xfrm>
              <a:prstGeom prst="ellipse">
                <a:avLst/>
              </a:prstGeom>
              <a:solidFill>
                <a:srgbClr val="FFFFA3">
                  <a:alpha val="5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a:solidFill>
                      <a:srgbClr val="FF0000"/>
                    </a:solidFill>
                  </a:rPr>
                  <a:t>Nhìn vào bên trong:</a:t>
                </a:r>
                <a:r>
                  <a:rPr lang="en-US" sz="2400">
                    <a:solidFill>
                      <a:schemeClr val="tx1"/>
                    </a:solidFill>
                  </a:rPr>
                  <a:t> Những đối tượng trong hệ thống hợp tác thực hiện use-case như thế nào ?</a:t>
                </a:r>
                <a:endParaRPr lang="en-US" sz="2400" i="1">
                  <a:solidFill>
                    <a:schemeClr val="tx1"/>
                  </a:solidFill>
                </a:endParaRPr>
              </a:p>
            </p:txBody>
          </p:sp>
          <p:sp>
            <p:nvSpPr>
              <p:cNvPr id="41" name="Oval 40"/>
              <p:cNvSpPr/>
              <p:nvPr/>
            </p:nvSpPr>
            <p:spPr>
              <a:xfrm>
                <a:off x="5143504" y="2648898"/>
                <a:ext cx="285752" cy="285752"/>
              </a:xfrm>
              <a:prstGeom prst="ellipse">
                <a:avLst/>
              </a:prstGeom>
              <a:solidFill>
                <a:srgbClr val="FFFFA3">
                  <a:alpha val="6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2500298" y="3368040"/>
                <a:ext cx="285752" cy="285752"/>
              </a:xfrm>
              <a:prstGeom prst="ellipse">
                <a:avLst/>
              </a:prstGeom>
              <a:solidFill>
                <a:srgbClr val="FFFFA3">
                  <a:alpha val="6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6036002" y="3766188"/>
                <a:ext cx="285752" cy="285752"/>
              </a:xfrm>
              <a:prstGeom prst="ellipse">
                <a:avLst/>
              </a:prstGeom>
              <a:solidFill>
                <a:srgbClr val="FFFFA3">
                  <a:alpha val="6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5373058" y="5026354"/>
                <a:ext cx="285752" cy="285752"/>
              </a:xfrm>
              <a:prstGeom prst="ellipse">
                <a:avLst/>
              </a:prstGeom>
              <a:solidFill>
                <a:srgbClr val="FFFFA3">
                  <a:alpha val="6313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3" name="TextBox 82"/>
            <p:cNvSpPr txBox="1"/>
            <p:nvPr/>
          </p:nvSpPr>
          <p:spPr>
            <a:xfrm>
              <a:off x="1214414" y="1097264"/>
              <a:ext cx="7000924" cy="830997"/>
            </a:xfrm>
            <a:prstGeom prst="rect">
              <a:avLst/>
            </a:prstGeom>
            <a:noFill/>
          </p:spPr>
          <p:txBody>
            <a:bodyPr wrap="square" rtlCol="0">
              <a:spAutoFit/>
            </a:bodyPr>
            <a:lstStyle/>
            <a:p>
              <a:r>
                <a:rPr lang="en-US" sz="2400" b="1">
                  <a:solidFill>
                    <a:srgbClr val="FF0000"/>
                  </a:solidFill>
                </a:rPr>
                <a:t>Nhìn từ bên ngoài:</a:t>
              </a:r>
              <a:r>
                <a:rPr lang="en-US" sz="2400"/>
                <a:t> Hệ thống sẽ làm được gì cho hệ thống lớn hơn (qua sự cộng tác với các actors)</a:t>
              </a:r>
              <a:endParaRPr lang="en-US" sz="2400" i="1"/>
            </a:p>
          </p:txBody>
        </p:sp>
      </p:grpSp>
      <p:sp>
        <p:nvSpPr>
          <p:cNvPr id="72" name="TextBox 71"/>
          <p:cNvSpPr txBox="1"/>
          <p:nvPr/>
        </p:nvSpPr>
        <p:spPr>
          <a:xfrm>
            <a:off x="3309918" y="2428869"/>
            <a:ext cx="1714512" cy="461665"/>
          </a:xfrm>
          <a:prstGeom prst="rect">
            <a:avLst/>
          </a:prstGeom>
          <a:noFill/>
        </p:spPr>
        <p:txBody>
          <a:bodyPr wrap="square" rtlCol="0">
            <a:spAutoFit/>
          </a:bodyPr>
          <a:lstStyle/>
          <a:p>
            <a:r>
              <a:rPr lang="en-US" sz="2400" b="1"/>
              <a:t>Use case</a:t>
            </a:r>
          </a:p>
        </p:txBody>
      </p:sp>
      <p:cxnSp>
        <p:nvCxnSpPr>
          <p:cNvPr id="73" name="Straight Arrow Connector 72"/>
          <p:cNvCxnSpPr>
            <a:stCxn id="72" idx="2"/>
            <a:endCxn id="45" idx="0"/>
          </p:cNvCxnSpPr>
          <p:nvPr/>
        </p:nvCxnSpPr>
        <p:spPr>
          <a:xfrm rot="5400000">
            <a:off x="3767925" y="3289783"/>
            <a:ext cx="798501" cy="1588"/>
          </a:xfrm>
          <a:prstGeom prst="straightConnector1">
            <a:avLst/>
          </a:prstGeom>
          <a:ln>
            <a:solidFill>
              <a:srgbClr val="06040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166910" y="5819492"/>
            <a:ext cx="3786214" cy="461665"/>
          </a:xfrm>
          <a:prstGeom prst="rect">
            <a:avLst/>
          </a:prstGeom>
          <a:noFill/>
        </p:spPr>
        <p:txBody>
          <a:bodyPr wrap="square" rtlCol="0">
            <a:spAutoFit/>
          </a:bodyPr>
          <a:lstStyle/>
          <a:p>
            <a:r>
              <a:rPr lang="en-US" sz="2400" i="1"/>
              <a:t>Ranh giới của phần mềm</a:t>
            </a:r>
          </a:p>
        </p:txBody>
      </p:sp>
      <p:cxnSp>
        <p:nvCxnSpPr>
          <p:cNvPr id="90" name="Straight Arrow Connector 89"/>
          <p:cNvCxnSpPr>
            <a:stCxn id="89" idx="0"/>
          </p:cNvCxnSpPr>
          <p:nvPr/>
        </p:nvCxnSpPr>
        <p:spPr>
          <a:xfrm rot="5400000" flipH="1" flipV="1">
            <a:off x="4113669" y="5375308"/>
            <a:ext cx="390532" cy="497837"/>
          </a:xfrm>
          <a:prstGeom prst="straightConnector1">
            <a:avLst/>
          </a:prstGeom>
          <a:ln>
            <a:solidFill>
              <a:srgbClr val="06040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34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9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CRC card</a:t>
            </a:r>
          </a:p>
        </p:txBody>
      </p:sp>
      <p:sp>
        <p:nvSpPr>
          <p:cNvPr id="3" name="Content Placeholder 2"/>
          <p:cNvSpPr>
            <a:spLocks noGrp="1"/>
          </p:cNvSpPr>
          <p:nvPr>
            <p:ph idx="1"/>
          </p:nvPr>
        </p:nvSpPr>
        <p:spPr>
          <a:xfrm>
            <a:off x="1524000" y="1357298"/>
            <a:ext cx="9144000" cy="2000264"/>
          </a:xfrm>
        </p:spPr>
        <p:txBody>
          <a:bodyPr/>
          <a:lstStyle/>
          <a:p>
            <a:r>
              <a:rPr lang="en-US" sz="2400"/>
              <a:t>CRC (class – responsibilities – collaborators) là một cấu trúc bảng để mô tả khái quát vai trò (có thể là cần thiết) của một đối tượng trong hệ thống. CRC được lập ra từ tình huống sử dụng đối tượng trong usecase</a:t>
            </a:r>
          </a:p>
          <a:p>
            <a:r>
              <a:rPr lang="en-US" sz="2400"/>
              <a:t>Ví dụ: CRC card cho Card Reader của máy ATM</a:t>
            </a:r>
          </a:p>
        </p:txBody>
      </p:sp>
      <p:pic>
        <p:nvPicPr>
          <p:cNvPr id="25602" name="Picture 2" descr="http://wiki.expertiza.ncsu.edu/images/d/d1/CRCCardReader.JPG"/>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2809852" y="3429000"/>
            <a:ext cx="6650262" cy="3089862"/>
          </a:xfrm>
          <a:prstGeom prst="rect">
            <a:avLst/>
          </a:prstGeom>
          <a:noFill/>
        </p:spPr>
      </p:pic>
    </p:spTree>
    <p:extLst>
      <p:ext uri="{BB962C8B-B14F-4D97-AF65-F5344CB8AC3E}">
        <p14:creationId xmlns:p14="http://schemas.microsoft.com/office/powerpoint/2010/main" val="240529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381224" y="357166"/>
            <a:ext cx="7620000" cy="381000"/>
          </a:xfrm>
        </p:spPr>
        <p:txBody>
          <a:bodyPr>
            <a:normAutofit fontScale="90000"/>
          </a:bodyPr>
          <a:lstStyle/>
          <a:p>
            <a:pPr eaLnBrk="1" hangingPunct="1"/>
            <a:r>
              <a:rPr lang="en-US" sz="4000" b="1">
                <a:cs typeface="Times New Roman" pitchFamily="18" charset="0"/>
              </a:rPr>
              <a:t>Định nghĩa của hệ thống </a:t>
            </a:r>
          </a:p>
        </p:txBody>
      </p:sp>
      <p:sp>
        <p:nvSpPr>
          <p:cNvPr id="4100" name="Rectangle 3"/>
          <p:cNvSpPr>
            <a:spLocks noGrp="1" noChangeArrowheads="1"/>
          </p:cNvSpPr>
          <p:nvPr>
            <p:ph type="body" idx="1"/>
          </p:nvPr>
        </p:nvSpPr>
        <p:spPr>
          <a:xfrm>
            <a:off x="1524000" y="1500174"/>
            <a:ext cx="9144000" cy="5072098"/>
          </a:xfrm>
        </p:spPr>
        <p:txBody>
          <a:bodyPr/>
          <a:lstStyle/>
          <a:p>
            <a:pPr>
              <a:lnSpc>
                <a:spcPct val="90000"/>
              </a:lnSpc>
            </a:pPr>
            <a:r>
              <a:rPr lang="en-US" b="1">
                <a:cs typeface="Times New Roman" pitchFamily="18" charset="0"/>
              </a:rPr>
              <a:t>Hệ thống : </a:t>
            </a:r>
            <a:r>
              <a:rPr lang="en-US">
                <a:cs typeface="Times New Roman" pitchFamily="18" charset="0"/>
              </a:rPr>
              <a:t>là một tập hợp gồm </a:t>
            </a:r>
            <a:r>
              <a:rPr lang="en-US">
                <a:solidFill>
                  <a:srgbClr val="FF0000"/>
                </a:solidFill>
                <a:cs typeface="Times New Roman" pitchFamily="18" charset="0"/>
              </a:rPr>
              <a:t>nhiều thành phần </a:t>
            </a:r>
            <a:r>
              <a:rPr lang="en-US">
                <a:cs typeface="Times New Roman" pitchFamily="18" charset="0"/>
              </a:rPr>
              <a:t>cùng</a:t>
            </a:r>
            <a:r>
              <a:rPr lang="en-US" b="1">
                <a:solidFill>
                  <a:srgbClr val="FF0000"/>
                </a:solidFill>
                <a:cs typeface="Times New Roman" pitchFamily="18" charset="0"/>
              </a:rPr>
              <a:t> </a:t>
            </a:r>
            <a:r>
              <a:rPr lang="en-US">
                <a:solidFill>
                  <a:srgbClr val="FF0000"/>
                </a:solidFill>
                <a:cs typeface="Times New Roman" pitchFamily="18" charset="0"/>
              </a:rPr>
              <a:t>cộng tác nhau </a:t>
            </a:r>
            <a:r>
              <a:rPr lang="en-US">
                <a:cs typeface="Times New Roman" pitchFamily="18" charset="0"/>
              </a:rPr>
              <a:t>thực hiện một vài </a:t>
            </a:r>
            <a:r>
              <a:rPr lang="en-US">
                <a:solidFill>
                  <a:srgbClr val="FF0000"/>
                </a:solidFill>
                <a:cs typeface="Times New Roman" pitchFamily="18" charset="0"/>
              </a:rPr>
              <a:t>chức năng chung</a:t>
            </a:r>
            <a:r>
              <a:rPr lang="en-US">
                <a:cs typeface="Times New Roman" pitchFamily="18" charset="0"/>
              </a:rPr>
              <a:t>, để đạt được </a:t>
            </a:r>
            <a:r>
              <a:rPr lang="en-US">
                <a:solidFill>
                  <a:srgbClr val="FF0000"/>
                </a:solidFill>
                <a:cs typeface="Times New Roman" pitchFamily="18" charset="0"/>
              </a:rPr>
              <a:t>mục đích </a:t>
            </a:r>
            <a:r>
              <a:rPr lang="en-US">
                <a:cs typeface="Times New Roman" pitchFamily="18" charset="0"/>
              </a:rPr>
              <a:t>nào đó</a:t>
            </a:r>
            <a:endParaRPr lang="en-US"/>
          </a:p>
          <a:p>
            <a:pPr lvl="1">
              <a:lnSpc>
                <a:spcPct val="90000"/>
              </a:lnSpc>
            </a:pPr>
            <a:r>
              <a:rPr lang="en-US"/>
              <a:t>Mục đích của hệ thống (do con người tạo ra) là để thực hiện chức năng cần thiết (cho con người)</a:t>
            </a:r>
          </a:p>
          <a:p>
            <a:pPr lvl="1">
              <a:lnSpc>
                <a:spcPct val="90000"/>
              </a:lnSpc>
            </a:pPr>
            <a:r>
              <a:rPr lang="en-US"/>
              <a:t>Mỗi </a:t>
            </a:r>
            <a:r>
              <a:rPr lang="en-US">
                <a:solidFill>
                  <a:srgbClr val="0000CC"/>
                </a:solidFill>
              </a:rPr>
              <a:t>thành phần</a:t>
            </a:r>
            <a:r>
              <a:rPr lang="en-US"/>
              <a:t> (</a:t>
            </a:r>
            <a:r>
              <a:rPr lang="en-US" i="1"/>
              <a:t>bộ phận, hệ thống con</a:t>
            </a:r>
            <a:r>
              <a:rPr lang="en-US"/>
              <a:t>) của hệ thống có năng lực riêng, nhưng </a:t>
            </a:r>
            <a:r>
              <a:rPr lang="en-US" u="sng">
                <a:solidFill>
                  <a:schemeClr val="tx1"/>
                </a:solidFill>
              </a:rPr>
              <a:t>không đủ</a:t>
            </a:r>
            <a:r>
              <a:rPr lang="en-US">
                <a:solidFill>
                  <a:schemeClr val="tx1"/>
                </a:solidFill>
              </a:rPr>
              <a:t> </a:t>
            </a:r>
            <a:r>
              <a:rPr lang="en-US"/>
              <a:t>để tự thực hiện được chức năng được mong đợi (nó chỉ thực hiện được một phần của chức năng)</a:t>
            </a:r>
          </a:p>
          <a:p>
            <a:pPr lvl="1">
              <a:lnSpc>
                <a:spcPct val="90000"/>
              </a:lnSpc>
            </a:pPr>
            <a:r>
              <a:rPr lang="en-US"/>
              <a:t>Khi đó, sự </a:t>
            </a:r>
            <a:r>
              <a:rPr lang="en-US">
                <a:solidFill>
                  <a:srgbClr val="0000CC"/>
                </a:solidFill>
              </a:rPr>
              <a:t>cộng tác</a:t>
            </a:r>
            <a:r>
              <a:rPr lang="en-US"/>
              <a:t> giữa các thành phần trong hệ thống giúp cho hệ thống đạt được mục đích này</a:t>
            </a:r>
            <a:r>
              <a:rPr lang="en-US"/>
              <a:t>.</a:t>
            </a:r>
          </a:p>
        </p:txBody>
      </p:sp>
    </p:spTree>
    <p:extLst>
      <p:ext uri="{BB962C8B-B14F-4D97-AF65-F5344CB8AC3E}">
        <p14:creationId xmlns:p14="http://schemas.microsoft.com/office/powerpoint/2010/main" val="788432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CRC: Bước 1</a:t>
            </a:r>
          </a:p>
        </p:txBody>
      </p:sp>
      <p:sp>
        <p:nvSpPr>
          <p:cNvPr id="3" name="Content Placeholder 2"/>
          <p:cNvSpPr>
            <a:spLocks noGrp="1"/>
          </p:cNvSpPr>
          <p:nvPr>
            <p:ph idx="1"/>
          </p:nvPr>
        </p:nvSpPr>
        <p:spPr/>
        <p:txBody>
          <a:bodyPr/>
          <a:lstStyle/>
          <a:p>
            <a:pPr eaLnBrk="1" hangingPunct="1">
              <a:lnSpc>
                <a:spcPct val="90000"/>
              </a:lnSpc>
            </a:pPr>
            <a:r>
              <a:rPr lang="en-US"/>
              <a:t>Là bước tìm các đối tượng bằng brain-storming</a:t>
            </a:r>
          </a:p>
          <a:p>
            <a:pPr eaLnBrk="1" hangingPunct="1">
              <a:lnSpc>
                <a:spcPct val="90000"/>
              </a:lnSpc>
            </a:pPr>
            <a:r>
              <a:rPr lang="en-US"/>
              <a:t>Viết ra các đối tượng biết được trong miền vấn đề</a:t>
            </a:r>
            <a:endParaRPr lang="en-US" sz="2400"/>
          </a:p>
          <a:p>
            <a:pPr lvl="1" eaLnBrk="1" hangingPunct="1">
              <a:lnSpc>
                <a:spcPct val="90000"/>
              </a:lnSpc>
            </a:pPr>
            <a:r>
              <a:rPr lang="en-US"/>
              <a:t>Chú ý đến các danh từ trong mô tả (objects are nouns)</a:t>
            </a:r>
          </a:p>
          <a:p>
            <a:pPr lvl="1" eaLnBrk="1" hangingPunct="1">
              <a:lnSpc>
                <a:spcPct val="90000"/>
              </a:lnSpc>
            </a:pPr>
            <a:r>
              <a:rPr lang="en-US"/>
              <a:t>Object có thuộc tính và dịch vụ</a:t>
            </a:r>
          </a:p>
          <a:p>
            <a:pPr eaLnBrk="1" hangingPunct="1">
              <a:lnSpc>
                <a:spcPct val="90000"/>
              </a:lnSpc>
            </a:pPr>
            <a:r>
              <a:rPr lang="en-US"/>
              <a:t>Sau đó, lọc và tinh chỉnh lại các đối tượng này</a:t>
            </a:r>
          </a:p>
          <a:p>
            <a:pPr lvl="1" eaLnBrk="1" hangingPunct="1">
              <a:lnSpc>
                <a:spcPct val="90000"/>
              </a:lnSpc>
            </a:pPr>
            <a:r>
              <a:rPr lang="en-US"/>
              <a:t>Có giao tiếp phù hợp nhau (trong phạm vi ứng dụng)</a:t>
            </a:r>
          </a:p>
          <a:p>
            <a:pPr lvl="1" eaLnBrk="1" hangingPunct="1">
              <a:lnSpc>
                <a:spcPct val="90000"/>
              </a:lnSpc>
            </a:pPr>
            <a:r>
              <a:rPr lang="en-US"/>
              <a:t>Loại bỏ sự trùng lặp:</a:t>
            </a:r>
          </a:p>
          <a:p>
            <a:pPr lvl="2">
              <a:lnSpc>
                <a:spcPct val="90000"/>
              </a:lnSpc>
            </a:pPr>
            <a:r>
              <a:rPr lang="en-US" sz="2200"/>
              <a:t>Nó có là thuộc tính của các đối tượng khác ?</a:t>
            </a:r>
          </a:p>
          <a:p>
            <a:pPr lvl="2">
              <a:lnSpc>
                <a:spcPct val="90000"/>
              </a:lnSpc>
            </a:pPr>
            <a:r>
              <a:rPr lang="en-US" sz="2200"/>
              <a:t>Nó có là thể hiện của lớp đối tượng nào đó ?</a:t>
            </a:r>
          </a:p>
          <a:p>
            <a:pPr lvl="2">
              <a:lnSpc>
                <a:spcPct val="90000"/>
              </a:lnSpc>
            </a:pPr>
            <a:r>
              <a:rPr lang="en-US" sz="2200"/>
              <a:t>Nó có là lớp con của lớp đối tượng nào đó ?</a:t>
            </a:r>
          </a:p>
        </p:txBody>
      </p:sp>
    </p:spTree>
    <p:extLst>
      <p:ext uri="{BB962C8B-B14F-4D97-AF65-F5344CB8AC3E}">
        <p14:creationId xmlns:p14="http://schemas.microsoft.com/office/powerpoint/2010/main" val="416015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CRC: Bước 2</a:t>
            </a:r>
          </a:p>
        </p:txBody>
      </p:sp>
      <p:sp>
        <p:nvSpPr>
          <p:cNvPr id="3" name="Content Placeholder 2"/>
          <p:cNvSpPr>
            <a:spLocks noGrp="1"/>
          </p:cNvSpPr>
          <p:nvPr>
            <p:ph idx="1"/>
          </p:nvPr>
        </p:nvSpPr>
        <p:spPr/>
        <p:txBody>
          <a:bodyPr/>
          <a:lstStyle/>
          <a:p>
            <a:r>
              <a:rPr lang="en-US"/>
              <a:t>Với mỗi đối tượng tìm được, định nghĩa lớp đối tượng của nó (chỉ bằng tên gọi)</a:t>
            </a:r>
          </a:p>
          <a:p>
            <a:r>
              <a:rPr lang="en-US"/>
              <a:t>Với mỗi lớp đối tượng, tạo ra một CRC card cho nó.</a:t>
            </a:r>
          </a:p>
          <a:p>
            <a:r>
              <a:rPr lang="en-US"/>
              <a:t>Vai trò ( trách nhiệm) của đối tượng có thể là:</a:t>
            </a:r>
          </a:p>
          <a:p>
            <a:pPr lvl="1"/>
            <a:r>
              <a:rPr lang="en-US"/>
              <a:t>Chứa thông tin dùng được cho các đối tượng khác</a:t>
            </a:r>
          </a:p>
          <a:p>
            <a:pPr lvl="1"/>
            <a:r>
              <a:rPr lang="en-US"/>
              <a:t>Làm cầu nối (liên kết các đối tượng bằng quan hệ)</a:t>
            </a:r>
          </a:p>
          <a:p>
            <a:pPr lvl="1"/>
            <a:r>
              <a:rPr lang="en-US"/>
              <a:t>Cung cấp dịch vụ cho các đối tượng khác</a:t>
            </a:r>
          </a:p>
          <a:p>
            <a:pPr lvl="1"/>
            <a:r>
              <a:rPr lang="en-US"/>
              <a:t>Điều khiển đối tượng khác (controller)</a:t>
            </a:r>
          </a:p>
          <a:p>
            <a:pPr lvl="1"/>
            <a:r>
              <a:rPr lang="en-US"/>
              <a:t>Chuyễn đổi giao tiếp cho các đối tượng</a:t>
            </a:r>
          </a:p>
          <a:p>
            <a:pPr lvl="1"/>
            <a:endParaRPr lang="en-US"/>
          </a:p>
        </p:txBody>
      </p:sp>
    </p:spTree>
    <p:extLst>
      <p:ext uri="{BB962C8B-B14F-4D97-AF65-F5344CB8AC3E}">
        <p14:creationId xmlns:p14="http://schemas.microsoft.com/office/powerpoint/2010/main" val="22432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CRC: Bước 3</a:t>
            </a:r>
          </a:p>
        </p:txBody>
      </p:sp>
      <p:sp>
        <p:nvSpPr>
          <p:cNvPr id="3" name="Content Placeholder 2"/>
          <p:cNvSpPr>
            <a:spLocks noGrp="1"/>
          </p:cNvSpPr>
          <p:nvPr>
            <p:ph idx="1"/>
          </p:nvPr>
        </p:nvSpPr>
        <p:spPr/>
        <p:txBody>
          <a:bodyPr/>
          <a:lstStyle/>
          <a:p>
            <a:r>
              <a:rPr lang="en-US"/>
              <a:t>Tinh chỉnh cards:</a:t>
            </a:r>
          </a:p>
          <a:p>
            <a:pPr lvl="1"/>
            <a:r>
              <a:rPr lang="en-US"/>
              <a:t>Xem xét các tình huống sử dụng</a:t>
            </a:r>
          </a:p>
          <a:p>
            <a:pPr lvl="1"/>
            <a:r>
              <a:rPr lang="en-US"/>
              <a:t>Cập nhật thêm nhiệm vụ của đối tượng</a:t>
            </a:r>
          </a:p>
          <a:p>
            <a:pPr lvl="1"/>
            <a:r>
              <a:rPr lang="en-US"/>
              <a:t>Viết thêm các cộng tác viên để thực hiện nhiệm vụ của đối tượng</a:t>
            </a:r>
          </a:p>
          <a:p>
            <a:pPr lvl="1"/>
            <a:endParaRPr lang="en-US"/>
          </a:p>
        </p:txBody>
      </p:sp>
    </p:spTree>
    <p:extLst>
      <p:ext uri="{BB962C8B-B14F-4D97-AF65-F5344CB8AC3E}">
        <p14:creationId xmlns:p14="http://schemas.microsoft.com/office/powerpoint/2010/main" val="2700671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738282" y="3286124"/>
            <a:ext cx="8786874" cy="1785950"/>
          </a:xfrm>
        </p:spPr>
        <p:txBody>
          <a:bodyPr/>
          <a:lstStyle/>
          <a:p>
            <a:r>
              <a:rPr lang="es-UY" b="1">
                <a:solidFill>
                  <a:srgbClr val="FF0000"/>
                </a:solidFill>
              </a:rPr>
              <a:t>Thiết </a:t>
            </a:r>
            <a:r>
              <a:rPr lang="es-UY" b="1">
                <a:solidFill>
                  <a:srgbClr val="FF0000"/>
                </a:solidFill>
              </a:rPr>
              <a:t>kế hệ thống</a:t>
            </a:r>
            <a:endParaRPr lang="es-ES" b="1">
              <a:solidFill>
                <a:srgbClr val="FF0000"/>
              </a:solidFill>
            </a:endParaRPr>
          </a:p>
        </p:txBody>
      </p:sp>
      <p:sp>
        <p:nvSpPr>
          <p:cNvPr id="2217" name="Rectangle 169"/>
          <p:cNvSpPr>
            <a:spLocks noChangeArrowheads="1"/>
          </p:cNvSpPr>
          <p:nvPr/>
        </p:nvSpPr>
        <p:spPr bwMode="auto">
          <a:xfrm>
            <a:off x="3238480" y="5357826"/>
            <a:ext cx="5572164" cy="928694"/>
          </a:xfrm>
          <a:prstGeom prst="rect">
            <a:avLst/>
          </a:prstGeom>
          <a:noFill/>
          <a:ln w="9525">
            <a:noFill/>
            <a:miter lim="800000"/>
            <a:headEnd/>
            <a:tailEnd/>
          </a:ln>
          <a:effectLst/>
        </p:spPr>
        <p:txBody>
          <a:bodyPr anchor="ctr"/>
          <a:lstStyle/>
          <a:p>
            <a:r>
              <a:rPr lang="en-US" b="1"/>
              <a:t>Nguyễn Anh Hào</a:t>
            </a:r>
            <a:br>
              <a:rPr lang="en-US" b="1"/>
            </a:br>
            <a:r>
              <a:rPr lang="en-US" b="1"/>
              <a:t>Khoa CNTT2 – HV  CNBCVT Cơ sở Tp.HCM</a:t>
            </a:r>
          </a:p>
          <a:p>
            <a:r>
              <a:rPr lang="es-ES" b="1"/>
              <a:t>0913609730 – nahao@ptithcm.edu.vn</a:t>
            </a:r>
          </a:p>
        </p:txBody>
      </p:sp>
    </p:spTree>
    <p:extLst>
      <p:ext uri="{BB962C8B-B14F-4D97-AF65-F5344CB8AC3E}">
        <p14:creationId xmlns:p14="http://schemas.microsoft.com/office/powerpoint/2010/main" val="141121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của thiết </a:t>
            </a:r>
            <a:r>
              <a:rPr lang="en-US" smtClean="0"/>
              <a:t>kế</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Phân rã hệ thống (sẽ xây dựng) thành những hệ thống con hoặc thành phần rất </a:t>
            </a:r>
            <a:r>
              <a:rPr lang="en-US" b="1">
                <a:solidFill>
                  <a:schemeClr val="accent2"/>
                </a:solidFill>
              </a:rPr>
              <a:t>dể làm</a:t>
            </a:r>
            <a:r>
              <a:rPr lang="en-US"/>
              <a:t>.</a:t>
            </a:r>
          </a:p>
          <a:p>
            <a:pPr marL="514350" indent="-514350">
              <a:buFont typeface="+mj-lt"/>
              <a:buAutoNum type="arabicPeriod"/>
            </a:pPr>
            <a:r>
              <a:rPr lang="en-US"/>
              <a:t>Các thành phần sau khi làm ra có thể </a:t>
            </a:r>
            <a:r>
              <a:rPr lang="en-US" b="1">
                <a:solidFill>
                  <a:schemeClr val="accent2"/>
                </a:solidFill>
              </a:rPr>
              <a:t>dùng lại</a:t>
            </a:r>
            <a:r>
              <a:rPr lang="en-US"/>
              <a:t> cho hệ thống khác.</a:t>
            </a:r>
          </a:p>
          <a:p>
            <a:pPr marL="514350" indent="-514350">
              <a:buFont typeface="+mj-lt"/>
              <a:buAutoNum type="arabicPeriod"/>
            </a:pPr>
            <a:r>
              <a:rPr lang="en-US"/>
              <a:t>Nội dung của mỗi thành phần được </a:t>
            </a:r>
            <a:r>
              <a:rPr lang="en-US" b="1">
                <a:solidFill>
                  <a:schemeClr val="accent2"/>
                </a:solidFill>
              </a:rPr>
              <a:t>hiểu</a:t>
            </a:r>
            <a:r>
              <a:rPr lang="en-US"/>
              <a:t> một cách dể dàng (dùng ý niệm phổ biến), không cần tham khảo thêm tài liệu.</a:t>
            </a:r>
          </a:p>
          <a:p>
            <a:pPr marL="514350" indent="-514350">
              <a:buFont typeface="+mj-lt"/>
              <a:buAutoNum type="arabicPeriod"/>
            </a:pPr>
            <a:r>
              <a:rPr lang="en-US"/>
              <a:t>Một sự chỉnh </a:t>
            </a:r>
            <a:r>
              <a:rPr lang="en-US" smtClean="0"/>
              <a:t>sửa </a:t>
            </a:r>
            <a:r>
              <a:rPr lang="en-US"/>
              <a:t>sẽ được tiến hành trong </a:t>
            </a:r>
            <a:r>
              <a:rPr lang="en-US" b="1">
                <a:solidFill>
                  <a:schemeClr val="accent2"/>
                </a:solidFill>
              </a:rPr>
              <a:t>phạm vi hẹp </a:t>
            </a:r>
            <a:r>
              <a:rPr lang="en-US"/>
              <a:t>(không cần sửa nhiều nơi).</a:t>
            </a:r>
          </a:p>
          <a:p>
            <a:pPr marL="514350" indent="-514350">
              <a:buFont typeface="+mj-lt"/>
              <a:buAutoNum type="arabicPeriod"/>
            </a:pPr>
            <a:r>
              <a:rPr lang="en-US"/>
              <a:t>Giảm thiểu được </a:t>
            </a:r>
            <a:r>
              <a:rPr lang="en-US" b="1">
                <a:solidFill>
                  <a:schemeClr val="accent2"/>
                </a:solidFill>
              </a:rPr>
              <a:t>tác hại lan truyền </a:t>
            </a:r>
            <a:r>
              <a:rPr lang="en-US"/>
              <a:t>từ thành phần có lỗi sang thành phần khác.</a:t>
            </a:r>
          </a:p>
        </p:txBody>
      </p:sp>
    </p:spTree>
    <p:extLst>
      <p:ext uri="{BB962C8B-B14F-4D97-AF65-F5344CB8AC3E}">
        <p14:creationId xmlns:p14="http://schemas.microsoft.com/office/powerpoint/2010/main" val="361758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tắc thiết kế SOLID</a:t>
            </a:r>
          </a:p>
        </p:txBody>
      </p:sp>
      <p:sp>
        <p:nvSpPr>
          <p:cNvPr id="3" name="Content Placeholder 2"/>
          <p:cNvSpPr>
            <a:spLocks noGrp="1"/>
          </p:cNvSpPr>
          <p:nvPr>
            <p:ph idx="1"/>
          </p:nvPr>
        </p:nvSpPr>
        <p:spPr>
          <a:xfrm>
            <a:off x="1524000" y="1357298"/>
            <a:ext cx="8929718" cy="5500702"/>
          </a:xfrm>
        </p:spPr>
        <p:txBody>
          <a:bodyPr/>
          <a:lstStyle/>
          <a:p>
            <a:pPr marL="514350" indent="-514350">
              <a:buFont typeface="+mj-lt"/>
              <a:buAutoNum type="arabicPeriod"/>
            </a:pPr>
            <a:r>
              <a:rPr lang="en-US" b="1">
                <a:solidFill>
                  <a:srgbClr val="FF0000"/>
                </a:solidFill>
              </a:rPr>
              <a:t>S</a:t>
            </a:r>
            <a:r>
              <a:rPr lang="en-US" sz="2400" b="1">
                <a:solidFill>
                  <a:srgbClr val="0000CC"/>
                </a:solidFill>
              </a:rPr>
              <a:t>ingle Responsibility</a:t>
            </a:r>
            <a:r>
              <a:rPr lang="en-US" sz="2400"/>
              <a:t>: lớp đối tượng chỉ có 1 lý do để thay đổi </a:t>
            </a:r>
            <a:r>
              <a:rPr lang="en-US" sz="2400">
                <a:sym typeface="Symbol"/>
              </a:rPr>
              <a:t></a:t>
            </a:r>
            <a:r>
              <a:rPr lang="en-US" sz="2400"/>
              <a:t> nó chỉ có duy nhất 1 trách nhiệm.</a:t>
            </a:r>
          </a:p>
          <a:p>
            <a:pPr marL="514350" indent="-514350">
              <a:buFont typeface="+mj-lt"/>
              <a:buAutoNum type="arabicPeriod"/>
            </a:pPr>
            <a:r>
              <a:rPr lang="en-US" b="1">
                <a:solidFill>
                  <a:srgbClr val="FF0000"/>
                </a:solidFill>
              </a:rPr>
              <a:t>O</a:t>
            </a:r>
            <a:r>
              <a:rPr lang="en-US" sz="2400" b="1">
                <a:solidFill>
                  <a:srgbClr val="0000CC"/>
                </a:solidFill>
              </a:rPr>
              <a:t>pen/Closed</a:t>
            </a:r>
            <a:r>
              <a:rPr lang="en-US" sz="2400"/>
              <a:t>: “mở” đ/v yêu cầu mở rộng, và “đóng” đ/v yêu cầu sửa (mở rộng thêm, không sửa).</a:t>
            </a:r>
          </a:p>
          <a:p>
            <a:pPr marL="514350" indent="-514350">
              <a:buFont typeface="+mj-lt"/>
              <a:buAutoNum type="arabicPeriod"/>
            </a:pPr>
            <a:r>
              <a:rPr lang="en-US" b="1">
                <a:solidFill>
                  <a:srgbClr val="FF0000"/>
                </a:solidFill>
              </a:rPr>
              <a:t>L</a:t>
            </a:r>
            <a:r>
              <a:rPr lang="en-US" sz="2400" b="1">
                <a:solidFill>
                  <a:srgbClr val="0000CC"/>
                </a:solidFill>
              </a:rPr>
              <a:t>iskov Substitution</a:t>
            </a:r>
            <a:r>
              <a:rPr lang="en-US" sz="2400"/>
              <a:t>: lớp con hoàn toàn thay thế được cho lớp cơ sở.</a:t>
            </a:r>
          </a:p>
          <a:p>
            <a:pPr marL="514350" indent="-514350">
              <a:buFont typeface="+mj-lt"/>
              <a:buAutoNum type="arabicPeriod"/>
            </a:pPr>
            <a:r>
              <a:rPr lang="en-US" b="1">
                <a:solidFill>
                  <a:srgbClr val="FF0000"/>
                </a:solidFill>
              </a:rPr>
              <a:t>I</a:t>
            </a:r>
            <a:r>
              <a:rPr lang="en-US" sz="2400" b="1">
                <a:solidFill>
                  <a:srgbClr val="0000CC"/>
                </a:solidFill>
              </a:rPr>
              <a:t>nterface Segregation</a:t>
            </a:r>
            <a:r>
              <a:rPr lang="en-US" sz="2400"/>
              <a:t>: không nên làm cho client phụ thuộc vào chức năng không cần </a:t>
            </a:r>
            <a:r>
              <a:rPr lang="en-US" sz="2400">
                <a:sym typeface="Symbol"/>
              </a:rPr>
              <a:t> hạn chế dùng “</a:t>
            </a:r>
            <a:r>
              <a:rPr lang="en-US" sz="2400">
                <a:solidFill>
                  <a:srgbClr val="FF0000"/>
                </a:solidFill>
                <a:sym typeface="Symbol"/>
              </a:rPr>
              <a:t>fat interface</a:t>
            </a:r>
            <a:r>
              <a:rPr lang="en-US" sz="2400">
                <a:sym typeface="Symbol"/>
              </a:rPr>
              <a:t>” </a:t>
            </a:r>
            <a:r>
              <a:rPr lang="en-US" sz="2400">
                <a:sym typeface="Symbol"/>
              </a:rPr>
              <a:t>cho </a:t>
            </a:r>
            <a:r>
              <a:rPr lang="en-US" sz="2400">
                <a:sym typeface="Symbol"/>
              </a:rPr>
              <a:t>nhiều </a:t>
            </a:r>
            <a:r>
              <a:rPr lang="en-US" sz="2400">
                <a:sym typeface="Symbol"/>
              </a:rPr>
              <a:t>client, ie: chỉ nên cung </a:t>
            </a:r>
            <a:r>
              <a:rPr lang="en-US" sz="2400">
                <a:sym typeface="Symbol"/>
              </a:rPr>
              <a:t>cấp giao diện </a:t>
            </a:r>
            <a:r>
              <a:rPr lang="en-US" sz="2400" u="sng">
                <a:sym typeface="Symbol"/>
              </a:rPr>
              <a:t>vừa đủ chức năng</a:t>
            </a:r>
            <a:r>
              <a:rPr lang="en-US" sz="2400">
                <a:sym typeface="Symbol"/>
              </a:rPr>
              <a:t> cho từng </a:t>
            </a:r>
            <a:r>
              <a:rPr lang="en-US" sz="2400">
                <a:sym typeface="Symbol"/>
              </a:rPr>
              <a:t>client.</a:t>
            </a:r>
            <a:endParaRPr lang="en-US" sz="2400">
              <a:sym typeface="Symbol"/>
            </a:endParaRPr>
          </a:p>
          <a:p>
            <a:pPr marL="514350" indent="-514350">
              <a:buFont typeface="+mj-lt"/>
              <a:buAutoNum type="arabicPeriod"/>
            </a:pPr>
            <a:r>
              <a:rPr lang="en-US" b="1">
                <a:solidFill>
                  <a:srgbClr val="FF0000"/>
                </a:solidFill>
              </a:rPr>
              <a:t>D</a:t>
            </a:r>
            <a:r>
              <a:rPr lang="en-US" sz="2400" b="1">
                <a:solidFill>
                  <a:srgbClr val="0000CC"/>
                </a:solidFill>
              </a:rPr>
              <a:t>ependency Inversion</a:t>
            </a:r>
            <a:r>
              <a:rPr lang="en-US" sz="2400"/>
              <a:t>: mô đun mức cao (mức trừu tượng) không thể phụ thuộc vào mô đun ở mức thấp hơn (mức cụ thể).</a:t>
            </a:r>
          </a:p>
        </p:txBody>
      </p:sp>
    </p:spTree>
    <p:extLst>
      <p:ext uri="{BB962C8B-B14F-4D97-AF65-F5344CB8AC3E}">
        <p14:creationId xmlns:p14="http://schemas.microsoft.com/office/powerpoint/2010/main" val="181122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91440" tIns="45720" rIns="91440" bIns="45720" numCol="1" rtlCol="0" anchor="ctr" anchorCtr="0" compatLnSpc="1">
            <a:prstTxWarp prst="textNoShape">
              <a:avLst/>
            </a:prstTxWarp>
            <a:normAutofit/>
          </a:bodyPr>
          <a:lstStyle/>
          <a:p>
            <a:r>
              <a:rPr lang="en-US" sz="3600"/>
              <a:t>Tính Cohesion của </a:t>
            </a:r>
            <a:r>
              <a:rPr lang="en-US" sz="3600"/>
              <a:t>các lớp thành phần</a:t>
            </a:r>
            <a:endParaRPr lang="en-US" sz="3600"/>
          </a:p>
        </p:txBody>
      </p:sp>
      <p:sp>
        <p:nvSpPr>
          <p:cNvPr id="3" name="Content Placeholder 2"/>
          <p:cNvSpPr>
            <a:spLocks noGrp="1"/>
          </p:cNvSpPr>
          <p:nvPr>
            <p:ph idx="1"/>
          </p:nvPr>
        </p:nvSpPr>
        <p:spPr/>
        <p:txBody>
          <a:bodyPr/>
          <a:lstStyle/>
          <a:p>
            <a:r>
              <a:rPr lang="en-US" sz="2400"/>
              <a:t>Là mức độ cần dùng lẫn nhau giữa các lớp, xét </a:t>
            </a:r>
            <a:r>
              <a:rPr lang="en-US" sz="2400"/>
              <a:t>theo </a:t>
            </a:r>
            <a:r>
              <a:rPr lang="en-US" sz="2400"/>
              <a:t>vai trò của </a:t>
            </a:r>
            <a:r>
              <a:rPr lang="en-US" sz="2400"/>
              <a:t>chúng trong hệ </a:t>
            </a:r>
            <a:r>
              <a:rPr lang="en-US" sz="2400"/>
              <a:t>thống hoặc hệ thống con</a:t>
            </a:r>
          </a:p>
          <a:p>
            <a:pPr lvl="1"/>
            <a:r>
              <a:rPr lang="en-US"/>
              <a:t>Sự cộng tác dựa trên </a:t>
            </a:r>
            <a:r>
              <a:rPr lang="en-US"/>
              <a:t>năng lực </a:t>
            </a:r>
            <a:r>
              <a:rPr lang="en-US"/>
              <a:t>“chuyên </a:t>
            </a:r>
            <a:r>
              <a:rPr lang="en-US"/>
              <a:t>môn” của </a:t>
            </a:r>
            <a:r>
              <a:rPr lang="en-US"/>
              <a:t>mỗi </a:t>
            </a:r>
            <a:r>
              <a:rPr lang="en-US"/>
              <a:t>lớp.</a:t>
            </a:r>
            <a:endParaRPr lang="en-US"/>
          </a:p>
          <a:p>
            <a:r>
              <a:rPr lang="en-US" sz="2400"/>
              <a:t>Đặc điểm của lớp để hổ trợ cho cohesion :</a:t>
            </a:r>
          </a:p>
          <a:p>
            <a:pPr marL="514350" indent="-514350">
              <a:buFont typeface="+mj-lt"/>
              <a:buAutoNum type="arabicPeriod"/>
            </a:pPr>
            <a:r>
              <a:rPr lang="en-US" sz="2400">
                <a:solidFill>
                  <a:srgbClr val="FF0000"/>
                </a:solidFill>
              </a:rPr>
              <a:t>Method</a:t>
            </a:r>
            <a:r>
              <a:rPr lang="en-US" sz="2400"/>
              <a:t>: Mọi thành tố </a:t>
            </a:r>
            <a:r>
              <a:rPr lang="en-US" sz="2400"/>
              <a:t>trong </a:t>
            </a:r>
            <a:r>
              <a:rPr lang="en-US" sz="2400"/>
              <a:t>phương thức </a:t>
            </a:r>
            <a:r>
              <a:rPr lang="en-US" sz="2400"/>
              <a:t>(dữ liệu,mã lệnh,..) đều </a:t>
            </a:r>
            <a:r>
              <a:rPr lang="en-US" sz="2400"/>
              <a:t>hết sức cần thiết cho </a:t>
            </a:r>
            <a:r>
              <a:rPr lang="en-US" sz="2400"/>
              <a:t>nhiệm vụ của phương </a:t>
            </a:r>
            <a:r>
              <a:rPr lang="en-US" sz="2400"/>
              <a:t>thức đó.</a:t>
            </a:r>
          </a:p>
          <a:p>
            <a:pPr marL="514350" indent="-514350">
              <a:buFont typeface="+mj-lt"/>
              <a:buAutoNum type="arabicPeriod"/>
            </a:pPr>
            <a:r>
              <a:rPr lang="en-US" sz="2400">
                <a:solidFill>
                  <a:srgbClr val="FF0000"/>
                </a:solidFill>
              </a:rPr>
              <a:t>Class</a:t>
            </a:r>
            <a:r>
              <a:rPr lang="en-US" sz="2400"/>
              <a:t>: mọi phương thức và thuộc tính của lớp đều rất cần thiết cho nhiệm </a:t>
            </a:r>
            <a:r>
              <a:rPr lang="en-US" sz="2400"/>
              <a:t>vụ </a:t>
            </a:r>
            <a:r>
              <a:rPr lang="en-US" sz="2400"/>
              <a:t>của lớp.</a:t>
            </a:r>
          </a:p>
          <a:p>
            <a:pPr marL="514350" indent="-514350">
              <a:buFont typeface="+mj-lt"/>
              <a:buAutoNum type="arabicPeriod"/>
            </a:pPr>
            <a:r>
              <a:rPr lang="en-US" sz="2400">
                <a:solidFill>
                  <a:srgbClr val="FF0000"/>
                </a:solidFill>
              </a:rPr>
              <a:t>Inheritance</a:t>
            </a:r>
            <a:r>
              <a:rPr lang="en-US" sz="2400"/>
              <a:t>: Mọi lớp con </a:t>
            </a:r>
            <a:r>
              <a:rPr lang="en-US" sz="2400"/>
              <a:t>của lớp cơ sở (base class) đều </a:t>
            </a:r>
            <a:r>
              <a:rPr lang="en-US" sz="2400"/>
              <a:t>cần thiết và không thừa, để làm thỏa </a:t>
            </a:r>
            <a:r>
              <a:rPr lang="en-US" sz="2400"/>
              <a:t>mãn cho </a:t>
            </a:r>
            <a:r>
              <a:rPr lang="en-US" sz="2400"/>
              <a:t>nhiệm vụ (đa dạng) của lớp cơ </a:t>
            </a:r>
            <a:r>
              <a:rPr lang="en-US" sz="2400"/>
              <a:t>sở.</a:t>
            </a:r>
            <a:endParaRPr lang="en-US" sz="2400"/>
          </a:p>
        </p:txBody>
      </p:sp>
    </p:spTree>
    <p:extLst>
      <p:ext uri="{BB962C8B-B14F-4D97-AF65-F5344CB8AC3E}">
        <p14:creationId xmlns:p14="http://schemas.microsoft.com/office/powerpoint/2010/main" val="14127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91440" tIns="45720" rIns="91440" bIns="45720" numCol="1" rtlCol="0" anchor="ctr" anchorCtr="0" compatLnSpc="1">
            <a:prstTxWarp prst="textNoShape">
              <a:avLst/>
            </a:prstTxWarp>
            <a:normAutofit/>
          </a:bodyPr>
          <a:lstStyle/>
          <a:p>
            <a:r>
              <a:rPr lang="en-US" sz="3600"/>
              <a:t>Tính Coupling của </a:t>
            </a:r>
            <a:r>
              <a:rPr lang="en-US" sz="3600"/>
              <a:t>lớp thành phần</a:t>
            </a:r>
            <a:endParaRPr lang="en-US" sz="3600"/>
          </a:p>
        </p:txBody>
      </p:sp>
      <p:sp>
        <p:nvSpPr>
          <p:cNvPr id="3" name="Content Placeholder 2"/>
          <p:cNvSpPr>
            <a:spLocks noGrp="1"/>
          </p:cNvSpPr>
          <p:nvPr>
            <p:ph idx="1"/>
          </p:nvPr>
        </p:nvSpPr>
        <p:spPr/>
        <p:txBody>
          <a:bodyPr/>
          <a:lstStyle/>
          <a:p>
            <a:r>
              <a:rPr lang="en-US" sz="2400"/>
              <a:t>Phụ thuộc lẫn nhau: do có cộng tác trong hệ thống.</a:t>
            </a:r>
          </a:p>
          <a:p>
            <a:pPr lvl="1"/>
            <a:r>
              <a:rPr lang="en-US"/>
              <a:t>Sự thay đổi có thể làm phụ thuộc bị vi phạm → ít phụ thuộc thì hệ thống sẽ dể </a:t>
            </a:r>
            <a:r>
              <a:rPr lang="en-US"/>
              <a:t>sửa (mềm dẻo)</a:t>
            </a:r>
            <a:endParaRPr lang="en-US"/>
          </a:p>
          <a:p>
            <a:r>
              <a:rPr lang="en-US" sz="2400"/>
              <a:t>Các loại phụ thuộc giữa 2 lớp (B phụ thuộc vào A):</a:t>
            </a:r>
          </a:p>
          <a:p>
            <a:r>
              <a:rPr lang="en-US" sz="2400">
                <a:solidFill>
                  <a:srgbClr val="FF0000"/>
                </a:solidFill>
              </a:rPr>
              <a:t>Interaction</a:t>
            </a:r>
            <a:r>
              <a:rPr lang="en-US" sz="2400"/>
              <a:t>: khi B kích hoạt (gọi) </a:t>
            </a:r>
            <a:r>
              <a:rPr lang="en-US" sz="2400"/>
              <a:t>một phương </a:t>
            </a:r>
            <a:r>
              <a:rPr lang="en-US" sz="2400"/>
              <a:t>thức của </a:t>
            </a:r>
            <a:r>
              <a:rPr lang="en-US" sz="2400"/>
              <a:t>A thì B bị phụ </a:t>
            </a:r>
            <a:r>
              <a:rPr lang="en-US" sz="2400"/>
              <a:t>thuộc vào </a:t>
            </a:r>
            <a:r>
              <a:rPr lang="en-US" sz="2400">
                <a:solidFill>
                  <a:srgbClr val="FF0000"/>
                </a:solidFill>
              </a:rPr>
              <a:t>tên</a:t>
            </a:r>
            <a:r>
              <a:rPr lang="en-US" sz="2400"/>
              <a:t> và </a:t>
            </a:r>
            <a:r>
              <a:rPr lang="en-US" sz="2400">
                <a:solidFill>
                  <a:srgbClr val="FF0000"/>
                </a:solidFill>
              </a:rPr>
              <a:t>tham số </a:t>
            </a:r>
            <a:r>
              <a:rPr lang="en-US" sz="2400"/>
              <a:t>của phương thức </a:t>
            </a:r>
            <a:r>
              <a:rPr lang="en-US" sz="2400"/>
              <a:t>này.</a:t>
            </a:r>
            <a:endParaRPr lang="en-US" sz="2400"/>
          </a:p>
          <a:p>
            <a:r>
              <a:rPr lang="en-US" sz="2400">
                <a:solidFill>
                  <a:srgbClr val="FF0000"/>
                </a:solidFill>
              </a:rPr>
              <a:t>Inheritance</a:t>
            </a:r>
            <a:r>
              <a:rPr lang="en-US" sz="2400"/>
              <a:t>:  </a:t>
            </a:r>
            <a:r>
              <a:rPr lang="en-US" sz="2400"/>
              <a:t>Nếu B </a:t>
            </a:r>
            <a:r>
              <a:rPr lang="en-US" sz="2400"/>
              <a:t>có sử dụng nội dung </a:t>
            </a:r>
            <a:r>
              <a:rPr lang="en-US" sz="2400"/>
              <a:t>được thừa </a:t>
            </a:r>
            <a:r>
              <a:rPr lang="en-US" sz="2400"/>
              <a:t>kế từ </a:t>
            </a:r>
            <a:r>
              <a:rPr lang="en-US" sz="2400"/>
              <a:t>A, </a:t>
            </a:r>
            <a:r>
              <a:rPr lang="en-US" sz="2400"/>
              <a:t>thì B </a:t>
            </a:r>
            <a:r>
              <a:rPr lang="en-US" sz="2400"/>
              <a:t>có </a:t>
            </a:r>
            <a:r>
              <a:rPr lang="en-US" sz="2400"/>
              <a:t>bị phụ thuộc vào A </a:t>
            </a:r>
            <a:r>
              <a:rPr lang="en-US" sz="2400"/>
              <a:t>do </a:t>
            </a:r>
            <a:r>
              <a:rPr lang="en-US" sz="2400"/>
              <a:t>nội dung </a:t>
            </a:r>
            <a:r>
              <a:rPr lang="en-US" sz="2400"/>
              <a:t>được thừa </a:t>
            </a:r>
            <a:r>
              <a:rPr lang="en-US" sz="2400"/>
              <a:t>kế này.</a:t>
            </a:r>
          </a:p>
          <a:p>
            <a:r>
              <a:rPr lang="en-US" sz="2400">
                <a:solidFill>
                  <a:srgbClr val="FF0000"/>
                </a:solidFill>
              </a:rPr>
              <a:t>Component</a:t>
            </a:r>
            <a:r>
              <a:rPr lang="en-US" sz="2400"/>
              <a:t>:  Khi B có biến được khai báo là kiểu </a:t>
            </a:r>
            <a:r>
              <a:rPr lang="en-US" sz="2400"/>
              <a:t>A, thì B </a:t>
            </a:r>
            <a:r>
              <a:rPr lang="en-US" sz="2400"/>
              <a:t>cũng bị phụ thuộc vào </a:t>
            </a:r>
            <a:r>
              <a:rPr lang="en-US" sz="2400" u="sng"/>
              <a:t>tất cả các lớp con</a:t>
            </a:r>
            <a:r>
              <a:rPr lang="en-US" sz="2400"/>
              <a:t> của A</a:t>
            </a:r>
          </a:p>
        </p:txBody>
      </p:sp>
    </p:spTree>
    <p:extLst>
      <p:ext uri="{BB962C8B-B14F-4D97-AF65-F5344CB8AC3E}">
        <p14:creationId xmlns:p14="http://schemas.microsoft.com/office/powerpoint/2010/main" val="11906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SubSystem-1</a:t>
            </a:r>
          </a:p>
        </p:txBody>
      </p:sp>
      <p:sp>
        <p:nvSpPr>
          <p:cNvPr id="3" name="Content Placeholder 2"/>
          <p:cNvSpPr>
            <a:spLocks noGrp="1"/>
          </p:cNvSpPr>
          <p:nvPr>
            <p:ph idx="1"/>
          </p:nvPr>
        </p:nvSpPr>
        <p:spPr/>
        <p:txBody>
          <a:bodyPr/>
          <a:lstStyle/>
          <a:p>
            <a:pPr marL="514350" indent="-514350">
              <a:buFont typeface="+mj-lt"/>
              <a:buAutoNum type="arabicPeriod"/>
            </a:pPr>
            <a:r>
              <a:rPr lang="en-US"/>
              <a:t>Phân hoạch hệ thống thành các SubSystem, dựa trên lược đồ use case của hệ thống.</a:t>
            </a:r>
          </a:p>
          <a:p>
            <a:pPr marL="914400" lvl="1" indent="-514350"/>
            <a:r>
              <a:rPr lang="en-US"/>
              <a:t>Gộp các SubSystem = hệ thống</a:t>
            </a:r>
          </a:p>
          <a:p>
            <a:pPr marL="914400" lvl="1" indent="-514350"/>
            <a:r>
              <a:rPr lang="en-US"/>
              <a:t>Tương tự như lớp đối tượng, mỗi SubSystem có nhiệm vụ riêng biệt, đó là xử lý trọn vẹn một usecase (hoặc vài use case gắn kết nhau theo các quan hệ </a:t>
            </a:r>
            <a:r>
              <a:rPr lang="en-US">
                <a:sym typeface="Wingdings 3"/>
              </a:rPr>
              <a:t>, includes và extendes).</a:t>
            </a:r>
          </a:p>
          <a:p>
            <a:pPr marL="514350" indent="-514350">
              <a:buFont typeface="+mj-lt"/>
              <a:buAutoNum type="arabicPeriod"/>
            </a:pPr>
            <a:endParaRPr lang="en-US"/>
          </a:p>
        </p:txBody>
      </p:sp>
      <p:sp>
        <p:nvSpPr>
          <p:cNvPr id="4" name="Rectangle 3"/>
          <p:cNvSpPr/>
          <p:nvPr/>
        </p:nvSpPr>
        <p:spPr>
          <a:xfrm>
            <a:off x="3202761" y="1000109"/>
            <a:ext cx="5786478" cy="461665"/>
          </a:xfrm>
          <a:prstGeom prst="rect">
            <a:avLst/>
          </a:prstGeom>
          <a:solidFill>
            <a:srgbClr val="FFFF00"/>
          </a:solidFill>
          <a:ln>
            <a:solidFill>
              <a:srgbClr val="FF0000"/>
            </a:solidFill>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400"/>
              <a:t>Phân hoạch hệ thống thành SubSystems</a:t>
            </a:r>
          </a:p>
        </p:txBody>
      </p:sp>
    </p:spTree>
    <p:extLst>
      <p:ext uri="{BB962C8B-B14F-4D97-AF65-F5344CB8AC3E}">
        <p14:creationId xmlns:p14="http://schemas.microsoft.com/office/powerpoint/2010/main" val="3016584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SubSystem-2</a:t>
            </a:r>
          </a:p>
        </p:txBody>
      </p:sp>
      <p:sp>
        <p:nvSpPr>
          <p:cNvPr id="3" name="Content Placeholder 2"/>
          <p:cNvSpPr>
            <a:spLocks noGrp="1"/>
          </p:cNvSpPr>
          <p:nvPr>
            <p:ph idx="1"/>
          </p:nvPr>
        </p:nvSpPr>
        <p:spPr>
          <a:xfrm>
            <a:off x="1524000" y="1428736"/>
            <a:ext cx="9144000" cy="5429264"/>
          </a:xfrm>
        </p:spPr>
        <p:txBody>
          <a:bodyPr/>
          <a:lstStyle/>
          <a:p>
            <a:pPr marL="514350" indent="-514350"/>
            <a:r>
              <a:rPr lang="en-US" sz="2600" b="1">
                <a:solidFill>
                  <a:srgbClr val="FF0000"/>
                </a:solidFill>
                <a:sym typeface="Wingdings 3"/>
              </a:rPr>
              <a:t>Boundary class</a:t>
            </a:r>
            <a:r>
              <a:rPr lang="en-US" sz="2600">
                <a:sym typeface="Wingdings 3"/>
              </a:rPr>
              <a:t> được sử dụng cho interface. </a:t>
            </a:r>
          </a:p>
          <a:p>
            <a:pPr marL="514350" indent="-514350"/>
            <a:r>
              <a:rPr lang="en-US" sz="2600">
                <a:sym typeface="Wingdings 3"/>
              </a:rPr>
              <a:t>Chỉ có boundary class được nhìn thấy từ bên ngoài; để ngăn chặn các truy xuất từ ngoài vào trong SubSystem.</a:t>
            </a:r>
          </a:p>
          <a:p>
            <a:pPr marL="514350" indent="-514350"/>
            <a:r>
              <a:rPr lang="en-US" sz="2600">
                <a:sym typeface="Wingdings 3"/>
              </a:rPr>
              <a:t>Là lớp đối tượng cung cấp các tương tác (giao tiếp) </a:t>
            </a:r>
            <a:r>
              <a:rPr lang="en-US" sz="2600">
                <a:solidFill>
                  <a:srgbClr val="FF0000"/>
                </a:solidFill>
                <a:sym typeface="Wingdings 3"/>
              </a:rPr>
              <a:t>cố định </a:t>
            </a:r>
            <a:r>
              <a:rPr lang="en-US" sz="2600">
                <a:sym typeface="Wingdings 3"/>
              </a:rPr>
              <a:t>&amp; tuân thủ đúng nguyên lý  </a:t>
            </a:r>
            <a:r>
              <a:rPr lang="en-US" sz="2600" b="1">
                <a:solidFill>
                  <a:srgbClr val="FF0000"/>
                </a:solidFill>
              </a:rPr>
              <a:t>I</a:t>
            </a:r>
            <a:r>
              <a:rPr lang="en-US" sz="2600" b="1">
                <a:solidFill>
                  <a:srgbClr val="0000CC"/>
                </a:solidFill>
              </a:rPr>
              <a:t>nterface Segregation</a:t>
            </a:r>
          </a:p>
          <a:p>
            <a:pPr marL="914400" lvl="1" indent="-514350"/>
            <a:r>
              <a:rPr lang="en-US">
                <a:sym typeface="Symbol"/>
              </a:rPr>
              <a:t>hạn chế dùng “fat interface” chung cho nhiều client</a:t>
            </a:r>
            <a:endParaRPr lang="en-US">
              <a:sym typeface="Wingdings 3"/>
            </a:endParaRPr>
          </a:p>
          <a:p>
            <a:pPr marL="514350" indent="-514350"/>
            <a:r>
              <a:rPr lang="en-US" sz="2600">
                <a:sym typeface="Wingdings 3"/>
              </a:rPr>
              <a:t>Khộng có lớp đối tượng nào bên trong SubSystem phụ thuộc vào lớp này.</a:t>
            </a:r>
          </a:p>
          <a:p>
            <a:pPr marL="514350" indent="-514350"/>
            <a:r>
              <a:rPr lang="en-US" sz="2600">
                <a:sym typeface="Wingdings 3"/>
              </a:rPr>
              <a:t>Kiểu dữ liệu trừu tượng (ADT) cho dữ liệu tương tác (thông điệp) được khai báo bên ngoài SubSystem.</a:t>
            </a:r>
          </a:p>
        </p:txBody>
      </p:sp>
      <p:sp>
        <p:nvSpPr>
          <p:cNvPr id="4" name="Rectangle 3"/>
          <p:cNvSpPr/>
          <p:nvPr/>
        </p:nvSpPr>
        <p:spPr>
          <a:xfrm>
            <a:off x="3167042" y="1000109"/>
            <a:ext cx="5786478" cy="461665"/>
          </a:xfrm>
          <a:prstGeom prst="rect">
            <a:avLst/>
          </a:prstGeom>
          <a:solidFill>
            <a:srgbClr val="FFFF00"/>
          </a:solidFill>
          <a:ln>
            <a:solidFill>
              <a:srgbClr val="FF0000"/>
            </a:solidFill>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2400"/>
              <a:t>Thiết kế interface cho SubSystems</a:t>
            </a:r>
          </a:p>
        </p:txBody>
      </p:sp>
    </p:spTree>
    <p:extLst>
      <p:ext uri="{BB962C8B-B14F-4D97-AF65-F5344CB8AC3E}">
        <p14:creationId xmlns:p14="http://schemas.microsoft.com/office/powerpoint/2010/main" val="1047305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của hệ thống</a:t>
            </a:r>
          </a:p>
        </p:txBody>
      </p:sp>
      <p:grpSp>
        <p:nvGrpSpPr>
          <p:cNvPr id="3" name="Group 161"/>
          <p:cNvGrpSpPr/>
          <p:nvPr/>
        </p:nvGrpSpPr>
        <p:grpSpPr>
          <a:xfrm>
            <a:off x="2309786" y="1714489"/>
            <a:ext cx="7786874" cy="4533631"/>
            <a:chOff x="785786" y="1142984"/>
            <a:chExt cx="7786874" cy="4533631"/>
          </a:xfrm>
        </p:grpSpPr>
        <p:sp>
          <p:nvSpPr>
            <p:cNvPr id="7" name="Freeform 7"/>
            <p:cNvSpPr>
              <a:spLocks/>
            </p:cNvSpPr>
            <p:nvPr/>
          </p:nvSpPr>
          <p:spPr bwMode="auto">
            <a:xfrm>
              <a:off x="1385359" y="1928802"/>
              <a:ext cx="5829847" cy="3214710"/>
            </a:xfrm>
            <a:prstGeom prst="ellipse">
              <a:avLst/>
            </a:prstGeom>
            <a:solidFill>
              <a:schemeClr val="bg1">
                <a:lumMod val="85000"/>
              </a:schemeClr>
            </a:solidFill>
            <a:ln w="12700">
              <a:solidFill>
                <a:srgbClr val="FF0000"/>
              </a:solidFill>
              <a:round/>
              <a:headEnd/>
              <a:tailEnd/>
            </a:ln>
          </p:spPr>
          <p:txBody>
            <a:bodyPr/>
            <a:lstStyle/>
            <a:p>
              <a:endParaRPr lang="en-US"/>
            </a:p>
          </p:txBody>
        </p:sp>
        <p:sp>
          <p:nvSpPr>
            <p:cNvPr id="10" name="AutoShape 11"/>
            <p:cNvSpPr>
              <a:spLocks noChangeArrowheads="1"/>
            </p:cNvSpPr>
            <p:nvPr/>
          </p:nvSpPr>
          <p:spPr bwMode="auto">
            <a:xfrm>
              <a:off x="2428860" y="3929066"/>
              <a:ext cx="1071570" cy="785818"/>
            </a:xfrm>
            <a:prstGeom prst="ellipse">
              <a:avLst/>
            </a:prstGeom>
            <a:solidFill>
              <a:srgbClr val="B2B2B2"/>
            </a:solidFill>
            <a:ln w="9525">
              <a:solidFill>
                <a:srgbClr val="000000"/>
              </a:solidFill>
              <a:miter lim="800000"/>
              <a:headEnd/>
              <a:tailEnd/>
            </a:ln>
          </p:spPr>
          <p:txBody>
            <a:bodyPr/>
            <a:lstStyle/>
            <a:p>
              <a:pPr algn="ctr"/>
              <a:r>
                <a:rPr lang="en-US" sz="2400"/>
                <a:t>B</a:t>
              </a:r>
            </a:p>
          </p:txBody>
        </p:sp>
        <p:sp>
          <p:nvSpPr>
            <p:cNvPr id="11" name="AutoShape 12"/>
            <p:cNvSpPr>
              <a:spLocks noChangeArrowheads="1"/>
            </p:cNvSpPr>
            <p:nvPr/>
          </p:nvSpPr>
          <p:spPr bwMode="auto">
            <a:xfrm>
              <a:off x="4857752" y="3929066"/>
              <a:ext cx="857256" cy="714380"/>
            </a:xfrm>
            <a:prstGeom prst="ellipse">
              <a:avLst/>
            </a:prstGeom>
            <a:solidFill>
              <a:srgbClr val="B2B2B2"/>
            </a:solidFill>
            <a:ln w="9525">
              <a:solidFill>
                <a:srgbClr val="000000"/>
              </a:solidFill>
              <a:miter lim="800000"/>
              <a:headEnd/>
              <a:tailEnd/>
            </a:ln>
          </p:spPr>
          <p:txBody>
            <a:bodyPr/>
            <a:lstStyle/>
            <a:p>
              <a:pPr algn="ctr"/>
              <a:r>
                <a:rPr lang="en-US" sz="2400"/>
                <a:t>C1</a:t>
              </a:r>
            </a:p>
          </p:txBody>
        </p:sp>
        <p:sp>
          <p:nvSpPr>
            <p:cNvPr id="22" name="Text Box 27"/>
            <p:cNvSpPr txBox="1">
              <a:spLocks noChangeArrowheads="1"/>
            </p:cNvSpPr>
            <p:nvPr/>
          </p:nvSpPr>
          <p:spPr bwMode="auto">
            <a:xfrm>
              <a:off x="6929454" y="4181411"/>
              <a:ext cx="1643206" cy="533473"/>
            </a:xfrm>
            <a:prstGeom prst="rect">
              <a:avLst/>
            </a:prstGeom>
            <a:noFill/>
            <a:ln w="9525">
              <a:noFill/>
              <a:miter lim="800000"/>
              <a:headEnd/>
              <a:tailEnd/>
            </a:ln>
          </p:spPr>
          <p:txBody>
            <a:bodyPr/>
            <a:lstStyle/>
            <a:p>
              <a:pPr eaLnBrk="0" hangingPunct="0"/>
              <a:r>
                <a:rPr lang="en-US" sz="2400"/>
                <a:t>Môi trường</a:t>
              </a:r>
            </a:p>
          </p:txBody>
        </p:sp>
        <p:sp>
          <p:nvSpPr>
            <p:cNvPr id="23" name="Rectangle 33"/>
            <p:cNvSpPr>
              <a:spLocks noChangeArrowheads="1"/>
            </p:cNvSpPr>
            <p:nvPr/>
          </p:nvSpPr>
          <p:spPr bwMode="auto">
            <a:xfrm>
              <a:off x="857224" y="4929198"/>
              <a:ext cx="1200254" cy="461048"/>
            </a:xfrm>
            <a:prstGeom prst="rect">
              <a:avLst/>
            </a:prstGeom>
            <a:noFill/>
            <a:ln w="9525">
              <a:noFill/>
              <a:miter lim="800000"/>
              <a:headEnd/>
              <a:tailEnd/>
            </a:ln>
          </p:spPr>
          <p:txBody>
            <a:bodyPr wrap="none">
              <a:spAutoFit/>
            </a:bodyPr>
            <a:lstStyle/>
            <a:p>
              <a:r>
                <a:rPr lang="en-US" sz="2400" u="sng">
                  <a:solidFill>
                    <a:srgbClr val="000099"/>
                  </a:solidFill>
                </a:rPr>
                <a:t>Đầu vào</a:t>
              </a:r>
            </a:p>
          </p:txBody>
        </p:sp>
        <p:cxnSp>
          <p:nvCxnSpPr>
            <p:cNvPr id="24" name="AutoShape 34"/>
            <p:cNvCxnSpPr>
              <a:cxnSpLocks noChangeShapeType="1"/>
              <a:stCxn id="23" idx="0"/>
            </p:cNvCxnSpPr>
            <p:nvPr/>
          </p:nvCxnSpPr>
          <p:spPr bwMode="auto">
            <a:xfrm rot="5400000" flipH="1" flipV="1">
              <a:off x="1193006" y="4622039"/>
              <a:ext cx="571504" cy="42815"/>
            </a:xfrm>
            <a:prstGeom prst="straightConnector1">
              <a:avLst/>
            </a:prstGeom>
            <a:noFill/>
            <a:ln w="9525">
              <a:solidFill>
                <a:srgbClr val="000099"/>
              </a:solidFill>
              <a:round/>
              <a:headEnd/>
              <a:tailEnd type="triangle" w="med" len="med"/>
            </a:ln>
          </p:spPr>
        </p:cxnSp>
        <p:sp>
          <p:nvSpPr>
            <p:cNvPr id="25" name="Rectangle 35"/>
            <p:cNvSpPr>
              <a:spLocks noChangeArrowheads="1"/>
            </p:cNvSpPr>
            <p:nvPr/>
          </p:nvSpPr>
          <p:spPr bwMode="auto">
            <a:xfrm>
              <a:off x="785786" y="1539192"/>
              <a:ext cx="1516011" cy="461048"/>
            </a:xfrm>
            <a:prstGeom prst="rect">
              <a:avLst/>
            </a:prstGeom>
            <a:noFill/>
            <a:ln w="9525">
              <a:noFill/>
              <a:miter lim="800000"/>
              <a:headEnd/>
              <a:tailEnd/>
            </a:ln>
          </p:spPr>
          <p:txBody>
            <a:bodyPr>
              <a:spAutoFit/>
            </a:bodyPr>
            <a:lstStyle/>
            <a:p>
              <a:r>
                <a:rPr lang="en-US" sz="2400" u="sng">
                  <a:solidFill>
                    <a:srgbClr val="000099"/>
                  </a:solidFill>
                </a:rPr>
                <a:t>Giao tiếp</a:t>
              </a:r>
            </a:p>
          </p:txBody>
        </p:sp>
        <p:cxnSp>
          <p:nvCxnSpPr>
            <p:cNvPr id="26" name="AutoShape 36"/>
            <p:cNvCxnSpPr>
              <a:cxnSpLocks noChangeShapeType="1"/>
              <a:stCxn id="25" idx="2"/>
              <a:endCxn id="21" idx="0"/>
            </p:cNvCxnSpPr>
            <p:nvPr/>
          </p:nvCxnSpPr>
          <p:spPr bwMode="auto">
            <a:xfrm rot="16200000" flipH="1">
              <a:off x="1351004" y="2193028"/>
              <a:ext cx="653102" cy="267526"/>
            </a:xfrm>
            <a:prstGeom prst="straightConnector1">
              <a:avLst/>
            </a:prstGeom>
            <a:noFill/>
            <a:ln w="9525">
              <a:solidFill>
                <a:srgbClr val="000099"/>
              </a:solidFill>
              <a:round/>
              <a:headEnd/>
              <a:tailEnd type="triangle" w="med" len="med"/>
            </a:ln>
          </p:spPr>
        </p:cxnSp>
        <p:sp>
          <p:nvSpPr>
            <p:cNvPr id="27" name="Rectangle 37"/>
            <p:cNvSpPr>
              <a:spLocks noChangeArrowheads="1"/>
            </p:cNvSpPr>
            <p:nvPr/>
          </p:nvSpPr>
          <p:spPr bwMode="auto">
            <a:xfrm>
              <a:off x="3071802" y="5214950"/>
              <a:ext cx="2096471" cy="461665"/>
            </a:xfrm>
            <a:prstGeom prst="rect">
              <a:avLst/>
            </a:prstGeom>
            <a:noFill/>
            <a:ln w="9525">
              <a:noFill/>
              <a:miter lim="800000"/>
              <a:headEnd/>
              <a:tailEnd/>
            </a:ln>
          </p:spPr>
          <p:txBody>
            <a:bodyPr wrap="none">
              <a:spAutoFit/>
            </a:bodyPr>
            <a:lstStyle/>
            <a:p>
              <a:r>
                <a:rPr lang="en-US" sz="2400" u="sng">
                  <a:solidFill>
                    <a:srgbClr val="000099"/>
                  </a:solidFill>
                </a:rPr>
                <a:t>Quan hệ nội tại</a:t>
              </a:r>
            </a:p>
          </p:txBody>
        </p:sp>
        <p:cxnSp>
          <p:nvCxnSpPr>
            <p:cNvPr id="28" name="AutoShape 38"/>
            <p:cNvCxnSpPr>
              <a:cxnSpLocks noChangeShapeType="1"/>
              <a:stCxn id="27" idx="0"/>
            </p:cNvCxnSpPr>
            <p:nvPr/>
          </p:nvCxnSpPr>
          <p:spPr bwMode="auto">
            <a:xfrm rot="16200000" flipV="1">
              <a:off x="3703077" y="4797989"/>
              <a:ext cx="785818" cy="48104"/>
            </a:xfrm>
            <a:prstGeom prst="straightConnector1">
              <a:avLst/>
            </a:prstGeom>
            <a:noFill/>
            <a:ln w="9525">
              <a:solidFill>
                <a:srgbClr val="000099"/>
              </a:solidFill>
              <a:round/>
              <a:headEnd/>
              <a:tailEnd type="triangle" w="med" len="med"/>
            </a:ln>
          </p:spPr>
        </p:cxnSp>
        <p:sp>
          <p:nvSpPr>
            <p:cNvPr id="29" name="Line 40"/>
            <p:cNvSpPr>
              <a:spLocks noChangeShapeType="1"/>
            </p:cNvSpPr>
            <p:nvPr/>
          </p:nvSpPr>
          <p:spPr bwMode="auto">
            <a:xfrm flipH="1">
              <a:off x="4352724" y="4052562"/>
              <a:ext cx="91303" cy="84790"/>
            </a:xfrm>
            <a:prstGeom prst="line">
              <a:avLst/>
            </a:prstGeom>
            <a:noFill/>
            <a:ln w="9525">
              <a:noFill/>
              <a:round/>
              <a:headEnd/>
              <a:tailEnd type="triangle" w="med" len="med"/>
            </a:ln>
          </p:spPr>
          <p:txBody>
            <a:bodyPr/>
            <a:lstStyle/>
            <a:p>
              <a:endParaRPr lang="en-US"/>
            </a:p>
          </p:txBody>
        </p:sp>
        <p:sp>
          <p:nvSpPr>
            <p:cNvPr id="30" name="Rectangle 42"/>
            <p:cNvSpPr>
              <a:spLocks noChangeArrowheads="1"/>
            </p:cNvSpPr>
            <p:nvPr/>
          </p:nvSpPr>
          <p:spPr bwMode="auto">
            <a:xfrm>
              <a:off x="4357686" y="1142984"/>
              <a:ext cx="1852430" cy="461665"/>
            </a:xfrm>
            <a:prstGeom prst="rect">
              <a:avLst/>
            </a:prstGeom>
            <a:noFill/>
            <a:ln w="9525">
              <a:noFill/>
              <a:miter lim="800000"/>
              <a:headEnd/>
              <a:tailEnd/>
            </a:ln>
          </p:spPr>
          <p:txBody>
            <a:bodyPr wrap="none">
              <a:spAutoFit/>
            </a:bodyPr>
            <a:lstStyle/>
            <a:p>
              <a:pPr eaLnBrk="0" hangingPunct="0"/>
              <a:r>
                <a:rPr lang="en-US" sz="2400" u="sng">
                  <a:solidFill>
                    <a:srgbClr val="000099"/>
                  </a:solidFill>
                </a:rPr>
                <a:t>Hệ thống con</a:t>
              </a:r>
            </a:p>
          </p:txBody>
        </p:sp>
        <p:cxnSp>
          <p:nvCxnSpPr>
            <p:cNvPr id="31" name="AutoShape 43"/>
            <p:cNvCxnSpPr>
              <a:cxnSpLocks noChangeShapeType="1"/>
              <a:stCxn id="30" idx="2"/>
              <a:endCxn id="92" idx="0"/>
            </p:cNvCxnSpPr>
            <p:nvPr/>
          </p:nvCxnSpPr>
          <p:spPr bwMode="auto">
            <a:xfrm rot="5400000">
              <a:off x="4962329" y="1892981"/>
              <a:ext cx="609905" cy="33240"/>
            </a:xfrm>
            <a:prstGeom prst="straightConnector1">
              <a:avLst/>
            </a:prstGeom>
            <a:noFill/>
            <a:ln w="9525">
              <a:solidFill>
                <a:srgbClr val="000099"/>
              </a:solidFill>
              <a:round/>
              <a:headEnd/>
              <a:tailEnd type="triangle" w="med" len="med"/>
            </a:ln>
          </p:spPr>
        </p:cxnSp>
        <p:sp>
          <p:nvSpPr>
            <p:cNvPr id="32" name="Rectangle 44"/>
            <p:cNvSpPr>
              <a:spLocks noChangeArrowheads="1"/>
            </p:cNvSpPr>
            <p:nvPr/>
          </p:nvSpPr>
          <p:spPr bwMode="auto">
            <a:xfrm>
              <a:off x="5857884" y="5143512"/>
              <a:ext cx="1354328" cy="461048"/>
            </a:xfrm>
            <a:prstGeom prst="rect">
              <a:avLst/>
            </a:prstGeom>
            <a:noFill/>
            <a:ln w="9525">
              <a:noFill/>
              <a:miter lim="800000"/>
              <a:headEnd/>
              <a:tailEnd/>
            </a:ln>
          </p:spPr>
          <p:txBody>
            <a:bodyPr wrap="none">
              <a:spAutoFit/>
            </a:bodyPr>
            <a:lstStyle/>
            <a:p>
              <a:r>
                <a:rPr lang="en-US" sz="2400" u="sng">
                  <a:solidFill>
                    <a:srgbClr val="000099"/>
                  </a:solidFill>
                </a:rPr>
                <a:t>Ranh giới</a:t>
              </a:r>
            </a:p>
          </p:txBody>
        </p:sp>
        <p:cxnSp>
          <p:nvCxnSpPr>
            <p:cNvPr id="33" name="AutoShape 45"/>
            <p:cNvCxnSpPr>
              <a:cxnSpLocks noChangeShapeType="1"/>
              <a:stCxn id="32" idx="0"/>
              <a:endCxn id="7" idx="5"/>
            </p:cNvCxnSpPr>
            <p:nvPr/>
          </p:nvCxnSpPr>
          <p:spPr bwMode="auto">
            <a:xfrm rot="16200000" flipV="1">
              <a:off x="6212855" y="4821319"/>
              <a:ext cx="470783" cy="173604"/>
            </a:xfrm>
            <a:prstGeom prst="straightConnector1">
              <a:avLst/>
            </a:prstGeom>
            <a:noFill/>
            <a:ln w="9525">
              <a:solidFill>
                <a:srgbClr val="000099"/>
              </a:solidFill>
              <a:round/>
              <a:headEnd/>
              <a:tailEnd type="triangle" w="med" len="med"/>
            </a:ln>
          </p:spPr>
        </p:cxnSp>
        <p:sp>
          <p:nvSpPr>
            <p:cNvPr id="34" name="Rectangle 46"/>
            <p:cNvSpPr>
              <a:spLocks noChangeArrowheads="1"/>
            </p:cNvSpPr>
            <p:nvPr/>
          </p:nvSpPr>
          <p:spPr bwMode="auto">
            <a:xfrm>
              <a:off x="7052283" y="1785926"/>
              <a:ext cx="1234493" cy="461048"/>
            </a:xfrm>
            <a:prstGeom prst="rect">
              <a:avLst/>
            </a:prstGeom>
            <a:noFill/>
            <a:ln w="9525">
              <a:noFill/>
              <a:miter lim="800000"/>
              <a:headEnd/>
              <a:tailEnd/>
            </a:ln>
          </p:spPr>
          <p:txBody>
            <a:bodyPr wrap="square">
              <a:spAutoFit/>
            </a:bodyPr>
            <a:lstStyle/>
            <a:p>
              <a:r>
                <a:rPr lang="en-US" sz="2400" u="sng">
                  <a:solidFill>
                    <a:srgbClr val="000099"/>
                  </a:solidFill>
                </a:rPr>
                <a:t>Đầu ra</a:t>
              </a:r>
            </a:p>
          </p:txBody>
        </p:sp>
        <p:cxnSp>
          <p:nvCxnSpPr>
            <p:cNvPr id="35" name="AutoShape 47"/>
            <p:cNvCxnSpPr>
              <a:cxnSpLocks noChangeShapeType="1"/>
              <a:stCxn id="34" idx="2"/>
            </p:cNvCxnSpPr>
            <p:nvPr/>
          </p:nvCxnSpPr>
          <p:spPr bwMode="auto">
            <a:xfrm rot="5400000">
              <a:off x="7412835" y="2457925"/>
              <a:ext cx="467646" cy="45744"/>
            </a:xfrm>
            <a:prstGeom prst="straightConnector1">
              <a:avLst/>
            </a:prstGeom>
            <a:noFill/>
            <a:ln w="9525">
              <a:solidFill>
                <a:srgbClr val="000099"/>
              </a:solidFill>
              <a:round/>
              <a:headEnd/>
              <a:tailEnd type="triangle" w="med" len="med"/>
            </a:ln>
          </p:spPr>
        </p:cxnSp>
        <p:sp>
          <p:nvSpPr>
            <p:cNvPr id="37" name="Oval 36"/>
            <p:cNvSpPr/>
            <p:nvPr/>
          </p:nvSpPr>
          <p:spPr>
            <a:xfrm>
              <a:off x="2643174" y="2357430"/>
              <a:ext cx="1000132" cy="785818"/>
            </a:xfrm>
            <a:prstGeom prst="ellipse">
              <a:avLst/>
            </a:prstGeom>
            <a:solidFill>
              <a:srgbClr val="B2B2B2"/>
            </a:solidFill>
            <a:ln w="9525">
              <a:solidFill>
                <a:srgbClr val="000000"/>
              </a:solidFill>
              <a:round/>
              <a:headEnd/>
              <a:tailEnd/>
            </a:ln>
          </p:spPr>
          <p:txBody>
            <a:bodyPr/>
            <a:lstStyle/>
            <a:p>
              <a:pPr algn="ctr"/>
              <a:r>
                <a:rPr lang="en-US" sz="2400"/>
                <a:t>A</a:t>
              </a:r>
            </a:p>
          </p:txBody>
        </p:sp>
        <p:sp>
          <p:nvSpPr>
            <p:cNvPr id="39" name="Oval 38"/>
            <p:cNvSpPr/>
            <p:nvPr/>
          </p:nvSpPr>
          <p:spPr>
            <a:xfrm>
              <a:off x="4857752" y="2428868"/>
              <a:ext cx="857256" cy="714380"/>
            </a:xfrm>
            <a:prstGeom prst="ellipse">
              <a:avLst/>
            </a:prstGeom>
            <a:solidFill>
              <a:srgbClr val="B2B2B2"/>
            </a:solidFill>
            <a:ln w="9525">
              <a:solidFill>
                <a:srgbClr val="000000"/>
              </a:solidFill>
              <a:round/>
              <a:headEnd/>
              <a:tailEnd/>
            </a:ln>
          </p:spPr>
          <p:txBody>
            <a:bodyPr/>
            <a:lstStyle/>
            <a:p>
              <a:pPr algn="ctr"/>
              <a:r>
                <a:rPr lang="en-US" sz="2400"/>
                <a:t>C2</a:t>
              </a:r>
            </a:p>
          </p:txBody>
        </p:sp>
        <p:cxnSp>
          <p:nvCxnSpPr>
            <p:cNvPr id="42" name="Straight Arrow Connector 41"/>
            <p:cNvCxnSpPr>
              <a:stCxn id="37" idx="6"/>
              <a:endCxn id="39" idx="2"/>
            </p:cNvCxnSpPr>
            <p:nvPr/>
          </p:nvCxnSpPr>
          <p:spPr>
            <a:xfrm>
              <a:off x="3643306" y="2750339"/>
              <a:ext cx="1214446" cy="35719"/>
            </a:xfrm>
            <a:prstGeom prst="straightConnector1">
              <a:avLst/>
            </a:prstGeom>
            <a:noFill/>
            <a:ln w="28575">
              <a:solidFill>
                <a:srgbClr val="FF0000"/>
              </a:solidFill>
              <a:prstDash val="solid"/>
              <a:round/>
              <a:headEnd type="none" w="lg" len="lg"/>
              <a:tailEnd type="triangle" w="lg" len="lg"/>
            </a:ln>
          </p:spPr>
        </p:cxnSp>
        <p:cxnSp>
          <p:nvCxnSpPr>
            <p:cNvPr id="45" name="Straight Arrow Connector 44"/>
            <p:cNvCxnSpPr>
              <a:stCxn id="10" idx="0"/>
              <a:endCxn id="37" idx="4"/>
            </p:cNvCxnSpPr>
            <p:nvPr/>
          </p:nvCxnSpPr>
          <p:spPr>
            <a:xfrm rot="5400000" flipH="1" flipV="1">
              <a:off x="2661033" y="3446860"/>
              <a:ext cx="785818" cy="178595"/>
            </a:xfrm>
            <a:prstGeom prst="straightConnector1">
              <a:avLst/>
            </a:prstGeom>
            <a:noFill/>
            <a:ln w="28575">
              <a:solidFill>
                <a:srgbClr val="FF0000"/>
              </a:solidFill>
              <a:prstDash val="solid"/>
              <a:round/>
              <a:headEnd type="none" w="lg" len="lg"/>
              <a:tailEnd type="triangle" w="lg" len="lg"/>
            </a:ln>
          </p:spPr>
        </p:cxnSp>
        <p:cxnSp>
          <p:nvCxnSpPr>
            <p:cNvPr id="48" name="Straight Arrow Connector 47"/>
            <p:cNvCxnSpPr>
              <a:stCxn id="10" idx="6"/>
              <a:endCxn id="11" idx="2"/>
            </p:cNvCxnSpPr>
            <p:nvPr/>
          </p:nvCxnSpPr>
          <p:spPr>
            <a:xfrm flipV="1">
              <a:off x="3500430" y="4286256"/>
              <a:ext cx="1357322" cy="35719"/>
            </a:xfrm>
            <a:prstGeom prst="straightConnector1">
              <a:avLst/>
            </a:prstGeom>
            <a:noFill/>
            <a:ln w="28575">
              <a:solidFill>
                <a:srgbClr val="FF0000"/>
              </a:solidFill>
              <a:prstDash val="solid"/>
              <a:round/>
              <a:headEnd type="none" w="lg" len="lg"/>
              <a:tailEnd type="triangle" w="lg" len="lg"/>
            </a:ln>
          </p:spPr>
        </p:cxnSp>
        <p:cxnSp>
          <p:nvCxnSpPr>
            <p:cNvPr id="51" name="Straight Arrow Connector 50"/>
            <p:cNvCxnSpPr>
              <a:stCxn id="11" idx="0"/>
              <a:endCxn id="39" idx="4"/>
            </p:cNvCxnSpPr>
            <p:nvPr/>
          </p:nvCxnSpPr>
          <p:spPr>
            <a:xfrm rot="5400000" flipH="1" flipV="1">
              <a:off x="4893471" y="3536157"/>
              <a:ext cx="785818" cy="1588"/>
            </a:xfrm>
            <a:prstGeom prst="straightConnector1">
              <a:avLst/>
            </a:prstGeom>
            <a:noFill/>
            <a:ln w="28575">
              <a:solidFill>
                <a:srgbClr val="FF0000"/>
              </a:solidFill>
              <a:prstDash val="solid"/>
              <a:round/>
              <a:headEnd type="none" w="lg" len="lg"/>
              <a:tailEnd type="triangle" w="lg" len="lg"/>
            </a:ln>
          </p:spPr>
        </p:cxnSp>
        <p:cxnSp>
          <p:nvCxnSpPr>
            <p:cNvPr id="67" name="Straight Arrow Connector 66"/>
            <p:cNvCxnSpPr>
              <a:stCxn id="39" idx="6"/>
            </p:cNvCxnSpPr>
            <p:nvPr/>
          </p:nvCxnSpPr>
          <p:spPr>
            <a:xfrm>
              <a:off x="5715008" y="2786058"/>
              <a:ext cx="2214578" cy="1588"/>
            </a:xfrm>
            <a:prstGeom prst="straightConnector1">
              <a:avLst/>
            </a:prstGeom>
            <a:noFill/>
            <a:ln w="28575">
              <a:solidFill>
                <a:srgbClr val="FF0000"/>
              </a:solidFill>
              <a:prstDash val="solid"/>
              <a:round/>
              <a:headEnd type="none" w="lg" len="lg"/>
              <a:tailEnd type="triangle" w="lg" len="lg"/>
            </a:ln>
          </p:spPr>
        </p:cxnSp>
        <p:sp>
          <p:nvSpPr>
            <p:cNvPr id="20" name="Oval 23"/>
            <p:cNvSpPr>
              <a:spLocks noChangeArrowheads="1"/>
            </p:cNvSpPr>
            <p:nvPr/>
          </p:nvSpPr>
          <p:spPr bwMode="auto">
            <a:xfrm>
              <a:off x="6786578" y="2714620"/>
              <a:ext cx="182606" cy="164281"/>
            </a:xfrm>
            <a:prstGeom prst="ellipse">
              <a:avLst/>
            </a:prstGeom>
            <a:solidFill>
              <a:srgbClr val="FFFFFF"/>
            </a:solidFill>
            <a:ln w="9525">
              <a:solidFill>
                <a:srgbClr val="000000"/>
              </a:solidFill>
              <a:round/>
              <a:headEnd/>
              <a:tailEnd/>
            </a:ln>
          </p:spPr>
          <p:txBody>
            <a:bodyPr/>
            <a:lstStyle/>
            <a:p>
              <a:endParaRPr lang="en-US"/>
            </a:p>
          </p:txBody>
        </p:sp>
        <p:cxnSp>
          <p:nvCxnSpPr>
            <p:cNvPr id="73" name="Straight Arrow Connector 72"/>
            <p:cNvCxnSpPr>
              <a:endCxn id="37" idx="2"/>
            </p:cNvCxnSpPr>
            <p:nvPr/>
          </p:nvCxnSpPr>
          <p:spPr>
            <a:xfrm>
              <a:off x="1142976" y="2714620"/>
              <a:ext cx="1500198" cy="35719"/>
            </a:xfrm>
            <a:prstGeom prst="straightConnector1">
              <a:avLst/>
            </a:prstGeom>
            <a:noFill/>
            <a:ln w="28575">
              <a:solidFill>
                <a:srgbClr val="FF0000"/>
              </a:solidFill>
              <a:prstDash val="solid"/>
              <a:round/>
              <a:headEnd type="none" w="lg" len="lg"/>
              <a:tailEnd type="triangle" w="lg" len="lg"/>
            </a:ln>
          </p:spPr>
        </p:cxnSp>
        <p:sp>
          <p:nvSpPr>
            <p:cNvPr id="92" name="Oval 91"/>
            <p:cNvSpPr/>
            <p:nvPr/>
          </p:nvSpPr>
          <p:spPr>
            <a:xfrm>
              <a:off x="4357686" y="2214554"/>
              <a:ext cx="1785950" cy="2643206"/>
            </a:xfrm>
            <a:prstGeom prst="ellipse">
              <a:avLst/>
            </a:prstGeom>
            <a:solidFill>
              <a:schemeClr val="accent1">
                <a:lumMod val="60000"/>
                <a:lumOff val="40000"/>
                <a:alpha val="40000"/>
              </a:schemeClr>
            </a:solidFill>
            <a:ln w="9525">
              <a:solidFill>
                <a:srgbClr val="000000"/>
              </a:solidFill>
              <a:round/>
              <a:headEnd/>
              <a:tailEnd/>
            </a:ln>
          </p:spPr>
          <p:txBody>
            <a:bodyPr/>
            <a:lstStyle/>
            <a:p>
              <a:endParaRPr lang="en-US"/>
            </a:p>
          </p:txBody>
        </p:sp>
        <p:cxnSp>
          <p:nvCxnSpPr>
            <p:cNvPr id="76" name="Straight Arrow Connector 75"/>
            <p:cNvCxnSpPr>
              <a:endCxn id="10" idx="2"/>
            </p:cNvCxnSpPr>
            <p:nvPr/>
          </p:nvCxnSpPr>
          <p:spPr>
            <a:xfrm>
              <a:off x="928662" y="4286256"/>
              <a:ext cx="1500198" cy="35719"/>
            </a:xfrm>
            <a:prstGeom prst="straightConnector1">
              <a:avLst/>
            </a:prstGeom>
            <a:noFill/>
            <a:ln w="28575">
              <a:solidFill>
                <a:srgbClr val="FF0000"/>
              </a:solidFill>
              <a:prstDash val="solid"/>
              <a:round/>
              <a:headEnd type="none" w="lg" len="lg"/>
              <a:tailEnd type="triangle" w="lg" len="lg"/>
            </a:ln>
          </p:spPr>
        </p:cxnSp>
        <p:sp>
          <p:nvSpPr>
            <p:cNvPr id="19" name="Oval 21"/>
            <p:cNvSpPr>
              <a:spLocks noChangeArrowheads="1"/>
            </p:cNvSpPr>
            <p:nvPr/>
          </p:nvSpPr>
          <p:spPr bwMode="auto">
            <a:xfrm>
              <a:off x="1689364" y="4197012"/>
              <a:ext cx="188312" cy="174880"/>
            </a:xfrm>
            <a:prstGeom prst="ellipse">
              <a:avLst/>
            </a:prstGeom>
            <a:solidFill>
              <a:srgbClr val="FFFFFF"/>
            </a:solidFill>
            <a:ln w="9525">
              <a:solidFill>
                <a:srgbClr val="000000"/>
              </a:solidFill>
              <a:round/>
              <a:headEnd/>
              <a:tailEnd/>
            </a:ln>
          </p:spPr>
          <p:txBody>
            <a:bodyPr/>
            <a:lstStyle/>
            <a:p>
              <a:endParaRPr lang="en-US"/>
            </a:p>
          </p:txBody>
        </p:sp>
        <p:sp>
          <p:nvSpPr>
            <p:cNvPr id="21" name="Oval 24"/>
            <p:cNvSpPr>
              <a:spLocks noChangeArrowheads="1"/>
            </p:cNvSpPr>
            <p:nvPr/>
          </p:nvSpPr>
          <p:spPr bwMode="auto">
            <a:xfrm>
              <a:off x="1714480" y="2653342"/>
              <a:ext cx="193676" cy="204154"/>
            </a:xfrm>
            <a:prstGeom prst="ellipse">
              <a:avLst/>
            </a:prstGeom>
            <a:solidFill>
              <a:srgbClr val="FFFFFF"/>
            </a:solidFill>
            <a:ln w="9525">
              <a:solidFill>
                <a:srgbClr val="000000"/>
              </a:solidFill>
              <a:round/>
              <a:headEnd/>
              <a:tailEnd/>
            </a:ln>
          </p:spPr>
          <p:txBody>
            <a:bodyPr/>
            <a:lstStyle/>
            <a:p>
              <a:endParaRPr lang="en-US"/>
            </a:p>
          </p:txBody>
        </p:sp>
        <p:sp>
          <p:nvSpPr>
            <p:cNvPr id="149" name="Oval 23"/>
            <p:cNvSpPr>
              <a:spLocks noChangeArrowheads="1"/>
            </p:cNvSpPr>
            <p:nvPr/>
          </p:nvSpPr>
          <p:spPr bwMode="auto">
            <a:xfrm>
              <a:off x="4429124" y="2714620"/>
              <a:ext cx="164648" cy="142876"/>
            </a:xfrm>
            <a:prstGeom prst="ellipse">
              <a:avLst/>
            </a:prstGeom>
            <a:solidFill>
              <a:schemeClr val="bg1">
                <a:lumMod val="75000"/>
              </a:schemeClr>
            </a:solidFill>
            <a:ln w="9525">
              <a:solidFill>
                <a:srgbClr val="000000"/>
              </a:solidFill>
              <a:round/>
              <a:headEnd/>
              <a:tailEnd/>
            </a:ln>
          </p:spPr>
          <p:txBody>
            <a:bodyPr/>
            <a:lstStyle/>
            <a:p>
              <a:endParaRPr lang="en-US"/>
            </a:p>
          </p:txBody>
        </p:sp>
        <p:sp>
          <p:nvSpPr>
            <p:cNvPr id="150" name="Oval 23"/>
            <p:cNvSpPr>
              <a:spLocks noChangeArrowheads="1"/>
            </p:cNvSpPr>
            <p:nvPr/>
          </p:nvSpPr>
          <p:spPr bwMode="auto">
            <a:xfrm>
              <a:off x="5878522" y="2704460"/>
              <a:ext cx="182606" cy="164281"/>
            </a:xfrm>
            <a:prstGeom prst="ellipse">
              <a:avLst/>
            </a:prstGeom>
            <a:solidFill>
              <a:schemeClr val="bg1">
                <a:lumMod val="75000"/>
              </a:schemeClr>
            </a:solidFill>
            <a:ln w="9525">
              <a:solidFill>
                <a:srgbClr val="000000"/>
              </a:solidFill>
              <a:round/>
              <a:headEnd/>
              <a:tailEnd/>
            </a:ln>
          </p:spPr>
          <p:txBody>
            <a:bodyPr/>
            <a:lstStyle/>
            <a:p>
              <a:endParaRPr lang="en-US"/>
            </a:p>
          </p:txBody>
        </p:sp>
        <p:sp>
          <p:nvSpPr>
            <p:cNvPr id="151" name="Oval 23"/>
            <p:cNvSpPr>
              <a:spLocks noChangeArrowheads="1"/>
            </p:cNvSpPr>
            <p:nvPr/>
          </p:nvSpPr>
          <p:spPr bwMode="auto">
            <a:xfrm>
              <a:off x="4429124" y="4214818"/>
              <a:ext cx="182606" cy="164281"/>
            </a:xfrm>
            <a:prstGeom prst="ellipse">
              <a:avLst/>
            </a:prstGeom>
            <a:solidFill>
              <a:schemeClr val="bg1">
                <a:lumMod val="75000"/>
              </a:schemeClr>
            </a:solidFill>
            <a:ln w="9525">
              <a:solidFill>
                <a:srgbClr val="000000"/>
              </a:solidFill>
              <a:round/>
              <a:headEnd/>
              <a:tailEnd/>
            </a:ln>
          </p:spPr>
          <p:txBody>
            <a:bodyPr/>
            <a:lstStyle/>
            <a:p>
              <a:endParaRPr lang="en-US"/>
            </a:p>
          </p:txBody>
        </p:sp>
        <p:sp>
          <p:nvSpPr>
            <p:cNvPr id="152" name="Rectangle 42"/>
            <p:cNvSpPr>
              <a:spLocks noChangeArrowheads="1"/>
            </p:cNvSpPr>
            <p:nvPr/>
          </p:nvSpPr>
          <p:spPr bwMode="auto">
            <a:xfrm>
              <a:off x="2357422" y="1142984"/>
              <a:ext cx="1670650" cy="461665"/>
            </a:xfrm>
            <a:prstGeom prst="rect">
              <a:avLst/>
            </a:prstGeom>
            <a:noFill/>
            <a:ln w="9525">
              <a:noFill/>
              <a:miter lim="800000"/>
              <a:headEnd/>
              <a:tailEnd/>
            </a:ln>
          </p:spPr>
          <p:txBody>
            <a:bodyPr wrap="none">
              <a:spAutoFit/>
            </a:bodyPr>
            <a:lstStyle/>
            <a:p>
              <a:pPr eaLnBrk="0" hangingPunct="0"/>
              <a:r>
                <a:rPr lang="en-US" sz="2400" u="sng">
                  <a:solidFill>
                    <a:srgbClr val="000099"/>
                  </a:solidFill>
                </a:rPr>
                <a:t>Thành phần</a:t>
              </a:r>
            </a:p>
          </p:txBody>
        </p:sp>
        <p:cxnSp>
          <p:nvCxnSpPr>
            <p:cNvPr id="153" name="AutoShape 43"/>
            <p:cNvCxnSpPr>
              <a:cxnSpLocks noChangeShapeType="1"/>
              <a:stCxn id="152" idx="2"/>
              <a:endCxn id="37" idx="0"/>
            </p:cNvCxnSpPr>
            <p:nvPr/>
          </p:nvCxnSpPr>
          <p:spPr bwMode="auto">
            <a:xfrm rot="5400000">
              <a:off x="2791604" y="1956286"/>
              <a:ext cx="752781" cy="49507"/>
            </a:xfrm>
            <a:prstGeom prst="straightConnector1">
              <a:avLst/>
            </a:prstGeom>
            <a:noFill/>
            <a:ln w="9525">
              <a:solidFill>
                <a:srgbClr val="000099"/>
              </a:solidFill>
              <a:round/>
              <a:headEnd/>
              <a:tailEnd type="triangle" w="med" len="med"/>
            </a:ln>
          </p:spPr>
        </p:cxnSp>
      </p:grpSp>
    </p:spTree>
    <p:extLst>
      <p:ext uri="{BB962C8B-B14F-4D97-AF65-F5344CB8AC3E}">
        <p14:creationId xmlns:p14="http://schemas.microsoft.com/office/powerpoint/2010/main" val="915047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SubSystem-3</a:t>
            </a:r>
          </a:p>
        </p:txBody>
      </p:sp>
      <p:sp>
        <p:nvSpPr>
          <p:cNvPr id="3" name="Content Placeholder 2"/>
          <p:cNvSpPr>
            <a:spLocks noGrp="1"/>
          </p:cNvSpPr>
          <p:nvPr>
            <p:ph idx="1"/>
          </p:nvPr>
        </p:nvSpPr>
        <p:spPr/>
        <p:txBody>
          <a:bodyPr/>
          <a:lstStyle/>
          <a:p>
            <a:pPr marL="514350" indent="-514350"/>
            <a:r>
              <a:rPr lang="en-US">
                <a:sym typeface="Wingdings 3"/>
              </a:rPr>
              <a:t>Có 2 loại tương tác:</a:t>
            </a:r>
          </a:p>
          <a:p>
            <a:pPr marL="914400" lvl="1" indent="-514350"/>
            <a:r>
              <a:rPr lang="en-US">
                <a:solidFill>
                  <a:srgbClr val="FF0000"/>
                </a:solidFill>
                <a:sym typeface="Wingdings 3"/>
              </a:rPr>
              <a:t>Nhìn từ bên ngoài SubSystem</a:t>
            </a:r>
            <a:r>
              <a:rPr lang="en-US">
                <a:sym typeface="Wingdings 3"/>
              </a:rPr>
              <a:t>:Tương tác giữa SubSystem với các actors trên các usecase </a:t>
            </a:r>
          </a:p>
          <a:p>
            <a:pPr marL="914400" lvl="1" indent="-514350"/>
            <a:r>
              <a:rPr lang="en-US">
                <a:solidFill>
                  <a:srgbClr val="FF0000"/>
                </a:solidFill>
                <a:sym typeface="Wingdings 3"/>
              </a:rPr>
              <a:t>Nhìn từ bên ngoài SubSystem</a:t>
            </a:r>
            <a:r>
              <a:rPr lang="en-US">
                <a:sym typeface="Wingdings 3"/>
              </a:rPr>
              <a:t>:Tương tác giữa các đối tượng trong SubSytem để thực hiện từng usecase. SubSystem có ít nhất là 1 lớp đối tượng bên trong.</a:t>
            </a:r>
          </a:p>
          <a:p>
            <a:pPr marL="514350" indent="-514350"/>
            <a:r>
              <a:rPr lang="en-US">
                <a:sym typeface="Wingdings 3"/>
              </a:rPr>
              <a:t>Tất cả các lớp đối tượng bên trong SubSystem đều được ẩn đối với môi trường bên ngoài SubSystem.</a:t>
            </a:r>
          </a:p>
          <a:p>
            <a:pPr marL="514350" indent="-514350"/>
            <a:r>
              <a:rPr lang="en-US">
                <a:sym typeface="Wingdings 3"/>
              </a:rPr>
              <a:t>Tất cả các tham chiếu từ trong SubSystem ra ngoài đều là các phụ thuộc cần cân nhắc kỹ. </a:t>
            </a:r>
          </a:p>
        </p:txBody>
      </p:sp>
      <p:sp>
        <p:nvSpPr>
          <p:cNvPr id="4" name="Rectangle 3"/>
          <p:cNvSpPr/>
          <p:nvPr/>
        </p:nvSpPr>
        <p:spPr>
          <a:xfrm>
            <a:off x="3167042" y="1000109"/>
            <a:ext cx="5786478" cy="461665"/>
          </a:xfrm>
          <a:prstGeom prst="rect">
            <a:avLst/>
          </a:prstGeom>
          <a:solidFill>
            <a:srgbClr val="FFFF00"/>
          </a:solidFill>
          <a:ln>
            <a:solidFill>
              <a:srgbClr val="FF0000"/>
            </a:solidFill>
          </a:ln>
        </p:spPr>
        <p:txBody>
          <a:bodyPr wrap="square">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2400"/>
              <a:t>Thiết kế tương tác của SubSystems</a:t>
            </a:r>
          </a:p>
        </p:txBody>
      </p:sp>
    </p:spTree>
    <p:extLst>
      <p:ext uri="{BB962C8B-B14F-4D97-AF65-F5344CB8AC3E}">
        <p14:creationId xmlns:p14="http://schemas.microsoft.com/office/powerpoint/2010/main" val="2989106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pPr eaLnBrk="1" hangingPunct="1"/>
            <a:r>
              <a:rPr lang="en-US" sz="4000" b="1">
                <a:cs typeface="Times New Roman" pitchFamily="18" charset="0"/>
              </a:rPr>
              <a:t>Các tính chất của hệ thống</a:t>
            </a:r>
          </a:p>
        </p:txBody>
      </p:sp>
      <p:sp>
        <p:nvSpPr>
          <p:cNvPr id="8196" name="Rectangle 3"/>
          <p:cNvSpPr>
            <a:spLocks noGrp="1" noChangeArrowheads="1"/>
          </p:cNvSpPr>
          <p:nvPr>
            <p:ph type="body" idx="1"/>
          </p:nvPr>
        </p:nvSpPr>
        <p:spPr>
          <a:xfrm>
            <a:off x="1524000" y="1357298"/>
            <a:ext cx="9144000" cy="5143536"/>
          </a:xfrm>
        </p:spPr>
        <p:txBody>
          <a:bodyPr/>
          <a:lstStyle/>
          <a:p>
            <a:pPr marL="533400" indent="-533400" algn="just"/>
            <a:r>
              <a:rPr lang="en-US" b="1">
                <a:solidFill>
                  <a:srgbClr val="FF0000"/>
                </a:solidFill>
                <a:cs typeface="Times New Roman" pitchFamily="18" charset="0"/>
              </a:rPr>
              <a:t>Cohesion</a:t>
            </a:r>
            <a:r>
              <a:rPr lang="en-US">
                <a:cs typeface="Times New Roman" pitchFamily="18" charset="0"/>
              </a:rPr>
              <a:t> là sự cộng tác cùng nhau giữa các thành phần để thực hiện chức năng chung của hệ thống.</a:t>
            </a:r>
          </a:p>
          <a:p>
            <a:pPr marL="990600" lvl="1" indent="-533400" algn="just"/>
            <a:r>
              <a:rPr lang="en-US">
                <a:cs typeface="Times New Roman" pitchFamily="18" charset="0"/>
              </a:rPr>
              <a:t>Vd: Quầy phục vụ, nhà bếp, nhà kho cùng hợp tác nhau để thực hiện chức năng bán thức ăn cho khách của nhà hàng.</a:t>
            </a:r>
          </a:p>
          <a:p>
            <a:pPr marL="990600" lvl="1" indent="-533400" algn="just"/>
            <a:r>
              <a:rPr lang="en-US">
                <a:cs typeface="Times New Roman" pitchFamily="18" charset="0"/>
              </a:rPr>
              <a:t>Là sự phân chia trách nhiệm chung thành nhiệm vụ riêng phù hợp với năng lực của mỗi thành phần.</a:t>
            </a:r>
          </a:p>
          <a:p>
            <a:pPr marL="533400" indent="-533400" algn="just"/>
            <a:r>
              <a:rPr lang="en-US" b="1">
                <a:solidFill>
                  <a:srgbClr val="FF0000"/>
                </a:solidFill>
                <a:cs typeface="Times New Roman" pitchFamily="18" charset="0"/>
              </a:rPr>
              <a:t>Coupling</a:t>
            </a:r>
            <a:r>
              <a:rPr lang="en-US">
                <a:cs typeface="Times New Roman" pitchFamily="18" charset="0"/>
              </a:rPr>
              <a:t> là sự phụ thuộc lẫn nhau giữa các thành phần trong quá trình cộng tác.</a:t>
            </a:r>
          </a:p>
          <a:p>
            <a:pPr marL="990600" lvl="1" indent="-533400" algn="just"/>
            <a:r>
              <a:rPr lang="en-US">
                <a:cs typeface="Times New Roman" pitchFamily="18" charset="0"/>
              </a:rPr>
              <a:t>Vd: Quầy phục vụ phải nhờ nhà bếp làm món ăn để đem bán cho khách, vì nó không thể tự làm ra món ăn</a:t>
            </a:r>
          </a:p>
          <a:p>
            <a:pPr marL="990600" lvl="1" indent="-533400" algn="just"/>
            <a:r>
              <a:rPr lang="en-US">
                <a:cs typeface="Times New Roman" pitchFamily="18" charset="0"/>
              </a:rPr>
              <a:t>Để thực hiện được nhiệm vụ, các thành phần sẽ cần nhờ cậy lẫn nhau (tương tác request / response)</a:t>
            </a:r>
          </a:p>
        </p:txBody>
      </p:sp>
    </p:spTree>
    <p:extLst>
      <p:ext uri="{BB962C8B-B14F-4D97-AF65-F5344CB8AC3E}">
        <p14:creationId xmlns:p14="http://schemas.microsoft.com/office/powerpoint/2010/main" val="3531710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Mô hình &amp; Mô hình hóa</a:t>
            </a:r>
          </a:p>
        </p:txBody>
      </p:sp>
      <p:sp>
        <p:nvSpPr>
          <p:cNvPr id="3" name="Content Placeholder 2"/>
          <p:cNvSpPr>
            <a:spLocks noGrp="1"/>
          </p:cNvSpPr>
          <p:nvPr>
            <p:ph idx="1"/>
          </p:nvPr>
        </p:nvSpPr>
        <p:spPr>
          <a:xfrm>
            <a:off x="1524000" y="1357298"/>
            <a:ext cx="9001156" cy="5500702"/>
          </a:xfrm>
        </p:spPr>
        <p:txBody>
          <a:bodyPr/>
          <a:lstStyle/>
          <a:p>
            <a:r>
              <a:rPr lang="en-US" b="1">
                <a:solidFill>
                  <a:srgbClr val="FF0000"/>
                </a:solidFill>
              </a:rPr>
              <a:t>Mô hình</a:t>
            </a:r>
            <a:r>
              <a:rPr lang="en-US"/>
              <a:t> là phương tiện để diễn tả ‘tóm tắt’ các đặc trưng quan trọng của hệ thống bằng hình ảnh hoặc công thức, theo một quan điểm (cách nhìn) nào đó.</a:t>
            </a:r>
          </a:p>
          <a:p>
            <a:pPr lvl="1"/>
            <a:r>
              <a:rPr lang="en-US"/>
              <a:t>Ví dụ: bản đồ, lược đồ (diagram), flow-chart….</a:t>
            </a:r>
          </a:p>
          <a:p>
            <a:r>
              <a:rPr lang="en-US"/>
              <a:t>Mô hình giúp ta tóm tắt mọi thứ để dể hiểu, từ đó phát hiện ra sai sót trong cách hiểu về hệ thống.</a:t>
            </a:r>
          </a:p>
          <a:p>
            <a:pPr lvl="1"/>
            <a:r>
              <a:rPr lang="en-US"/>
              <a:t>Mô hình dựa trên </a:t>
            </a:r>
            <a:r>
              <a:rPr lang="en-US">
                <a:solidFill>
                  <a:srgbClr val="FF0000"/>
                </a:solidFill>
              </a:rPr>
              <a:t>ngữ pháp</a:t>
            </a:r>
            <a:r>
              <a:rPr lang="en-US"/>
              <a:t>, </a:t>
            </a:r>
            <a:r>
              <a:rPr lang="en-US">
                <a:solidFill>
                  <a:srgbClr val="FF0000"/>
                </a:solidFill>
              </a:rPr>
              <a:t>ngữ nghĩa </a:t>
            </a:r>
            <a:r>
              <a:rPr lang="en-US"/>
              <a:t>và </a:t>
            </a:r>
            <a:r>
              <a:rPr lang="en-US">
                <a:solidFill>
                  <a:srgbClr val="FF0000"/>
                </a:solidFill>
              </a:rPr>
              <a:t>ngữ cảnh</a:t>
            </a:r>
            <a:r>
              <a:rPr lang="en-US"/>
              <a:t>.</a:t>
            </a:r>
          </a:p>
          <a:p>
            <a:r>
              <a:rPr lang="en-US" b="1">
                <a:solidFill>
                  <a:srgbClr val="FF0000"/>
                </a:solidFill>
              </a:rPr>
              <a:t>Mô hình hóa </a:t>
            </a:r>
            <a:r>
              <a:rPr lang="en-US"/>
              <a:t>là việc hệ thống hóa nhận thức về thế giới thực để tạo ra mô hình.</a:t>
            </a:r>
          </a:p>
          <a:p>
            <a:pPr lvl="1"/>
            <a:r>
              <a:rPr lang="en-US"/>
              <a:t>Một cách tiếp cận hệ thống là </a:t>
            </a:r>
            <a:r>
              <a:rPr lang="en-US">
                <a:solidFill>
                  <a:srgbClr val="FF0000"/>
                </a:solidFill>
              </a:rPr>
              <a:t>cách hiễu</a:t>
            </a:r>
            <a:r>
              <a:rPr lang="en-US"/>
              <a:t> về hệ thống.</a:t>
            </a:r>
          </a:p>
          <a:p>
            <a:pPr lvl="1"/>
            <a:r>
              <a:rPr lang="en-US"/>
              <a:t>Mỗi cách tiếp cận có cách mô hình hóa riêng cho từng </a:t>
            </a:r>
            <a:r>
              <a:rPr lang="en-US">
                <a:solidFill>
                  <a:srgbClr val="FF0000"/>
                </a:solidFill>
              </a:rPr>
              <a:t>khía cạnh</a:t>
            </a:r>
            <a:r>
              <a:rPr lang="en-US"/>
              <a:t> được xem xét (có bản vẽ khác nhau).</a:t>
            </a:r>
          </a:p>
        </p:txBody>
      </p:sp>
    </p:spTree>
    <p:extLst>
      <p:ext uri="{BB962C8B-B14F-4D97-AF65-F5344CB8AC3E}">
        <p14:creationId xmlns:p14="http://schemas.microsoft.com/office/powerpoint/2010/main" val="388370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A. Tiếp cận hướng cấu trúc</a:t>
            </a:r>
          </a:p>
        </p:txBody>
      </p:sp>
      <p:sp>
        <p:nvSpPr>
          <p:cNvPr id="3" name="Content Placeholder 2"/>
          <p:cNvSpPr>
            <a:spLocks noGrp="1"/>
          </p:cNvSpPr>
          <p:nvPr>
            <p:ph idx="1"/>
          </p:nvPr>
        </p:nvSpPr>
        <p:spPr>
          <a:xfrm>
            <a:off x="1738282" y="1357298"/>
            <a:ext cx="8715436" cy="5286412"/>
          </a:xfrm>
        </p:spPr>
        <p:txBody>
          <a:bodyPr/>
          <a:lstStyle/>
          <a:p>
            <a:r>
              <a:rPr lang="en-US"/>
              <a:t>Niklaus Wirth (1976): </a:t>
            </a:r>
            <a:r>
              <a:rPr lang="en-US" i="1">
                <a:solidFill>
                  <a:srgbClr val="C00000"/>
                </a:solidFill>
                <a:effectLst>
                  <a:outerShdw blurRad="38100" dist="38100" dir="2700000" algn="tl">
                    <a:srgbClr val="000000">
                      <a:alpha val="43137"/>
                    </a:srgbClr>
                  </a:outerShdw>
                </a:effectLst>
              </a:rPr>
              <a:t>Chương trình = Cấu trúc dữ liệu + giải thuật</a:t>
            </a:r>
            <a:r>
              <a:rPr lang="en-US"/>
              <a:t>   → việc hiểu biết về hệ thống chỉ ở 2 khía cạnh (hướng nhìn): dữ liệu và xử lý.</a:t>
            </a:r>
          </a:p>
          <a:p>
            <a:r>
              <a:rPr lang="en-US"/>
              <a:t>Tiếp cận cấu trúc: khái quát hóa các vấn đề thực tế thành vấn đề trong nhận thức, và giải quyết bằng </a:t>
            </a:r>
            <a:r>
              <a:rPr lang="en-US">
                <a:solidFill>
                  <a:srgbClr val="FF0000"/>
                </a:solidFill>
              </a:rPr>
              <a:t>lý luận </a:t>
            </a:r>
            <a:r>
              <a:rPr lang="en-US"/>
              <a:t>để đưa ra giải pháp thực tế.</a:t>
            </a:r>
          </a:p>
          <a:p>
            <a:pPr lvl="1"/>
            <a:r>
              <a:rPr lang="en-US"/>
              <a:t>Hiểu trọn vấn đề (phân tích) để tìm giải pháp (thiết kế)</a:t>
            </a:r>
          </a:p>
          <a:p>
            <a:pPr marL="914400" lvl="1" indent="-457200">
              <a:buFont typeface="+mj-lt"/>
              <a:buAutoNum type="arabicPeriod"/>
            </a:pPr>
            <a:r>
              <a:rPr lang="en-US"/>
              <a:t>Phân rã các xử lý của hệ thống đến mức đủ nhỏ để hiểu và làm được (DFD)</a:t>
            </a:r>
          </a:p>
          <a:p>
            <a:pPr marL="914400" lvl="1" indent="-457200">
              <a:buFont typeface="+mj-lt"/>
              <a:buAutoNum type="arabicPeriod"/>
            </a:pPr>
            <a:r>
              <a:rPr lang="en-US"/>
              <a:t>Xem các thuộc tính của thực thể trong miền vấn đề là nguồn gốc của dữ liệu cho các xử lý, để liên kết lại thành quan hệ ràng buộc toàn vẹn dữ liệu (ERD)</a:t>
            </a:r>
          </a:p>
        </p:txBody>
      </p:sp>
    </p:spTree>
    <p:extLst>
      <p:ext uri="{BB962C8B-B14F-4D97-AF65-F5344CB8AC3E}">
        <p14:creationId xmlns:p14="http://schemas.microsoft.com/office/powerpoint/2010/main" val="210823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B Tiếp cận hướng đối tượng</a:t>
            </a:r>
          </a:p>
        </p:txBody>
      </p:sp>
      <p:sp>
        <p:nvSpPr>
          <p:cNvPr id="3076" name="Rectangle 3"/>
          <p:cNvSpPr>
            <a:spLocks noGrp="1" noChangeArrowheads="1"/>
          </p:cNvSpPr>
          <p:nvPr>
            <p:ph type="body" idx="1"/>
          </p:nvPr>
        </p:nvSpPr>
        <p:spPr>
          <a:xfrm>
            <a:off x="1524000" y="1357298"/>
            <a:ext cx="9144000" cy="5000660"/>
          </a:xfrm>
        </p:spPr>
        <p:txBody>
          <a:bodyPr/>
          <a:lstStyle/>
          <a:p>
            <a:pPr marL="533400" indent="-533400">
              <a:lnSpc>
                <a:spcPct val="110000"/>
              </a:lnSpc>
            </a:pPr>
            <a:r>
              <a:rPr lang="en-US"/>
              <a:t>OOAD mô hình hóa hệ thống thành một nhóm đối tượng </a:t>
            </a:r>
            <a:r>
              <a:rPr lang="en-US">
                <a:solidFill>
                  <a:srgbClr val="FF0000"/>
                </a:solidFill>
              </a:rPr>
              <a:t>có tương tác nhau </a:t>
            </a:r>
            <a:r>
              <a:rPr lang="en-US"/>
              <a:t>(để vì mục đích chung).</a:t>
            </a:r>
          </a:p>
          <a:p>
            <a:pPr marL="533400" indent="-533400">
              <a:lnSpc>
                <a:spcPct val="110000"/>
              </a:lnSpc>
            </a:pPr>
            <a:r>
              <a:rPr lang="en-US"/>
              <a:t>Mỗi đối tượng được mô tả bởi </a:t>
            </a:r>
            <a:r>
              <a:rPr lang="en-US">
                <a:solidFill>
                  <a:srgbClr val="FF0000"/>
                </a:solidFill>
              </a:rPr>
              <a:t>lớp</a:t>
            </a:r>
            <a:r>
              <a:rPr lang="en-US"/>
              <a:t> của nó (&amp; </a:t>
            </a:r>
            <a:r>
              <a:rPr lang="en-US">
                <a:solidFill>
                  <a:srgbClr val="FF0000"/>
                </a:solidFill>
              </a:rPr>
              <a:t>kế thừa</a:t>
            </a:r>
            <a:r>
              <a:rPr lang="en-US"/>
              <a:t>); trạng thái và hành vi của nó cũng được </a:t>
            </a:r>
            <a:r>
              <a:rPr lang="en-US">
                <a:solidFill>
                  <a:srgbClr val="FF0000"/>
                </a:solidFill>
              </a:rPr>
              <a:t>đóng gói.</a:t>
            </a:r>
            <a:endParaRPr lang="en-US"/>
          </a:p>
          <a:p>
            <a:pPr marL="933450" lvl="1" indent="-533400">
              <a:lnSpc>
                <a:spcPct val="110000"/>
              </a:lnSpc>
            </a:pPr>
            <a:r>
              <a:rPr lang="en-US"/>
              <a:t>Sự </a:t>
            </a:r>
            <a:r>
              <a:rPr lang="en-US">
                <a:solidFill>
                  <a:srgbClr val="FF0000"/>
                </a:solidFill>
              </a:rPr>
              <a:t>đóng gói </a:t>
            </a:r>
            <a:r>
              <a:rPr lang="en-US"/>
              <a:t>(giấu dữ liệu và xử lý) giúp cho đối tượng “có quyền tự quyết” trong cách xử lý thông điệp, và tương đối độc lập với các đối tượng khác trong hệ thống (giảm coupling).</a:t>
            </a:r>
          </a:p>
          <a:p>
            <a:pPr marL="933450" lvl="1" indent="-533400">
              <a:lnSpc>
                <a:spcPct val="110000"/>
              </a:lnSpc>
            </a:pPr>
            <a:r>
              <a:rPr lang="en-US"/>
              <a:t>Sự </a:t>
            </a:r>
            <a:r>
              <a:rPr lang="en-US">
                <a:solidFill>
                  <a:srgbClr val="FF0000"/>
                </a:solidFill>
              </a:rPr>
              <a:t>phân lớp và kế thừa</a:t>
            </a:r>
            <a:r>
              <a:rPr lang="en-US"/>
              <a:t> làm nổi rõ năng lực của đối tượng đối với vai trò của nó trong hệ thống; và tạo ra sự mềm dẻo trong cách thiết kế hệ thống (đa hình, sử dụng lại).</a:t>
            </a:r>
            <a:endParaRPr lang="en-US" sz="2800"/>
          </a:p>
        </p:txBody>
      </p:sp>
    </p:spTree>
    <p:extLst>
      <p:ext uri="{BB962C8B-B14F-4D97-AF65-F5344CB8AC3E}">
        <p14:creationId xmlns:p14="http://schemas.microsoft.com/office/powerpoint/2010/main" val="3399568700"/>
      </p:ext>
    </p:extLst>
  </p:cSld>
  <p:clrMapOvr>
    <a:masterClrMapping/>
  </p:clrMapOvr>
  <p:transition advTm="180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4000"/>
              <a:t>Tiếp cận hướng đối tượng</a:t>
            </a:r>
          </a:p>
        </p:txBody>
      </p:sp>
      <p:sp>
        <p:nvSpPr>
          <p:cNvPr id="4100" name="Rectangle 3"/>
          <p:cNvSpPr>
            <a:spLocks noGrp="1" noChangeArrowheads="1"/>
          </p:cNvSpPr>
          <p:nvPr>
            <p:ph type="body" idx="1"/>
          </p:nvPr>
        </p:nvSpPr>
        <p:spPr>
          <a:xfrm>
            <a:off x="1524000" y="1357298"/>
            <a:ext cx="9144000" cy="5000660"/>
          </a:xfrm>
        </p:spPr>
        <p:txBody>
          <a:bodyPr/>
          <a:lstStyle/>
          <a:p>
            <a:pPr marL="533400" indent="-533400">
              <a:lnSpc>
                <a:spcPct val="110000"/>
              </a:lnSpc>
            </a:pPr>
            <a:r>
              <a:rPr lang="en-US"/>
              <a:t>Sự khác biệt lớn nhất giữa tiếp cận hướng đối tượng và tiếp cận hướng cấu trúc là:</a:t>
            </a:r>
          </a:p>
          <a:p>
            <a:pPr marL="933450" lvl="1" indent="-533400">
              <a:lnSpc>
                <a:spcPct val="110000"/>
              </a:lnSpc>
            </a:pPr>
            <a:r>
              <a:rPr lang="en-US"/>
              <a:t>Hướng cấu trúc dựa trên sự </a:t>
            </a:r>
            <a:r>
              <a:rPr lang="en-US" b="1">
                <a:solidFill>
                  <a:srgbClr val="FF0000"/>
                </a:solidFill>
              </a:rPr>
              <a:t>phân rã vấn đề </a:t>
            </a:r>
            <a:r>
              <a:rPr lang="en-US"/>
              <a:t>của hệ thống/hệ thống con thành những vấn đề nhỏ </a:t>
            </a:r>
            <a:r>
              <a:rPr lang="en-US" b="1">
                <a:solidFill>
                  <a:srgbClr val="FF0000"/>
                </a:solidFill>
              </a:rPr>
              <a:t>bắt buộc</a:t>
            </a:r>
            <a:r>
              <a:rPr lang="en-US">
                <a:solidFill>
                  <a:srgbClr val="FF0000"/>
                </a:solidFill>
              </a:rPr>
              <a:t> </a:t>
            </a:r>
            <a:r>
              <a:rPr lang="en-US"/>
              <a:t>phải giải quyết, sau đó tìm giải pháp cho vấn đề từ lý luận.</a:t>
            </a:r>
          </a:p>
          <a:p>
            <a:pPr marL="1333500" lvl="2" indent="-533400">
              <a:lnSpc>
                <a:spcPct val="110000"/>
              </a:lnSpc>
            </a:pPr>
            <a:r>
              <a:rPr lang="en-US"/>
              <a:t>Xong phân tích mới thiết kế</a:t>
            </a:r>
          </a:p>
          <a:p>
            <a:pPr marL="933450" lvl="1" indent="-533400">
              <a:lnSpc>
                <a:spcPct val="110000"/>
              </a:lnSpc>
            </a:pPr>
            <a:r>
              <a:rPr lang="en-US"/>
              <a:t>Hướng đối tượng giải quyết vấn đề của hệ thống bằng cách </a:t>
            </a:r>
            <a:r>
              <a:rPr lang="en-US" b="1">
                <a:solidFill>
                  <a:srgbClr val="FF0000"/>
                </a:solidFill>
              </a:rPr>
              <a:t>tìm kiếm các đối tượng </a:t>
            </a:r>
            <a:r>
              <a:rPr lang="en-US"/>
              <a:t>có thể trợ giúp giải quyết vấn đề, để phối hợp với nhau (hoặc mô phỏng) tạo thành hệ thống.</a:t>
            </a:r>
          </a:p>
          <a:p>
            <a:pPr marL="1333500" lvl="2" indent="-533400">
              <a:lnSpc>
                <a:spcPct val="110000"/>
              </a:lnSpc>
            </a:pPr>
            <a:r>
              <a:rPr lang="en-US"/>
              <a:t>Vừa phân tích vừa thiết kế cho từng phần của hệ thống. Quá trình này được lặp lại (tinh chỉnh) nhiều lần để tiệm cận đến giải pháp hoàn chỉnh.</a:t>
            </a:r>
          </a:p>
        </p:txBody>
      </p:sp>
    </p:spTree>
    <p:extLst>
      <p:ext uri="{BB962C8B-B14F-4D97-AF65-F5344CB8AC3E}">
        <p14:creationId xmlns:p14="http://schemas.microsoft.com/office/powerpoint/2010/main" val="3762010198"/>
      </p:ext>
    </p:extLst>
  </p:cSld>
  <p:clrMapOvr>
    <a:masterClrMapping/>
  </p:clrMapOvr>
  <p:transition advTm="1800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3600"/>
              <a:t>OMT (Object Modeling Technique)</a:t>
            </a:r>
          </a:p>
        </p:txBody>
      </p:sp>
      <p:sp>
        <p:nvSpPr>
          <p:cNvPr id="5124" name="Rectangle 3"/>
          <p:cNvSpPr>
            <a:spLocks noGrp="1" noChangeArrowheads="1"/>
          </p:cNvSpPr>
          <p:nvPr>
            <p:ph type="body" idx="1"/>
          </p:nvPr>
        </p:nvSpPr>
        <p:spPr>
          <a:xfrm>
            <a:off x="1524000" y="1357298"/>
            <a:ext cx="9144000" cy="5214974"/>
          </a:xfrm>
        </p:spPr>
        <p:txBody>
          <a:bodyPr/>
          <a:lstStyle/>
          <a:p>
            <a:pPr marL="533400" indent="-533400">
              <a:lnSpc>
                <a:spcPct val="110000"/>
              </a:lnSpc>
              <a:buNone/>
            </a:pPr>
            <a:r>
              <a:rPr lang="en-US"/>
              <a:t>OMT áp dụng các nguyên lý sau đây trên đối tượng:</a:t>
            </a:r>
          </a:p>
          <a:p>
            <a:pPr marL="990600" lvl="1" indent="-533400">
              <a:lnSpc>
                <a:spcPct val="110000"/>
              </a:lnSpc>
              <a:buFont typeface="Wingdings" pitchFamily="2" charset="2"/>
              <a:buAutoNum type="arabicPeriod"/>
            </a:pPr>
            <a:r>
              <a:rPr lang="en-US" b="1"/>
              <a:t>Đóng gói (Encapsulation)</a:t>
            </a:r>
          </a:p>
          <a:p>
            <a:pPr marL="990600" lvl="1" indent="-533400">
              <a:lnSpc>
                <a:spcPct val="110000"/>
              </a:lnSpc>
              <a:buFont typeface="Wingdings" pitchFamily="2" charset="2"/>
              <a:buAutoNum type="arabicPeriod"/>
            </a:pPr>
            <a:r>
              <a:rPr lang="en-US" b="1"/>
              <a:t>Phân lớp đối tượng (Classification)</a:t>
            </a:r>
          </a:p>
          <a:p>
            <a:pPr marL="1390650" lvl="2" indent="-533400">
              <a:lnSpc>
                <a:spcPct val="110000"/>
              </a:lnSpc>
            </a:pPr>
            <a:r>
              <a:rPr lang="en-US" sz="2200"/>
              <a:t>Tổng quát hóa (Generalization) </a:t>
            </a:r>
          </a:p>
          <a:p>
            <a:pPr marL="1390650" lvl="2" indent="-533400">
              <a:lnSpc>
                <a:spcPct val="110000"/>
              </a:lnSpc>
            </a:pPr>
            <a:r>
              <a:rPr lang="en-US" sz="2200"/>
              <a:t>Thừa kế (Inheritance), đa hình (Polymorphism)</a:t>
            </a:r>
          </a:p>
          <a:p>
            <a:pPr marL="1390650" lvl="2" indent="-533400">
              <a:lnSpc>
                <a:spcPct val="110000"/>
              </a:lnSpc>
            </a:pPr>
            <a:r>
              <a:rPr lang="en-US" sz="2200"/>
              <a:t>Kết tập (Aggregation), kết hợp (Association) </a:t>
            </a:r>
          </a:p>
          <a:p>
            <a:pPr marL="990600" lvl="1" indent="-533400">
              <a:lnSpc>
                <a:spcPct val="110000"/>
              </a:lnSpc>
              <a:buFont typeface="Wingdings" pitchFamily="2" charset="2"/>
              <a:buAutoNum type="arabicPeriod"/>
            </a:pPr>
            <a:r>
              <a:rPr lang="en-US" b="1"/>
              <a:t>Hợp tác (Collaboration)</a:t>
            </a:r>
          </a:p>
          <a:p>
            <a:pPr marL="1390650" lvl="2" indent="-533400">
              <a:lnSpc>
                <a:spcPct val="110000"/>
              </a:lnSpc>
            </a:pPr>
            <a:r>
              <a:rPr lang="en-US" sz="2200"/>
              <a:t>Truyền thông điệp (Message passing),  ủy thác (Delegation)</a:t>
            </a:r>
          </a:p>
          <a:p>
            <a:pPr marL="990600" lvl="1" indent="-533400">
              <a:lnSpc>
                <a:spcPct val="110000"/>
              </a:lnSpc>
              <a:buFont typeface="+mj-lt"/>
              <a:buAutoNum type="arabicPeriod"/>
            </a:pPr>
            <a:r>
              <a:rPr lang="en-US" b="1"/>
              <a:t>Hành vi và trạng thái (behavior &amp; state)</a:t>
            </a:r>
          </a:p>
          <a:p>
            <a:pPr marL="1390650" lvl="2" indent="-533400">
              <a:lnSpc>
                <a:spcPct val="110000"/>
              </a:lnSpc>
            </a:pPr>
            <a:r>
              <a:rPr lang="en-US" sz="2200"/>
              <a:t>Trạng thái, sự kiện kích hoạt, hành động ứng xử, chuyển t.thái</a:t>
            </a:r>
          </a:p>
        </p:txBody>
      </p:sp>
    </p:spTree>
    <p:extLst>
      <p:ext uri="{BB962C8B-B14F-4D97-AF65-F5344CB8AC3E}">
        <p14:creationId xmlns:p14="http://schemas.microsoft.com/office/powerpoint/2010/main" val="2067001725"/>
      </p:ext>
    </p:extLst>
  </p:cSld>
  <p:clrMapOvr>
    <a:masterClrMapping/>
  </p:clrMapOvr>
  <p:transition advTm="180000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2826</Words>
  <Application>Microsoft Office PowerPoint</Application>
  <PresentationFormat>Widescreen</PresentationFormat>
  <Paragraphs>204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Symbol</vt:lpstr>
      <vt:lpstr>Times New Roman</vt:lpstr>
      <vt:lpstr>Wingdings</vt:lpstr>
      <vt:lpstr>Wingdings 3</vt:lpstr>
      <vt:lpstr>Office Theme</vt:lpstr>
      <vt:lpstr>Hệ thống</vt:lpstr>
      <vt:lpstr>Định nghĩa của hệ thống </vt:lpstr>
      <vt:lpstr>Các thuộc tính của hệ thống</vt:lpstr>
      <vt:lpstr>Các tính chất của hệ thống</vt:lpstr>
      <vt:lpstr>Mô hình &amp; Mô hình hóa</vt:lpstr>
      <vt:lpstr>A. Tiếp cận hướng cấu trúc</vt:lpstr>
      <vt:lpstr>B Tiếp cận hướng đối tượng</vt:lpstr>
      <vt:lpstr>Tiếp cận hướng đối tượng</vt:lpstr>
      <vt:lpstr>OMT (Object Modeling Technique)</vt:lpstr>
      <vt:lpstr>Nguyên lý hướng đối tượng (1)</vt:lpstr>
      <vt:lpstr>Nguyên lý hướng đối tượng (2)</vt:lpstr>
      <vt:lpstr>Nguyên lý hướng đối tượng (3)</vt:lpstr>
      <vt:lpstr>Nguyên lý hướng đối tượng (4)</vt:lpstr>
      <vt:lpstr>Nguyên lý hướng đối tượng (5)</vt:lpstr>
      <vt:lpstr>OMT-Các loại mô hình</vt:lpstr>
      <vt:lpstr>OMT-Các công đoạn</vt:lpstr>
      <vt:lpstr>Phân tích hệ thống</vt:lpstr>
      <vt:lpstr>Vai trò của use-case</vt:lpstr>
      <vt:lpstr>CRC card</vt:lpstr>
      <vt:lpstr>Lập CRC: Bước 1</vt:lpstr>
      <vt:lpstr>Lập CRC: Bước 2</vt:lpstr>
      <vt:lpstr>Lập CRC: Bước 3</vt:lpstr>
      <vt:lpstr>Thiết kế hệ thống</vt:lpstr>
      <vt:lpstr>Mục tiêu của thiết kế</vt:lpstr>
      <vt:lpstr>Nguyên tắc thiết kế SOLID</vt:lpstr>
      <vt:lpstr>Tính Cohesion của các lớp thành phần</vt:lpstr>
      <vt:lpstr>Tính Coupling của lớp thành phần</vt:lpstr>
      <vt:lpstr>Thiết kế SubSystem-1</vt:lpstr>
      <vt:lpstr>Thiết kế SubSystem-2</vt:lpstr>
      <vt:lpstr>Thiết kế SubSystem-3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dc:title>
  <dc:creator>anh tran</dc:creator>
  <cp:lastModifiedBy>anh tran</cp:lastModifiedBy>
  <cp:revision>2</cp:revision>
  <dcterms:created xsi:type="dcterms:W3CDTF">2019-11-18T03:24:48Z</dcterms:created>
  <dcterms:modified xsi:type="dcterms:W3CDTF">2019-11-18T03:40:39Z</dcterms:modified>
</cp:coreProperties>
</file>