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8"/>
  </p:notesMasterIdLst>
  <p:sldIdLst>
    <p:sldId id="256" r:id="rId2"/>
    <p:sldId id="257" r:id="rId3"/>
    <p:sldId id="343" r:id="rId4"/>
    <p:sldId id="344" r:id="rId5"/>
    <p:sldId id="345" r:id="rId6"/>
    <p:sldId id="346" r:id="rId7"/>
  </p:sldIdLst>
  <p:sldSz cx="9144000" cy="5143500" type="screen16x9"/>
  <p:notesSz cx="6858000" cy="9144000"/>
  <p:embeddedFontLst>
    <p:embeddedFont>
      <p:font typeface="Coming Soon" panose="020B0604020202020204" charset="0"/>
      <p:regular r:id="rId9"/>
    </p:embeddedFont>
    <p:embeddedFont>
      <p:font typeface="Concert One" pitchFamily="2" charset="0"/>
      <p:regular r:id="rId10"/>
    </p:embeddedFont>
    <p:embeddedFont>
      <p:font typeface="Roboto Mono Medium" panose="020B0604020202020204" pitchFamily="49"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26E626-E269-4EF1-BC62-F79A86150E97}">
  <a:tblStyle styleId="{7926E626-E269-4EF1-BC62-F79A86150E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6" d="100"/>
          <a:sy n="136" d="100"/>
        </p:scale>
        <p:origin x="89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736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951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688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0391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249425"/>
            <a:ext cx="6963300" cy="2836500"/>
          </a:xfrm>
          <a:prstGeom prst="rect">
            <a:avLst/>
          </a:prstGeom>
        </p:spPr>
        <p:txBody>
          <a:bodyPr spcFirstLastPara="1" wrap="square" lIns="91425" tIns="91425" rIns="91425" bIns="91425" anchor="t" anchorCtr="0">
            <a:noAutofit/>
          </a:bodyPr>
          <a:lstStyle>
            <a:lvl1pPr marL="457200" lvl="0" indent="-288925">
              <a:spcBef>
                <a:spcPts val="0"/>
              </a:spcBef>
              <a:spcAft>
                <a:spcPts val="0"/>
              </a:spcAft>
              <a:buClr>
                <a:schemeClr val="dk2"/>
              </a:buClr>
              <a:buSzPts val="950"/>
              <a:buChar char="●"/>
              <a:defRPr sz="950">
                <a:solidFill>
                  <a:schemeClr val="dk2"/>
                </a:solidFill>
              </a:defRPr>
            </a:lvl1pPr>
            <a:lvl2pPr marL="914400" lvl="1" indent="-288925">
              <a:spcBef>
                <a:spcPts val="1600"/>
              </a:spcBef>
              <a:spcAft>
                <a:spcPts val="0"/>
              </a:spcAft>
              <a:buClr>
                <a:schemeClr val="dk2"/>
              </a:buClr>
              <a:buSzPts val="950"/>
              <a:buChar char="○"/>
              <a:defRPr sz="950">
                <a:solidFill>
                  <a:schemeClr val="dk2"/>
                </a:solidFill>
              </a:defRPr>
            </a:lvl2pPr>
            <a:lvl3pPr marL="1371600" lvl="2" indent="-288925">
              <a:spcBef>
                <a:spcPts val="1600"/>
              </a:spcBef>
              <a:spcAft>
                <a:spcPts val="0"/>
              </a:spcAft>
              <a:buClr>
                <a:schemeClr val="dk2"/>
              </a:buClr>
              <a:buSzPts val="950"/>
              <a:buChar char="■"/>
              <a:defRPr sz="950">
                <a:solidFill>
                  <a:schemeClr val="dk2"/>
                </a:solidFill>
              </a:defRPr>
            </a:lvl3pPr>
            <a:lvl4pPr marL="1828800" lvl="3" indent="-288925">
              <a:spcBef>
                <a:spcPts val="1600"/>
              </a:spcBef>
              <a:spcAft>
                <a:spcPts val="0"/>
              </a:spcAft>
              <a:buClr>
                <a:schemeClr val="dk2"/>
              </a:buClr>
              <a:buSzPts val="950"/>
              <a:buChar char="●"/>
              <a:defRPr sz="950">
                <a:solidFill>
                  <a:schemeClr val="dk2"/>
                </a:solidFill>
              </a:defRPr>
            </a:lvl4pPr>
            <a:lvl5pPr marL="2286000" lvl="4" indent="-288925">
              <a:spcBef>
                <a:spcPts val="1600"/>
              </a:spcBef>
              <a:spcAft>
                <a:spcPts val="0"/>
              </a:spcAft>
              <a:buClr>
                <a:schemeClr val="dk2"/>
              </a:buClr>
              <a:buSzPts val="950"/>
              <a:buChar char="○"/>
              <a:defRPr sz="950">
                <a:solidFill>
                  <a:schemeClr val="dk2"/>
                </a:solidFill>
              </a:defRPr>
            </a:lvl5pPr>
            <a:lvl6pPr marL="2743200" lvl="5" indent="-288925">
              <a:spcBef>
                <a:spcPts val="1600"/>
              </a:spcBef>
              <a:spcAft>
                <a:spcPts val="0"/>
              </a:spcAft>
              <a:buClr>
                <a:schemeClr val="dk2"/>
              </a:buClr>
              <a:buSzPts val="950"/>
              <a:buChar char="■"/>
              <a:defRPr sz="950">
                <a:solidFill>
                  <a:schemeClr val="dk2"/>
                </a:solidFill>
              </a:defRPr>
            </a:lvl6pPr>
            <a:lvl7pPr marL="3200400" lvl="6" indent="-288925">
              <a:spcBef>
                <a:spcPts val="1600"/>
              </a:spcBef>
              <a:spcAft>
                <a:spcPts val="0"/>
              </a:spcAft>
              <a:buClr>
                <a:schemeClr val="dk2"/>
              </a:buClr>
              <a:buSzPts val="950"/>
              <a:buChar char="●"/>
              <a:defRPr sz="950">
                <a:solidFill>
                  <a:schemeClr val="dk2"/>
                </a:solidFill>
              </a:defRPr>
            </a:lvl7pPr>
            <a:lvl8pPr marL="3657600" lvl="7" indent="-288925">
              <a:spcBef>
                <a:spcPts val="1600"/>
              </a:spcBef>
              <a:spcAft>
                <a:spcPts val="0"/>
              </a:spcAft>
              <a:buClr>
                <a:schemeClr val="dk2"/>
              </a:buClr>
              <a:buSzPts val="950"/>
              <a:buChar char="○"/>
              <a:defRPr sz="950">
                <a:solidFill>
                  <a:schemeClr val="dk2"/>
                </a:solidFill>
              </a:defRPr>
            </a:lvl8pPr>
            <a:lvl9pPr marL="4114800" lvl="8" indent="-288925">
              <a:spcBef>
                <a:spcPts val="1600"/>
              </a:spcBef>
              <a:spcAft>
                <a:spcPts val="1600"/>
              </a:spcAft>
              <a:buClr>
                <a:schemeClr val="dk2"/>
              </a:buClr>
              <a:buSzPts val="950"/>
              <a:buChar char="■"/>
              <a:defRPr sz="95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57"/>
        <p:cNvGrpSpPr/>
        <p:nvPr/>
      </p:nvGrpSpPr>
      <p:grpSpPr>
        <a:xfrm>
          <a:off x="0" y="0"/>
          <a:ext cx="0" cy="0"/>
          <a:chOff x="0" y="0"/>
          <a:chExt cx="0" cy="0"/>
        </a:xfrm>
      </p:grpSpPr>
      <p:pic>
        <p:nvPicPr>
          <p:cNvPr id="158" name="Google Shape;158;p2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159"/>
        <p:cNvGrpSpPr/>
        <p:nvPr/>
      </p:nvGrpSpPr>
      <p:grpSpPr>
        <a:xfrm>
          <a:off x="0" y="0"/>
          <a:ext cx="0" cy="0"/>
          <a:chOff x="0" y="0"/>
          <a:chExt cx="0" cy="0"/>
        </a:xfrm>
      </p:grpSpPr>
      <p:pic>
        <p:nvPicPr>
          <p:cNvPr id="160" name="Google Shape;160;p2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1" name="Google Shape;161;p24"/>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162"/>
        <p:cNvGrpSpPr/>
        <p:nvPr/>
      </p:nvGrpSpPr>
      <p:grpSpPr>
        <a:xfrm>
          <a:off x="0" y="0"/>
          <a:ext cx="0" cy="0"/>
          <a:chOff x="0" y="0"/>
          <a:chExt cx="0" cy="0"/>
        </a:xfrm>
      </p:grpSpPr>
      <p:pic>
        <p:nvPicPr>
          <p:cNvPr id="163" name="Google Shape;163;p2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4" name="Google Shape;164;p25"/>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165"/>
        <p:cNvGrpSpPr/>
        <p:nvPr/>
      </p:nvGrpSpPr>
      <p:grpSpPr>
        <a:xfrm>
          <a:off x="0" y="0"/>
          <a:ext cx="0" cy="0"/>
          <a:chOff x="0" y="0"/>
          <a:chExt cx="0" cy="0"/>
        </a:xfrm>
      </p:grpSpPr>
      <p:pic>
        <p:nvPicPr>
          <p:cNvPr id="166" name="Google Shape;166;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7" name="Google Shape;167;p26"/>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69" r:id="rId3"/>
    <p:sldLayoutId id="2147483670" r:id="rId4"/>
    <p:sldLayoutId id="2147483671" r:id="rId5"/>
    <p:sldLayoutId id="214748367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ctrTitle"/>
          </p:nvPr>
        </p:nvSpPr>
        <p:spPr>
          <a:xfrm>
            <a:off x="1532100" y="1540277"/>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dirty="0" err="1">
                <a:latin typeface="+mn-lt"/>
              </a:rPr>
              <a:t>Tìm</a:t>
            </a:r>
            <a:r>
              <a:rPr lang="en-US" sz="3000" dirty="0">
                <a:latin typeface="+mn-lt"/>
              </a:rPr>
              <a:t> </a:t>
            </a:r>
            <a:r>
              <a:rPr lang="en-US" sz="3000" dirty="0" err="1">
                <a:latin typeface="+mn-lt"/>
              </a:rPr>
              <a:t>hiểu</a:t>
            </a:r>
            <a:r>
              <a:rPr lang="en-US" sz="3000" dirty="0">
                <a:latin typeface="+mn-lt"/>
              </a:rPr>
              <a:t> </a:t>
            </a:r>
            <a:r>
              <a:rPr lang="en-US" sz="3000" dirty="0" err="1">
                <a:latin typeface="+mn-lt"/>
              </a:rPr>
              <a:t>về</a:t>
            </a:r>
            <a:r>
              <a:rPr lang="en-US" sz="3000" dirty="0">
                <a:latin typeface="+mn-lt"/>
              </a:rPr>
              <a:t> Amazon </a:t>
            </a:r>
            <a:r>
              <a:rPr lang="en-US" sz="3000" dirty="0" err="1">
                <a:latin typeface="+mn-lt"/>
              </a:rPr>
              <a:t>SageMaker</a:t>
            </a:r>
            <a:r>
              <a:rPr lang="en-US" sz="3000" dirty="0">
                <a:latin typeface="+mn-lt"/>
              </a:rPr>
              <a:t> </a:t>
            </a:r>
            <a:r>
              <a:rPr lang="en-US" sz="3000" dirty="0" err="1">
                <a:latin typeface="+mn-lt"/>
              </a:rPr>
              <a:t>và</a:t>
            </a:r>
            <a:r>
              <a:rPr lang="en-US" sz="3000" dirty="0">
                <a:latin typeface="+mn-lt"/>
              </a:rPr>
              <a:t> </a:t>
            </a:r>
            <a:r>
              <a:rPr lang="en-US" sz="3000" dirty="0" err="1">
                <a:latin typeface="+mn-lt"/>
              </a:rPr>
              <a:t>viết</a:t>
            </a:r>
            <a:r>
              <a:rPr lang="en-US" sz="3000" dirty="0">
                <a:latin typeface="+mn-lt"/>
              </a:rPr>
              <a:t> </a:t>
            </a:r>
            <a:r>
              <a:rPr lang="en-US" sz="3000" dirty="0" err="1">
                <a:latin typeface="+mn-lt"/>
              </a:rPr>
              <a:t>ứng</a:t>
            </a:r>
            <a:r>
              <a:rPr lang="en-US" sz="3000" dirty="0">
                <a:latin typeface="+mn-lt"/>
              </a:rPr>
              <a:t> </a:t>
            </a:r>
            <a:r>
              <a:rPr lang="en-US" sz="3000" dirty="0" err="1">
                <a:latin typeface="+mn-lt"/>
              </a:rPr>
              <a:t>dụng</a:t>
            </a:r>
            <a:r>
              <a:rPr lang="en-US" sz="3000" dirty="0">
                <a:latin typeface="+mn-lt"/>
              </a:rPr>
              <a:t> </a:t>
            </a:r>
            <a:r>
              <a:rPr lang="en-US" sz="3000" dirty="0" err="1">
                <a:latin typeface="+mn-lt"/>
              </a:rPr>
              <a:t>minh</a:t>
            </a:r>
            <a:r>
              <a:rPr lang="en-US" sz="3000" dirty="0">
                <a:latin typeface="+mn-lt"/>
              </a:rPr>
              <a:t> </a:t>
            </a:r>
            <a:r>
              <a:rPr lang="en-US" sz="3000" dirty="0" err="1">
                <a:latin typeface="+mn-lt"/>
              </a:rPr>
              <a:t>họa</a:t>
            </a:r>
            <a:endParaRPr lang="en-US" sz="3000" dirty="0">
              <a:solidFill>
                <a:schemeClr val="accent2"/>
              </a:solidFill>
              <a:latin typeface="+mn-lt"/>
            </a:endParaRPr>
          </a:p>
        </p:txBody>
      </p:sp>
      <p:sp>
        <p:nvSpPr>
          <p:cNvPr id="179" name="Google Shape;179;p30"/>
          <p:cNvSpPr txBox="1">
            <a:spLocks noGrp="1"/>
          </p:cNvSpPr>
          <p:nvPr>
            <p:ph type="subTitle" idx="1"/>
          </p:nvPr>
        </p:nvSpPr>
        <p:spPr>
          <a:xfrm>
            <a:off x="1645920" y="3675426"/>
            <a:ext cx="1477108"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b="0" dirty="0" err="1"/>
              <a:t>Ứng</a:t>
            </a:r>
            <a:r>
              <a:rPr lang="en-US" sz="1200" b="0" dirty="0"/>
              <a:t> </a:t>
            </a:r>
            <a:r>
              <a:rPr lang="en-US" sz="1200" b="0" dirty="0" err="1"/>
              <a:t>dụng</a:t>
            </a:r>
            <a:r>
              <a:rPr lang="en-US" sz="1200" b="0" dirty="0"/>
              <a:t> </a:t>
            </a:r>
            <a:r>
              <a:rPr lang="en-US" sz="1200" b="0" dirty="0" err="1"/>
              <a:t>ph</a:t>
            </a:r>
            <a:r>
              <a:rPr lang="en-US" sz="1200" dirty="0" err="1"/>
              <a:t>ân</a:t>
            </a:r>
            <a:r>
              <a:rPr lang="en-US" sz="1200" dirty="0"/>
              <a:t> </a:t>
            </a:r>
            <a:r>
              <a:rPr lang="en-US" sz="1200" dirty="0" err="1"/>
              <a:t>loại</a:t>
            </a:r>
            <a:r>
              <a:rPr lang="en-US" sz="1200" dirty="0"/>
              <a:t> </a:t>
            </a:r>
            <a:r>
              <a:rPr lang="en-US" sz="1200" dirty="0" err="1"/>
              <a:t>đối</a:t>
            </a:r>
            <a:r>
              <a:rPr lang="en-US" sz="1200" dirty="0"/>
              <a:t> </a:t>
            </a:r>
            <a:r>
              <a:rPr lang="en-US" sz="1200" dirty="0" err="1"/>
              <a:t>tượng</a:t>
            </a:r>
            <a:r>
              <a:rPr lang="en-US" sz="1200" dirty="0"/>
              <a:t> qua </a:t>
            </a:r>
            <a:r>
              <a:rPr lang="en-US" sz="1200" dirty="0" err="1"/>
              <a:t>hình</a:t>
            </a:r>
            <a:r>
              <a:rPr lang="en-US" sz="1200" dirty="0"/>
              <a:t> </a:t>
            </a:r>
            <a:r>
              <a:rPr lang="en-US" sz="1200" dirty="0" err="1"/>
              <a:t>ảnh</a:t>
            </a:r>
            <a:endParaRPr sz="1200" b="0" dirty="0"/>
          </a:p>
        </p:txBody>
      </p:sp>
      <p:pic>
        <p:nvPicPr>
          <p:cNvPr id="183" name="Google Shape;183;p30"/>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184" name="Google Shape;184;p30"/>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sp>
        <p:nvSpPr>
          <p:cNvPr id="2" name="Google Shape;179;p30">
            <a:extLst>
              <a:ext uri="{FF2B5EF4-FFF2-40B4-BE49-F238E27FC236}">
                <a16:creationId xmlns:a16="http://schemas.microsoft.com/office/drawing/2014/main" id="{4CD33E39-FA74-A700-10F4-591E881FEC70}"/>
              </a:ext>
            </a:extLst>
          </p:cNvPr>
          <p:cNvSpPr txBox="1">
            <a:spLocks/>
          </p:cNvSpPr>
          <p:nvPr/>
        </p:nvSpPr>
        <p:spPr>
          <a:xfrm>
            <a:off x="6759526" y="3808063"/>
            <a:ext cx="1477108" cy="3208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90000"/>
              </a:lnSpc>
              <a:spcBef>
                <a:spcPts val="0"/>
              </a:spcBef>
              <a:spcAft>
                <a:spcPts val="0"/>
              </a:spcAft>
              <a:buClr>
                <a:schemeClr val="dk2"/>
              </a:buClr>
              <a:buSzPts val="1400"/>
              <a:buFont typeface="Roboto Mono Medium"/>
              <a:buNone/>
              <a:defRPr sz="1400" b="0" i="0" u="none" strike="noStrike" cap="none">
                <a:solidFill>
                  <a:schemeClr val="dk2"/>
                </a:solidFill>
                <a:latin typeface="Roboto Mono Medium"/>
                <a:ea typeface="Roboto Mono Medium"/>
                <a:cs typeface="Roboto Mono Medium"/>
                <a:sym typeface="Roboto Mono Medium"/>
              </a:defRPr>
            </a:lvl1pPr>
            <a:lvl2pPr marL="914400" marR="0" lvl="1"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2pPr>
            <a:lvl3pPr marL="1371600" marR="0" lvl="2"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3pPr>
            <a:lvl4pPr marL="1828800" marR="0" lvl="3"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4pPr>
            <a:lvl5pPr marL="2286000" marR="0" lvl="4"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5pPr>
            <a:lvl6pPr marL="2743200" marR="0" lvl="5"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6pPr>
            <a:lvl7pPr marL="3200400" marR="0" lvl="6"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7pPr>
            <a:lvl8pPr marL="3657600" marR="0" lvl="7"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8pPr>
            <a:lvl9pPr marL="4114800" marR="0" lvl="8"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9pPr>
          </a:lstStyle>
          <a:p>
            <a:pPr marL="0" indent="0"/>
            <a:r>
              <a:rPr lang="en-US" sz="1200" dirty="0" err="1"/>
              <a:t>Nhóm</a:t>
            </a:r>
            <a:r>
              <a:rPr lang="en-US" sz="1200" dirty="0"/>
              <a:t> 78</a:t>
            </a:r>
            <a:endParaRPr lang="vi-VN"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err="1"/>
              <a:t>Thành</a:t>
            </a:r>
            <a:r>
              <a:rPr lang="en-US" sz="3200" dirty="0"/>
              <a:t> </a:t>
            </a:r>
            <a:r>
              <a:rPr lang="en-US" sz="3200" dirty="0" err="1"/>
              <a:t>viên</a:t>
            </a:r>
            <a:r>
              <a:rPr lang="en-US" sz="3200" dirty="0"/>
              <a:t> </a:t>
            </a:r>
            <a:r>
              <a:rPr lang="en-US" sz="3200" dirty="0" err="1"/>
              <a:t>thực</a:t>
            </a:r>
            <a:r>
              <a:rPr lang="en-US" sz="3200" dirty="0"/>
              <a:t> </a:t>
            </a:r>
            <a:r>
              <a:rPr lang="en-US" sz="3200" dirty="0" err="1"/>
              <a:t>hiện</a:t>
            </a:r>
            <a:endParaRPr sz="3200" dirty="0"/>
          </a:p>
        </p:txBody>
      </p:sp>
      <p:sp>
        <p:nvSpPr>
          <p:cNvPr id="190" name="Google Shape;190;p31"/>
          <p:cNvSpPr txBox="1">
            <a:spLocks noGrp="1"/>
          </p:cNvSpPr>
          <p:nvPr>
            <p:ph type="body" idx="1"/>
          </p:nvPr>
        </p:nvSpPr>
        <p:spPr>
          <a:xfrm>
            <a:off x="1559640" y="1677489"/>
            <a:ext cx="6246378" cy="155652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latin typeface="Roboto Mono Medium" panose="020B0604020202020204" charset="0"/>
                <a:ea typeface="Roboto Mono Medium" panose="020B0604020202020204" charset="0"/>
              </a:rPr>
              <a:t>Phạm Anh Tú – 20110742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Nội</a:t>
            </a:r>
            <a:r>
              <a:rPr lang="en-US" dirty="0"/>
              <a:t> dung </a:t>
            </a:r>
            <a:r>
              <a:rPr lang="en-US" dirty="0" err="1"/>
              <a:t>chính</a:t>
            </a:r>
            <a:endParaRPr dirty="0"/>
          </a:p>
        </p:txBody>
      </p:sp>
      <p:sp>
        <p:nvSpPr>
          <p:cNvPr id="190" name="Google Shape;190;p31"/>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1600"/>
              </a:spcAft>
              <a:buAutoNum type="arabicPeriod"/>
            </a:pPr>
            <a:r>
              <a:rPr lang="en-US" sz="1600" dirty="0" err="1"/>
              <a:t>Khái</a:t>
            </a:r>
            <a:r>
              <a:rPr lang="en-US" sz="1600" dirty="0"/>
              <a:t> </a:t>
            </a:r>
            <a:r>
              <a:rPr lang="en-US" sz="1600" dirty="0" err="1"/>
              <a:t>niệm</a:t>
            </a:r>
            <a:r>
              <a:rPr lang="en-US" sz="1600" dirty="0"/>
              <a:t> </a:t>
            </a:r>
            <a:r>
              <a:rPr lang="en-US" sz="1600" dirty="0" err="1"/>
              <a:t>về</a:t>
            </a:r>
            <a:r>
              <a:rPr lang="en-US" sz="1600" dirty="0"/>
              <a:t> AWS</a:t>
            </a:r>
          </a:p>
          <a:p>
            <a:pPr marL="228600" lvl="0" indent="-228600" algn="l" rtl="0">
              <a:spcBef>
                <a:spcPts val="0"/>
              </a:spcBef>
              <a:spcAft>
                <a:spcPts val="1600"/>
              </a:spcAft>
              <a:buAutoNum type="arabicPeriod"/>
            </a:pPr>
            <a:r>
              <a:rPr lang="en-US" sz="1600" dirty="0" err="1"/>
              <a:t>Tìm</a:t>
            </a:r>
            <a:r>
              <a:rPr lang="en-US" sz="1600" dirty="0"/>
              <a:t> </a:t>
            </a:r>
            <a:r>
              <a:rPr lang="en-US" sz="1600" dirty="0" err="1"/>
              <a:t>hiểu</a:t>
            </a:r>
            <a:r>
              <a:rPr lang="en-US" sz="1600" dirty="0"/>
              <a:t> </a:t>
            </a:r>
            <a:r>
              <a:rPr lang="en-US" sz="1600" dirty="0" err="1"/>
              <a:t>về</a:t>
            </a:r>
            <a:r>
              <a:rPr lang="en-US" sz="1600" dirty="0"/>
              <a:t> AWS </a:t>
            </a:r>
            <a:r>
              <a:rPr lang="en-US" sz="1600" dirty="0" err="1"/>
              <a:t>SageMaker</a:t>
            </a:r>
            <a:endParaRPr lang="en-US" sz="1600" dirty="0"/>
          </a:p>
          <a:p>
            <a:pPr marL="228600" lvl="0" indent="-228600" algn="l" rtl="0">
              <a:spcBef>
                <a:spcPts val="0"/>
              </a:spcBef>
              <a:spcAft>
                <a:spcPts val="1600"/>
              </a:spcAft>
              <a:buAutoNum type="arabicPeriod"/>
            </a:pPr>
            <a:r>
              <a:rPr lang="en-US" sz="1600" dirty="0"/>
              <a:t>Demo </a:t>
            </a:r>
            <a:r>
              <a:rPr lang="en-US" sz="1600" dirty="0" err="1"/>
              <a:t>chạy</a:t>
            </a:r>
            <a:r>
              <a:rPr lang="en-US" sz="1600" dirty="0"/>
              <a:t> </a:t>
            </a:r>
            <a:r>
              <a:rPr lang="en-US" sz="1600" dirty="0" err="1"/>
              <a:t>trên</a:t>
            </a:r>
            <a:r>
              <a:rPr lang="en-US" sz="1600" dirty="0"/>
              <a:t> AWS</a:t>
            </a:r>
          </a:p>
          <a:p>
            <a:pPr marL="228600" lvl="0" indent="-228600" algn="l" rtl="0">
              <a:spcBef>
                <a:spcPts val="0"/>
              </a:spcBef>
              <a:spcAft>
                <a:spcPts val="1600"/>
              </a:spcAft>
              <a:buAutoNum type="arabicPeriod"/>
            </a:pPr>
            <a:r>
              <a:rPr lang="en-US" sz="1600" dirty="0"/>
              <a:t>Demo </a:t>
            </a:r>
            <a:r>
              <a:rPr lang="en-US" sz="1600" dirty="0" err="1"/>
              <a:t>ứng</a:t>
            </a:r>
            <a:r>
              <a:rPr lang="en-US" sz="1600" dirty="0"/>
              <a:t> </a:t>
            </a:r>
            <a:r>
              <a:rPr lang="en-US" sz="1600" dirty="0" err="1"/>
              <a:t>dụng</a:t>
            </a:r>
            <a:endParaRPr sz="1600" dirty="0"/>
          </a:p>
        </p:txBody>
      </p:sp>
    </p:spTree>
    <p:extLst>
      <p:ext uri="{BB962C8B-B14F-4D97-AF65-F5344CB8AC3E}">
        <p14:creationId xmlns:p14="http://schemas.microsoft.com/office/powerpoint/2010/main" val="79034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1. Amazon Web Service</a:t>
            </a:r>
            <a:endParaRPr dirty="0"/>
          </a:p>
        </p:txBody>
      </p:sp>
      <p:sp>
        <p:nvSpPr>
          <p:cNvPr id="190" name="Google Shape;190;p31"/>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sz="1400" dirty="0" err="1"/>
              <a:t>Khái</a:t>
            </a:r>
            <a:r>
              <a:rPr lang="en-US" sz="1400" dirty="0"/>
              <a:t> </a:t>
            </a:r>
            <a:r>
              <a:rPr lang="en-US" sz="1400" dirty="0" err="1"/>
              <a:t>niệm</a:t>
            </a:r>
            <a:r>
              <a:rPr lang="en-US" sz="1400" dirty="0"/>
              <a:t>: </a:t>
            </a:r>
          </a:p>
          <a:p>
            <a:pPr marL="0" lvl="0" indent="0" algn="just">
              <a:spcAft>
                <a:spcPts val="1600"/>
              </a:spcAft>
              <a:buNone/>
            </a:pPr>
            <a:r>
              <a:rPr lang="en-US" sz="1400" dirty="0"/>
              <a:t>    </a:t>
            </a:r>
            <a:r>
              <a:rPr lang="vi-VN" sz="1400" dirty="0"/>
              <a:t>Amazon Web Services (AWS) là nền tảng đám mây toàn diện và được sử dụng rộng rãi nhất, cung cấp trên 200 dịch vụ đầy đủ tính năng từ các trung tâm dữ liệu trên toàn thế giới. Hàng triệu khách hàng—bao gồm các công ty khởi nghiệp tăng trưởng nhanh nhất, các tập đoàn lớn nhất cũng như các cơ quan hàng đầu của chính phủ—đều tin tưởng vào AWS để giảm chi phí, trở nên linh hoạt hơn và đổi mới nhanh hơn.</a:t>
            </a:r>
            <a:endParaRPr sz="1400" dirty="0"/>
          </a:p>
        </p:txBody>
      </p:sp>
    </p:spTree>
    <p:extLst>
      <p:ext uri="{BB962C8B-B14F-4D97-AF65-F5344CB8AC3E}">
        <p14:creationId xmlns:p14="http://schemas.microsoft.com/office/powerpoint/2010/main" val="282134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2. AWS </a:t>
            </a:r>
            <a:r>
              <a:rPr lang="en-US" dirty="0" err="1"/>
              <a:t>SageMaker</a:t>
            </a:r>
            <a:r>
              <a:rPr lang="en-US" dirty="0"/>
              <a:t> </a:t>
            </a:r>
            <a:r>
              <a:rPr lang="en-US" dirty="0" err="1"/>
              <a:t>là</a:t>
            </a:r>
            <a:r>
              <a:rPr lang="en-US" dirty="0"/>
              <a:t> </a:t>
            </a:r>
            <a:r>
              <a:rPr lang="en-US" dirty="0" err="1"/>
              <a:t>gì</a:t>
            </a:r>
            <a:endParaRPr dirty="0"/>
          </a:p>
        </p:txBody>
      </p:sp>
      <p:sp>
        <p:nvSpPr>
          <p:cNvPr id="190" name="Google Shape;190;p31"/>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1600"/>
              </a:spcAft>
              <a:buAutoNum type="arabicPeriod"/>
            </a:pPr>
            <a:r>
              <a:rPr lang="en-US" sz="1600" dirty="0" err="1"/>
              <a:t>Khái</a:t>
            </a:r>
            <a:r>
              <a:rPr lang="en-US" sz="1600" dirty="0"/>
              <a:t> </a:t>
            </a:r>
            <a:r>
              <a:rPr lang="en-US" sz="1600" dirty="0" err="1"/>
              <a:t>niệm</a:t>
            </a:r>
            <a:r>
              <a:rPr lang="en-US" sz="1600" dirty="0"/>
              <a:t>:</a:t>
            </a:r>
          </a:p>
          <a:p>
            <a:pPr marL="0" indent="0">
              <a:spcAft>
                <a:spcPts val="1600"/>
              </a:spcAft>
              <a:buNone/>
            </a:pPr>
            <a:r>
              <a:rPr lang="en-US" sz="1600" dirty="0"/>
              <a:t>    </a:t>
            </a:r>
            <a:r>
              <a:rPr lang="vi-VN" sz="1200" dirty="0"/>
              <a:t>Xây dựng, đào tạo và triển khai các mô hình máy học (</a:t>
            </a:r>
            <a:r>
              <a:rPr lang="en-US" sz="1200" dirty="0"/>
              <a:t>M</a:t>
            </a:r>
            <a:r>
              <a:rPr lang="vi-VN" sz="1200" dirty="0"/>
              <a:t>achine </a:t>
            </a:r>
            <a:r>
              <a:rPr lang="en-US" sz="1200" dirty="0"/>
              <a:t>L</a:t>
            </a:r>
            <a:r>
              <a:rPr lang="vi-VN" sz="1200" dirty="0"/>
              <a:t>earning) cho bất kỳ trường hợp sử dụng nào với cơ sở hạ tầng, công cụ và quy trình công việc được quản lý đầy đủ</a:t>
            </a:r>
            <a:endParaRPr lang="en-US" sz="1200" dirty="0"/>
          </a:p>
          <a:p>
            <a:pPr marL="0" indent="0">
              <a:spcAft>
                <a:spcPts val="1600"/>
              </a:spcAft>
              <a:buNone/>
            </a:pPr>
            <a:r>
              <a:rPr lang="en-US" sz="1200" dirty="0"/>
              <a:t>     </a:t>
            </a:r>
            <a:r>
              <a:rPr lang="vi-VN" sz="1200" dirty="0"/>
              <a:t>Truy cập, ghi nhãn và xử lý lượng lớn dữ liệu có cấu trúc (dữ liệu dạng bảng) cũng như dữ liệu không có cấu trúc (ảnh, video, dữ liệu không gian địa lý và âm thanh) cho công nghệ ML.</a:t>
            </a:r>
            <a:endParaRPr lang="en-US" sz="1200" dirty="0"/>
          </a:p>
          <a:p>
            <a:pPr marL="0" indent="0">
              <a:spcAft>
                <a:spcPts val="1600"/>
              </a:spcAft>
              <a:buNone/>
            </a:pPr>
            <a:r>
              <a:rPr lang="en-US" sz="1200" dirty="0"/>
              <a:t>     </a:t>
            </a:r>
            <a:r>
              <a:rPr lang="vi-VN" sz="1200" dirty="0"/>
              <a:t>Giảm thời gian đào tạo từ đơn vị giờ xuống phút với cơ sở hạ tầng được tối ưu hóa. Tăng năng suất của nhóm lên đến 10 lần với các công cụ được xây dựng cho mục đích nhất định.</a:t>
            </a:r>
          </a:p>
          <a:p>
            <a:pPr marL="0" lvl="0" indent="0" algn="l" rtl="0">
              <a:spcBef>
                <a:spcPts val="0"/>
              </a:spcBef>
              <a:spcAft>
                <a:spcPts val="1600"/>
              </a:spcAft>
              <a:buNone/>
            </a:pPr>
            <a:endParaRPr sz="1600" dirty="0"/>
          </a:p>
        </p:txBody>
      </p:sp>
    </p:spTree>
    <p:extLst>
      <p:ext uri="{BB962C8B-B14F-4D97-AF65-F5344CB8AC3E}">
        <p14:creationId xmlns:p14="http://schemas.microsoft.com/office/powerpoint/2010/main" val="4151640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3. Demo </a:t>
            </a:r>
            <a:r>
              <a:rPr lang="en-US" dirty="0" err="1"/>
              <a:t>trên</a:t>
            </a:r>
            <a:r>
              <a:rPr lang="en-US" dirty="0"/>
              <a:t> AWS</a:t>
            </a:r>
            <a:endParaRPr dirty="0"/>
          </a:p>
        </p:txBody>
      </p:sp>
      <p:sp>
        <p:nvSpPr>
          <p:cNvPr id="190" name="Google Shape;190;p31"/>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600" dirty="0"/>
          </a:p>
        </p:txBody>
      </p:sp>
    </p:spTree>
    <p:extLst>
      <p:ext uri="{BB962C8B-B14F-4D97-AF65-F5344CB8AC3E}">
        <p14:creationId xmlns:p14="http://schemas.microsoft.com/office/powerpoint/2010/main" val="33278491"/>
      </p:ext>
    </p:extLst>
  </p:cSld>
  <p:clrMapOvr>
    <a:masterClrMapping/>
  </p:clrMapOvr>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309</Words>
  <Application>Microsoft Office PowerPoint</Application>
  <PresentationFormat>On-screen Show (16:9)</PresentationFormat>
  <Paragraphs>19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Roboto Mono Medium</vt:lpstr>
      <vt:lpstr>Arial</vt:lpstr>
      <vt:lpstr>Coming Soon</vt:lpstr>
      <vt:lpstr>Concert One</vt:lpstr>
      <vt:lpstr>Notebook Lesson by Slidesgo</vt:lpstr>
      <vt:lpstr>Tìm hiểu về Amazon SageMaker và viết ứng dụng minh họa</vt:lpstr>
      <vt:lpstr>Thành viên thực hiện</vt:lpstr>
      <vt:lpstr>Nội dung chính</vt:lpstr>
      <vt:lpstr>1. Amazon Web Service</vt:lpstr>
      <vt:lpstr>2. AWS SageMaker là gì</vt:lpstr>
      <vt:lpstr>3. Demo trên AWS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Amazon SageMaker và viết ứng dụng minh họa</dc:title>
  <dc:creator>ANH TU</dc:creator>
  <cp:lastModifiedBy>Phạm Anh Tú</cp:lastModifiedBy>
  <cp:revision>5</cp:revision>
  <dcterms:modified xsi:type="dcterms:W3CDTF">2022-12-18T05:47:17Z</dcterms:modified>
</cp:coreProperties>
</file>