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67" r:id="rId6"/>
    <p:sldId id="268" r:id="rId7"/>
    <p:sldId id="278" r:id="rId8"/>
    <p:sldId id="269" r:id="rId9"/>
    <p:sldId id="272" r:id="rId10"/>
    <p:sldId id="273" r:id="rId11"/>
    <p:sldId id="270" r:id="rId12"/>
    <p:sldId id="271" r:id="rId13"/>
    <p:sldId id="274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1447" autoAdjust="0"/>
  </p:normalViewPr>
  <p:slideViewPr>
    <p:cSldViewPr snapToGrid="0" snapToObjects="1">
      <p:cViewPr varScale="1">
        <p:scale>
          <a:sx n="54" d="100"/>
          <a:sy n="54" d="100"/>
        </p:scale>
        <p:origin x="9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63EDB-4CA0-4D66-A203-42E75D6F931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C9493F-979F-4BDB-A979-31E1082ABC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Andy Ho – </a:t>
          </a:r>
        </a:p>
      </dgm:t>
    </dgm:pt>
    <dgm:pt modelId="{1ABFB81F-D998-40E5-9B4B-77735A374E41}" type="parTrans" cxnId="{86823632-7F81-42BB-8470-ABDC78676620}">
      <dgm:prSet/>
      <dgm:spPr/>
      <dgm:t>
        <a:bodyPr/>
        <a:lstStyle/>
        <a:p>
          <a:endParaRPr lang="en-US"/>
        </a:p>
      </dgm:t>
    </dgm:pt>
    <dgm:pt modelId="{4A75EB36-D218-47F9-8FE3-838A155BD8D9}" type="sibTrans" cxnId="{86823632-7F81-42BB-8470-ABDC78676620}">
      <dgm:prSet/>
      <dgm:spPr/>
      <dgm:t>
        <a:bodyPr/>
        <a:lstStyle/>
        <a:p>
          <a:endParaRPr lang="en-US"/>
        </a:p>
      </dgm:t>
    </dgm:pt>
    <dgm:pt modelId="{1E06A7BD-BF9B-490A-AF50-C2AFBC35ED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 Nguyen –</a:t>
          </a:r>
        </a:p>
      </dgm:t>
    </dgm:pt>
    <dgm:pt modelId="{E4042730-A608-42D5-8EAB-24B308B7B78D}" type="parTrans" cxnId="{57D33502-F3AF-4311-8ED8-CACF2B2CA3FD}">
      <dgm:prSet/>
      <dgm:spPr/>
      <dgm:t>
        <a:bodyPr/>
        <a:lstStyle/>
        <a:p>
          <a:endParaRPr lang="en-US"/>
        </a:p>
      </dgm:t>
    </dgm:pt>
    <dgm:pt modelId="{3ACB0E60-84A3-4E5C-8226-7D8211318C78}" type="sibTrans" cxnId="{57D33502-F3AF-4311-8ED8-CACF2B2CA3FD}">
      <dgm:prSet/>
      <dgm:spPr/>
      <dgm:t>
        <a:bodyPr/>
        <a:lstStyle/>
        <a:p>
          <a:endParaRPr lang="en-US"/>
        </a:p>
      </dgm:t>
    </dgm:pt>
    <dgm:pt modelId="{D67C0B72-9925-4A2D-826D-632CE3629C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Jodi Pafford – </a:t>
          </a:r>
        </a:p>
      </dgm:t>
    </dgm:pt>
    <dgm:pt modelId="{9C9D48D1-FA4C-44F1-B913-71BEEE497068}" type="parTrans" cxnId="{889C9E43-C878-4E7D-B607-BB9D43247562}">
      <dgm:prSet/>
      <dgm:spPr/>
      <dgm:t>
        <a:bodyPr/>
        <a:lstStyle/>
        <a:p>
          <a:endParaRPr lang="en-US"/>
        </a:p>
      </dgm:t>
    </dgm:pt>
    <dgm:pt modelId="{3A876D20-E3B8-4A0F-ABEA-2D94002EC537}" type="sibTrans" cxnId="{889C9E43-C878-4E7D-B607-BB9D43247562}">
      <dgm:prSet/>
      <dgm:spPr/>
      <dgm:t>
        <a:bodyPr/>
        <a:lstStyle/>
        <a:p>
          <a:endParaRPr lang="en-US"/>
        </a:p>
      </dgm:t>
    </dgm:pt>
    <dgm:pt modelId="{DCA58A4F-2417-4A52-A699-AE32FC38833E}" type="pres">
      <dgm:prSet presAssocID="{E2563EDB-4CA0-4D66-A203-42E75D6F9316}" presName="root" presStyleCnt="0">
        <dgm:presLayoutVars>
          <dgm:dir/>
          <dgm:resizeHandles val="exact"/>
        </dgm:presLayoutVars>
      </dgm:prSet>
      <dgm:spPr/>
    </dgm:pt>
    <dgm:pt modelId="{44CA97D3-3C28-4C1F-9863-439874869E3B}" type="pres">
      <dgm:prSet presAssocID="{1EC9493F-979F-4BDB-A979-31E1082ABC77}" presName="compNode" presStyleCnt="0"/>
      <dgm:spPr/>
    </dgm:pt>
    <dgm:pt modelId="{758B95C8-B4F4-4372-9A1D-D0DCAAF81CA8}" type="pres">
      <dgm:prSet presAssocID="{1EC9493F-979F-4BDB-A979-31E1082ABC77}" presName="iconBgRect" presStyleLbl="bgShp" presStyleIdx="0" presStyleCnt="3"/>
      <dgm:spPr/>
    </dgm:pt>
    <dgm:pt modelId="{7F3AA93B-461A-4EF9-8C3B-D1EBB125F8CE}" type="pres">
      <dgm:prSet presAssocID="{1EC9493F-979F-4BDB-A979-31E1082AB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2F9472CC-6ECC-4459-AC49-8FB680A5AB58}" type="pres">
      <dgm:prSet presAssocID="{1EC9493F-979F-4BDB-A979-31E1082ABC77}" presName="spaceRect" presStyleCnt="0"/>
      <dgm:spPr/>
    </dgm:pt>
    <dgm:pt modelId="{ACABC532-CE1B-474C-95F6-B36D4EFEC3B3}" type="pres">
      <dgm:prSet presAssocID="{1EC9493F-979F-4BDB-A979-31E1082ABC77}" presName="textRect" presStyleLbl="revTx" presStyleIdx="0" presStyleCnt="3">
        <dgm:presLayoutVars>
          <dgm:chMax val="1"/>
          <dgm:chPref val="1"/>
        </dgm:presLayoutVars>
      </dgm:prSet>
      <dgm:spPr/>
    </dgm:pt>
    <dgm:pt modelId="{2C3FBC1D-7BEC-435F-B1D2-AB012B11A9E8}" type="pres">
      <dgm:prSet presAssocID="{4A75EB36-D218-47F9-8FE3-838A155BD8D9}" presName="sibTrans" presStyleCnt="0"/>
      <dgm:spPr/>
    </dgm:pt>
    <dgm:pt modelId="{47F96661-B43E-4182-9E2F-F2F7E1E148C6}" type="pres">
      <dgm:prSet presAssocID="{1E06A7BD-BF9B-490A-AF50-C2AFBC35EDC4}" presName="compNode" presStyleCnt="0"/>
      <dgm:spPr/>
    </dgm:pt>
    <dgm:pt modelId="{529A66EE-EA7D-43EA-AA64-976B4FD64F84}" type="pres">
      <dgm:prSet presAssocID="{1E06A7BD-BF9B-490A-AF50-C2AFBC35EDC4}" presName="iconBgRect" presStyleLbl="bgShp" presStyleIdx="1" presStyleCnt="3"/>
      <dgm:spPr/>
    </dgm:pt>
    <dgm:pt modelId="{209F367F-3642-42C5-A258-B284F24EAEFC}" type="pres">
      <dgm:prSet presAssocID="{1E06A7BD-BF9B-490A-AF50-C2AFBC35EDC4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3C98F986-989E-45DA-B991-E156FCEDC497}" type="pres">
      <dgm:prSet presAssocID="{1E06A7BD-BF9B-490A-AF50-C2AFBC35EDC4}" presName="spaceRect" presStyleCnt="0"/>
      <dgm:spPr/>
    </dgm:pt>
    <dgm:pt modelId="{4FAB0C96-C106-4DEC-8E89-FB76A5E3917D}" type="pres">
      <dgm:prSet presAssocID="{1E06A7BD-BF9B-490A-AF50-C2AFBC35EDC4}" presName="textRect" presStyleLbl="revTx" presStyleIdx="1" presStyleCnt="3">
        <dgm:presLayoutVars>
          <dgm:chMax val="1"/>
          <dgm:chPref val="1"/>
        </dgm:presLayoutVars>
      </dgm:prSet>
      <dgm:spPr/>
    </dgm:pt>
    <dgm:pt modelId="{4CA1111B-4DFC-4A93-A00D-619CBD4FEA3C}" type="pres">
      <dgm:prSet presAssocID="{3ACB0E60-84A3-4E5C-8226-7D8211318C78}" presName="sibTrans" presStyleCnt="0"/>
      <dgm:spPr/>
    </dgm:pt>
    <dgm:pt modelId="{ADEEF28E-FDEE-4A50-BF91-D40C392CE745}" type="pres">
      <dgm:prSet presAssocID="{D67C0B72-9925-4A2D-826D-632CE3629CEA}" presName="compNode" presStyleCnt="0"/>
      <dgm:spPr/>
    </dgm:pt>
    <dgm:pt modelId="{08CECF67-5E1D-43BC-BDF3-A2DBBD991F6E}" type="pres">
      <dgm:prSet presAssocID="{D67C0B72-9925-4A2D-826D-632CE3629CEA}" presName="iconBgRect" presStyleLbl="bgShp" presStyleIdx="2" presStyleCnt="3"/>
      <dgm:spPr/>
    </dgm:pt>
    <dgm:pt modelId="{3AE78956-64C4-433D-88C3-4538E3C36AD4}" type="pres">
      <dgm:prSet presAssocID="{D67C0B72-9925-4A2D-826D-632CE3629CEA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male Profile"/>
        </a:ext>
      </dgm:extLst>
    </dgm:pt>
    <dgm:pt modelId="{16B4BB51-7997-423B-8D7E-14A6CEBFE06E}" type="pres">
      <dgm:prSet presAssocID="{D67C0B72-9925-4A2D-826D-632CE3629CEA}" presName="spaceRect" presStyleCnt="0"/>
      <dgm:spPr/>
    </dgm:pt>
    <dgm:pt modelId="{A1354FEA-8ADB-4C9A-B5A3-B18BF7280A12}" type="pres">
      <dgm:prSet presAssocID="{D67C0B72-9925-4A2D-826D-632CE3629C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D33502-F3AF-4311-8ED8-CACF2B2CA3FD}" srcId="{E2563EDB-4CA0-4D66-A203-42E75D6F9316}" destId="{1E06A7BD-BF9B-490A-AF50-C2AFBC35EDC4}" srcOrd="1" destOrd="0" parTransId="{E4042730-A608-42D5-8EAB-24B308B7B78D}" sibTransId="{3ACB0E60-84A3-4E5C-8226-7D8211318C78}"/>
    <dgm:cxn modelId="{86823632-7F81-42BB-8470-ABDC78676620}" srcId="{E2563EDB-4CA0-4D66-A203-42E75D6F9316}" destId="{1EC9493F-979F-4BDB-A979-31E1082ABC77}" srcOrd="0" destOrd="0" parTransId="{1ABFB81F-D998-40E5-9B4B-77735A374E41}" sibTransId="{4A75EB36-D218-47F9-8FE3-838A155BD8D9}"/>
    <dgm:cxn modelId="{F5D4263A-5A1C-4402-B175-C2F8539FCF04}" type="presOf" srcId="{D67C0B72-9925-4A2D-826D-632CE3629CEA}" destId="{A1354FEA-8ADB-4C9A-B5A3-B18BF7280A12}" srcOrd="0" destOrd="0" presId="urn:microsoft.com/office/officeart/2018/5/layout/IconCircleLabelList"/>
    <dgm:cxn modelId="{889C9E43-C878-4E7D-B607-BB9D43247562}" srcId="{E2563EDB-4CA0-4D66-A203-42E75D6F9316}" destId="{D67C0B72-9925-4A2D-826D-632CE3629CEA}" srcOrd="2" destOrd="0" parTransId="{9C9D48D1-FA4C-44F1-B913-71BEEE497068}" sibTransId="{3A876D20-E3B8-4A0F-ABEA-2D94002EC537}"/>
    <dgm:cxn modelId="{625B6EA5-73DC-42D5-A9C3-C0E18BF9209A}" type="presOf" srcId="{E2563EDB-4CA0-4D66-A203-42E75D6F9316}" destId="{DCA58A4F-2417-4A52-A699-AE32FC38833E}" srcOrd="0" destOrd="0" presId="urn:microsoft.com/office/officeart/2018/5/layout/IconCircleLabelList"/>
    <dgm:cxn modelId="{CF2B1EAB-ACBB-4C61-BD3F-40E3756983DC}" type="presOf" srcId="{1EC9493F-979F-4BDB-A979-31E1082ABC77}" destId="{ACABC532-CE1B-474C-95F6-B36D4EFEC3B3}" srcOrd="0" destOrd="0" presId="urn:microsoft.com/office/officeart/2018/5/layout/IconCircleLabelList"/>
    <dgm:cxn modelId="{D0C427D2-92C1-4434-B0B8-AF6A4484ACF3}" type="presOf" srcId="{1E06A7BD-BF9B-490A-AF50-C2AFBC35EDC4}" destId="{4FAB0C96-C106-4DEC-8E89-FB76A5E3917D}" srcOrd="0" destOrd="0" presId="urn:microsoft.com/office/officeart/2018/5/layout/IconCircleLabelList"/>
    <dgm:cxn modelId="{ABF300A5-399B-4992-81CF-33451891CD67}" type="presParOf" srcId="{DCA58A4F-2417-4A52-A699-AE32FC38833E}" destId="{44CA97D3-3C28-4C1F-9863-439874869E3B}" srcOrd="0" destOrd="0" presId="urn:microsoft.com/office/officeart/2018/5/layout/IconCircleLabelList"/>
    <dgm:cxn modelId="{3969FD03-2D98-49CA-A8B2-A4165E36407D}" type="presParOf" srcId="{44CA97D3-3C28-4C1F-9863-439874869E3B}" destId="{758B95C8-B4F4-4372-9A1D-D0DCAAF81CA8}" srcOrd="0" destOrd="0" presId="urn:microsoft.com/office/officeart/2018/5/layout/IconCircleLabelList"/>
    <dgm:cxn modelId="{4246FF97-A17D-40DD-BC98-D9C8321D42BC}" type="presParOf" srcId="{44CA97D3-3C28-4C1F-9863-439874869E3B}" destId="{7F3AA93B-461A-4EF9-8C3B-D1EBB125F8CE}" srcOrd="1" destOrd="0" presId="urn:microsoft.com/office/officeart/2018/5/layout/IconCircleLabelList"/>
    <dgm:cxn modelId="{8D6E20EB-65EF-44D9-B5ED-DDC7A8FFB075}" type="presParOf" srcId="{44CA97D3-3C28-4C1F-9863-439874869E3B}" destId="{2F9472CC-6ECC-4459-AC49-8FB680A5AB58}" srcOrd="2" destOrd="0" presId="urn:microsoft.com/office/officeart/2018/5/layout/IconCircleLabelList"/>
    <dgm:cxn modelId="{AA858063-6249-4CF8-A4E4-2A6A4176BA7F}" type="presParOf" srcId="{44CA97D3-3C28-4C1F-9863-439874869E3B}" destId="{ACABC532-CE1B-474C-95F6-B36D4EFEC3B3}" srcOrd="3" destOrd="0" presId="urn:microsoft.com/office/officeart/2018/5/layout/IconCircleLabelList"/>
    <dgm:cxn modelId="{3BE09201-C5B1-4A30-8C31-C0EFAB1ADE4C}" type="presParOf" srcId="{DCA58A4F-2417-4A52-A699-AE32FC38833E}" destId="{2C3FBC1D-7BEC-435F-B1D2-AB012B11A9E8}" srcOrd="1" destOrd="0" presId="urn:microsoft.com/office/officeart/2018/5/layout/IconCircleLabelList"/>
    <dgm:cxn modelId="{23E68E6C-BE79-4B84-B543-A64D7369AEB1}" type="presParOf" srcId="{DCA58A4F-2417-4A52-A699-AE32FC38833E}" destId="{47F96661-B43E-4182-9E2F-F2F7E1E148C6}" srcOrd="2" destOrd="0" presId="urn:microsoft.com/office/officeart/2018/5/layout/IconCircleLabelList"/>
    <dgm:cxn modelId="{F9394651-8A8E-43A5-AFF3-F2106D06B6FF}" type="presParOf" srcId="{47F96661-B43E-4182-9E2F-F2F7E1E148C6}" destId="{529A66EE-EA7D-43EA-AA64-976B4FD64F84}" srcOrd="0" destOrd="0" presId="urn:microsoft.com/office/officeart/2018/5/layout/IconCircleLabelList"/>
    <dgm:cxn modelId="{C7FC7264-DF81-4664-BAFB-D9369ABD4351}" type="presParOf" srcId="{47F96661-B43E-4182-9E2F-F2F7E1E148C6}" destId="{209F367F-3642-42C5-A258-B284F24EAEFC}" srcOrd="1" destOrd="0" presId="urn:microsoft.com/office/officeart/2018/5/layout/IconCircleLabelList"/>
    <dgm:cxn modelId="{1972D89C-7122-46EC-BCD8-0CB013DB9359}" type="presParOf" srcId="{47F96661-B43E-4182-9E2F-F2F7E1E148C6}" destId="{3C98F986-989E-45DA-B991-E156FCEDC497}" srcOrd="2" destOrd="0" presId="urn:microsoft.com/office/officeart/2018/5/layout/IconCircleLabelList"/>
    <dgm:cxn modelId="{CE866889-1BDD-49FB-9C40-B6F800E5F279}" type="presParOf" srcId="{47F96661-B43E-4182-9E2F-F2F7E1E148C6}" destId="{4FAB0C96-C106-4DEC-8E89-FB76A5E3917D}" srcOrd="3" destOrd="0" presId="urn:microsoft.com/office/officeart/2018/5/layout/IconCircleLabelList"/>
    <dgm:cxn modelId="{B3B09385-1F9D-41C1-B502-AEA805034A8D}" type="presParOf" srcId="{DCA58A4F-2417-4A52-A699-AE32FC38833E}" destId="{4CA1111B-4DFC-4A93-A00D-619CBD4FEA3C}" srcOrd="3" destOrd="0" presId="urn:microsoft.com/office/officeart/2018/5/layout/IconCircleLabelList"/>
    <dgm:cxn modelId="{D93063B5-B219-42C5-B191-76143F430B70}" type="presParOf" srcId="{DCA58A4F-2417-4A52-A699-AE32FC38833E}" destId="{ADEEF28E-FDEE-4A50-BF91-D40C392CE745}" srcOrd="4" destOrd="0" presId="urn:microsoft.com/office/officeart/2018/5/layout/IconCircleLabelList"/>
    <dgm:cxn modelId="{731A11AE-BFC1-49AA-BDED-18A2DFF7BC73}" type="presParOf" srcId="{ADEEF28E-FDEE-4A50-BF91-D40C392CE745}" destId="{08CECF67-5E1D-43BC-BDF3-A2DBBD991F6E}" srcOrd="0" destOrd="0" presId="urn:microsoft.com/office/officeart/2018/5/layout/IconCircleLabelList"/>
    <dgm:cxn modelId="{3B2AC254-5C36-45D0-874F-0E051C83E20E}" type="presParOf" srcId="{ADEEF28E-FDEE-4A50-BF91-D40C392CE745}" destId="{3AE78956-64C4-433D-88C3-4538E3C36AD4}" srcOrd="1" destOrd="0" presId="urn:microsoft.com/office/officeart/2018/5/layout/IconCircleLabelList"/>
    <dgm:cxn modelId="{87999574-F3C8-4077-BAD6-2F87E30E2765}" type="presParOf" srcId="{ADEEF28E-FDEE-4A50-BF91-D40C392CE745}" destId="{16B4BB51-7997-423B-8D7E-14A6CEBFE06E}" srcOrd="2" destOrd="0" presId="urn:microsoft.com/office/officeart/2018/5/layout/IconCircleLabelList"/>
    <dgm:cxn modelId="{20E3BBBA-6052-4551-95E8-D5CD6E3B7974}" type="presParOf" srcId="{ADEEF28E-FDEE-4A50-BF91-D40C392CE745}" destId="{A1354FEA-8ADB-4C9A-B5A3-B18BF7280A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B95C8-B4F4-4372-9A1D-D0DCAAF81CA8}">
      <dsp:nvSpPr>
        <dsp:cNvPr id="0" name=""/>
        <dsp:cNvSpPr/>
      </dsp:nvSpPr>
      <dsp:spPr>
        <a:xfrm>
          <a:off x="484679" y="193494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AA93B-461A-4EF9-8C3B-D1EBB125F8CE}">
      <dsp:nvSpPr>
        <dsp:cNvPr id="0" name=""/>
        <dsp:cNvSpPr/>
      </dsp:nvSpPr>
      <dsp:spPr>
        <a:xfrm>
          <a:off x="769867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C532-CE1B-474C-95F6-B36D4EFEC3B3}">
      <dsp:nvSpPr>
        <dsp:cNvPr id="0" name=""/>
        <dsp:cNvSpPr/>
      </dsp:nvSpPr>
      <dsp:spPr>
        <a:xfrm>
          <a:off x="56898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Andy Ho – </a:t>
          </a:r>
        </a:p>
      </dsp:txBody>
      <dsp:txXfrm>
        <a:off x="56898" y="1948494"/>
        <a:ext cx="2193750" cy="720000"/>
      </dsp:txXfrm>
    </dsp:sp>
    <dsp:sp modelId="{529A66EE-EA7D-43EA-AA64-976B4FD64F84}">
      <dsp:nvSpPr>
        <dsp:cNvPr id="0" name=""/>
        <dsp:cNvSpPr/>
      </dsp:nvSpPr>
      <dsp:spPr>
        <a:xfrm>
          <a:off x="3062335" y="193494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F367F-3642-42C5-A258-B284F24EAEFC}">
      <dsp:nvSpPr>
        <dsp:cNvPr id="0" name=""/>
        <dsp:cNvSpPr/>
      </dsp:nvSpPr>
      <dsp:spPr>
        <a:xfrm>
          <a:off x="3347523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B0C96-C106-4DEC-8E89-FB76A5E3917D}">
      <dsp:nvSpPr>
        <dsp:cNvPr id="0" name=""/>
        <dsp:cNvSpPr/>
      </dsp:nvSpPr>
      <dsp:spPr>
        <a:xfrm>
          <a:off x="2634554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 Nguyen –</a:t>
          </a:r>
        </a:p>
      </dsp:txBody>
      <dsp:txXfrm>
        <a:off x="2634554" y="1948494"/>
        <a:ext cx="2193750" cy="720000"/>
      </dsp:txXfrm>
    </dsp:sp>
    <dsp:sp modelId="{08CECF67-5E1D-43BC-BDF3-A2DBBD991F6E}">
      <dsp:nvSpPr>
        <dsp:cNvPr id="0" name=""/>
        <dsp:cNvSpPr/>
      </dsp:nvSpPr>
      <dsp:spPr>
        <a:xfrm>
          <a:off x="1773507" y="3216931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78956-64C4-433D-88C3-4538E3C36AD4}">
      <dsp:nvSpPr>
        <dsp:cNvPr id="0" name=""/>
        <dsp:cNvSpPr/>
      </dsp:nvSpPr>
      <dsp:spPr>
        <a:xfrm>
          <a:off x="2058695" y="3502119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54FEA-8ADB-4C9A-B5A3-B18BF7280A12}">
      <dsp:nvSpPr>
        <dsp:cNvPr id="0" name=""/>
        <dsp:cNvSpPr/>
      </dsp:nvSpPr>
      <dsp:spPr>
        <a:xfrm>
          <a:off x="1345726" y="497193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Jodi Pafford – </a:t>
          </a:r>
        </a:p>
      </dsp:txBody>
      <dsp:txXfrm>
        <a:off x="1345726" y="4971931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hivangisareen/beautiful-soup-in-python-79697b33e29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– Intro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</a:t>
            </a:r>
          </a:p>
          <a:p>
            <a:r>
              <a:rPr lang="en-US" dirty="0"/>
              <a:t>California had the most Data Scientist job posting. Although Texas had more postings collected, New York, Washington state, and Massachusetts had more Data Scientist job postings.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NLP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Universal Sentence Embedder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8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Display Venn-Diagram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1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8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Personal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5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1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1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74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Final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How We solved it – Web Scraping</a:t>
            </a:r>
          </a:p>
          <a:p>
            <a:r>
              <a:rPr lang="en-US" dirty="0"/>
              <a:t>In order to get job postings off of Indeed.com, we used the python library, Beautiful Soup to scrape the website. Beautiful Soup allowed us to go from this to a nice clean csv export.</a:t>
            </a:r>
          </a:p>
          <a:p>
            <a:r>
              <a:rPr lang="en-US" dirty="0"/>
              <a:t>Picture credit: </a:t>
            </a:r>
            <a:r>
              <a:rPr lang="en-US" dirty="0">
                <a:hlinkClick r:id="rId3"/>
              </a:rPr>
              <a:t>https://medium.com/@shivangisareen/beautiful-soup-in-python-79697b33e294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8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Collecting Data</a:t>
            </a:r>
          </a:p>
          <a:p>
            <a:r>
              <a:rPr lang="en-US" dirty="0"/>
              <a:t>Through our </a:t>
            </a:r>
            <a:r>
              <a:rPr lang="en-US" dirty="0" err="1"/>
              <a:t>webscrape</a:t>
            </a:r>
            <a:r>
              <a:rPr lang="en-US" dirty="0"/>
              <a:t> of 16 cities (such as Las Angeles, Seattle, Dallas, Denver, New York City and Washington D.C.) and 6 different job titles, we had (pull out main point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 – Data Collected: States, number of postings for each title.</a:t>
            </a:r>
          </a:p>
          <a:p>
            <a:r>
              <a:rPr lang="en-US" dirty="0"/>
              <a:t>West Coast – California</a:t>
            </a:r>
          </a:p>
          <a:p>
            <a:r>
              <a:rPr lang="en-US" dirty="0"/>
              <a:t>Central – Texas</a:t>
            </a:r>
          </a:p>
          <a:p>
            <a:r>
              <a:rPr lang="en-US" dirty="0"/>
              <a:t>East Coast – New 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rtervillepost.com/jobs.html" TargetMode="External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rtervillepost.com/jobs.html" TargetMode="Externa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 of the Data Scientist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Ho</a:t>
            </a:r>
          </a:p>
          <a:p>
            <a:r>
              <a:rPr lang="en-US" dirty="0"/>
              <a:t>An Nguyen</a:t>
            </a:r>
          </a:p>
          <a:p>
            <a:r>
              <a:rPr lang="en-US" dirty="0"/>
              <a:t>Jodi Pafford</a:t>
            </a:r>
          </a:p>
          <a:p>
            <a:r>
              <a:rPr lang="en-US" dirty="0"/>
              <a:t>Robert Slater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E0AD9-D19F-4666-B26E-0A76DD0B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709423"/>
            <a:ext cx="8661399" cy="46771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NLP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Universal Sentence Embedder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Venn-Diagram?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Computing Resources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Features for each Job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TBD-Results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8AA486-1BEA-4D10-9C11-4164071E8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507059"/>
            <a:ext cx="5487650" cy="36584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B535B2-2DC7-4EE5-8982-6E40D9EF4B3C}"/>
              </a:ext>
            </a:extLst>
          </p:cNvPr>
          <p:cNvSpPr/>
          <p:nvPr/>
        </p:nvSpPr>
        <p:spPr>
          <a:xfrm>
            <a:off x="6287125" y="1884206"/>
            <a:ext cx="205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Mapped Labels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0	SE	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1	DS	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2	DA	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3	SE	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4	ST	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5	DB	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85AE050-4800-42B0-A9DF-A86E8F7C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 Data Scientist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A0C01-E1E9-4ECF-B62C-865AF047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2642276" cy="823912"/>
          </a:xfrm>
        </p:spPr>
        <p:txBody>
          <a:bodyPr/>
          <a:lstStyle/>
          <a:p>
            <a:r>
              <a:rPr lang="en-US" dirty="0"/>
              <a:t>Andy Ho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43D5ECA-2748-4922-8483-3D5DF81C0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979825"/>
            <a:ext cx="3200400" cy="3209837"/>
          </a:xfrm>
        </p:spPr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City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30493CB-B6D4-4764-A677-0231C47DD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74092" y="1681163"/>
            <a:ext cx="2655289" cy="823912"/>
          </a:xfrm>
        </p:spPr>
        <p:txBody>
          <a:bodyPr/>
          <a:lstStyle/>
          <a:p>
            <a:r>
              <a:rPr lang="en-US" dirty="0"/>
              <a:t>An Nguyen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89816E83-539C-449B-A480-0A727FA5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74093" y="2979825"/>
            <a:ext cx="3200400" cy="3209837"/>
          </a:xfrm>
        </p:spPr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City</a:t>
            </a:r>
          </a:p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41CDB700-BA74-4A21-B821-F5DCD08DA68E}"/>
              </a:ext>
            </a:extLst>
          </p:cNvPr>
          <p:cNvSpPr txBox="1">
            <a:spLocks/>
          </p:cNvSpPr>
          <p:nvPr/>
        </p:nvSpPr>
        <p:spPr>
          <a:xfrm>
            <a:off x="5973871" y="1654263"/>
            <a:ext cx="265528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Jodi Pafford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A8342D39-E0CB-43C3-8DD4-112884BFD0E7}"/>
              </a:ext>
            </a:extLst>
          </p:cNvPr>
          <p:cNvSpPr txBox="1">
            <a:spLocks/>
          </p:cNvSpPr>
          <p:nvPr/>
        </p:nvSpPr>
        <p:spPr>
          <a:xfrm>
            <a:off x="5608953" y="2970855"/>
            <a:ext cx="3200400" cy="3209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Bachelor of Fine Art</a:t>
            </a:r>
          </a:p>
          <a:p>
            <a:r>
              <a:rPr lang="en-US" dirty="0"/>
              <a:t>Master of Arts in Math Curriculum and Instruction</a:t>
            </a:r>
          </a:p>
          <a:p>
            <a:r>
              <a:rPr lang="en-US" dirty="0"/>
              <a:t>Progress Monitoring and Innovation Manager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Aurora, Colorado</a:t>
            </a: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DE6291-62F2-458B-91FF-893D5E08125C}"/>
              </a:ext>
            </a:extLst>
          </p:cNvPr>
          <p:cNvSpPr/>
          <p:nvPr/>
        </p:nvSpPr>
        <p:spPr>
          <a:xfrm>
            <a:off x="56560" y="37702"/>
            <a:ext cx="1904214" cy="178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we have all the info in this slide, we can plan it to only show one of us at a time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 to Profile Groups of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 Cheat RTS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858" y="1573586"/>
            <a:ext cx="6841938" cy="1325563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4DBDB3-F699-4B80-88D6-5AB87662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858" y="3060017"/>
            <a:ext cx="4549588" cy="2438546"/>
          </a:xfrm>
        </p:spPr>
        <p:txBody>
          <a:bodyPr>
            <a:normAutofit/>
          </a:bodyPr>
          <a:lstStyle/>
          <a:p>
            <a:r>
              <a:rPr lang="en-US" sz="2100" dirty="0"/>
              <a:t>Robert Slater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 descr="Clapping hands">
            <a:extLst>
              <a:ext uri="{FF2B5EF4-FFF2-40B4-BE49-F238E27FC236}">
                <a16:creationId xmlns:a16="http://schemas.microsoft.com/office/drawing/2014/main" id="{5D918151-6C3B-4FE5-8567-D569A647C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3971" y="3335418"/>
            <a:ext cx="1906825" cy="1906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We’d Love to Hear from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3AEAEF-0CBC-44F8-B580-3960828C2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6569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AE461-2D32-4F0E-A7CF-2A8CF58E4A68}"/>
              </a:ext>
            </a:extLst>
          </p:cNvPr>
          <p:cNvSpPr/>
          <p:nvPr/>
        </p:nvSpPr>
        <p:spPr>
          <a:xfrm>
            <a:off x="1162692" y="1091391"/>
            <a:ext cx="6118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Artificial Intelligence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5C553-8433-4C06-87D1-4AEC7E6B2FD0}"/>
              </a:ext>
            </a:extLst>
          </p:cNvPr>
          <p:cNvSpPr/>
          <p:nvPr/>
        </p:nvSpPr>
        <p:spPr>
          <a:xfrm>
            <a:off x="6400296" y="4023214"/>
            <a:ext cx="264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0F595-78A1-4CCE-B56B-F6C6B60B379C}"/>
              </a:ext>
            </a:extLst>
          </p:cNvPr>
          <p:cNvSpPr/>
          <p:nvPr/>
        </p:nvSpPr>
        <p:spPr>
          <a:xfrm>
            <a:off x="3815063" y="1826429"/>
            <a:ext cx="5211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928CA-9031-4BBE-A2BF-4967420B30E7}"/>
              </a:ext>
            </a:extLst>
          </p:cNvPr>
          <p:cNvSpPr/>
          <p:nvPr/>
        </p:nvSpPr>
        <p:spPr>
          <a:xfrm>
            <a:off x="788486" y="1826429"/>
            <a:ext cx="1281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17552-25F6-40D0-A1FF-8AD812F8B048}"/>
              </a:ext>
            </a:extLst>
          </p:cNvPr>
          <p:cNvSpPr/>
          <p:nvPr/>
        </p:nvSpPr>
        <p:spPr>
          <a:xfrm>
            <a:off x="-39709" y="2256949"/>
            <a:ext cx="922342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Scientist?</a:t>
            </a:r>
            <a:endParaRPr lang="en-US" sz="115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ADAE4-A65D-458F-AB37-A55C4331D281}"/>
              </a:ext>
            </a:extLst>
          </p:cNvPr>
          <p:cNvSpPr/>
          <p:nvPr/>
        </p:nvSpPr>
        <p:spPr>
          <a:xfrm>
            <a:off x="88483" y="129727"/>
            <a:ext cx="324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Statistician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EC412-9DB5-406A-BD63-0AE8A0AA371F}"/>
              </a:ext>
            </a:extLst>
          </p:cNvPr>
          <p:cNvSpPr/>
          <p:nvPr/>
        </p:nvSpPr>
        <p:spPr>
          <a:xfrm>
            <a:off x="4667604" y="4743440"/>
            <a:ext cx="4130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3A93F-D1B0-4812-ADC3-C47F696DB5E7}"/>
              </a:ext>
            </a:extLst>
          </p:cNvPr>
          <p:cNvSpPr/>
          <p:nvPr/>
        </p:nvSpPr>
        <p:spPr>
          <a:xfrm>
            <a:off x="88483" y="4180079"/>
            <a:ext cx="3707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EA118-8760-40C3-A06E-9F457491DBD9}"/>
              </a:ext>
            </a:extLst>
          </p:cNvPr>
          <p:cNvSpPr/>
          <p:nvPr/>
        </p:nvSpPr>
        <p:spPr>
          <a:xfrm>
            <a:off x="-108671" y="5452745"/>
            <a:ext cx="6841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Administrator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1D1F-138E-4832-8B9C-DBDF29E94F25}"/>
              </a:ext>
            </a:extLst>
          </p:cNvPr>
          <p:cNvSpPr/>
          <p:nvPr/>
        </p:nvSpPr>
        <p:spPr>
          <a:xfrm>
            <a:off x="3422447" y="302663"/>
            <a:ext cx="5347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1919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2" grpId="0"/>
      <p:bldP spid="13" grpId="0" build="p"/>
      <p:bldP spid="14" grpId="0" build="p"/>
      <p:bldP spid="15" grpId="0" build="p"/>
      <p:bldP spid="16" grpId="0" build="p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worth solving?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Sets Possessed by 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36E4BB-ED1E-4320-ADC9-2E6857AF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57" y="1484146"/>
            <a:ext cx="47148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2CF0CC-5F5F-4BFE-A74A-06C535E82C52}"/>
              </a:ext>
            </a:extLst>
          </p:cNvPr>
          <p:cNvSpPr/>
          <p:nvPr/>
        </p:nvSpPr>
        <p:spPr>
          <a:xfrm>
            <a:off x="2843211" y="1375583"/>
            <a:ext cx="4294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Beautiful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74332-62FA-4269-97DC-FDFD85F1A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83" y="1033207"/>
            <a:ext cx="7367365" cy="5174289"/>
          </a:xfrm>
          <a:prstGeom prst="rect">
            <a:avLst/>
          </a:prstGeom>
        </p:spPr>
      </p:pic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D61748-FB30-4F76-A839-D9F6DF3F1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7267" y="297066"/>
            <a:ext cx="2381250" cy="1038225"/>
          </a:xfrm>
        </p:spPr>
      </p:pic>
      <p:pic>
        <p:nvPicPr>
          <p:cNvPr id="8" name="Graphic 7" descr="Line arrow Slight curve">
            <a:extLst>
              <a:ext uri="{FF2B5EF4-FFF2-40B4-BE49-F238E27FC236}">
                <a16:creationId xmlns:a16="http://schemas.microsoft.com/office/drawing/2014/main" id="{8793AD28-A7C5-452B-BEB9-D2BA9BEB64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9023" y="3046228"/>
            <a:ext cx="2604977" cy="2604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BFE8F-6BCC-4498-9F87-38D123DA51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824913"/>
            <a:ext cx="9144000" cy="29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D7AA56-F3B7-48E8-8800-2DBC2621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8" y="713898"/>
            <a:ext cx="7718392" cy="558656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07958E7-87FA-4EDD-B1F1-0D9D14CC8237}"/>
              </a:ext>
            </a:extLst>
          </p:cNvPr>
          <p:cNvGrpSpPr/>
          <p:nvPr/>
        </p:nvGrpSpPr>
        <p:grpSpPr>
          <a:xfrm>
            <a:off x="1253552" y="838987"/>
            <a:ext cx="7286558" cy="3723452"/>
            <a:chOff x="1228791" y="838987"/>
            <a:chExt cx="7286558" cy="37234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D90EEFE-DEF5-46F2-AEC8-47D1931CDDC5}"/>
                </a:ext>
              </a:extLst>
            </p:cNvPr>
            <p:cNvGrpSpPr/>
            <p:nvPr/>
          </p:nvGrpSpPr>
          <p:grpSpPr>
            <a:xfrm>
              <a:off x="3685880" y="838987"/>
              <a:ext cx="4829469" cy="1155477"/>
              <a:chOff x="3685880" y="838987"/>
              <a:chExt cx="4829469" cy="115547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D896E6-4764-49A3-9D14-39CA3829CDFB}"/>
                  </a:ext>
                </a:extLst>
              </p:cNvPr>
              <p:cNvSpPr/>
              <p:nvPr/>
            </p:nvSpPr>
            <p:spPr>
              <a:xfrm>
                <a:off x="7118096" y="838987"/>
                <a:ext cx="1397253" cy="1155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762663-0574-4F1C-91EB-2348DDE357F0}"/>
                  </a:ext>
                </a:extLst>
              </p:cNvPr>
              <p:cNvSpPr/>
              <p:nvPr/>
            </p:nvSpPr>
            <p:spPr>
              <a:xfrm>
                <a:off x="3685880" y="1093509"/>
                <a:ext cx="1187778" cy="3576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D760D4-135D-4A24-8DFA-D20C8983E5C8}"/>
                </a:ext>
              </a:extLst>
            </p:cNvPr>
            <p:cNvSpPr txBox="1"/>
            <p:nvPr/>
          </p:nvSpPr>
          <p:spPr>
            <a:xfrm>
              <a:off x="1228791" y="1470031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2,926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869BF-5905-4CF0-A780-E20E87E9FCE9}"/>
                </a:ext>
              </a:extLst>
            </p:cNvPr>
            <p:cNvSpPr txBox="1"/>
            <p:nvPr/>
          </p:nvSpPr>
          <p:spPr>
            <a:xfrm>
              <a:off x="2438310" y="2687693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1,742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B3CD90-2FD6-4646-8222-740A5A979946}"/>
                </a:ext>
              </a:extLst>
            </p:cNvPr>
            <p:cNvSpPr txBox="1"/>
            <p:nvPr/>
          </p:nvSpPr>
          <p:spPr>
            <a:xfrm>
              <a:off x="3699768" y="2700981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1,718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B4F1E1-6DDA-48A2-B80A-E481BA7FDFD2}"/>
                </a:ext>
              </a:extLst>
            </p:cNvPr>
            <p:cNvSpPr txBox="1"/>
            <p:nvPr/>
          </p:nvSpPr>
          <p:spPr>
            <a:xfrm>
              <a:off x="4933435" y="332588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1,200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18FA18-B885-43B8-8849-4EB49FC586EF}"/>
                </a:ext>
              </a:extLst>
            </p:cNvPr>
            <p:cNvSpPr txBox="1"/>
            <p:nvPr/>
          </p:nvSpPr>
          <p:spPr>
            <a:xfrm>
              <a:off x="6237260" y="363171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sz="2800" b="1" dirty="0"/>
                <a:t>952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5019E-2BD6-4297-AB9A-2B50A4F27F67}"/>
                </a:ext>
              </a:extLst>
            </p:cNvPr>
            <p:cNvSpPr txBox="1"/>
            <p:nvPr/>
          </p:nvSpPr>
          <p:spPr>
            <a:xfrm>
              <a:off x="7480664" y="3544888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200</a:t>
              </a:r>
            </a:p>
          </p:txBody>
        </p:sp>
      </p:grp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B5A7FC-D0FD-437B-95CD-A69FC673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267" y="297066"/>
            <a:ext cx="2381250" cy="10382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4A519-2214-41ED-B8D7-57D783ACA3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0726" y="1057148"/>
            <a:ext cx="8178799" cy="47437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4B212-3BE3-4134-83A2-548256E8EEC5}"/>
              </a:ext>
            </a:extLst>
          </p:cNvPr>
          <p:cNvPicPr/>
          <p:nvPr/>
        </p:nvPicPr>
        <p:blipFill rotWithShape="1">
          <a:blip r:embed="rId3"/>
          <a:srcRect t="8589" r="72458" b="22091"/>
          <a:stretch/>
        </p:blipFill>
        <p:spPr>
          <a:xfrm>
            <a:off x="-24063" y="501648"/>
            <a:ext cx="4162926" cy="4682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E7767-7FE5-449A-B8BE-5D8443B64437}"/>
              </a:ext>
            </a:extLst>
          </p:cNvPr>
          <p:cNvPicPr/>
          <p:nvPr/>
        </p:nvPicPr>
        <p:blipFill rotWithShape="1">
          <a:blip r:embed="rId3"/>
          <a:srcRect l="27574" t="33852" r="42008"/>
          <a:stretch/>
        </p:blipFill>
        <p:spPr>
          <a:xfrm>
            <a:off x="2204453" y="1289384"/>
            <a:ext cx="3113505" cy="4279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4A550-172D-4A3D-A679-07D0F32D9268}"/>
              </a:ext>
            </a:extLst>
          </p:cNvPr>
          <p:cNvPicPr/>
          <p:nvPr/>
        </p:nvPicPr>
        <p:blipFill rotWithShape="1">
          <a:blip r:embed="rId3"/>
          <a:srcRect l="56669" t="25990" r="8172" b="18211"/>
          <a:stretch/>
        </p:blipFill>
        <p:spPr>
          <a:xfrm>
            <a:off x="4572000" y="1015831"/>
            <a:ext cx="4331369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486</Words>
  <Application>Microsoft Office PowerPoint</Application>
  <PresentationFormat>On-screen Show (4:3)</PresentationFormat>
  <Paragraphs>142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The State of the Data Scientist</vt:lpstr>
      <vt:lpstr>I am a Data Scientist</vt:lpstr>
      <vt:lpstr>PowerPoint Presentation</vt:lpstr>
      <vt:lpstr>Why worth solving?</vt:lpstr>
      <vt:lpstr>Common Definition</vt:lpstr>
      <vt:lpstr>Skill Sets Possessed by Data Scientist</vt:lpstr>
      <vt:lpstr>PowerPoint Presentation</vt:lpstr>
      <vt:lpstr>PowerPoint Presentation</vt:lpstr>
      <vt:lpstr>PowerPoint Presentation</vt:lpstr>
      <vt:lpstr>PowerPoint Presentation</vt:lpstr>
      <vt:lpstr>How we solved it: NLP Pipeline</vt:lpstr>
      <vt:lpstr>How we solved it: Universal Sentence Embedder</vt:lpstr>
      <vt:lpstr>Display Venn-Diagram?</vt:lpstr>
      <vt:lpstr>Time and Computing Resources Required</vt:lpstr>
      <vt:lpstr>Summary of Features for each Job Title</vt:lpstr>
      <vt:lpstr>Classification Prediction Scores</vt:lpstr>
      <vt:lpstr>TBD-Results</vt:lpstr>
      <vt:lpstr>TBD-Results</vt:lpstr>
      <vt:lpstr>TBD-Ethics</vt:lpstr>
      <vt:lpstr>Model Used to Profile Groups of People</vt:lpstr>
      <vt:lpstr>Used to Cheat RTS Systems</vt:lpstr>
      <vt:lpstr>Thank You!</vt:lpstr>
      <vt:lpstr>We’d Love to Hear from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Data Scientist</dc:title>
  <dc:creator>Jodi Pafford</dc:creator>
  <cp:lastModifiedBy>Andrew Nguyen</cp:lastModifiedBy>
  <cp:revision>9</cp:revision>
  <dcterms:created xsi:type="dcterms:W3CDTF">2019-10-15T01:11:56Z</dcterms:created>
  <dcterms:modified xsi:type="dcterms:W3CDTF">2019-10-16T06:46:38Z</dcterms:modified>
</cp:coreProperties>
</file>