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77" r:id="rId4"/>
    <p:sldId id="258" r:id="rId5"/>
    <p:sldId id="267" r:id="rId6"/>
    <p:sldId id="268" r:id="rId7"/>
    <p:sldId id="278" r:id="rId8"/>
    <p:sldId id="269" r:id="rId9"/>
    <p:sldId id="272" r:id="rId10"/>
    <p:sldId id="273" r:id="rId11"/>
    <p:sldId id="270" r:id="rId12"/>
    <p:sldId id="271" r:id="rId13"/>
    <p:sldId id="274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75" r:id="rId23"/>
    <p:sldId id="276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3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4"/>
    <p:restoredTop sz="81447" autoAdjust="0"/>
  </p:normalViewPr>
  <p:slideViewPr>
    <p:cSldViewPr snapToGrid="0" snapToObjects="1">
      <p:cViewPr varScale="1">
        <p:scale>
          <a:sx n="59" d="100"/>
          <a:sy n="59" d="100"/>
        </p:scale>
        <p:origin x="81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563EDB-4CA0-4D66-A203-42E75D6F9316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1EC9493F-979F-4BDB-A979-31E1082ABC7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Andy Ho – </a:t>
          </a:r>
        </a:p>
      </dgm:t>
    </dgm:pt>
    <dgm:pt modelId="{1ABFB81F-D998-40E5-9B4B-77735A374E41}" type="parTrans" cxnId="{86823632-7F81-42BB-8470-ABDC78676620}">
      <dgm:prSet/>
      <dgm:spPr/>
      <dgm:t>
        <a:bodyPr/>
        <a:lstStyle/>
        <a:p>
          <a:endParaRPr lang="en-US"/>
        </a:p>
      </dgm:t>
    </dgm:pt>
    <dgm:pt modelId="{4A75EB36-D218-47F9-8FE3-838A155BD8D9}" type="sibTrans" cxnId="{86823632-7F81-42BB-8470-ABDC78676620}">
      <dgm:prSet/>
      <dgm:spPr/>
      <dgm:t>
        <a:bodyPr/>
        <a:lstStyle/>
        <a:p>
          <a:endParaRPr lang="en-US"/>
        </a:p>
      </dgm:t>
    </dgm:pt>
    <dgm:pt modelId="{1E06A7BD-BF9B-490A-AF50-C2AFBC35EDC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An Nguyen –</a:t>
          </a:r>
        </a:p>
      </dgm:t>
    </dgm:pt>
    <dgm:pt modelId="{E4042730-A608-42D5-8EAB-24B308B7B78D}" type="parTrans" cxnId="{57D33502-F3AF-4311-8ED8-CACF2B2CA3FD}">
      <dgm:prSet/>
      <dgm:spPr/>
      <dgm:t>
        <a:bodyPr/>
        <a:lstStyle/>
        <a:p>
          <a:endParaRPr lang="en-US"/>
        </a:p>
      </dgm:t>
    </dgm:pt>
    <dgm:pt modelId="{3ACB0E60-84A3-4E5C-8226-7D8211318C78}" type="sibTrans" cxnId="{57D33502-F3AF-4311-8ED8-CACF2B2CA3FD}">
      <dgm:prSet/>
      <dgm:spPr/>
      <dgm:t>
        <a:bodyPr/>
        <a:lstStyle/>
        <a:p>
          <a:endParaRPr lang="en-US"/>
        </a:p>
      </dgm:t>
    </dgm:pt>
    <dgm:pt modelId="{D67C0B72-9925-4A2D-826D-632CE3629CE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Jodi Pafford – </a:t>
          </a:r>
        </a:p>
      </dgm:t>
    </dgm:pt>
    <dgm:pt modelId="{9C9D48D1-FA4C-44F1-B913-71BEEE497068}" type="parTrans" cxnId="{889C9E43-C878-4E7D-B607-BB9D43247562}">
      <dgm:prSet/>
      <dgm:spPr/>
      <dgm:t>
        <a:bodyPr/>
        <a:lstStyle/>
        <a:p>
          <a:endParaRPr lang="en-US"/>
        </a:p>
      </dgm:t>
    </dgm:pt>
    <dgm:pt modelId="{3A876D20-E3B8-4A0F-ABEA-2D94002EC537}" type="sibTrans" cxnId="{889C9E43-C878-4E7D-B607-BB9D43247562}">
      <dgm:prSet/>
      <dgm:spPr/>
      <dgm:t>
        <a:bodyPr/>
        <a:lstStyle/>
        <a:p>
          <a:endParaRPr lang="en-US"/>
        </a:p>
      </dgm:t>
    </dgm:pt>
    <dgm:pt modelId="{DCA58A4F-2417-4A52-A699-AE32FC38833E}" type="pres">
      <dgm:prSet presAssocID="{E2563EDB-4CA0-4D66-A203-42E75D6F9316}" presName="root" presStyleCnt="0">
        <dgm:presLayoutVars>
          <dgm:dir/>
          <dgm:resizeHandles val="exact"/>
        </dgm:presLayoutVars>
      </dgm:prSet>
      <dgm:spPr/>
    </dgm:pt>
    <dgm:pt modelId="{44CA97D3-3C28-4C1F-9863-439874869E3B}" type="pres">
      <dgm:prSet presAssocID="{1EC9493F-979F-4BDB-A979-31E1082ABC77}" presName="compNode" presStyleCnt="0"/>
      <dgm:spPr/>
    </dgm:pt>
    <dgm:pt modelId="{758B95C8-B4F4-4372-9A1D-D0DCAAF81CA8}" type="pres">
      <dgm:prSet presAssocID="{1EC9493F-979F-4BDB-A979-31E1082ABC77}" presName="iconBgRect" presStyleLbl="bgShp" presStyleIdx="0" presStyleCnt="3"/>
      <dgm:spPr/>
    </dgm:pt>
    <dgm:pt modelId="{7F3AA93B-461A-4EF9-8C3B-D1EBB125F8CE}" type="pres">
      <dgm:prSet presAssocID="{1EC9493F-979F-4BDB-A979-31E1082ABC7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le profile"/>
        </a:ext>
      </dgm:extLst>
    </dgm:pt>
    <dgm:pt modelId="{2F9472CC-6ECC-4459-AC49-8FB680A5AB58}" type="pres">
      <dgm:prSet presAssocID="{1EC9493F-979F-4BDB-A979-31E1082ABC77}" presName="spaceRect" presStyleCnt="0"/>
      <dgm:spPr/>
    </dgm:pt>
    <dgm:pt modelId="{ACABC532-CE1B-474C-95F6-B36D4EFEC3B3}" type="pres">
      <dgm:prSet presAssocID="{1EC9493F-979F-4BDB-A979-31E1082ABC77}" presName="textRect" presStyleLbl="revTx" presStyleIdx="0" presStyleCnt="3">
        <dgm:presLayoutVars>
          <dgm:chMax val="1"/>
          <dgm:chPref val="1"/>
        </dgm:presLayoutVars>
      </dgm:prSet>
      <dgm:spPr/>
    </dgm:pt>
    <dgm:pt modelId="{2C3FBC1D-7BEC-435F-B1D2-AB012B11A9E8}" type="pres">
      <dgm:prSet presAssocID="{4A75EB36-D218-47F9-8FE3-838A155BD8D9}" presName="sibTrans" presStyleCnt="0"/>
      <dgm:spPr/>
    </dgm:pt>
    <dgm:pt modelId="{47F96661-B43E-4182-9E2F-F2F7E1E148C6}" type="pres">
      <dgm:prSet presAssocID="{1E06A7BD-BF9B-490A-AF50-C2AFBC35EDC4}" presName="compNode" presStyleCnt="0"/>
      <dgm:spPr/>
    </dgm:pt>
    <dgm:pt modelId="{529A66EE-EA7D-43EA-AA64-976B4FD64F84}" type="pres">
      <dgm:prSet presAssocID="{1E06A7BD-BF9B-490A-AF50-C2AFBC35EDC4}" presName="iconBgRect" presStyleLbl="bgShp" presStyleIdx="1" presStyleCnt="3"/>
      <dgm:spPr/>
    </dgm:pt>
    <dgm:pt modelId="{209F367F-3642-42C5-A258-B284F24EAEFC}" type="pres">
      <dgm:prSet presAssocID="{1E06A7BD-BF9B-490A-AF50-C2AFBC35EDC4}" presName="iconRect" presStyleLbl="node1" presStyleIdx="1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le profile"/>
        </a:ext>
      </dgm:extLst>
    </dgm:pt>
    <dgm:pt modelId="{3C98F986-989E-45DA-B991-E156FCEDC497}" type="pres">
      <dgm:prSet presAssocID="{1E06A7BD-BF9B-490A-AF50-C2AFBC35EDC4}" presName="spaceRect" presStyleCnt="0"/>
      <dgm:spPr/>
    </dgm:pt>
    <dgm:pt modelId="{4FAB0C96-C106-4DEC-8E89-FB76A5E3917D}" type="pres">
      <dgm:prSet presAssocID="{1E06A7BD-BF9B-490A-AF50-C2AFBC35EDC4}" presName="textRect" presStyleLbl="revTx" presStyleIdx="1" presStyleCnt="3">
        <dgm:presLayoutVars>
          <dgm:chMax val="1"/>
          <dgm:chPref val="1"/>
        </dgm:presLayoutVars>
      </dgm:prSet>
      <dgm:spPr/>
    </dgm:pt>
    <dgm:pt modelId="{4CA1111B-4DFC-4A93-A00D-619CBD4FEA3C}" type="pres">
      <dgm:prSet presAssocID="{3ACB0E60-84A3-4E5C-8226-7D8211318C78}" presName="sibTrans" presStyleCnt="0"/>
      <dgm:spPr/>
    </dgm:pt>
    <dgm:pt modelId="{ADEEF28E-FDEE-4A50-BF91-D40C392CE745}" type="pres">
      <dgm:prSet presAssocID="{D67C0B72-9925-4A2D-826D-632CE3629CEA}" presName="compNode" presStyleCnt="0"/>
      <dgm:spPr/>
    </dgm:pt>
    <dgm:pt modelId="{08CECF67-5E1D-43BC-BDF3-A2DBBD991F6E}" type="pres">
      <dgm:prSet presAssocID="{D67C0B72-9925-4A2D-826D-632CE3629CEA}" presName="iconBgRect" presStyleLbl="bgShp" presStyleIdx="2" presStyleCnt="3"/>
      <dgm:spPr/>
    </dgm:pt>
    <dgm:pt modelId="{3AE78956-64C4-433D-88C3-4538E3C36AD4}" type="pres">
      <dgm:prSet presAssocID="{D67C0B72-9925-4A2D-826D-632CE3629CEA}" presName="iconRect" presStyleLbl="nod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emale Profile"/>
        </a:ext>
      </dgm:extLst>
    </dgm:pt>
    <dgm:pt modelId="{16B4BB51-7997-423B-8D7E-14A6CEBFE06E}" type="pres">
      <dgm:prSet presAssocID="{D67C0B72-9925-4A2D-826D-632CE3629CEA}" presName="spaceRect" presStyleCnt="0"/>
      <dgm:spPr/>
    </dgm:pt>
    <dgm:pt modelId="{A1354FEA-8ADB-4C9A-B5A3-B18BF7280A12}" type="pres">
      <dgm:prSet presAssocID="{D67C0B72-9925-4A2D-826D-632CE3629CE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7D33502-F3AF-4311-8ED8-CACF2B2CA3FD}" srcId="{E2563EDB-4CA0-4D66-A203-42E75D6F9316}" destId="{1E06A7BD-BF9B-490A-AF50-C2AFBC35EDC4}" srcOrd="1" destOrd="0" parTransId="{E4042730-A608-42D5-8EAB-24B308B7B78D}" sibTransId="{3ACB0E60-84A3-4E5C-8226-7D8211318C78}"/>
    <dgm:cxn modelId="{86823632-7F81-42BB-8470-ABDC78676620}" srcId="{E2563EDB-4CA0-4D66-A203-42E75D6F9316}" destId="{1EC9493F-979F-4BDB-A979-31E1082ABC77}" srcOrd="0" destOrd="0" parTransId="{1ABFB81F-D998-40E5-9B4B-77735A374E41}" sibTransId="{4A75EB36-D218-47F9-8FE3-838A155BD8D9}"/>
    <dgm:cxn modelId="{F5D4263A-5A1C-4402-B175-C2F8539FCF04}" type="presOf" srcId="{D67C0B72-9925-4A2D-826D-632CE3629CEA}" destId="{A1354FEA-8ADB-4C9A-B5A3-B18BF7280A12}" srcOrd="0" destOrd="0" presId="urn:microsoft.com/office/officeart/2018/5/layout/IconCircleLabelList"/>
    <dgm:cxn modelId="{889C9E43-C878-4E7D-B607-BB9D43247562}" srcId="{E2563EDB-4CA0-4D66-A203-42E75D6F9316}" destId="{D67C0B72-9925-4A2D-826D-632CE3629CEA}" srcOrd="2" destOrd="0" parTransId="{9C9D48D1-FA4C-44F1-B913-71BEEE497068}" sibTransId="{3A876D20-E3B8-4A0F-ABEA-2D94002EC537}"/>
    <dgm:cxn modelId="{625B6EA5-73DC-42D5-A9C3-C0E18BF9209A}" type="presOf" srcId="{E2563EDB-4CA0-4D66-A203-42E75D6F9316}" destId="{DCA58A4F-2417-4A52-A699-AE32FC38833E}" srcOrd="0" destOrd="0" presId="urn:microsoft.com/office/officeart/2018/5/layout/IconCircleLabelList"/>
    <dgm:cxn modelId="{CF2B1EAB-ACBB-4C61-BD3F-40E3756983DC}" type="presOf" srcId="{1EC9493F-979F-4BDB-A979-31E1082ABC77}" destId="{ACABC532-CE1B-474C-95F6-B36D4EFEC3B3}" srcOrd="0" destOrd="0" presId="urn:microsoft.com/office/officeart/2018/5/layout/IconCircleLabelList"/>
    <dgm:cxn modelId="{D0C427D2-92C1-4434-B0B8-AF6A4484ACF3}" type="presOf" srcId="{1E06A7BD-BF9B-490A-AF50-C2AFBC35EDC4}" destId="{4FAB0C96-C106-4DEC-8E89-FB76A5E3917D}" srcOrd="0" destOrd="0" presId="urn:microsoft.com/office/officeart/2018/5/layout/IconCircleLabelList"/>
    <dgm:cxn modelId="{ABF300A5-399B-4992-81CF-33451891CD67}" type="presParOf" srcId="{DCA58A4F-2417-4A52-A699-AE32FC38833E}" destId="{44CA97D3-3C28-4C1F-9863-439874869E3B}" srcOrd="0" destOrd="0" presId="urn:microsoft.com/office/officeart/2018/5/layout/IconCircleLabelList"/>
    <dgm:cxn modelId="{3969FD03-2D98-49CA-A8B2-A4165E36407D}" type="presParOf" srcId="{44CA97D3-3C28-4C1F-9863-439874869E3B}" destId="{758B95C8-B4F4-4372-9A1D-D0DCAAF81CA8}" srcOrd="0" destOrd="0" presId="urn:microsoft.com/office/officeart/2018/5/layout/IconCircleLabelList"/>
    <dgm:cxn modelId="{4246FF97-A17D-40DD-BC98-D9C8321D42BC}" type="presParOf" srcId="{44CA97D3-3C28-4C1F-9863-439874869E3B}" destId="{7F3AA93B-461A-4EF9-8C3B-D1EBB125F8CE}" srcOrd="1" destOrd="0" presId="urn:microsoft.com/office/officeart/2018/5/layout/IconCircleLabelList"/>
    <dgm:cxn modelId="{8D6E20EB-65EF-44D9-B5ED-DDC7A8FFB075}" type="presParOf" srcId="{44CA97D3-3C28-4C1F-9863-439874869E3B}" destId="{2F9472CC-6ECC-4459-AC49-8FB680A5AB58}" srcOrd="2" destOrd="0" presId="urn:microsoft.com/office/officeart/2018/5/layout/IconCircleLabelList"/>
    <dgm:cxn modelId="{AA858063-6249-4CF8-A4E4-2A6A4176BA7F}" type="presParOf" srcId="{44CA97D3-3C28-4C1F-9863-439874869E3B}" destId="{ACABC532-CE1B-474C-95F6-B36D4EFEC3B3}" srcOrd="3" destOrd="0" presId="urn:microsoft.com/office/officeart/2018/5/layout/IconCircleLabelList"/>
    <dgm:cxn modelId="{3BE09201-C5B1-4A30-8C31-C0EFAB1ADE4C}" type="presParOf" srcId="{DCA58A4F-2417-4A52-A699-AE32FC38833E}" destId="{2C3FBC1D-7BEC-435F-B1D2-AB012B11A9E8}" srcOrd="1" destOrd="0" presId="urn:microsoft.com/office/officeart/2018/5/layout/IconCircleLabelList"/>
    <dgm:cxn modelId="{23E68E6C-BE79-4B84-B543-A64D7369AEB1}" type="presParOf" srcId="{DCA58A4F-2417-4A52-A699-AE32FC38833E}" destId="{47F96661-B43E-4182-9E2F-F2F7E1E148C6}" srcOrd="2" destOrd="0" presId="urn:microsoft.com/office/officeart/2018/5/layout/IconCircleLabelList"/>
    <dgm:cxn modelId="{F9394651-8A8E-43A5-AFF3-F2106D06B6FF}" type="presParOf" srcId="{47F96661-B43E-4182-9E2F-F2F7E1E148C6}" destId="{529A66EE-EA7D-43EA-AA64-976B4FD64F84}" srcOrd="0" destOrd="0" presId="urn:microsoft.com/office/officeart/2018/5/layout/IconCircleLabelList"/>
    <dgm:cxn modelId="{C7FC7264-DF81-4664-BAFB-D9369ABD4351}" type="presParOf" srcId="{47F96661-B43E-4182-9E2F-F2F7E1E148C6}" destId="{209F367F-3642-42C5-A258-B284F24EAEFC}" srcOrd="1" destOrd="0" presId="urn:microsoft.com/office/officeart/2018/5/layout/IconCircleLabelList"/>
    <dgm:cxn modelId="{1972D89C-7122-46EC-BCD8-0CB013DB9359}" type="presParOf" srcId="{47F96661-B43E-4182-9E2F-F2F7E1E148C6}" destId="{3C98F986-989E-45DA-B991-E156FCEDC497}" srcOrd="2" destOrd="0" presId="urn:microsoft.com/office/officeart/2018/5/layout/IconCircleLabelList"/>
    <dgm:cxn modelId="{CE866889-1BDD-49FB-9C40-B6F800E5F279}" type="presParOf" srcId="{47F96661-B43E-4182-9E2F-F2F7E1E148C6}" destId="{4FAB0C96-C106-4DEC-8E89-FB76A5E3917D}" srcOrd="3" destOrd="0" presId="urn:microsoft.com/office/officeart/2018/5/layout/IconCircleLabelList"/>
    <dgm:cxn modelId="{B3B09385-1F9D-41C1-B502-AEA805034A8D}" type="presParOf" srcId="{DCA58A4F-2417-4A52-A699-AE32FC38833E}" destId="{4CA1111B-4DFC-4A93-A00D-619CBD4FEA3C}" srcOrd="3" destOrd="0" presId="urn:microsoft.com/office/officeart/2018/5/layout/IconCircleLabelList"/>
    <dgm:cxn modelId="{D93063B5-B219-42C5-B191-76143F430B70}" type="presParOf" srcId="{DCA58A4F-2417-4A52-A699-AE32FC38833E}" destId="{ADEEF28E-FDEE-4A50-BF91-D40C392CE745}" srcOrd="4" destOrd="0" presId="urn:microsoft.com/office/officeart/2018/5/layout/IconCircleLabelList"/>
    <dgm:cxn modelId="{731A11AE-BFC1-49AA-BDED-18A2DFF7BC73}" type="presParOf" srcId="{ADEEF28E-FDEE-4A50-BF91-D40C392CE745}" destId="{08CECF67-5E1D-43BC-BDF3-A2DBBD991F6E}" srcOrd="0" destOrd="0" presId="urn:microsoft.com/office/officeart/2018/5/layout/IconCircleLabelList"/>
    <dgm:cxn modelId="{3B2AC254-5C36-45D0-874F-0E051C83E20E}" type="presParOf" srcId="{ADEEF28E-FDEE-4A50-BF91-D40C392CE745}" destId="{3AE78956-64C4-433D-88C3-4538E3C36AD4}" srcOrd="1" destOrd="0" presId="urn:microsoft.com/office/officeart/2018/5/layout/IconCircleLabelList"/>
    <dgm:cxn modelId="{87999574-F3C8-4077-BAD6-2F87E30E2765}" type="presParOf" srcId="{ADEEF28E-FDEE-4A50-BF91-D40C392CE745}" destId="{16B4BB51-7997-423B-8D7E-14A6CEBFE06E}" srcOrd="2" destOrd="0" presId="urn:microsoft.com/office/officeart/2018/5/layout/IconCircleLabelList"/>
    <dgm:cxn modelId="{20E3BBBA-6052-4551-95E8-D5CD6E3B7974}" type="presParOf" srcId="{ADEEF28E-FDEE-4A50-BF91-D40C392CE745}" destId="{A1354FEA-8ADB-4C9A-B5A3-B18BF7280A1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8B95C8-B4F4-4372-9A1D-D0DCAAF81CA8}">
      <dsp:nvSpPr>
        <dsp:cNvPr id="0" name=""/>
        <dsp:cNvSpPr/>
      </dsp:nvSpPr>
      <dsp:spPr>
        <a:xfrm>
          <a:off x="484679" y="193494"/>
          <a:ext cx="1338187" cy="1338187"/>
        </a:xfrm>
        <a:prstGeom prst="ellipse">
          <a:avLst/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3AA93B-461A-4EF9-8C3B-D1EBB125F8CE}">
      <dsp:nvSpPr>
        <dsp:cNvPr id="0" name=""/>
        <dsp:cNvSpPr/>
      </dsp:nvSpPr>
      <dsp:spPr>
        <a:xfrm>
          <a:off x="769867" y="478681"/>
          <a:ext cx="767812" cy="767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ABC532-CE1B-474C-95F6-B36D4EFEC3B3}">
      <dsp:nvSpPr>
        <dsp:cNvPr id="0" name=""/>
        <dsp:cNvSpPr/>
      </dsp:nvSpPr>
      <dsp:spPr>
        <a:xfrm>
          <a:off x="56898" y="1948494"/>
          <a:ext cx="21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/>
            <a:t>Andy Ho – </a:t>
          </a:r>
        </a:p>
      </dsp:txBody>
      <dsp:txXfrm>
        <a:off x="56898" y="1948494"/>
        <a:ext cx="2193750" cy="720000"/>
      </dsp:txXfrm>
    </dsp:sp>
    <dsp:sp modelId="{529A66EE-EA7D-43EA-AA64-976B4FD64F84}">
      <dsp:nvSpPr>
        <dsp:cNvPr id="0" name=""/>
        <dsp:cNvSpPr/>
      </dsp:nvSpPr>
      <dsp:spPr>
        <a:xfrm>
          <a:off x="3062335" y="193494"/>
          <a:ext cx="1338187" cy="1338187"/>
        </a:xfrm>
        <a:prstGeom prst="ellipse">
          <a:avLst/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9F367F-3642-42C5-A258-B284F24EAEFC}">
      <dsp:nvSpPr>
        <dsp:cNvPr id="0" name=""/>
        <dsp:cNvSpPr/>
      </dsp:nvSpPr>
      <dsp:spPr>
        <a:xfrm>
          <a:off x="3347523" y="478681"/>
          <a:ext cx="767812" cy="767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AB0C96-C106-4DEC-8E89-FB76A5E3917D}">
      <dsp:nvSpPr>
        <dsp:cNvPr id="0" name=""/>
        <dsp:cNvSpPr/>
      </dsp:nvSpPr>
      <dsp:spPr>
        <a:xfrm>
          <a:off x="2634554" y="1948494"/>
          <a:ext cx="21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/>
            <a:t>An Nguyen –</a:t>
          </a:r>
        </a:p>
      </dsp:txBody>
      <dsp:txXfrm>
        <a:off x="2634554" y="1948494"/>
        <a:ext cx="2193750" cy="720000"/>
      </dsp:txXfrm>
    </dsp:sp>
    <dsp:sp modelId="{08CECF67-5E1D-43BC-BDF3-A2DBBD991F6E}">
      <dsp:nvSpPr>
        <dsp:cNvPr id="0" name=""/>
        <dsp:cNvSpPr/>
      </dsp:nvSpPr>
      <dsp:spPr>
        <a:xfrm>
          <a:off x="1773507" y="3216931"/>
          <a:ext cx="1338187" cy="1338187"/>
        </a:xfrm>
        <a:prstGeom prst="ellipse">
          <a:avLst/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E78956-64C4-433D-88C3-4538E3C36AD4}">
      <dsp:nvSpPr>
        <dsp:cNvPr id="0" name=""/>
        <dsp:cNvSpPr/>
      </dsp:nvSpPr>
      <dsp:spPr>
        <a:xfrm>
          <a:off x="2058695" y="3502119"/>
          <a:ext cx="767812" cy="767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354FEA-8ADB-4C9A-B5A3-B18BF7280A12}">
      <dsp:nvSpPr>
        <dsp:cNvPr id="0" name=""/>
        <dsp:cNvSpPr/>
      </dsp:nvSpPr>
      <dsp:spPr>
        <a:xfrm>
          <a:off x="1345726" y="4971931"/>
          <a:ext cx="21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/>
            <a:t>Jodi Pafford – </a:t>
          </a:r>
        </a:p>
      </dsp:txBody>
      <dsp:txXfrm>
        <a:off x="1345726" y="4971931"/>
        <a:ext cx="2193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5336F5-A68D-9A4A-83AB-B8CD6FA5C732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A9633A-392A-4347-9D1C-FF5FFE947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127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shivangisareen/beautiful-soup-in-python-79697b33e294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Andy – Intro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920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Jodi – EDA</a:t>
            </a:r>
          </a:p>
          <a:p>
            <a:r>
              <a:rPr lang="en-US" dirty="0"/>
              <a:t>California had the most Data Scientist job posting. Although Texas had more postings collected, New York, Washington state, and Massachusetts had more Data Scientist job postings.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647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Jodi – Process – How we solved it: NLP Pipeline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159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Jodi – Process – How we solved it: Universal Sentence Embedder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6083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Jodi – Display Venn-Diagram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8924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-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3053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-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9477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-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9276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-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0918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-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6787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Jodi - Ethics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644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Team – Personal Intro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3350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Andy - Ethics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2319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Andy - Ethics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8711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Team – Wrap 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7748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Team – Final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5689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Andy - 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7724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Andy - 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0154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Andy - Conclusion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7949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Andy - Conclusion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7624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Jodi – How We solved it – Web Scraping</a:t>
            </a:r>
          </a:p>
          <a:p>
            <a:r>
              <a:rPr lang="en-US" dirty="0"/>
              <a:t>In order to get job postings off of Indeed.com, we used the python library, Beautiful Soup to scrape the website. Beautiful Soup allowed us to go from this to a nice clean csv export.</a:t>
            </a:r>
          </a:p>
          <a:p>
            <a:r>
              <a:rPr lang="en-US" dirty="0"/>
              <a:t>Picture credit: </a:t>
            </a:r>
            <a:r>
              <a:rPr lang="en-US" dirty="0">
                <a:hlinkClick r:id="rId3"/>
              </a:rPr>
              <a:t>https://medium.com/@shivangisareen/beautiful-soup-in-python-79697b33e294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5827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Jodi – Process – How we solved it: Collecting Data</a:t>
            </a:r>
          </a:p>
          <a:p>
            <a:r>
              <a:rPr lang="en-US" dirty="0"/>
              <a:t>Through our </a:t>
            </a:r>
            <a:r>
              <a:rPr lang="en-US" dirty="0" err="1"/>
              <a:t>webscrape</a:t>
            </a:r>
            <a:r>
              <a:rPr lang="en-US" dirty="0"/>
              <a:t> of 16 cities (such as Las Angeles, Seattle, Dallas, Denver, New York City and Washington D.C.) and 6 different job titles, we had (pull out main point here)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8783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Jodi – EDA – Data Collected: States, number of postings for each title.</a:t>
            </a:r>
          </a:p>
          <a:p>
            <a:r>
              <a:rPr lang="en-US" dirty="0"/>
              <a:t>West Coast – California</a:t>
            </a:r>
          </a:p>
          <a:p>
            <a:r>
              <a:rPr lang="en-US" dirty="0"/>
              <a:t>Central – Texas</a:t>
            </a:r>
          </a:p>
          <a:p>
            <a:r>
              <a:rPr lang="en-US" dirty="0"/>
              <a:t>East Coast – New York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021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fld id="{38327683-8978-6B4B-9130-4A6A841F05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D8AC05B1-2526-7C44-8A74-66C916069F4A}" type="datetime1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C0E5C021-D243-504D-84B8-D45D829E8B6B}" type="datetime1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B6F93F85-28A1-8344-9763-EF19E19F9128}" type="datetime1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fld id="{38327683-8978-6B4B-9130-4A6A841F054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A2B5E9FB-9AD4-754B-A772-6D3733DD5BAC}" type="datetime1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3140DF9E-9222-EE48-A64D-28DE5FAE4784}" type="datetime1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A61490FA-57A5-0041-9FDC-ACD83A9AA0E7}" type="datetime1">
              <a:rPr lang="en-US" smtClean="0"/>
              <a:t>10/14/2019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7E8290BC-2F66-E549-BF33-0BE20A5801B5}" type="datetime1">
              <a:rPr lang="en-US" smtClean="0"/>
              <a:t>10/14/2019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3BC728CC-7587-8545-9431-C9A8BB34EC62}" type="datetime1">
              <a:rPr lang="en-US" smtClean="0"/>
              <a:t>10/14/2019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9A66CD15-5422-0542-9CE8-BC312846333A}" type="datetime1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2A2384D1-AE54-4D4A-B83F-6EAD03BEB987}" type="datetime1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tif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</a:defRPr>
            </a:lvl1pPr>
          </a:lstStyle>
          <a:p>
            <a:fld id="{38327683-8978-6B4B-9130-4A6A841F05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628650" y="6356350"/>
            <a:ext cx="1892128" cy="488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+mj-lt"/>
                <a:ea typeface="ＭＳ Ｐゴシック" charset="-128"/>
                <a:cs typeface="+mj-cs"/>
              </a:defRPr>
            </a:lvl1pPr>
            <a:lvl2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2pPr>
            <a:lvl3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3pPr>
            <a:lvl4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4pPr>
            <a:lvl5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5pPr>
            <a:lvl6pPr marL="4572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6pPr>
            <a:lvl7pPr marL="9144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7pPr>
            <a:lvl8pPr marL="13716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8pPr>
            <a:lvl9pPr marL="18288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9pPr>
          </a:lstStyle>
          <a:p>
            <a:pPr>
              <a:defRPr/>
            </a:pPr>
            <a:r>
              <a:rPr lang="en-US" sz="1600" b="1" kern="0" dirty="0" err="1">
                <a:solidFill>
                  <a:srgbClr val="0257A1"/>
                </a:solidFill>
              </a:rPr>
              <a:t>DataScience</a:t>
            </a:r>
            <a:r>
              <a:rPr lang="en-US" sz="1600" b="1" kern="0" dirty="0" err="1">
                <a:solidFill>
                  <a:srgbClr val="C00000"/>
                </a:solidFill>
              </a:rPr>
              <a:t>@</a:t>
            </a:r>
            <a:r>
              <a:rPr lang="en-US" sz="1600" b="1" kern="0" dirty="0" err="1">
                <a:solidFill>
                  <a:srgbClr val="0257A1"/>
                </a:solidFill>
              </a:rPr>
              <a:t>SMU</a:t>
            </a:r>
            <a:endParaRPr lang="en-US" sz="1600" b="1" kern="0" dirty="0">
              <a:solidFill>
                <a:srgbClr val="0257A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17093" y="6295132"/>
            <a:ext cx="939114" cy="48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07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rgbClr val="FF0000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2060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FF0000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2060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ortervillepost.com/jobs.html" TargetMode="External"/><Relationship Id="rId5" Type="http://schemas.openxmlformats.org/officeDocument/2006/relationships/image" Target="../media/image4.gif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portervillepost.com/jobs.html" TargetMode="External"/><Relationship Id="rId4" Type="http://schemas.openxmlformats.org/officeDocument/2006/relationships/image" Target="../media/image4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State of the Data Scientist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Andy Ho</a:t>
            </a:r>
          </a:p>
          <a:p>
            <a:r>
              <a:rPr lang="en-US" dirty="0"/>
              <a:t>An Nguyen</a:t>
            </a:r>
          </a:p>
          <a:p>
            <a:r>
              <a:rPr lang="en-US" dirty="0"/>
              <a:t>Jodi Pafford</a:t>
            </a:r>
          </a:p>
          <a:p>
            <a:r>
              <a:rPr lang="en-US" dirty="0"/>
              <a:t>Robert Slater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321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ell phone&#10;&#10;Description automatically generated">
            <a:extLst>
              <a:ext uri="{FF2B5EF4-FFF2-40B4-BE49-F238E27FC236}">
                <a16:creationId xmlns:a16="http://schemas.microsoft.com/office/drawing/2014/main" id="{F26E0AD9-D19F-4666-B26E-0A76DD0B03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00" y="709423"/>
            <a:ext cx="8661399" cy="467715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8327683-8978-6B4B-9130-4A6A841F0549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7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 solved it: NLP 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163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 solved it: Universal Sentence Embedder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824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 Venn-Diagram?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524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and Computing Resources Required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376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Features for each Job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425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Prediction Scores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529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TBD-Results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598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TBD-Results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871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TBD-Ethics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965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A85AE050-4800-42B0-A9DF-A86E8F7CC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am a Data Scientist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B7DA0C01-E1E9-4ECF-B62C-865AF0473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2642276" cy="823912"/>
          </a:xfrm>
        </p:spPr>
        <p:txBody>
          <a:bodyPr/>
          <a:lstStyle/>
          <a:p>
            <a:r>
              <a:rPr lang="en-US" dirty="0"/>
              <a:t>Andy Ho</a:t>
            </a:r>
          </a:p>
        </p:txBody>
      </p:sp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643D5ECA-2748-4922-8483-3D5DF81C0F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979825"/>
            <a:ext cx="3200400" cy="3209837"/>
          </a:xfrm>
        </p:spPr>
        <p:txBody>
          <a:bodyPr>
            <a:normAutofit/>
          </a:bodyPr>
          <a:lstStyle/>
          <a:p>
            <a:r>
              <a:rPr lang="en-US" dirty="0"/>
              <a:t>Degree</a:t>
            </a:r>
          </a:p>
          <a:p>
            <a:r>
              <a:rPr lang="en-US" dirty="0"/>
              <a:t>Occupation</a:t>
            </a:r>
          </a:p>
          <a:p>
            <a:r>
              <a:rPr lang="en-US" dirty="0"/>
              <a:t>Industry</a:t>
            </a:r>
          </a:p>
          <a:p>
            <a:r>
              <a:rPr lang="en-US" dirty="0"/>
              <a:t>City</a:t>
            </a:r>
          </a:p>
          <a:p>
            <a:endParaRPr lang="en-US" dirty="0"/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F30493CB-B6D4-4764-A677-0231C47DDA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374092" y="1681163"/>
            <a:ext cx="2655289" cy="823912"/>
          </a:xfrm>
        </p:spPr>
        <p:txBody>
          <a:bodyPr/>
          <a:lstStyle/>
          <a:p>
            <a:r>
              <a:rPr lang="en-US" dirty="0"/>
              <a:t>An Nguyen</a:t>
            </a:r>
          </a:p>
        </p:txBody>
      </p:sp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id="{89816E83-539C-449B-A480-0A727FA585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374093" y="2979825"/>
            <a:ext cx="3200400" cy="3209837"/>
          </a:xfrm>
        </p:spPr>
        <p:txBody>
          <a:bodyPr>
            <a:normAutofit/>
          </a:bodyPr>
          <a:lstStyle/>
          <a:p>
            <a:r>
              <a:rPr lang="en-US" dirty="0"/>
              <a:t>Degree</a:t>
            </a:r>
          </a:p>
          <a:p>
            <a:r>
              <a:rPr lang="en-US" dirty="0"/>
              <a:t>Occupation</a:t>
            </a:r>
          </a:p>
          <a:p>
            <a:r>
              <a:rPr lang="en-US" dirty="0"/>
              <a:t>Industry</a:t>
            </a:r>
          </a:p>
          <a:p>
            <a:r>
              <a:rPr lang="en-US" dirty="0"/>
              <a:t>City</a:t>
            </a:r>
          </a:p>
          <a:p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41CDB700-BA74-4A21-B821-F5DCD08DA68E}"/>
              </a:ext>
            </a:extLst>
          </p:cNvPr>
          <p:cNvSpPr txBox="1">
            <a:spLocks/>
          </p:cNvSpPr>
          <p:nvPr/>
        </p:nvSpPr>
        <p:spPr>
          <a:xfrm>
            <a:off x="5973871" y="1654263"/>
            <a:ext cx="2655289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rgbClr val="002060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rgbClr val="002060"/>
                </a:solidFill>
                <a:latin typeface="Arial" charset="0"/>
                <a:ea typeface="Arial" charset="0"/>
                <a:cs typeface="Arial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Jodi Pafford</a:t>
            </a:r>
          </a:p>
        </p:txBody>
      </p:sp>
      <p:sp>
        <p:nvSpPr>
          <p:cNvPr id="32" name="Content Placeholder 29">
            <a:extLst>
              <a:ext uri="{FF2B5EF4-FFF2-40B4-BE49-F238E27FC236}">
                <a16:creationId xmlns:a16="http://schemas.microsoft.com/office/drawing/2014/main" id="{A8342D39-E0CB-43C3-8DD4-112884BFD0E7}"/>
              </a:ext>
            </a:extLst>
          </p:cNvPr>
          <p:cNvSpPr txBox="1">
            <a:spLocks/>
          </p:cNvSpPr>
          <p:nvPr/>
        </p:nvSpPr>
        <p:spPr>
          <a:xfrm>
            <a:off x="5608953" y="2970855"/>
            <a:ext cx="3200400" cy="3209837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2060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206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Bachelor of Fine Art</a:t>
            </a:r>
          </a:p>
          <a:p>
            <a:r>
              <a:rPr lang="en-US" dirty="0"/>
              <a:t>Master of Arts in Math Curriculum and Instruction</a:t>
            </a:r>
          </a:p>
          <a:p>
            <a:r>
              <a:rPr lang="en-US" dirty="0"/>
              <a:t>Progress Monitoring and Innovation Manager</a:t>
            </a:r>
          </a:p>
          <a:p>
            <a:r>
              <a:rPr lang="en-US" dirty="0"/>
              <a:t>Education</a:t>
            </a:r>
          </a:p>
          <a:p>
            <a:r>
              <a:rPr lang="en-US" dirty="0"/>
              <a:t>Aurora, Colorado</a:t>
            </a:r>
          </a:p>
          <a:p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6DE6291-62F2-458B-91FF-893D5E08125C}"/>
              </a:ext>
            </a:extLst>
          </p:cNvPr>
          <p:cNvSpPr/>
          <p:nvPr/>
        </p:nvSpPr>
        <p:spPr>
          <a:xfrm>
            <a:off x="56560" y="37702"/>
            <a:ext cx="1904214" cy="1781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Once we have all the info in this slide, we can plan it to only show one of us at a time</a:t>
            </a:r>
          </a:p>
        </p:txBody>
      </p:sp>
    </p:spTree>
    <p:extLst>
      <p:ext uri="{BB962C8B-B14F-4D97-AF65-F5344CB8AC3E}">
        <p14:creationId xmlns:p14="http://schemas.microsoft.com/office/powerpoint/2010/main" val="72444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Used to Profile Groups of People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255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Used to Cheat RTS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97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8858" y="1573586"/>
            <a:ext cx="6841938" cy="1325563"/>
          </a:xfrm>
        </p:spPr>
        <p:txBody>
          <a:bodyPr>
            <a:normAutofit/>
          </a:bodyPr>
          <a:lstStyle/>
          <a:p>
            <a:r>
              <a:rPr lang="en-US" dirty="0"/>
              <a:t>Thank You!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34DBDB3-F699-4B80-88D6-5AB876621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8858" y="3060017"/>
            <a:ext cx="4549588" cy="2438546"/>
          </a:xfrm>
        </p:spPr>
        <p:txBody>
          <a:bodyPr>
            <a:normAutofit/>
          </a:bodyPr>
          <a:lstStyle/>
          <a:p>
            <a:r>
              <a:rPr lang="en-US" sz="2100" dirty="0"/>
              <a:t>Robert Slater</a:t>
            </a:r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A9616D99-AEFB-4C95-84EF-5DEC698D9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564643" y="744469"/>
            <a:ext cx="2456751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D0F97023-F626-4FC5-8C2D-753B5C7F4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113971" y="1685652"/>
            <a:ext cx="2456260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6" name="Content Placeholder 5" descr="Clapping hands">
            <a:extLst>
              <a:ext uri="{FF2B5EF4-FFF2-40B4-BE49-F238E27FC236}">
                <a16:creationId xmlns:a16="http://schemas.microsoft.com/office/drawing/2014/main" id="{5D918151-6C3B-4FE5-8567-D569A647CE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13971" y="3335418"/>
            <a:ext cx="1906825" cy="190682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8327683-8978-6B4B-9130-4A6A841F0549}" type="slidenum">
              <a:rPr lang="en-US" sz="1000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22</a:t>
            </a:fld>
            <a:endParaRPr lang="en-US" sz="100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2487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072" y="470925"/>
            <a:ext cx="3285756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271" y="1012004"/>
            <a:ext cx="2562119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We’d Love to Hear from You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44665" y="6356350"/>
            <a:ext cx="47068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8327683-8978-6B4B-9130-4A6A841F0549}" type="slidenum">
              <a:rPr lang="en-US" sz="1000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23</a:t>
            </a:fld>
            <a:endParaRPr lang="en-US" sz="100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2E3AEAEF-0CBC-44F8-B580-3960828C25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8465694"/>
              </p:ext>
            </p:extLst>
          </p:nvPr>
        </p:nvGraphicFramePr>
        <p:xfrm>
          <a:off x="3895725" y="470924"/>
          <a:ext cx="4885203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71250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5AE461-2D32-4F0E-A7CF-2A8CF58E4A68}"/>
              </a:ext>
            </a:extLst>
          </p:cNvPr>
          <p:cNvSpPr/>
          <p:nvPr/>
        </p:nvSpPr>
        <p:spPr>
          <a:xfrm>
            <a:off x="1162692" y="1091391"/>
            <a:ext cx="61185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Artificial Intelligence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B5C553-8433-4C06-87D1-4AEC7E6B2FD0}"/>
              </a:ext>
            </a:extLst>
          </p:cNvPr>
          <p:cNvSpPr/>
          <p:nvPr/>
        </p:nvSpPr>
        <p:spPr>
          <a:xfrm>
            <a:off x="6400296" y="4023214"/>
            <a:ext cx="26438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analytics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E0F595-78A1-4CCE-B56B-F6C6B60B379C}"/>
              </a:ext>
            </a:extLst>
          </p:cNvPr>
          <p:cNvSpPr/>
          <p:nvPr/>
        </p:nvSpPr>
        <p:spPr>
          <a:xfrm>
            <a:off x="3815063" y="1826429"/>
            <a:ext cx="52116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Machine Learning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62928CA-9031-4BBE-A2BF-4967420B30E7}"/>
              </a:ext>
            </a:extLst>
          </p:cNvPr>
          <p:cNvSpPr/>
          <p:nvPr/>
        </p:nvSpPr>
        <p:spPr>
          <a:xfrm>
            <a:off x="788486" y="1826429"/>
            <a:ext cx="12811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NLP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F17552-25F6-40D0-A1FF-8AD812F8B048}"/>
              </a:ext>
            </a:extLst>
          </p:cNvPr>
          <p:cNvSpPr/>
          <p:nvPr/>
        </p:nvSpPr>
        <p:spPr>
          <a:xfrm>
            <a:off x="-39709" y="2256949"/>
            <a:ext cx="9223422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5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Scientist?</a:t>
            </a:r>
            <a:endParaRPr lang="en-US" sz="11500" b="1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F6ADAE4-A65D-458F-AB37-A55C4331D281}"/>
              </a:ext>
            </a:extLst>
          </p:cNvPr>
          <p:cNvSpPr/>
          <p:nvPr/>
        </p:nvSpPr>
        <p:spPr>
          <a:xfrm>
            <a:off x="88483" y="129727"/>
            <a:ext cx="324460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Statistician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8EC412-9DB5-406A-BD63-0AE8A0AA371F}"/>
              </a:ext>
            </a:extLst>
          </p:cNvPr>
          <p:cNvSpPr/>
          <p:nvPr/>
        </p:nvSpPr>
        <p:spPr>
          <a:xfrm>
            <a:off x="4667604" y="4743440"/>
            <a:ext cx="41308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Engineer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213A93F-D1B0-4812-ADC3-C47F696DB5E7}"/>
              </a:ext>
            </a:extLst>
          </p:cNvPr>
          <p:cNvSpPr/>
          <p:nvPr/>
        </p:nvSpPr>
        <p:spPr>
          <a:xfrm>
            <a:off x="88483" y="4180079"/>
            <a:ext cx="37078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Analyst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A9EA118-8760-40C3-A06E-9F457491DBD9}"/>
              </a:ext>
            </a:extLst>
          </p:cNvPr>
          <p:cNvSpPr/>
          <p:nvPr/>
        </p:nvSpPr>
        <p:spPr>
          <a:xfrm>
            <a:off x="-108671" y="5452745"/>
            <a:ext cx="68416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Database Administrator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6F11D1F-138E-4832-8B9C-DBDF29E94F25}"/>
              </a:ext>
            </a:extLst>
          </p:cNvPr>
          <p:cNvSpPr/>
          <p:nvPr/>
        </p:nvSpPr>
        <p:spPr>
          <a:xfrm>
            <a:off x="3422447" y="302663"/>
            <a:ext cx="53471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Software Engineer</a:t>
            </a:r>
          </a:p>
        </p:txBody>
      </p:sp>
    </p:spTree>
    <p:extLst>
      <p:ext uri="{BB962C8B-B14F-4D97-AF65-F5344CB8AC3E}">
        <p14:creationId xmlns:p14="http://schemas.microsoft.com/office/powerpoint/2010/main" val="2191908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5000"/>
    </mc:Choice>
    <mc:Fallback xmlns="">
      <p:transition advClick="0" advTm="1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build="p"/>
      <p:bldP spid="9" grpId="0" build="p"/>
      <p:bldP spid="10" grpId="0" build="p"/>
      <p:bldP spid="12" grpId="0"/>
      <p:bldP spid="13" grpId="0" build="p"/>
      <p:bldP spid="14" grpId="0" build="p"/>
      <p:bldP spid="15" grpId="0" build="p"/>
      <p:bldP spid="16" grpId="0" build="p"/>
      <p:bldP spid="1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worth solving?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417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23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Skill Sets Possessed by Data Scientist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844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136E4BB-ED1E-4320-ADC9-2E6857AFD6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157" y="1484146"/>
            <a:ext cx="4714875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02CF0CC-5F5F-4BFE-A74A-06C535E82C52}"/>
              </a:ext>
            </a:extLst>
          </p:cNvPr>
          <p:cNvSpPr/>
          <p:nvPr/>
        </p:nvSpPr>
        <p:spPr>
          <a:xfrm>
            <a:off x="2843211" y="1375583"/>
            <a:ext cx="42947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Beautiful Soup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974332-62FA-4269-97DC-FDFD85F1A8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283" y="1033207"/>
            <a:ext cx="7367365" cy="5174289"/>
          </a:xfrm>
          <a:prstGeom prst="rect">
            <a:avLst/>
          </a:prstGeom>
        </p:spPr>
      </p:pic>
      <p:pic>
        <p:nvPicPr>
          <p:cNvPr id="6" name="Content Placeholder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EDD61748-FB30-4F76-A839-D9F6DF3F1A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557267" y="297066"/>
            <a:ext cx="2381250" cy="1038225"/>
          </a:xfrm>
        </p:spPr>
      </p:pic>
      <p:pic>
        <p:nvPicPr>
          <p:cNvPr id="8" name="Graphic 7" descr="Line arrow Slight curve">
            <a:extLst>
              <a:ext uri="{FF2B5EF4-FFF2-40B4-BE49-F238E27FC236}">
                <a16:creationId xmlns:a16="http://schemas.microsoft.com/office/drawing/2014/main" id="{8793AD28-A7C5-452B-BEB9-D2BA9BEB641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539023" y="3046228"/>
            <a:ext cx="2604977" cy="26049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FDBFE8F-6BCC-4498-9F87-38D123DA516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1824913"/>
            <a:ext cx="9144000" cy="2995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086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xit" presetSubtype="4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xit" presetSubtype="4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10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8D7AA56-F3B7-48E8-8800-2DBC26212D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958" y="713898"/>
            <a:ext cx="7718392" cy="5586565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407958E7-87FA-4EDD-B1F1-0D9D14CC8237}"/>
              </a:ext>
            </a:extLst>
          </p:cNvPr>
          <p:cNvGrpSpPr/>
          <p:nvPr/>
        </p:nvGrpSpPr>
        <p:grpSpPr>
          <a:xfrm>
            <a:off x="1253552" y="838987"/>
            <a:ext cx="7286558" cy="3723452"/>
            <a:chOff x="1228791" y="838987"/>
            <a:chExt cx="7286558" cy="3723452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1D90EEFE-DEF5-46F2-AEC8-47D1931CDDC5}"/>
                </a:ext>
              </a:extLst>
            </p:cNvPr>
            <p:cNvGrpSpPr/>
            <p:nvPr/>
          </p:nvGrpSpPr>
          <p:grpSpPr>
            <a:xfrm>
              <a:off x="3685880" y="838987"/>
              <a:ext cx="4829469" cy="1155477"/>
              <a:chOff x="3685880" y="838987"/>
              <a:chExt cx="4829469" cy="1155477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ED896E6-4764-49A3-9D14-39CA3829CDFB}"/>
                  </a:ext>
                </a:extLst>
              </p:cNvPr>
              <p:cNvSpPr/>
              <p:nvPr/>
            </p:nvSpPr>
            <p:spPr>
              <a:xfrm>
                <a:off x="7118096" y="838987"/>
                <a:ext cx="1397253" cy="11554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A4762663-0574-4F1C-91EB-2348DDE357F0}"/>
                  </a:ext>
                </a:extLst>
              </p:cNvPr>
              <p:cNvSpPr/>
              <p:nvPr/>
            </p:nvSpPr>
            <p:spPr>
              <a:xfrm>
                <a:off x="3685880" y="1093509"/>
                <a:ext cx="1187778" cy="3576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6D760D4-135D-4A24-8DFA-D20C8983E5C8}"/>
                </a:ext>
              </a:extLst>
            </p:cNvPr>
            <p:cNvSpPr txBox="1"/>
            <p:nvPr/>
          </p:nvSpPr>
          <p:spPr>
            <a:xfrm>
              <a:off x="1228791" y="1470031"/>
              <a:ext cx="615553" cy="930729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sz="2800" b="1" dirty="0"/>
                <a:t>2,926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B6869BF-5905-4CF0-A780-E20E87E9FCE9}"/>
                </a:ext>
              </a:extLst>
            </p:cNvPr>
            <p:cNvSpPr txBox="1"/>
            <p:nvPr/>
          </p:nvSpPr>
          <p:spPr>
            <a:xfrm>
              <a:off x="2438310" y="2687693"/>
              <a:ext cx="615553" cy="930729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sz="2800" b="1" dirty="0"/>
                <a:t>1,742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DB3CD90-2FD6-4646-8222-740A5A979946}"/>
                </a:ext>
              </a:extLst>
            </p:cNvPr>
            <p:cNvSpPr txBox="1"/>
            <p:nvPr/>
          </p:nvSpPr>
          <p:spPr>
            <a:xfrm>
              <a:off x="3699768" y="2700981"/>
              <a:ext cx="615553" cy="930729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sz="2800" b="1" dirty="0"/>
                <a:t>1,718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9B4F1E1-6DDA-48A2-B80A-E481BA7FDFD2}"/>
                </a:ext>
              </a:extLst>
            </p:cNvPr>
            <p:cNvSpPr txBox="1"/>
            <p:nvPr/>
          </p:nvSpPr>
          <p:spPr>
            <a:xfrm>
              <a:off x="4933435" y="3325880"/>
              <a:ext cx="615553" cy="930729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sz="2800" b="1" dirty="0"/>
                <a:t>1,200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218FA18-B885-43B8-8849-4EB49FC586EF}"/>
                </a:ext>
              </a:extLst>
            </p:cNvPr>
            <p:cNvSpPr txBox="1"/>
            <p:nvPr/>
          </p:nvSpPr>
          <p:spPr>
            <a:xfrm>
              <a:off x="6237260" y="3631710"/>
              <a:ext cx="615553" cy="930729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r"/>
              <a:r>
                <a:rPr lang="en-US" sz="2800" b="1" dirty="0"/>
                <a:t>952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AF5019E-2BD6-4297-AB9A-2B50A4F27F67}"/>
                </a:ext>
              </a:extLst>
            </p:cNvPr>
            <p:cNvSpPr txBox="1"/>
            <p:nvPr/>
          </p:nvSpPr>
          <p:spPr>
            <a:xfrm>
              <a:off x="7480664" y="3544888"/>
              <a:ext cx="615553" cy="930729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sz="2800" b="1" dirty="0"/>
                <a:t>200</a:t>
              </a:r>
            </a:p>
          </p:txBody>
        </p:sp>
      </p:grpSp>
      <p:pic>
        <p:nvPicPr>
          <p:cNvPr id="6" name="Content Placeholder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B5A7FC-D0FD-437B-95CD-A69FC673DE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57267" y="297066"/>
            <a:ext cx="2381250" cy="103822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716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AA4A519-2214-41ED-B8D7-57D783ACA35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30726" y="1057148"/>
            <a:ext cx="8178799" cy="474370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8327683-8978-6B4B-9130-4A6A841F0549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384B212-3BE3-4134-83A2-548256E8EEC5}"/>
              </a:ext>
            </a:extLst>
          </p:cNvPr>
          <p:cNvPicPr/>
          <p:nvPr/>
        </p:nvPicPr>
        <p:blipFill rotWithShape="1">
          <a:blip r:embed="rId3"/>
          <a:srcRect t="8589" r="72458" b="22091"/>
          <a:stretch/>
        </p:blipFill>
        <p:spPr>
          <a:xfrm>
            <a:off x="-24063" y="501648"/>
            <a:ext cx="4162926" cy="468233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71E7767-7FE5-449A-B8BE-5D8443B64437}"/>
              </a:ext>
            </a:extLst>
          </p:cNvPr>
          <p:cNvPicPr/>
          <p:nvPr/>
        </p:nvPicPr>
        <p:blipFill rotWithShape="1">
          <a:blip r:embed="rId3"/>
          <a:srcRect l="27574" t="33852" r="42008"/>
          <a:stretch/>
        </p:blipFill>
        <p:spPr>
          <a:xfrm>
            <a:off x="2204453" y="1289384"/>
            <a:ext cx="3113505" cy="427922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584A550-172D-4A3D-A679-07D0F32D9268}"/>
              </a:ext>
            </a:extLst>
          </p:cNvPr>
          <p:cNvPicPr/>
          <p:nvPr/>
        </p:nvPicPr>
        <p:blipFill rotWithShape="1">
          <a:blip r:embed="rId3"/>
          <a:srcRect l="56669" t="25990" r="8172" b="18211"/>
          <a:stretch/>
        </p:blipFill>
        <p:spPr>
          <a:xfrm>
            <a:off x="4572000" y="1015831"/>
            <a:ext cx="4331369" cy="3886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700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53" presetClass="exit" presetSubtype="32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6500"/>
                            </p:stCondLst>
                            <p:childTnLst>
                              <p:par>
                                <p:cTn id="22" presetID="53" presetClass="exit" presetSubtype="32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" dur="2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1000"/>
                            </p:stCondLst>
                            <p:childTnLst>
                              <p:par>
                                <p:cTn id="33" presetID="53" presetClass="exit" presetSubtype="32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4" dur="2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483</Words>
  <Application>Microsoft Office PowerPoint</Application>
  <PresentationFormat>On-screen Show (4:3)</PresentationFormat>
  <Paragraphs>135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The State of the Data Scientist</vt:lpstr>
      <vt:lpstr>I am a Data Scientist</vt:lpstr>
      <vt:lpstr>PowerPoint Presentation</vt:lpstr>
      <vt:lpstr>Why worth solving?</vt:lpstr>
      <vt:lpstr>Common Definition</vt:lpstr>
      <vt:lpstr>Skill Sets Possessed by Data Scientist</vt:lpstr>
      <vt:lpstr>PowerPoint Presentation</vt:lpstr>
      <vt:lpstr>PowerPoint Presentation</vt:lpstr>
      <vt:lpstr>PowerPoint Presentation</vt:lpstr>
      <vt:lpstr>PowerPoint Presentation</vt:lpstr>
      <vt:lpstr>How we solved it: NLP Pipeline</vt:lpstr>
      <vt:lpstr>How we solved it: Universal Sentence Embedder</vt:lpstr>
      <vt:lpstr>Display Venn-Diagram?</vt:lpstr>
      <vt:lpstr>Time and Computing Resources Required</vt:lpstr>
      <vt:lpstr>Summary of Features for each Job Title</vt:lpstr>
      <vt:lpstr>Classification Prediction Scores</vt:lpstr>
      <vt:lpstr>TBD-Results</vt:lpstr>
      <vt:lpstr>TBD-Results</vt:lpstr>
      <vt:lpstr>TBD-Ethics</vt:lpstr>
      <vt:lpstr>Model Used to Profile Groups of People</vt:lpstr>
      <vt:lpstr>Used to Cheat RTS Systems</vt:lpstr>
      <vt:lpstr>Thank You!</vt:lpstr>
      <vt:lpstr>We’d Love to Hear from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State of the Data Scientist</dc:title>
  <dc:creator>Jodi Pafford</dc:creator>
  <cp:lastModifiedBy>Jodi Pafford</cp:lastModifiedBy>
  <cp:revision>8</cp:revision>
  <dcterms:created xsi:type="dcterms:W3CDTF">2019-10-15T01:11:56Z</dcterms:created>
  <dcterms:modified xsi:type="dcterms:W3CDTF">2019-10-15T03:45:07Z</dcterms:modified>
</cp:coreProperties>
</file>