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1" r:id="rId4"/>
    <p:sldId id="280" r:id="rId5"/>
    <p:sldId id="282" r:id="rId6"/>
    <p:sldId id="277" r:id="rId7"/>
    <p:sldId id="283" r:id="rId8"/>
    <p:sldId id="258" r:id="rId9"/>
    <p:sldId id="285" r:id="rId10"/>
    <p:sldId id="267" r:id="rId11"/>
    <p:sldId id="268" r:id="rId12"/>
    <p:sldId id="284" r:id="rId13"/>
    <p:sldId id="269" r:id="rId14"/>
    <p:sldId id="288" r:id="rId15"/>
    <p:sldId id="287" r:id="rId16"/>
    <p:sldId id="271" r:id="rId17"/>
    <p:sldId id="272" r:id="rId18"/>
    <p:sldId id="273" r:id="rId19"/>
    <p:sldId id="274" r:id="rId20"/>
    <p:sldId id="289" r:id="rId21"/>
    <p:sldId id="259" r:id="rId22"/>
    <p:sldId id="260" r:id="rId23"/>
    <p:sldId id="261" r:id="rId24"/>
    <p:sldId id="290" r:id="rId25"/>
    <p:sldId id="262" r:id="rId26"/>
    <p:sldId id="263" r:id="rId27"/>
    <p:sldId id="264" r:id="rId28"/>
    <p:sldId id="291" r:id="rId29"/>
    <p:sldId id="292" r:id="rId30"/>
    <p:sldId id="265" r:id="rId31"/>
    <p:sldId id="266" r:id="rId32"/>
    <p:sldId id="275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>
        <a:solidFill>
          <a:srgbClr val="FF4343">
            <a:alpha val="50196"/>
          </a:srgbClr>
        </a:solidFill>
      </dgm:spPr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>
        <a:solidFill>
          <a:srgbClr val="FF4343">
            <a:alpha val="50196"/>
          </a:srgbClr>
        </a:solidFill>
      </dgm:spPr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>
        <a:solidFill>
          <a:srgbClr val="FF4343">
            <a:alpha val="50196"/>
          </a:srgbClr>
        </a:solidFill>
      </dgm:spPr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rgbClr val="FF4343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3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9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2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72068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To be or not to be a…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915" y="388012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Andy Ho   |  An Nguyen  |  Jodi Pafford</a:t>
            </a:r>
          </a:p>
          <a:p>
            <a:r>
              <a:rPr lang="en-US" dirty="0"/>
              <a:t>Dr. Robert Slater</a:t>
            </a:r>
          </a:p>
          <a:p>
            <a:r>
              <a:rPr lang="en-US" dirty="0"/>
              <a:t>November 1,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A2142-5824-1641-92D6-60BB74022055}"/>
              </a:ext>
            </a:extLst>
          </p:cNvPr>
          <p:cNvSpPr txBox="1"/>
          <p:nvPr/>
        </p:nvSpPr>
        <p:spPr>
          <a:xfrm>
            <a:off x="1055915" y="3059668"/>
            <a:ext cx="7324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Data Science Approach to Finding a Common Definition and Skillset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Collection to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&lt;High level Work Flow&gt;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9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801278" y="838987"/>
            <a:ext cx="7714072" cy="5448322"/>
            <a:chOff x="801278" y="838987"/>
            <a:chExt cx="7714072" cy="54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801278" y="838987"/>
              <a:ext cx="7714072" cy="5448322"/>
              <a:chOff x="801278" y="838987"/>
              <a:chExt cx="7714072" cy="544832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CA4437-7468-41D1-A5BC-C82B56FF68BE}"/>
                  </a:ext>
                </a:extLst>
              </p:cNvPr>
              <p:cNvGrpSpPr/>
              <p:nvPr/>
            </p:nvGrpSpPr>
            <p:grpSpPr>
              <a:xfrm>
                <a:off x="801278" y="838987"/>
                <a:ext cx="7714072" cy="5448322"/>
                <a:chOff x="1756612" y="1372999"/>
                <a:chExt cx="6758738" cy="489545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8427C7B-3384-4E37-A891-212876AD4B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6612" y="1373000"/>
                  <a:ext cx="6758738" cy="4895454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ED896E6-4764-49A3-9D14-39CA3829CDFB}"/>
                    </a:ext>
                  </a:extLst>
                </p:cNvPr>
                <p:cNvSpPr/>
                <p:nvPr/>
              </p:nvSpPr>
              <p:spPr>
                <a:xfrm>
                  <a:off x="7291137" y="1372999"/>
                  <a:ext cx="1224213" cy="1038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85EEE0-9FB5-4EFF-9F8C-545F71DC8C55}"/>
                    </a:ext>
                  </a:extLst>
                </p:cNvPr>
                <p:cNvSpPr/>
                <p:nvPr/>
              </p:nvSpPr>
              <p:spPr>
                <a:xfrm>
                  <a:off x="2343636" y="1923068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0922AC4-9E71-4F75-B655-0EB44E1A38F1}"/>
                    </a:ext>
                  </a:extLst>
                </p:cNvPr>
                <p:cNvSpPr/>
                <p:nvPr/>
              </p:nvSpPr>
              <p:spPr>
                <a:xfrm>
                  <a:off x="3216111" y="3112416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CEB076-EC4A-494B-B32C-08D6B978D8EC}"/>
                    </a:ext>
                  </a:extLst>
                </p:cNvPr>
                <p:cNvSpPr/>
                <p:nvPr/>
              </p:nvSpPr>
              <p:spPr>
                <a:xfrm>
                  <a:off x="3936186" y="3149337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E49844E-59BA-445D-8225-9652202DF228}"/>
                    </a:ext>
                  </a:extLst>
                </p:cNvPr>
                <p:cNvSpPr/>
                <p:nvPr/>
              </p:nvSpPr>
              <p:spPr>
                <a:xfrm>
                  <a:off x="4918145" y="3667541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C7B0C2-11B9-4F6F-A01D-D06D45E52090}"/>
                    </a:ext>
                  </a:extLst>
                </p:cNvPr>
                <p:cNvSpPr/>
                <p:nvPr/>
              </p:nvSpPr>
              <p:spPr>
                <a:xfrm>
                  <a:off x="5638220" y="3904782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A853D16-F0E7-44AA-934E-1FBDB5B360AD}"/>
                    </a:ext>
                  </a:extLst>
                </p:cNvPr>
                <p:cNvSpPr/>
                <p:nvPr/>
              </p:nvSpPr>
              <p:spPr>
                <a:xfrm>
                  <a:off x="6667313" y="4669924"/>
                  <a:ext cx="720075" cy="1696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536568" y="1708776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99523" y="300254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481485" y="3041817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435167" y="3618422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5407701" y="390280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6380237" y="3791245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278F78-5F61-4534-BE37-02B26FDB27AB}"/>
                </a:ext>
              </a:extLst>
            </p:cNvPr>
            <p:cNvSpPr/>
            <p:nvPr/>
          </p:nvSpPr>
          <p:spPr>
            <a:xfrm>
              <a:off x="801278" y="2488676"/>
              <a:ext cx="397161" cy="1302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A1CA2-53F8-40B2-BE41-3E83B06841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600" y="873125"/>
            <a:ext cx="8178799" cy="51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870"/>
            <a:ext cx="7886700" cy="1325563"/>
          </a:xfrm>
        </p:spPr>
        <p:txBody>
          <a:bodyPr/>
          <a:lstStyle/>
          <a:p>
            <a:r>
              <a:rPr lang="en-US" dirty="0"/>
              <a:t>I am a Data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A45A6-192D-1A45-955E-4D02D067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2" y="1570947"/>
            <a:ext cx="2815996" cy="2815996"/>
          </a:xfrm>
          <a:prstGeom prst="rect">
            <a:avLst/>
          </a:prstGeom>
        </p:spPr>
      </p:pic>
      <p:sp>
        <p:nvSpPr>
          <p:cNvPr id="18" name="Content Placeholder 29">
            <a:extLst>
              <a:ext uri="{FF2B5EF4-FFF2-40B4-BE49-F238E27FC236}">
                <a16:creationId xmlns:a16="http://schemas.microsoft.com/office/drawing/2014/main" id="{AE7C7A18-8DEF-CF4C-8842-A316AA6128B1}"/>
              </a:ext>
            </a:extLst>
          </p:cNvPr>
          <p:cNvSpPr txBox="1">
            <a:spLocks/>
          </p:cNvSpPr>
          <p:nvPr/>
        </p:nvSpPr>
        <p:spPr>
          <a:xfrm>
            <a:off x="3746991" y="1570947"/>
            <a:ext cx="4275568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u="sng" dirty="0"/>
              <a:t>Education</a:t>
            </a:r>
          </a:p>
          <a:p>
            <a:pPr marL="0" indent="0">
              <a:buNone/>
            </a:pPr>
            <a:r>
              <a:rPr lang="en-US" sz="7200" dirty="0"/>
              <a:t>BA in Economics w/minor in Computer Science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Occupation</a:t>
            </a:r>
          </a:p>
          <a:p>
            <a:pPr marL="0" indent="0">
              <a:buNone/>
            </a:pPr>
            <a:r>
              <a:rPr lang="en-US" sz="7200" dirty="0"/>
              <a:t>Entrepreneur | Solutions Architect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Industry</a:t>
            </a:r>
          </a:p>
          <a:p>
            <a:pPr marL="0" indent="0">
              <a:buNone/>
            </a:pPr>
            <a:r>
              <a:rPr lang="en-US" sz="7200" dirty="0"/>
              <a:t>Consumer Electronics</a:t>
            </a:r>
          </a:p>
          <a:p>
            <a:pPr marL="0" indent="0">
              <a:buNone/>
            </a:pPr>
            <a:r>
              <a:rPr lang="en-US" sz="7200" dirty="0"/>
              <a:t>Insurance Technology</a:t>
            </a:r>
          </a:p>
          <a:p>
            <a:pPr marL="0" indent="0">
              <a:buNone/>
            </a:pPr>
            <a:endParaRPr lang="en-US" sz="7200" b="1" u="sng" dirty="0"/>
          </a:p>
          <a:p>
            <a:endParaRPr lang="en-US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05D6A156-7FC7-7643-B887-5C192E44B4D7}"/>
              </a:ext>
            </a:extLst>
          </p:cNvPr>
          <p:cNvSpPr txBox="1">
            <a:spLocks/>
          </p:cNvSpPr>
          <p:nvPr/>
        </p:nvSpPr>
        <p:spPr>
          <a:xfrm>
            <a:off x="628650" y="4352926"/>
            <a:ext cx="26552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Andy Ho</a:t>
            </a:r>
          </a:p>
          <a:p>
            <a:pPr algn="ctr"/>
            <a:r>
              <a:rPr lang="en-US" sz="1600" b="0" dirty="0"/>
              <a:t>Los Angeles, 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2F1E-44D5-6A4A-A6A3-A04F20D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JODI DECIDES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4074-9578-5544-9033-4B88F5E8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637B-78B4-CA48-9B6F-1F46D71F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515"/>
            <a:ext cx="7886700" cy="1325563"/>
          </a:xfrm>
        </p:spPr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707770" y="4142359"/>
            <a:ext cx="26552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Jodi </a:t>
            </a:r>
            <a:r>
              <a:rPr lang="en-US" dirty="0" err="1"/>
              <a:t>Pafford</a:t>
            </a:r>
            <a:endParaRPr lang="en-US" dirty="0"/>
          </a:p>
          <a:p>
            <a:pPr algn="ctr"/>
            <a:r>
              <a:rPr lang="en-US" sz="1600" b="0" dirty="0"/>
              <a:t>Aurora, CO</a:t>
            </a:r>
          </a:p>
          <a:p>
            <a:endParaRPr lang="en-US" dirty="0"/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3801420" y="1487070"/>
            <a:ext cx="4275568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u="sng" dirty="0"/>
              <a:t>Education</a:t>
            </a:r>
          </a:p>
          <a:p>
            <a:pPr marL="0" indent="0">
              <a:buNone/>
            </a:pPr>
            <a:r>
              <a:rPr lang="en-US" sz="7200" dirty="0"/>
              <a:t>BA in Fine Art</a:t>
            </a:r>
          </a:p>
          <a:p>
            <a:pPr marL="0" indent="0">
              <a:buNone/>
            </a:pPr>
            <a:r>
              <a:rPr lang="en-US" sz="7200" dirty="0"/>
              <a:t>MA in Math Curriculum and Instruction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Occupation</a:t>
            </a:r>
          </a:p>
          <a:p>
            <a:pPr marL="0" indent="0">
              <a:buNone/>
            </a:pPr>
            <a:r>
              <a:rPr lang="en-US" sz="7200" dirty="0"/>
              <a:t>Progress Monitoring and Innovation Manager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Industry</a:t>
            </a:r>
          </a:p>
          <a:p>
            <a:pPr marL="0" indent="0">
              <a:buNone/>
            </a:pPr>
            <a:r>
              <a:rPr lang="en-US" sz="7200" dirty="0"/>
              <a:t>Education</a:t>
            </a:r>
          </a:p>
          <a:p>
            <a:pPr marL="0" indent="0">
              <a:buNone/>
            </a:pPr>
            <a:endParaRPr lang="en-US" sz="7200" b="1" u="sng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01036-9B32-864C-94A9-8DEB5F4C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1" y="1487070"/>
            <a:ext cx="2655289" cy="26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13" y="1128939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One last crowd survey…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405F0-BDAA-1047-88EB-7584924EAA9F}"/>
              </a:ext>
            </a:extLst>
          </p:cNvPr>
          <p:cNvSpPr txBox="1"/>
          <p:nvPr/>
        </p:nvSpPr>
        <p:spPr>
          <a:xfrm>
            <a:off x="2532965" y="2435466"/>
            <a:ext cx="392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 if you have a better understanding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C0D83-55E4-9D48-8ACC-FBD1692E7B01}"/>
              </a:ext>
            </a:extLst>
          </p:cNvPr>
          <p:cNvSpPr txBox="1"/>
          <p:nvPr/>
        </p:nvSpPr>
        <p:spPr>
          <a:xfrm>
            <a:off x="2350628" y="2981671"/>
            <a:ext cx="419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25365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411"/>
            <a:ext cx="7886700" cy="1325563"/>
          </a:xfrm>
        </p:spPr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AD0DA444-32F8-554A-9CF8-9FAAC68A524A}"/>
              </a:ext>
            </a:extLst>
          </p:cNvPr>
          <p:cNvSpPr txBox="1">
            <a:spLocks/>
          </p:cNvSpPr>
          <p:nvPr/>
        </p:nvSpPr>
        <p:spPr>
          <a:xfrm>
            <a:off x="707770" y="4142359"/>
            <a:ext cx="26552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 Nguyen</a:t>
            </a:r>
          </a:p>
          <a:p>
            <a:pPr algn="ctr"/>
            <a:r>
              <a:rPr lang="en-US" sz="1600" b="0" dirty="0"/>
              <a:t>Ft. Worth, TX</a:t>
            </a:r>
          </a:p>
          <a:p>
            <a:endParaRPr lang="en-US" dirty="0"/>
          </a:p>
        </p:txBody>
      </p:sp>
      <p:sp>
        <p:nvSpPr>
          <p:cNvPr id="18" name="Content Placeholder 29">
            <a:extLst>
              <a:ext uri="{FF2B5EF4-FFF2-40B4-BE49-F238E27FC236}">
                <a16:creationId xmlns:a16="http://schemas.microsoft.com/office/drawing/2014/main" id="{F79DFFEA-2E18-264D-B7F3-E05875BF79F6}"/>
              </a:ext>
            </a:extLst>
          </p:cNvPr>
          <p:cNvSpPr txBox="1">
            <a:spLocks/>
          </p:cNvSpPr>
          <p:nvPr/>
        </p:nvSpPr>
        <p:spPr>
          <a:xfrm>
            <a:off x="3746991" y="1570947"/>
            <a:ext cx="4275568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u="sng" dirty="0"/>
              <a:t>Education</a:t>
            </a:r>
          </a:p>
          <a:p>
            <a:pPr marL="0" indent="0">
              <a:buNone/>
            </a:pPr>
            <a:r>
              <a:rPr lang="en-US" sz="7200" dirty="0"/>
              <a:t>BS in Biology</a:t>
            </a:r>
          </a:p>
          <a:p>
            <a:pPr marL="0" indent="0">
              <a:buNone/>
            </a:pPr>
            <a:r>
              <a:rPr lang="en-US" sz="7200" dirty="0"/>
              <a:t>MS in Biochemical Engineering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Occupation</a:t>
            </a:r>
          </a:p>
          <a:p>
            <a:pPr marL="0" indent="0">
              <a:buNone/>
            </a:pPr>
            <a:r>
              <a:rPr lang="en-US" sz="7200" dirty="0"/>
              <a:t>Quality Control Analyst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u="sng" dirty="0"/>
              <a:t>Industry</a:t>
            </a:r>
          </a:p>
          <a:p>
            <a:pPr marL="0" indent="0">
              <a:buNone/>
            </a:pPr>
            <a:r>
              <a:rPr lang="en-US" sz="7200" dirty="0"/>
              <a:t>Pharmaceuticals</a:t>
            </a:r>
          </a:p>
          <a:p>
            <a:pPr marL="0" indent="0">
              <a:buNone/>
            </a:pPr>
            <a:endParaRPr lang="en-US" sz="7200" b="1" u="sng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DA9632-A2CA-B64C-8B69-9AF5BC2B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2" y="1570947"/>
            <a:ext cx="2575907" cy="25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7FF2-A655-864E-8FE8-E6710AAD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Are you a Data Scientist?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6C5F-5708-4F40-9EEF-DAF390E7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353" y="1832203"/>
            <a:ext cx="5770961" cy="25839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Clap your hands if you are…</a:t>
            </a:r>
          </a:p>
          <a:p>
            <a:pPr marL="971550" lvl="1" indent="-514350">
              <a:buAutoNum type="arabicPeriod"/>
            </a:pPr>
            <a:r>
              <a:rPr lang="en-US" dirty="0"/>
              <a:t>Data Scientist</a:t>
            </a:r>
          </a:p>
          <a:p>
            <a:pPr marL="971550" lvl="1" indent="-514350">
              <a:buAutoNum type="arabicPeriod"/>
            </a:pPr>
            <a:r>
              <a:rPr lang="en-US" dirty="0"/>
              <a:t>Not a Data Scientist</a:t>
            </a:r>
          </a:p>
          <a:p>
            <a:pPr marL="971550" lvl="1" indent="-514350">
              <a:buAutoNum type="arabicPeriod"/>
            </a:pPr>
            <a:r>
              <a:rPr lang="en-US" dirty="0"/>
              <a:t>Not Sure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EC33-E05C-2A4F-922B-BFDA3DE5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137986" y="2277539"/>
            <a:ext cx="88680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</a:t>
            </a:r>
            <a:endParaRPr lang="en-US" sz="7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368096" y="566920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758988" y="3982755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134938" y="3517903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1151158" y="490608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842813" y="1407775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137986" y="2277539"/>
            <a:ext cx="88680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</a:t>
            </a:r>
            <a:endParaRPr lang="en-US" sz="7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368096" y="566920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758988" y="3982755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134938" y="3517903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1151158" y="490608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842813" y="1407775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391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Employers</a:t>
            </a:r>
          </a:p>
          <a:p>
            <a:pPr lvl="1"/>
            <a:r>
              <a:rPr lang="en-US" dirty="0"/>
              <a:t>Level-set expectations</a:t>
            </a:r>
          </a:p>
          <a:p>
            <a:pPr lvl="1"/>
            <a:r>
              <a:rPr lang="en-US" dirty="0"/>
              <a:t>Assign appropriate compensation</a:t>
            </a:r>
          </a:p>
          <a:p>
            <a:pPr lvl="1"/>
            <a:r>
              <a:rPr lang="en-US" dirty="0"/>
              <a:t>Post jobs accurately</a:t>
            </a:r>
          </a:p>
          <a:p>
            <a:pPr lvl="1"/>
            <a:r>
              <a:rPr lang="en-US" dirty="0"/>
              <a:t>There is no UNICORN</a:t>
            </a:r>
          </a:p>
          <a:p>
            <a:endParaRPr lang="en-US" dirty="0"/>
          </a:p>
          <a:p>
            <a:r>
              <a:rPr lang="en-US" dirty="0"/>
              <a:t>Individuals</a:t>
            </a:r>
          </a:p>
          <a:p>
            <a:pPr lvl="1"/>
            <a:r>
              <a:rPr lang="en-US" dirty="0"/>
              <a:t>Level-set job market reality</a:t>
            </a:r>
          </a:p>
          <a:p>
            <a:pPr lvl="1"/>
            <a:r>
              <a:rPr lang="en-US" dirty="0"/>
              <a:t>Self-awareness </a:t>
            </a:r>
          </a:p>
          <a:p>
            <a:pPr lvl="1"/>
            <a:r>
              <a:rPr lang="en-US" dirty="0"/>
              <a:t>Build on strengths </a:t>
            </a:r>
          </a:p>
          <a:p>
            <a:pPr lvl="1"/>
            <a:r>
              <a:rPr lang="en-US" dirty="0"/>
              <a:t>Acknowledge weaknesses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Employers</a:t>
            </a:r>
          </a:p>
          <a:p>
            <a:pPr lvl="1"/>
            <a:r>
              <a:rPr lang="en-US" dirty="0"/>
              <a:t>Level-set expectations</a:t>
            </a:r>
          </a:p>
          <a:p>
            <a:pPr lvl="1"/>
            <a:r>
              <a:rPr lang="en-US" dirty="0"/>
              <a:t>Assign appropriate compensation</a:t>
            </a:r>
          </a:p>
          <a:p>
            <a:pPr lvl="1"/>
            <a:r>
              <a:rPr lang="en-US" dirty="0"/>
              <a:t>Post jobs accurately</a:t>
            </a:r>
          </a:p>
          <a:p>
            <a:pPr lvl="1"/>
            <a:r>
              <a:rPr lang="en-US" dirty="0"/>
              <a:t>There is no UNICORN</a:t>
            </a:r>
          </a:p>
          <a:p>
            <a:endParaRPr lang="en-US" dirty="0"/>
          </a:p>
          <a:p>
            <a:r>
              <a:rPr lang="en-US" dirty="0"/>
              <a:t>Individuals</a:t>
            </a:r>
          </a:p>
          <a:p>
            <a:pPr lvl="1"/>
            <a:r>
              <a:rPr lang="en-US" dirty="0"/>
              <a:t>Level-set job market reality</a:t>
            </a:r>
          </a:p>
          <a:p>
            <a:pPr lvl="1"/>
            <a:r>
              <a:rPr lang="en-US" dirty="0"/>
              <a:t>Self-awareness </a:t>
            </a:r>
          </a:p>
          <a:p>
            <a:pPr lvl="1"/>
            <a:r>
              <a:rPr lang="en-US" dirty="0"/>
              <a:t>Build on strengths </a:t>
            </a:r>
          </a:p>
          <a:p>
            <a:pPr lvl="1"/>
            <a:r>
              <a:rPr lang="en-US" dirty="0"/>
              <a:t>Acknowledge weaknesses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585</Words>
  <Application>Microsoft Macintosh PowerPoint</Application>
  <PresentationFormat>On-screen Show (4:3)</PresentationFormat>
  <Paragraphs>211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To be or not to be a…  Data Scientist</vt:lpstr>
      <vt:lpstr>I am a Data Scientist</vt:lpstr>
      <vt:lpstr>I am a Data Scientist</vt:lpstr>
      <vt:lpstr>I am a Data Scientist</vt:lpstr>
      <vt:lpstr>Are you a Data Scientist?</vt:lpstr>
      <vt:lpstr>PowerPoint Presentation</vt:lpstr>
      <vt:lpstr>PowerPoint Presentation</vt:lpstr>
      <vt:lpstr>Why is this worth solving?</vt:lpstr>
      <vt:lpstr>Why is this worth solving?</vt:lpstr>
      <vt:lpstr>Common Definition</vt:lpstr>
      <vt:lpstr>Skill Sets Possessed by Data Scientist</vt:lpstr>
      <vt:lpstr>From Data Collection to Conclusion</vt:lpstr>
      <vt:lpstr>PowerPoint Presentation</vt:lpstr>
      <vt:lpstr>How we solved it: NLP Pipeline</vt:lpstr>
      <vt:lpstr>How we solved it: NLP Pipeline</vt:lpstr>
      <vt:lpstr>How we solved it: Universal Sentence Embedder</vt:lpstr>
      <vt:lpstr>PowerPoint Presentation</vt:lpstr>
      <vt:lpstr>PowerPoint Presentation</vt:lpstr>
      <vt:lpstr>Display Venn-Diagram</vt:lpstr>
      <vt:lpstr>JODI DECIDES</vt:lpstr>
      <vt:lpstr>Feature Vector</vt:lpstr>
      <vt:lpstr>Unsupervised Clustering</vt:lpstr>
      <vt:lpstr>Supervised Clustering </vt:lpstr>
      <vt:lpstr>Supervised Clustering </vt:lpstr>
      <vt:lpstr>Clustering</vt:lpstr>
      <vt:lpstr>Classification </vt:lpstr>
      <vt:lpstr>Classification</vt:lpstr>
      <vt:lpstr>Classification</vt:lpstr>
      <vt:lpstr>Classification</vt:lpstr>
      <vt:lpstr>Model Used to Profile Groups of People</vt:lpstr>
      <vt:lpstr>Used to Cheat RTS Systems</vt:lpstr>
      <vt:lpstr>One last crowd survey…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Ho, Andy</cp:lastModifiedBy>
  <cp:revision>23</cp:revision>
  <dcterms:created xsi:type="dcterms:W3CDTF">2019-10-14T02:18:28Z</dcterms:created>
  <dcterms:modified xsi:type="dcterms:W3CDTF">2019-10-17T22:07:17Z</dcterms:modified>
</cp:coreProperties>
</file>