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9" r:id="rId8"/>
    <p:sldId id="266" r:id="rId9"/>
    <p:sldId id="268" r:id="rId10"/>
    <p:sldId id="270" r:id="rId11"/>
    <p:sldId id="263" r:id="rId12"/>
    <p:sldId id="267" r:id="rId13"/>
    <p:sldId id="271" r:id="rId14"/>
    <p:sldId id="262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FEC41-DE06-419B-85D9-9C67354227B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DB20097-0AAD-4D47-B354-FE121F1BB1D3}">
      <dgm:prSet phldrT="[Text]"/>
      <dgm:spPr/>
      <dgm:t>
        <a:bodyPr/>
        <a:lstStyle/>
        <a:p>
          <a:r>
            <a:rPr lang="en-US"/>
            <a:t>User (website)</a:t>
          </a:r>
        </a:p>
      </dgm:t>
    </dgm:pt>
    <dgm:pt modelId="{82379C36-2370-4E40-9042-BE12F6DB2657}" type="parTrans" cxnId="{6E598990-743E-413A-B9CD-A262702F5E3D}">
      <dgm:prSet/>
      <dgm:spPr/>
      <dgm:t>
        <a:bodyPr/>
        <a:lstStyle/>
        <a:p>
          <a:endParaRPr lang="en-US"/>
        </a:p>
      </dgm:t>
    </dgm:pt>
    <dgm:pt modelId="{7AA8CCAC-C09C-40B1-A1C6-10CAC3EC0903}" type="sibTrans" cxnId="{6E598990-743E-413A-B9CD-A262702F5E3D}">
      <dgm:prSet/>
      <dgm:spPr/>
      <dgm:t>
        <a:bodyPr/>
        <a:lstStyle/>
        <a:p>
          <a:endParaRPr lang="en-US"/>
        </a:p>
      </dgm:t>
    </dgm:pt>
    <dgm:pt modelId="{979BBEDD-9541-4D1E-A802-3B5D7C29D2F4}">
      <dgm:prSet phldrT="[Text]"/>
      <dgm:spPr/>
      <dgm:t>
        <a:bodyPr/>
        <a:lstStyle/>
        <a:p>
          <a:r>
            <a:rPr lang="en-US"/>
            <a:t>Application client (rest service)</a:t>
          </a:r>
        </a:p>
      </dgm:t>
    </dgm:pt>
    <dgm:pt modelId="{00F16774-BE4A-4580-BE7F-748CCB43ADD2}" type="parTrans" cxnId="{981ECBC3-24F8-4A37-8072-5456EDDF679E}">
      <dgm:prSet/>
      <dgm:spPr/>
      <dgm:t>
        <a:bodyPr/>
        <a:lstStyle/>
        <a:p>
          <a:endParaRPr lang="en-US"/>
        </a:p>
      </dgm:t>
    </dgm:pt>
    <dgm:pt modelId="{49F240A7-8BA6-4474-B572-730FA2D265FF}" type="sibTrans" cxnId="{981ECBC3-24F8-4A37-8072-5456EDDF679E}">
      <dgm:prSet/>
      <dgm:spPr/>
      <dgm:t>
        <a:bodyPr/>
        <a:lstStyle/>
        <a:p>
          <a:endParaRPr lang="en-US"/>
        </a:p>
      </dgm:t>
    </dgm:pt>
    <dgm:pt modelId="{30EA29AF-84AF-43DA-A2C9-2238C90BACC7}">
      <dgm:prSet phldrT="[Text]"/>
      <dgm:spPr/>
      <dgm:t>
        <a:bodyPr/>
        <a:lstStyle/>
        <a:p>
          <a:r>
            <a:rPr lang="en-US"/>
            <a:t>Application Server</a:t>
          </a:r>
        </a:p>
      </dgm:t>
    </dgm:pt>
    <dgm:pt modelId="{5C70CC09-F553-4C56-B47C-5D84AD04413D}" type="parTrans" cxnId="{52A9AB9E-8B72-4EDF-91EA-F52B681A718E}">
      <dgm:prSet/>
      <dgm:spPr/>
      <dgm:t>
        <a:bodyPr/>
        <a:lstStyle/>
        <a:p>
          <a:endParaRPr lang="en-US"/>
        </a:p>
      </dgm:t>
    </dgm:pt>
    <dgm:pt modelId="{E256E5C2-ACCC-4282-834F-43B3A9B439B1}" type="sibTrans" cxnId="{52A9AB9E-8B72-4EDF-91EA-F52B681A718E}">
      <dgm:prSet/>
      <dgm:spPr/>
      <dgm:t>
        <a:bodyPr/>
        <a:lstStyle/>
        <a:p>
          <a:endParaRPr lang="en-US"/>
        </a:p>
      </dgm:t>
    </dgm:pt>
    <dgm:pt modelId="{D6B7427F-8D2B-4895-9FA7-05904CF4A57B}">
      <dgm:prSet/>
      <dgm:spPr/>
      <dgm:t>
        <a:bodyPr/>
        <a:lstStyle/>
        <a:p>
          <a:r>
            <a:rPr lang="en-US"/>
            <a:t>MongoDB</a:t>
          </a:r>
        </a:p>
      </dgm:t>
    </dgm:pt>
    <dgm:pt modelId="{E78D539C-82B3-4040-9D8F-FF0E3D2B0E6B}" type="parTrans" cxnId="{C27D3A32-E8A8-4D5B-AE73-FDD559E5E2EC}">
      <dgm:prSet/>
      <dgm:spPr/>
      <dgm:t>
        <a:bodyPr/>
        <a:lstStyle/>
        <a:p>
          <a:endParaRPr lang="en-US"/>
        </a:p>
      </dgm:t>
    </dgm:pt>
    <dgm:pt modelId="{06557E96-1D16-40DD-AAA6-460B08B183A0}" type="sibTrans" cxnId="{C27D3A32-E8A8-4D5B-AE73-FDD559E5E2EC}">
      <dgm:prSet/>
      <dgm:spPr/>
      <dgm:t>
        <a:bodyPr/>
        <a:lstStyle/>
        <a:p>
          <a:endParaRPr lang="en-US"/>
        </a:p>
      </dgm:t>
    </dgm:pt>
    <dgm:pt modelId="{20F8BABB-E839-4A89-BB30-6C1C88CC7E77}" type="pres">
      <dgm:prSet presAssocID="{B6BFEC41-DE06-419B-85D9-9C67354227BB}" presName="Name0" presStyleCnt="0">
        <dgm:presLayoutVars>
          <dgm:dir/>
          <dgm:resizeHandles val="exact"/>
        </dgm:presLayoutVars>
      </dgm:prSet>
      <dgm:spPr/>
    </dgm:pt>
    <dgm:pt modelId="{361A62DA-FD6D-4A2F-B506-1928E5823561}" type="pres">
      <dgm:prSet presAssocID="{EDB20097-0AAD-4D47-B354-FE121F1BB1D3}" presName="node" presStyleLbl="node1" presStyleIdx="0" presStyleCnt="4">
        <dgm:presLayoutVars>
          <dgm:bulletEnabled val="1"/>
        </dgm:presLayoutVars>
      </dgm:prSet>
      <dgm:spPr/>
    </dgm:pt>
    <dgm:pt modelId="{10E19AEF-BDD8-44DD-9BBB-C4602879EA6F}" type="pres">
      <dgm:prSet presAssocID="{7AA8CCAC-C09C-40B1-A1C6-10CAC3EC0903}" presName="sibTrans" presStyleLbl="sibTrans2D1" presStyleIdx="0" presStyleCnt="3" custScaleX="176198" custLinFactNeighborX="-5490"/>
      <dgm:spPr>
        <a:prstGeom prst="leftRightArrow">
          <a:avLst/>
        </a:prstGeom>
      </dgm:spPr>
    </dgm:pt>
    <dgm:pt modelId="{810B0AB7-83E2-4E3D-9BF0-C7419B97D5FB}" type="pres">
      <dgm:prSet presAssocID="{7AA8CCAC-C09C-40B1-A1C6-10CAC3EC0903}" presName="connectorText" presStyleLbl="sibTrans2D1" presStyleIdx="0" presStyleCnt="3"/>
      <dgm:spPr/>
    </dgm:pt>
    <dgm:pt modelId="{C995750B-9ED8-457F-9C95-6952BE11C550}" type="pres">
      <dgm:prSet presAssocID="{979BBEDD-9541-4D1E-A802-3B5D7C29D2F4}" presName="node" presStyleLbl="node1" presStyleIdx="1" presStyleCnt="4">
        <dgm:presLayoutVars>
          <dgm:bulletEnabled val="1"/>
        </dgm:presLayoutVars>
      </dgm:prSet>
      <dgm:spPr/>
    </dgm:pt>
    <dgm:pt modelId="{48F2C9A0-8727-4F99-A202-072D3DBC2E9F}" type="pres">
      <dgm:prSet presAssocID="{49F240A7-8BA6-4474-B572-730FA2D265FF}" presName="sibTrans" presStyleLbl="sibTrans2D1" presStyleIdx="1" presStyleCnt="3" custScaleX="185244" custLinFactNeighborX="-3660"/>
      <dgm:spPr>
        <a:prstGeom prst="leftRightArrow">
          <a:avLst/>
        </a:prstGeom>
      </dgm:spPr>
    </dgm:pt>
    <dgm:pt modelId="{FD09DCE8-3DFF-41F8-94BD-A841C9C6F6CD}" type="pres">
      <dgm:prSet presAssocID="{49F240A7-8BA6-4474-B572-730FA2D265FF}" presName="connectorText" presStyleLbl="sibTrans2D1" presStyleIdx="1" presStyleCnt="3"/>
      <dgm:spPr/>
    </dgm:pt>
    <dgm:pt modelId="{083C3A3C-B534-4716-AC22-A7C5D1B70912}" type="pres">
      <dgm:prSet presAssocID="{30EA29AF-84AF-43DA-A2C9-2238C90BACC7}" presName="node" presStyleLbl="node1" presStyleIdx="2" presStyleCnt="4">
        <dgm:presLayoutVars>
          <dgm:bulletEnabled val="1"/>
        </dgm:presLayoutVars>
      </dgm:prSet>
      <dgm:spPr/>
    </dgm:pt>
    <dgm:pt modelId="{68029183-0F96-47EC-BED4-B45A86C119FF}" type="pres">
      <dgm:prSet presAssocID="{E256E5C2-ACCC-4282-834F-43B3A9B439B1}" presName="sibTrans" presStyleLbl="sibTrans2D1" presStyleIdx="2" presStyleCnt="3" custScaleX="185605" custLinFactNeighborX="-3660"/>
      <dgm:spPr>
        <a:prstGeom prst="leftRightArrow">
          <a:avLst/>
        </a:prstGeom>
      </dgm:spPr>
    </dgm:pt>
    <dgm:pt modelId="{EEDDAE35-834E-4CFC-8A83-F14C9613D3D1}" type="pres">
      <dgm:prSet presAssocID="{E256E5C2-ACCC-4282-834F-43B3A9B439B1}" presName="connectorText" presStyleLbl="sibTrans2D1" presStyleIdx="2" presStyleCnt="3"/>
      <dgm:spPr/>
    </dgm:pt>
    <dgm:pt modelId="{F6FA715C-E8CE-4475-BDFD-DB8D42FF926A}" type="pres">
      <dgm:prSet presAssocID="{D6B7427F-8D2B-4895-9FA7-05904CF4A57B}" presName="node" presStyleLbl="node1" presStyleIdx="3" presStyleCnt="4">
        <dgm:presLayoutVars>
          <dgm:bulletEnabled val="1"/>
        </dgm:presLayoutVars>
      </dgm:prSet>
      <dgm:spPr/>
    </dgm:pt>
  </dgm:ptLst>
  <dgm:cxnLst>
    <dgm:cxn modelId="{37D2AD05-BF1D-4A6E-84FB-22EC4CEFB19C}" type="presOf" srcId="{49F240A7-8BA6-4474-B572-730FA2D265FF}" destId="{48F2C9A0-8727-4F99-A202-072D3DBC2E9F}" srcOrd="0" destOrd="0" presId="urn:microsoft.com/office/officeart/2005/8/layout/process1"/>
    <dgm:cxn modelId="{A7F9952A-991D-4314-BE15-D129F06FDA04}" type="presOf" srcId="{979BBEDD-9541-4D1E-A802-3B5D7C29D2F4}" destId="{C995750B-9ED8-457F-9C95-6952BE11C550}" srcOrd="0" destOrd="0" presId="urn:microsoft.com/office/officeart/2005/8/layout/process1"/>
    <dgm:cxn modelId="{C27D3A32-E8A8-4D5B-AE73-FDD559E5E2EC}" srcId="{B6BFEC41-DE06-419B-85D9-9C67354227BB}" destId="{D6B7427F-8D2B-4895-9FA7-05904CF4A57B}" srcOrd="3" destOrd="0" parTransId="{E78D539C-82B3-4040-9D8F-FF0E3D2B0E6B}" sibTransId="{06557E96-1D16-40DD-AAA6-460B08B183A0}"/>
    <dgm:cxn modelId="{84F5BD41-C0D2-447E-99DA-72026D6C5E80}" type="presOf" srcId="{E256E5C2-ACCC-4282-834F-43B3A9B439B1}" destId="{68029183-0F96-47EC-BED4-B45A86C119FF}" srcOrd="0" destOrd="0" presId="urn:microsoft.com/office/officeart/2005/8/layout/process1"/>
    <dgm:cxn modelId="{59C1DE46-063B-4527-8EB7-D64DC12C8BAF}" type="presOf" srcId="{D6B7427F-8D2B-4895-9FA7-05904CF4A57B}" destId="{F6FA715C-E8CE-4475-BDFD-DB8D42FF926A}" srcOrd="0" destOrd="0" presId="urn:microsoft.com/office/officeart/2005/8/layout/process1"/>
    <dgm:cxn modelId="{D455D76F-5D75-40A0-9B3D-E632932C2F0C}" type="presOf" srcId="{30EA29AF-84AF-43DA-A2C9-2238C90BACC7}" destId="{083C3A3C-B534-4716-AC22-A7C5D1B70912}" srcOrd="0" destOrd="0" presId="urn:microsoft.com/office/officeart/2005/8/layout/process1"/>
    <dgm:cxn modelId="{6E598990-743E-413A-B9CD-A262702F5E3D}" srcId="{B6BFEC41-DE06-419B-85D9-9C67354227BB}" destId="{EDB20097-0AAD-4D47-B354-FE121F1BB1D3}" srcOrd="0" destOrd="0" parTransId="{82379C36-2370-4E40-9042-BE12F6DB2657}" sibTransId="{7AA8CCAC-C09C-40B1-A1C6-10CAC3EC0903}"/>
    <dgm:cxn modelId="{D2D53294-F6D8-4C5F-B249-CDC93AA60F19}" type="presOf" srcId="{7AA8CCAC-C09C-40B1-A1C6-10CAC3EC0903}" destId="{10E19AEF-BDD8-44DD-9BBB-C4602879EA6F}" srcOrd="0" destOrd="0" presId="urn:microsoft.com/office/officeart/2005/8/layout/process1"/>
    <dgm:cxn modelId="{52A9AB9E-8B72-4EDF-91EA-F52B681A718E}" srcId="{B6BFEC41-DE06-419B-85D9-9C67354227BB}" destId="{30EA29AF-84AF-43DA-A2C9-2238C90BACC7}" srcOrd="2" destOrd="0" parTransId="{5C70CC09-F553-4C56-B47C-5D84AD04413D}" sibTransId="{E256E5C2-ACCC-4282-834F-43B3A9B439B1}"/>
    <dgm:cxn modelId="{3B51BD9E-C2D9-4FFD-B516-BF0841454542}" type="presOf" srcId="{49F240A7-8BA6-4474-B572-730FA2D265FF}" destId="{FD09DCE8-3DFF-41F8-94BD-A841C9C6F6CD}" srcOrd="1" destOrd="0" presId="urn:microsoft.com/office/officeart/2005/8/layout/process1"/>
    <dgm:cxn modelId="{6E4EA0A6-40F3-42E7-B3D4-2D94A56975F6}" type="presOf" srcId="{7AA8CCAC-C09C-40B1-A1C6-10CAC3EC0903}" destId="{810B0AB7-83E2-4E3D-9BF0-C7419B97D5FB}" srcOrd="1" destOrd="0" presId="urn:microsoft.com/office/officeart/2005/8/layout/process1"/>
    <dgm:cxn modelId="{906B3BB3-10B6-4C7E-A43D-61A8632FB85C}" type="presOf" srcId="{EDB20097-0AAD-4D47-B354-FE121F1BB1D3}" destId="{361A62DA-FD6D-4A2F-B506-1928E5823561}" srcOrd="0" destOrd="0" presId="urn:microsoft.com/office/officeart/2005/8/layout/process1"/>
    <dgm:cxn modelId="{981ECBC3-24F8-4A37-8072-5456EDDF679E}" srcId="{B6BFEC41-DE06-419B-85D9-9C67354227BB}" destId="{979BBEDD-9541-4D1E-A802-3B5D7C29D2F4}" srcOrd="1" destOrd="0" parTransId="{00F16774-BE4A-4580-BE7F-748CCB43ADD2}" sibTransId="{49F240A7-8BA6-4474-B572-730FA2D265FF}"/>
    <dgm:cxn modelId="{6B6B8FD3-A030-417B-B68B-B62AC89F7860}" type="presOf" srcId="{E256E5C2-ACCC-4282-834F-43B3A9B439B1}" destId="{EEDDAE35-834E-4CFC-8A83-F14C9613D3D1}" srcOrd="1" destOrd="0" presId="urn:microsoft.com/office/officeart/2005/8/layout/process1"/>
    <dgm:cxn modelId="{48729DF6-B277-44DE-B6FE-826FBABE87CE}" type="presOf" srcId="{B6BFEC41-DE06-419B-85D9-9C67354227BB}" destId="{20F8BABB-E839-4A89-BB30-6C1C88CC7E77}" srcOrd="0" destOrd="0" presId="urn:microsoft.com/office/officeart/2005/8/layout/process1"/>
    <dgm:cxn modelId="{3BD4B337-A294-4192-8519-70E333FF42C8}" type="presParOf" srcId="{20F8BABB-E839-4A89-BB30-6C1C88CC7E77}" destId="{361A62DA-FD6D-4A2F-B506-1928E5823561}" srcOrd="0" destOrd="0" presId="urn:microsoft.com/office/officeart/2005/8/layout/process1"/>
    <dgm:cxn modelId="{B5E7196F-1C8A-487E-8EEE-FF12DEC2E485}" type="presParOf" srcId="{20F8BABB-E839-4A89-BB30-6C1C88CC7E77}" destId="{10E19AEF-BDD8-44DD-9BBB-C4602879EA6F}" srcOrd="1" destOrd="0" presId="urn:microsoft.com/office/officeart/2005/8/layout/process1"/>
    <dgm:cxn modelId="{76A4CBED-20BF-4928-A739-E331C233D8BB}" type="presParOf" srcId="{10E19AEF-BDD8-44DD-9BBB-C4602879EA6F}" destId="{810B0AB7-83E2-4E3D-9BF0-C7419B97D5FB}" srcOrd="0" destOrd="0" presId="urn:microsoft.com/office/officeart/2005/8/layout/process1"/>
    <dgm:cxn modelId="{DC3ADFEF-B6D3-4453-95AC-950728C27ADE}" type="presParOf" srcId="{20F8BABB-E839-4A89-BB30-6C1C88CC7E77}" destId="{C995750B-9ED8-457F-9C95-6952BE11C550}" srcOrd="2" destOrd="0" presId="urn:microsoft.com/office/officeart/2005/8/layout/process1"/>
    <dgm:cxn modelId="{4B17060A-4E95-412E-9A27-8B866D0F0725}" type="presParOf" srcId="{20F8BABB-E839-4A89-BB30-6C1C88CC7E77}" destId="{48F2C9A0-8727-4F99-A202-072D3DBC2E9F}" srcOrd="3" destOrd="0" presId="urn:microsoft.com/office/officeart/2005/8/layout/process1"/>
    <dgm:cxn modelId="{7DD85B22-68E3-4AC9-A6E4-7C1E6976DFE5}" type="presParOf" srcId="{48F2C9A0-8727-4F99-A202-072D3DBC2E9F}" destId="{FD09DCE8-3DFF-41F8-94BD-A841C9C6F6CD}" srcOrd="0" destOrd="0" presId="urn:microsoft.com/office/officeart/2005/8/layout/process1"/>
    <dgm:cxn modelId="{3B1E8B81-7685-4B2A-840D-74047A83B41C}" type="presParOf" srcId="{20F8BABB-E839-4A89-BB30-6C1C88CC7E77}" destId="{083C3A3C-B534-4716-AC22-A7C5D1B70912}" srcOrd="4" destOrd="0" presId="urn:microsoft.com/office/officeart/2005/8/layout/process1"/>
    <dgm:cxn modelId="{78F906F0-C046-4426-A8A8-60E88EB20133}" type="presParOf" srcId="{20F8BABB-E839-4A89-BB30-6C1C88CC7E77}" destId="{68029183-0F96-47EC-BED4-B45A86C119FF}" srcOrd="5" destOrd="0" presId="urn:microsoft.com/office/officeart/2005/8/layout/process1"/>
    <dgm:cxn modelId="{C5E56F28-0716-4242-AB1F-260FBCC09AA3}" type="presParOf" srcId="{68029183-0F96-47EC-BED4-B45A86C119FF}" destId="{EEDDAE35-834E-4CFC-8A83-F14C9613D3D1}" srcOrd="0" destOrd="0" presId="urn:microsoft.com/office/officeart/2005/8/layout/process1"/>
    <dgm:cxn modelId="{D71AB7E2-615C-49EE-9410-492FA5D5B9CF}" type="presParOf" srcId="{20F8BABB-E839-4A89-BB30-6C1C88CC7E77}" destId="{F6FA715C-E8CE-4475-BDFD-DB8D42FF926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A62DA-FD6D-4A2F-B506-1928E5823561}">
      <dsp:nvSpPr>
        <dsp:cNvPr id="0" name=""/>
        <dsp:cNvSpPr/>
      </dsp:nvSpPr>
      <dsp:spPr>
        <a:xfrm>
          <a:off x="5234" y="1401170"/>
          <a:ext cx="2288545" cy="1373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User (website)</a:t>
          </a:r>
        </a:p>
      </dsp:txBody>
      <dsp:txXfrm>
        <a:off x="45452" y="1441388"/>
        <a:ext cx="2208109" cy="1292691"/>
      </dsp:txXfrm>
    </dsp:sp>
    <dsp:sp modelId="{10E19AEF-BDD8-44DD-9BBB-C4602879EA6F}">
      <dsp:nvSpPr>
        <dsp:cNvPr id="0" name=""/>
        <dsp:cNvSpPr/>
      </dsp:nvSpPr>
      <dsp:spPr>
        <a:xfrm>
          <a:off x="2311152" y="1803954"/>
          <a:ext cx="854862" cy="56755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311152" y="1917466"/>
        <a:ext cx="684594" cy="340535"/>
      </dsp:txXfrm>
    </dsp:sp>
    <dsp:sp modelId="{C995750B-9ED8-457F-9C95-6952BE11C550}">
      <dsp:nvSpPr>
        <dsp:cNvPr id="0" name=""/>
        <dsp:cNvSpPr/>
      </dsp:nvSpPr>
      <dsp:spPr>
        <a:xfrm>
          <a:off x="3209197" y="1401170"/>
          <a:ext cx="2288545" cy="1373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Application client (rest service)</a:t>
          </a:r>
        </a:p>
      </dsp:txBody>
      <dsp:txXfrm>
        <a:off x="3249415" y="1441388"/>
        <a:ext cx="2208109" cy="1292691"/>
      </dsp:txXfrm>
    </dsp:sp>
    <dsp:sp modelId="{48F2C9A0-8727-4F99-A202-072D3DBC2E9F}">
      <dsp:nvSpPr>
        <dsp:cNvPr id="0" name=""/>
        <dsp:cNvSpPr/>
      </dsp:nvSpPr>
      <dsp:spPr>
        <a:xfrm>
          <a:off x="5502050" y="1803954"/>
          <a:ext cx="898751" cy="56755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502050" y="1917466"/>
        <a:ext cx="728483" cy="340535"/>
      </dsp:txXfrm>
    </dsp:sp>
    <dsp:sp modelId="{083C3A3C-B534-4716-AC22-A7C5D1B70912}">
      <dsp:nvSpPr>
        <dsp:cNvPr id="0" name=""/>
        <dsp:cNvSpPr/>
      </dsp:nvSpPr>
      <dsp:spPr>
        <a:xfrm>
          <a:off x="6413161" y="1401170"/>
          <a:ext cx="2288545" cy="1373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Application Server</a:t>
          </a:r>
        </a:p>
      </dsp:txBody>
      <dsp:txXfrm>
        <a:off x="6453379" y="1441388"/>
        <a:ext cx="2208109" cy="1292691"/>
      </dsp:txXfrm>
    </dsp:sp>
    <dsp:sp modelId="{68029183-0F96-47EC-BED4-B45A86C119FF}">
      <dsp:nvSpPr>
        <dsp:cNvPr id="0" name=""/>
        <dsp:cNvSpPr/>
      </dsp:nvSpPr>
      <dsp:spPr>
        <a:xfrm>
          <a:off x="8705138" y="1803954"/>
          <a:ext cx="900502" cy="56755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705138" y="1917466"/>
        <a:ext cx="730234" cy="340535"/>
      </dsp:txXfrm>
    </dsp:sp>
    <dsp:sp modelId="{F6FA715C-E8CE-4475-BDFD-DB8D42FF926A}">
      <dsp:nvSpPr>
        <dsp:cNvPr id="0" name=""/>
        <dsp:cNvSpPr/>
      </dsp:nvSpPr>
      <dsp:spPr>
        <a:xfrm>
          <a:off x="9617125" y="1401170"/>
          <a:ext cx="2288545" cy="1373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MongoDB</a:t>
          </a:r>
        </a:p>
      </dsp:txBody>
      <dsp:txXfrm>
        <a:off x="9657343" y="1441388"/>
        <a:ext cx="2208109" cy="1292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416182A-ECB1-4E98-B2A4-1AB9DA2681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5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182A-ECB1-4E98-B2A4-1AB9DA2681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0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16182A-ECB1-4E98-B2A4-1AB9DA2681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2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182A-ECB1-4E98-B2A4-1AB9DA2681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2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16182A-ECB1-4E98-B2A4-1AB9DA2681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4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16182A-ECB1-4E98-B2A4-1AB9DA2681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2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16182A-ECB1-4E98-B2A4-1AB9DA2681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8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182A-ECB1-4E98-B2A4-1AB9DA2681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7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16182A-ECB1-4E98-B2A4-1AB9DA2681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5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182A-ECB1-4E98-B2A4-1AB9DA2681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8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16182A-ECB1-4E98-B2A4-1AB9DA2681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0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6182A-ECB1-4E98-B2A4-1AB9DA2681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8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DF4FE-C777-4BF8-BEF2-C3CC0D3CE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4400" dirty="0"/>
              <a:t>MSDS 7330 Final Term Project</a:t>
            </a:r>
            <a:br>
              <a:rPr lang="en-US" sz="4400" dirty="0"/>
            </a:br>
            <a:r>
              <a:rPr lang="en-US" sz="4400" dirty="0"/>
              <a:t>Hotel Reviews Database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D9C0E-6393-49A5-8E8D-242C8D449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/>
              <a:t>An Nguyen – Jodi Pafford – Tori Wheelis</a:t>
            </a:r>
          </a:p>
        </p:txBody>
      </p:sp>
    </p:spTree>
    <p:extLst>
      <p:ext uri="{BB962C8B-B14F-4D97-AF65-F5344CB8AC3E}">
        <p14:creationId xmlns:p14="http://schemas.microsoft.com/office/powerpoint/2010/main" val="3330998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9">
            <a:extLst>
              <a:ext uri="{FF2B5EF4-FFF2-40B4-BE49-F238E27FC236}">
                <a16:creationId xmlns:a16="http://schemas.microsoft.com/office/drawing/2014/main" id="{D6E56CF3-26B9-4D5A-96C0-31E3E53B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11">
            <a:extLst>
              <a:ext uri="{FF2B5EF4-FFF2-40B4-BE49-F238E27FC236}">
                <a16:creationId xmlns:a16="http://schemas.microsoft.com/office/drawing/2014/main" id="{7E61D94F-EA5C-4330-8A35-483A7E589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BF6168A-9E65-4524-A92C-534967C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3494CE7-F2DE-46D5-AC7D-30071BCCB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1F5A2CE-439D-4922-961F-6A986BDF2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C9BAAB3-1FB8-4A81-863E-A05ED7828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A50AFC3-F23E-4058-8D71-9BD07AEA2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82B2B33-19FD-402E-8E35-A8E867FB9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FA38FB1-0238-4631-84CC-766DC76EE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4516460F-0122-450D-8257-E27F8E553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95CF39E3-8AA8-482D-9C7E-B472D289F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297A3F66-FF49-4C69-91A4-018DFDCA4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EF2CA154-6FAF-4F24-833A-C327B1030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45E949B0-6D59-4E0C-A2F6-6D9884204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AE77593D-3B3D-4BEC-9B83-C7556559C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FB8550CF-4B41-4509-9CBF-E0EEFEB9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50DA9124-2618-4DA7-AE4A-B228BD9CF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6741AAD5-45BA-4FDA-AEDF-3337296BC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56D020-0FBC-4705-9EF0-009EE9E7B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5DD03962-6BCE-4284-B97A-851C4BC69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BFC97152-3801-4E0D-B746-0F7DFBC6D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19FFD9BF-F64C-425B-8E0B-CA0F1B466A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C6ED711B-36ED-4173-AB44-8C86ADF0F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" name="Rectangle 34">
            <a:extLst>
              <a:ext uri="{FF2B5EF4-FFF2-40B4-BE49-F238E27FC236}">
                <a16:creationId xmlns:a16="http://schemas.microsoft.com/office/drawing/2014/main" id="{256F45B4-234D-4F59-AF8D-9A8AFB94D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8E6E23-45CE-445A-904E-62F785DA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557" y="0"/>
            <a:ext cx="4640799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4DEE6-92D8-7A4B-8054-71B43F3DB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258" y="864575"/>
            <a:ext cx="4329933" cy="173197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9" name="Isosceles Triangle 22">
            <a:extLst>
              <a:ext uri="{FF2B5EF4-FFF2-40B4-BE49-F238E27FC236}">
                <a16:creationId xmlns:a16="http://schemas.microsoft.com/office/drawing/2014/main" id="{E5FE8003-E652-491E-9169-0097F83C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C66091-68FA-4006-8A27-640168146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CA535-E7E9-904C-803E-50D92DDC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anchor="ctr">
            <a:normAutofit fontScale="90000"/>
          </a:bodyPr>
          <a:lstStyle/>
          <a:p>
            <a:r>
              <a:rPr lang="en-US" sz="3600" dirty="0"/>
              <a:t>REST Service 1:</a:t>
            </a:r>
            <a:br>
              <a:rPr lang="en-US" sz="3600" dirty="0"/>
            </a:br>
            <a:r>
              <a:rPr lang="en-US" sz="3600" dirty="0"/>
              <a:t>“Bulk Upload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8593D-F4A2-E542-88BD-2B458D629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5768442" cy="268360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E"/>
                </a:solidFill>
              </a:rPr>
              <a:t>In this case, in the specified folder (path), there were 50 JSON files containing 50 hotels and 3,235 hotel reviews.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9BB8F-4FBF-D446-A443-337199F81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82" y="4133850"/>
            <a:ext cx="4329603" cy="173184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21390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ED21-18D6-4EE6-A329-4B65E3D4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Service 2:</a:t>
            </a:r>
            <a:br>
              <a:rPr lang="en-US" dirty="0"/>
            </a:br>
            <a:r>
              <a:rPr lang="en-US" dirty="0"/>
              <a:t>“Web Form Upload”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4F530-0937-41A2-BB58-5EBAD7C5A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Upload (/</a:t>
            </a:r>
            <a:r>
              <a:rPr lang="en-US" dirty="0" err="1"/>
              <a:t>uploadreview</a:t>
            </a:r>
            <a:r>
              <a:rPr lang="en-US" dirty="0"/>
              <a:t>/)</a:t>
            </a:r>
          </a:p>
          <a:p>
            <a:pPr lvl="1"/>
            <a:r>
              <a:rPr lang="en-US" dirty="0"/>
              <a:t>Takes in a review from the fictitious review website, in JSON data structure, via HTTP POST</a:t>
            </a:r>
          </a:p>
          <a:p>
            <a:pPr lvl="1"/>
            <a:r>
              <a:rPr lang="en-US" dirty="0"/>
              <a:t>Uploads those data from the JSON info to the database</a:t>
            </a:r>
          </a:p>
          <a:p>
            <a:pPr lvl="1"/>
            <a:r>
              <a:rPr lang="en-US" dirty="0"/>
              <a:t>Display:</a:t>
            </a:r>
          </a:p>
          <a:p>
            <a:pPr lvl="2"/>
            <a:r>
              <a:rPr lang="en-US" dirty="0"/>
              <a:t>Datetime of files upload</a:t>
            </a:r>
          </a:p>
          <a:p>
            <a:pPr lvl="2"/>
            <a:r>
              <a:rPr lang="en-US" dirty="0"/>
              <a:t>Whether a new hotel was uploaded</a:t>
            </a:r>
          </a:p>
          <a:p>
            <a:pPr lvl="1"/>
            <a:r>
              <a:rPr lang="en-US" dirty="0"/>
              <a:t>Create csv log of hotel uploaded or updated</a:t>
            </a:r>
          </a:p>
          <a:p>
            <a:pPr lvl="2"/>
            <a:r>
              <a:rPr lang="en-US" dirty="0"/>
              <a:t>Datetime</a:t>
            </a:r>
          </a:p>
          <a:p>
            <a:pPr lvl="2"/>
            <a:r>
              <a:rPr lang="en-US" dirty="0"/>
              <a:t>Hotel’s ID</a:t>
            </a:r>
          </a:p>
          <a:p>
            <a:pPr lvl="2"/>
            <a:r>
              <a:rPr lang="en-US" dirty="0"/>
              <a:t>Success or error created by system</a:t>
            </a:r>
          </a:p>
          <a:p>
            <a:pPr lvl="1"/>
            <a:r>
              <a:rPr lang="en-US" dirty="0"/>
              <a:t>Create csv log of review uploaded</a:t>
            </a:r>
          </a:p>
          <a:p>
            <a:pPr lvl="2"/>
            <a:r>
              <a:rPr lang="en-US" dirty="0"/>
              <a:t>Datetime</a:t>
            </a:r>
          </a:p>
          <a:p>
            <a:pPr lvl="2"/>
            <a:r>
              <a:rPr lang="en-US" dirty="0"/>
              <a:t>Hotel’s ID</a:t>
            </a:r>
          </a:p>
          <a:p>
            <a:pPr lvl="2"/>
            <a:r>
              <a:rPr lang="en-US" dirty="0"/>
              <a:t>Review’s ID</a:t>
            </a:r>
          </a:p>
          <a:p>
            <a:pPr lvl="2"/>
            <a:r>
              <a:rPr lang="en-US" dirty="0"/>
              <a:t>Success or error created by system</a:t>
            </a:r>
          </a:p>
        </p:txBody>
      </p:sp>
    </p:spTree>
    <p:extLst>
      <p:ext uri="{BB962C8B-B14F-4D97-AF65-F5344CB8AC3E}">
        <p14:creationId xmlns:p14="http://schemas.microsoft.com/office/powerpoint/2010/main" val="3762895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0F21AEA-57E7-478E-AF43-AB2FC841F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B466EC-DCA4-497B-ADC6-2FD9CBDF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5609FA5-C2C9-416D-890D-6F6110B7F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7B8C674-C635-4D8A-9FAB-F05E63939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2FDB9A6-669C-40CB-87C7-97924A5BD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521AC643-CB4D-4F5A-86E5-C223BE3F1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AE95864-CA74-4B2D-8E88-F73D46E00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46E0D51-77C9-44E3-A15B-2BB3D376A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283D97A2-376B-48DB-91A9-4B24BACB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1D76E5AF-1DD6-47DD-B9C8-CDF462942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D4A2BF2F-2AF2-4F53-A15A-EF948787D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80BB3D11-0AAD-4552-A768-6B43C8DA4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ECB66567-FE7B-4E2E-913B-91427FEE6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C39FA8FA-0C33-478A-A1B2-76FFFB62B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F7A05E2-F97C-444D-997E-52F65E82C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C5BD11D6-96C5-4152-9766-B51D3B7F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A23F3B88-4AA2-4CA3-9162-A235865BC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949C412E-0973-438A-8206-EC08DC0D4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2A7D18B9-0BA5-4D24-8EA4-16E7D75C8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6B705E05-4BBF-437A-8B17-191C91870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86E407D4-1D4C-4226-96F3-F7700BCB6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F89E5D39-D3C1-4846-B010-51F49EC4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99B00BC9-9F78-4BFC-8464-A866A30CB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E8F4B49-0EA1-4FC6-9E48-72204630E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E64A03F-C92C-4E25-B7AE-CA766A18AF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22">
              <a:extLst>
                <a:ext uri="{FF2B5EF4-FFF2-40B4-BE49-F238E27FC236}">
                  <a16:creationId xmlns:a16="http://schemas.microsoft.com/office/drawing/2014/main" id="{2607715A-7740-4986-8FEE-2E7272DE6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22BCD06-E4B2-444A-AEB3-23B77ABA1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312607-C6A6-4D43-B0D7-03D9A974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/>
              <a:t>REST Service 2:</a:t>
            </a:r>
            <a:br>
              <a:rPr lang="en-US" dirty="0"/>
            </a:br>
            <a:r>
              <a:rPr lang="en-US" dirty="0"/>
              <a:t>“Web Form Upload”</a:t>
            </a: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B17968E-D407-428A-A8C9-99834F337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017" y="803186"/>
            <a:ext cx="6272263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18A746B1-ED2B-2F42-8050-A8C3A3DE9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69" y="192881"/>
            <a:ext cx="5367704" cy="3354813"/>
          </a:xfrm>
          <a:prstGeom prst="rect">
            <a:avLst/>
          </a:prstGeom>
          <a:ln w="9525"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D8FBB0-4169-4D4E-A366-F8510AF02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643" y="3609121"/>
            <a:ext cx="3663956" cy="824389"/>
          </a:xfrm>
          <a:prstGeom prst="rect">
            <a:avLst/>
          </a:prstGeom>
          <a:ln w="9525">
            <a:noFill/>
          </a:ln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FACD2DD-F9C2-40D1-BA1F-EF4DE1073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764" y="4667321"/>
            <a:ext cx="6281873" cy="17839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the fictitious web application, users enter in one review at a time.</a:t>
            </a:r>
          </a:p>
          <a:p>
            <a:r>
              <a:rPr lang="en-US" dirty="0"/>
              <a:t>The web review would be entered through the web form through this rest service to the database</a:t>
            </a:r>
          </a:p>
          <a:p>
            <a:r>
              <a:rPr lang="en-US" dirty="0"/>
              <a:t>Here, a sample review is entered through the terminal </a:t>
            </a:r>
          </a:p>
        </p:txBody>
      </p:sp>
    </p:spTree>
    <p:extLst>
      <p:ext uri="{BB962C8B-B14F-4D97-AF65-F5344CB8AC3E}">
        <p14:creationId xmlns:p14="http://schemas.microsoft.com/office/powerpoint/2010/main" val="1316619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57D1-6BD6-CB44-BA2E-F6681BCC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Service 2:</a:t>
            </a:r>
            <a:br>
              <a:rPr lang="en-US" dirty="0"/>
            </a:br>
            <a:r>
              <a:rPr lang="en-US" dirty="0"/>
              <a:t>“Web Form Upload”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83C17-4F97-5347-870D-C25ECFB79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1533" y="1558662"/>
            <a:ext cx="6281873" cy="1679833"/>
          </a:xfrm>
        </p:spPr>
        <p:txBody>
          <a:bodyPr/>
          <a:lstStyle/>
          <a:p>
            <a:r>
              <a:rPr lang="en-US" dirty="0"/>
              <a:t>Now, another review has been added to the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0A9C6-B42B-BC49-BAE5-3AAF329F3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320" y="3619505"/>
            <a:ext cx="64643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4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ED21-18D6-4EE6-A329-4B65E3D4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Service 3: </a:t>
            </a:r>
            <a:br>
              <a:rPr lang="en-US" dirty="0"/>
            </a:br>
            <a:r>
              <a:rPr lang="en-US" dirty="0"/>
              <a:t>“Query searches”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4F530-0937-41A2-BB58-5EBAD7C5A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Query (/query/&lt;arguments&gt;</a:t>
            </a:r>
          </a:p>
          <a:p>
            <a:pPr lvl="1"/>
            <a:r>
              <a:rPr lang="en-US" sz="1800" dirty="0"/>
              <a:t>Takes in 3 arguments separated by ‘+’</a:t>
            </a:r>
          </a:p>
          <a:p>
            <a:pPr lvl="2"/>
            <a:r>
              <a:rPr lang="en-US" sz="1600" dirty="0"/>
              <a:t>First argument: ‘Hotel’ or ‘Reviews’ </a:t>
            </a:r>
          </a:p>
          <a:p>
            <a:pPr lvl="3"/>
            <a:r>
              <a:rPr lang="en-US" sz="1400" dirty="0"/>
              <a:t>Drop down menu</a:t>
            </a:r>
          </a:p>
          <a:p>
            <a:pPr lvl="2"/>
            <a:r>
              <a:rPr lang="en-US" sz="1600" dirty="0"/>
              <a:t>Second argument: any of the key values found in the documents</a:t>
            </a:r>
          </a:p>
          <a:p>
            <a:pPr lvl="3"/>
            <a:r>
              <a:rPr lang="en-US" sz="1400" dirty="0"/>
              <a:t>Drop down menu</a:t>
            </a:r>
          </a:p>
          <a:p>
            <a:pPr lvl="2"/>
            <a:r>
              <a:rPr lang="en-US" sz="1600" dirty="0"/>
              <a:t>Third argument: search term </a:t>
            </a:r>
          </a:p>
          <a:p>
            <a:pPr lvl="3"/>
            <a:r>
              <a:rPr lang="en-US" sz="1400" dirty="0"/>
              <a:t>User defined</a:t>
            </a:r>
          </a:p>
        </p:txBody>
      </p:sp>
    </p:spTree>
    <p:extLst>
      <p:ext uri="{BB962C8B-B14F-4D97-AF65-F5344CB8AC3E}">
        <p14:creationId xmlns:p14="http://schemas.microsoft.com/office/powerpoint/2010/main" val="1300187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1EA72-B539-4418-845D-DF97CC20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34142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Other Notable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E8FF-5B86-4A1E-8B44-8C5F38A75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803186"/>
            <a:ext cx="5427137" cy="5248622"/>
          </a:xfrm>
        </p:spPr>
        <p:txBody>
          <a:bodyPr>
            <a:normAutofit/>
          </a:bodyPr>
          <a:lstStyle/>
          <a:p>
            <a:r>
              <a:rPr lang="en-US" sz="3200" dirty="0" err="1"/>
              <a:t>Upsert</a:t>
            </a:r>
            <a:r>
              <a:rPr lang="en-US" sz="3200" dirty="0"/>
              <a:t> function</a:t>
            </a:r>
          </a:p>
          <a:p>
            <a:pPr lvl="1"/>
            <a:r>
              <a:rPr lang="en-US" sz="2400" dirty="0"/>
              <a:t>Use this to handle both updates and inserts in the same statement</a:t>
            </a:r>
          </a:p>
        </p:txBody>
      </p:sp>
    </p:spTree>
    <p:extLst>
      <p:ext uri="{BB962C8B-B14F-4D97-AF65-F5344CB8AC3E}">
        <p14:creationId xmlns:p14="http://schemas.microsoft.com/office/powerpoint/2010/main" val="1601153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DF4FE-C777-4BF8-BEF2-C3CC0D3CE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4400"/>
              <a:t>MSDS 7330 Final Term Project</a:t>
            </a:r>
            <a:br>
              <a:rPr lang="en-US" sz="4400"/>
            </a:br>
            <a:r>
              <a:rPr lang="en-US" sz="4400"/>
              <a:t>Hotel Reviews Database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D9C0E-6393-49A5-8E8D-242C8D449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/>
              <a:t>An Nguyen – Jodi Pafford – Tori Wheelis</a:t>
            </a:r>
          </a:p>
        </p:txBody>
      </p:sp>
    </p:spTree>
    <p:extLst>
      <p:ext uri="{BB962C8B-B14F-4D97-AF65-F5344CB8AC3E}">
        <p14:creationId xmlns:p14="http://schemas.microsoft.com/office/powerpoint/2010/main" val="292788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DD886-AB8D-45B2-8114-7F0DFEBF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800" dirty="0"/>
              <a:t>Design Overview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50 JSON files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342952-FA62-4372-BC96-04F31207785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03880" y="262744"/>
            <a:ext cx="3394075" cy="4092575"/>
          </a:xfrm>
        </p:spPr>
        <p:txBody>
          <a:bodyPr numCol="1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Named with hotel ID’s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/>
              <a:t>Hotel information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Name of Hotel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Hotel’s URL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Hotel’s Prices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Hotel’s Address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Hotel’s ID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Hotel image’s URL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B56254-12A8-4625-90BF-EC8754A8B517}"/>
              </a:ext>
            </a:extLst>
          </p:cNvPr>
          <p:cNvSpPr/>
          <p:nvPr/>
        </p:nvSpPr>
        <p:spPr>
          <a:xfrm>
            <a:off x="7266836" y="3390897"/>
            <a:ext cx="4906114" cy="3467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500"/>
              </a:spcBef>
              <a:buClr>
                <a:srgbClr val="F81B0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prstClr val="black"/>
                </a:solidFill>
              </a:rPr>
              <a:t>User Ratings (1-5)</a:t>
            </a:r>
          </a:p>
          <a:p>
            <a:pPr marL="685800" lvl="1" indent="-228600" defTabSz="914400">
              <a:spcBef>
                <a:spcPts val="500"/>
              </a:spcBef>
              <a:buClr>
                <a:srgbClr val="F81B0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Cleanliness</a:t>
            </a:r>
          </a:p>
          <a:p>
            <a:pPr marL="685800" lvl="1" indent="-228600" defTabSz="914400">
              <a:spcBef>
                <a:spcPts val="500"/>
              </a:spcBef>
              <a:buClr>
                <a:srgbClr val="F81B0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Location</a:t>
            </a:r>
          </a:p>
          <a:p>
            <a:pPr marL="685800" lvl="1" indent="-228600" defTabSz="914400">
              <a:spcBef>
                <a:spcPts val="500"/>
              </a:spcBef>
              <a:buClr>
                <a:srgbClr val="F81B0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Overall</a:t>
            </a:r>
          </a:p>
          <a:p>
            <a:pPr marL="685800" lvl="1" indent="-228600" defTabSz="914400">
              <a:spcBef>
                <a:spcPts val="500"/>
              </a:spcBef>
              <a:buClr>
                <a:srgbClr val="F81B0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Rooms</a:t>
            </a:r>
          </a:p>
          <a:p>
            <a:pPr marL="685800" lvl="1" indent="-228600" defTabSz="914400">
              <a:spcBef>
                <a:spcPts val="500"/>
              </a:spcBef>
              <a:buClr>
                <a:srgbClr val="F81B0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Service</a:t>
            </a:r>
          </a:p>
          <a:p>
            <a:pPr marL="685800" lvl="1" indent="-228600" defTabSz="914400">
              <a:spcBef>
                <a:spcPts val="500"/>
              </a:spcBef>
              <a:buClr>
                <a:srgbClr val="F81B0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Sleep Quality</a:t>
            </a:r>
          </a:p>
          <a:p>
            <a:pPr marL="685800" lvl="1" indent="-228600" defTabSz="914400">
              <a:spcBef>
                <a:spcPts val="500"/>
              </a:spcBef>
              <a:buClr>
                <a:srgbClr val="F81B0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Value</a:t>
            </a:r>
          </a:p>
          <a:p>
            <a:pPr marL="685800" lvl="1" indent="-228600" defTabSz="914400">
              <a:spcBef>
                <a:spcPts val="500"/>
              </a:spcBef>
              <a:buClr>
                <a:srgbClr val="F81B0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Check In / Front Desk</a:t>
            </a:r>
          </a:p>
          <a:p>
            <a:pPr marL="685800" lvl="1" indent="-228600" defTabSz="914400">
              <a:spcBef>
                <a:spcPts val="500"/>
              </a:spcBef>
              <a:buClr>
                <a:srgbClr val="F81B0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Business Service(</a:t>
            </a:r>
            <a:r>
              <a:rPr lang="en-US" dirty="0" err="1">
                <a:solidFill>
                  <a:prstClr val="black"/>
                </a:solidFill>
              </a:rPr>
              <a:t>eg</a:t>
            </a:r>
            <a:r>
              <a:rPr lang="en-US" dirty="0">
                <a:solidFill>
                  <a:prstClr val="black"/>
                </a:solidFill>
              </a:rPr>
              <a:t>, internet service)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93666C-9E3C-4E0A-935E-AA8C064EE68C}"/>
              </a:ext>
            </a:extLst>
          </p:cNvPr>
          <p:cNvSpPr/>
          <p:nvPr/>
        </p:nvSpPr>
        <p:spPr>
          <a:xfrm>
            <a:off x="9030301" y="262744"/>
            <a:ext cx="3693566" cy="34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500"/>
              </a:spcBef>
              <a:buClr>
                <a:srgbClr val="F81B0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prstClr val="black"/>
                </a:solidFill>
              </a:rPr>
              <a:t>User’s reviews</a:t>
            </a:r>
          </a:p>
          <a:p>
            <a:pPr marL="685800" lvl="1" indent="-228600" defTabSz="914400">
              <a:spcBef>
                <a:spcPts val="500"/>
              </a:spcBef>
              <a:buClr>
                <a:srgbClr val="F81B0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Ratings from user</a:t>
            </a:r>
          </a:p>
          <a:p>
            <a:pPr marL="685800" lvl="1" indent="-228600" defTabSz="914400">
              <a:spcBef>
                <a:spcPts val="500"/>
              </a:spcBef>
              <a:buClr>
                <a:srgbClr val="F81B0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Author’s location</a:t>
            </a:r>
          </a:p>
          <a:p>
            <a:pPr marL="685800" lvl="1" indent="-228600" defTabSz="914400">
              <a:spcBef>
                <a:spcPts val="500"/>
              </a:spcBef>
              <a:buClr>
                <a:srgbClr val="F81B0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Title of review</a:t>
            </a:r>
          </a:p>
          <a:p>
            <a:pPr marL="685800" lvl="1" indent="-228600" defTabSz="914400">
              <a:spcBef>
                <a:spcPts val="500"/>
              </a:spcBef>
              <a:buClr>
                <a:srgbClr val="F81B0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Author’s screenname</a:t>
            </a:r>
          </a:p>
          <a:p>
            <a:pPr marL="685800" lvl="1" indent="-228600" defTabSz="914400">
              <a:spcBef>
                <a:spcPts val="500"/>
              </a:spcBef>
              <a:buClr>
                <a:srgbClr val="F81B0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Review’s ID</a:t>
            </a:r>
          </a:p>
          <a:p>
            <a:pPr marL="685800" lvl="1" indent="-228600" defTabSz="914400">
              <a:spcBef>
                <a:spcPts val="500"/>
              </a:spcBef>
              <a:buClr>
                <a:srgbClr val="F81B0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Review Content</a:t>
            </a:r>
          </a:p>
          <a:p>
            <a:pPr marL="685800" lvl="1" indent="-228600" defTabSz="914400">
              <a:spcBef>
                <a:spcPts val="500"/>
              </a:spcBef>
              <a:buClr>
                <a:srgbClr val="F81B0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Review Date</a:t>
            </a:r>
          </a:p>
          <a:p>
            <a:pPr marL="685800" lvl="1" indent="-228600" defTabSz="914400">
              <a:spcBef>
                <a:spcPts val="500"/>
              </a:spcBef>
              <a:buClr>
                <a:srgbClr val="F81B0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Hotel’s ID</a:t>
            </a:r>
          </a:p>
          <a:p>
            <a:pPr lvl="2"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8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C6C7-261A-46DD-89F4-1B33093C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Details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97CE4A-A509-4346-8686-9A6153C201F8}"/>
              </a:ext>
            </a:extLst>
          </p:cNvPr>
          <p:cNvGrpSpPr/>
          <p:nvPr/>
        </p:nvGrpSpPr>
        <p:grpSpPr>
          <a:xfrm>
            <a:off x="4740676" y="253404"/>
            <a:ext cx="6881357" cy="6120205"/>
            <a:chOff x="4740676" y="253404"/>
            <a:chExt cx="6881357" cy="61202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4F61F3A-1057-4F19-9493-2E92C10F1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0796" y="3229091"/>
              <a:ext cx="1748526" cy="314451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49C4539-694C-4DFC-8594-DE76BA2F9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0918" y="1722477"/>
              <a:ext cx="3321115" cy="271027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8555063-C7DE-471C-8345-2CDD2DBEC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00796" y="253404"/>
              <a:ext cx="1485911" cy="2710271"/>
            </a:xfrm>
            <a:prstGeom prst="rect">
              <a:avLst/>
            </a:prstGeom>
          </p:spPr>
        </p:pic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F9B333A8-1BDD-47E2-82D6-F09ADDEAD09F}"/>
                </a:ext>
              </a:extLst>
            </p:cNvPr>
            <p:cNvSpPr/>
            <p:nvPr/>
          </p:nvSpPr>
          <p:spPr>
            <a:xfrm>
              <a:off x="4740676" y="2476870"/>
              <a:ext cx="560120" cy="3755254"/>
            </a:xfrm>
            <a:prstGeom prst="leftBrace">
              <a:avLst>
                <a:gd name="adj1" fmla="val 0"/>
                <a:gd name="adj2" fmla="val 49333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F565734-1D5E-4053-A41A-E1ED892E8F99}"/>
                </a:ext>
              </a:extLst>
            </p:cNvPr>
            <p:cNvCxnSpPr/>
            <p:nvPr/>
          </p:nvCxnSpPr>
          <p:spPr>
            <a:xfrm flipV="1">
              <a:off x="7049322" y="2192784"/>
              <a:ext cx="1277932" cy="18199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566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9657D-3BF5-4273-93EE-55BFCD75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24" y="2197525"/>
            <a:ext cx="3633689" cy="2456442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AF0D6-C306-4FF2-8015-C4F95ADA4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>
            <a:normAutofit fontScale="92500"/>
          </a:bodyPr>
          <a:lstStyle/>
          <a:p>
            <a:r>
              <a:rPr lang="en-US" sz="4000" dirty="0"/>
              <a:t>MongoDB</a:t>
            </a:r>
          </a:p>
          <a:p>
            <a:r>
              <a:rPr lang="en-US" sz="4000" dirty="0"/>
              <a:t>Not all reviews are complete</a:t>
            </a:r>
          </a:p>
          <a:p>
            <a:pPr lvl="1"/>
            <a:r>
              <a:rPr lang="en-US" sz="3600" dirty="0"/>
              <a:t>Need to account for ‘blanks’</a:t>
            </a:r>
          </a:p>
          <a:p>
            <a:r>
              <a:rPr lang="en-US" sz="4000" dirty="0"/>
              <a:t>Simple relationship between records</a:t>
            </a:r>
          </a:p>
        </p:txBody>
      </p:sp>
    </p:spTree>
    <p:extLst>
      <p:ext uri="{BB962C8B-B14F-4D97-AF65-F5344CB8AC3E}">
        <p14:creationId xmlns:p14="http://schemas.microsoft.com/office/powerpoint/2010/main" val="618651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>
            <a:extLst>
              <a:ext uri="{FF2B5EF4-FFF2-40B4-BE49-F238E27FC236}">
                <a16:creationId xmlns:a16="http://schemas.microsoft.com/office/drawing/2014/main" id="{5B5504F5-A44D-4727-B62D-D306EE4C0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42E83A18-C907-44D5-83DF-CFB18125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E845C857-E334-431F-9264-4BEF0122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426C9BD9-ECC0-4C60-87C1-D07F8F07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7FBDFA8E-61C4-4F76-819E-308A16DE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61F1C21-70B1-4D4E-831C-75DB8E7EA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D6B914E-6122-42BE-91C5-72FA400D0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25950DE0-F9E4-4487-93B8-F6FDB00B2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319D2307-45E1-4592-8192-9C9102D4E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1A93A333-9537-4DEC-A527-7733E1096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76DEF779-F072-40FD-A3BF-84E3B8C6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6861570E-EBF4-48B8-AB90-2A40B522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68EF8EC2-E3C0-4C22-B1B8-6E30AC244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AC3BE00B-705F-42C6-94CE-E89B1FA4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F23249F0-6642-4CDD-B89B-7EC0C254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9E5173CD-2C19-40D0-B444-CF38FF220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C46A9203-B0FB-426A-9F90-6953A96AE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F0B66C88-C270-4AE6-B12C-71CFC5F1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9113790B-9AB2-45C0-85DD-4E73038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36488705-890C-4BDD-AC3C-9807F6A6E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CCF65277-1D63-4A4A-957E-9F12111D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AD6DFDD0-50F6-498B-A4E6-DC6D9A795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2A5D777-C3C4-4D83-B4A3-0C83DBE1C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80A9110-3349-42C1-8186-CB70C1FD4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22">
              <a:extLst>
                <a:ext uri="{FF2B5EF4-FFF2-40B4-BE49-F238E27FC236}">
                  <a16:creationId xmlns:a16="http://schemas.microsoft.com/office/drawing/2014/main" id="{4F5EDCDF-C218-4482-A13E-8CFB87D0D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B8EB4B-9F73-4DB2-B849-B88E0435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201323A0-B4FA-474A-AC9A-908D7A7308B5}"/>
              </a:ext>
            </a:extLst>
          </p:cNvPr>
          <p:cNvSpPr/>
          <p:nvPr/>
        </p:nvSpPr>
        <p:spPr>
          <a:xfrm>
            <a:off x="3624263" y="418929"/>
            <a:ext cx="7354887" cy="213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82B71-29CA-4EB4-9F7C-726770EF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z="4400" b="0" i="0" kern="1200" cap="none" spc="-15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Architecture design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50BF1B1-2E22-4724-883C-A44B2FAAB2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9388940"/>
              </p:ext>
            </p:extLst>
          </p:nvPr>
        </p:nvGraphicFramePr>
        <p:xfrm>
          <a:off x="150919" y="1990976"/>
          <a:ext cx="11910905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102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ED21-18D6-4EE6-A329-4B65E3D4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Service 1: </a:t>
            </a:r>
            <a:br>
              <a:rPr lang="en-US" dirty="0"/>
            </a:br>
            <a:r>
              <a:rPr lang="en-US" dirty="0"/>
              <a:t>“Bulk Upload”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4F530-0937-41A2-BB58-5EBAD7C5A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Upload (/</a:t>
            </a:r>
            <a:r>
              <a:rPr lang="en-US" dirty="0" err="1"/>
              <a:t>bulkupload?path</a:t>
            </a:r>
            <a:r>
              <a:rPr lang="en-US" dirty="0"/>
              <a:t>=…)</a:t>
            </a:r>
          </a:p>
          <a:p>
            <a:pPr lvl="1"/>
            <a:r>
              <a:rPr lang="en-US" dirty="0"/>
              <a:t>Takes in the path for the directory with JSON files to be uploaded to database</a:t>
            </a:r>
          </a:p>
          <a:p>
            <a:pPr lvl="1"/>
            <a:r>
              <a:rPr lang="en-US" dirty="0"/>
              <a:t>Upload files</a:t>
            </a:r>
          </a:p>
          <a:p>
            <a:pPr lvl="1"/>
            <a:r>
              <a:rPr lang="en-US" dirty="0"/>
              <a:t>Display:</a:t>
            </a:r>
          </a:p>
          <a:p>
            <a:pPr lvl="2"/>
            <a:r>
              <a:rPr lang="en-US" dirty="0"/>
              <a:t>Datetime of files upload</a:t>
            </a:r>
          </a:p>
          <a:p>
            <a:pPr lvl="2"/>
            <a:r>
              <a:rPr lang="en-US" dirty="0"/>
              <a:t>Address of directory</a:t>
            </a:r>
          </a:p>
          <a:p>
            <a:pPr lvl="2"/>
            <a:r>
              <a:rPr lang="en-US" dirty="0"/>
              <a:t>Number of hotels successfully uploaded</a:t>
            </a:r>
          </a:p>
          <a:p>
            <a:pPr lvl="2"/>
            <a:r>
              <a:rPr lang="en-US" dirty="0"/>
              <a:t>Number of reviews successfully uploaded</a:t>
            </a:r>
          </a:p>
          <a:p>
            <a:pPr lvl="1"/>
            <a:r>
              <a:rPr lang="en-US" dirty="0"/>
              <a:t>Create csv log of all hotels uploaded to database</a:t>
            </a:r>
          </a:p>
          <a:p>
            <a:pPr lvl="2"/>
            <a:r>
              <a:rPr lang="en-US" dirty="0"/>
              <a:t>Datetime</a:t>
            </a:r>
          </a:p>
          <a:p>
            <a:pPr lvl="2"/>
            <a:r>
              <a:rPr lang="en-US" dirty="0"/>
              <a:t>Hotel’s ID</a:t>
            </a:r>
          </a:p>
          <a:p>
            <a:pPr lvl="2"/>
            <a:r>
              <a:rPr lang="en-US" dirty="0"/>
              <a:t>Success or error created by system</a:t>
            </a:r>
          </a:p>
          <a:p>
            <a:pPr lvl="1"/>
            <a:r>
              <a:rPr lang="en-US" dirty="0"/>
              <a:t>Create csv log of all reviews uploaded to database</a:t>
            </a:r>
          </a:p>
          <a:p>
            <a:pPr lvl="2"/>
            <a:r>
              <a:rPr lang="en-US" dirty="0"/>
              <a:t>Datetime</a:t>
            </a:r>
          </a:p>
          <a:p>
            <a:pPr lvl="2"/>
            <a:r>
              <a:rPr lang="en-US" dirty="0"/>
              <a:t>Hotel’s ID</a:t>
            </a:r>
          </a:p>
          <a:p>
            <a:pPr lvl="2"/>
            <a:r>
              <a:rPr lang="en-US" dirty="0"/>
              <a:t>Review’s ID</a:t>
            </a:r>
          </a:p>
          <a:p>
            <a:pPr lvl="2"/>
            <a:r>
              <a:rPr lang="en-US" dirty="0"/>
              <a:t>Success or error created by system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9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337C157-FA7C-44F7-8F26-8D60F1E4D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D1E6BDE-4282-4B03-AB6B-4B55BB5A5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485C833A-4CAA-4628-90AF-765B4D9CD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AB238B6B-BE4A-43D5-9BF4-F25E4B110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822A3114-5712-45A9-8D29-C017CBA9C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B92AC81A-C7E1-484B-8CE8-35C3B082F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1F04CC80-0868-47FF-81E3-284C107F9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7557CA5F-0383-45CC-ABD6-3F13DF5C1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90AA14ED-4772-4347-AB17-45AE5F24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E3A0F7B3-4CF0-4247-84C0-6588F359D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1084963C-5EA9-4967-9241-33487A7F9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4A92CEED-BBF5-4D27-BAEF-3CB7750A1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FE7A7AD6-5681-4FC3-8C0D-39608A2D1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5A1DD085-9573-46D7-96D8-FB79FAF0C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4A9B4107-3EEB-48E9-968B-A0A731458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8109B0A4-ED54-4DED-96E6-820DD6324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A8C6847A-91A4-4A9B-B064-11CF6443AA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C85C9753-33A0-4817-9B8C-3E8A6CC4B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9315F3C9-3634-4926-8C56-00168B1A7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F28382E8-33D6-429A-B585-9579AA2EF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21499034-1E36-46FE-AB69-42EBD104B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78480B4D-FB9B-4DC7-BF42-94946CF13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83412C15-B417-4C20-A798-77F6B5BFD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C03EF63-B185-48A4-9905-A9BBA70F5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00FC753-51FF-49B1-AE2F-C9BAAFD0B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22">
              <a:extLst>
                <a:ext uri="{FF2B5EF4-FFF2-40B4-BE49-F238E27FC236}">
                  <a16:creationId xmlns:a16="http://schemas.microsoft.com/office/drawing/2014/main" id="{17B242DE-F1CC-479B-97B0-05C00AD5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5338455-991A-4916-AD34-2C870B6DE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itle 1">
            <a:extLst>
              <a:ext uri="{FF2B5EF4-FFF2-40B4-BE49-F238E27FC236}">
                <a16:creationId xmlns:a16="http://schemas.microsoft.com/office/drawing/2014/main" id="{ED9C01FD-5795-8548-96F8-AF53DB59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/>
              <a:t>REST Service 1: </a:t>
            </a:r>
            <a:br>
              <a:rPr lang="en-US" dirty="0"/>
            </a:br>
            <a:r>
              <a:rPr lang="en-US" dirty="0"/>
              <a:t>“Bulk Upload”</a:t>
            </a:r>
          </a:p>
        </p:txBody>
      </p: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800324C0-3F86-4ACD-945B-4AD842C9C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Content Placeholder 3">
            <a:extLst>
              <a:ext uri="{FF2B5EF4-FFF2-40B4-BE49-F238E27FC236}">
                <a16:creationId xmlns:a16="http://schemas.microsoft.com/office/drawing/2014/main" id="{A2D5ACB6-ED83-7847-8B6D-BDFC0FB88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4" b="-2"/>
          <a:stretch/>
        </p:blipFill>
        <p:spPr>
          <a:xfrm>
            <a:off x="5739306" y="2202509"/>
            <a:ext cx="5032979" cy="4388564"/>
          </a:xfrm>
          <a:prstGeom prst="rect">
            <a:avLst/>
          </a:prstGeom>
          <a:ln w="9525">
            <a:noFill/>
          </a:ln>
        </p:spPr>
      </p:pic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C1C8681F-7ADF-4A94-845D-5854E85BD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002" y="661259"/>
            <a:ext cx="6281873" cy="1783977"/>
          </a:xfrm>
        </p:spPr>
        <p:txBody>
          <a:bodyPr>
            <a:normAutofit/>
          </a:bodyPr>
          <a:lstStyle/>
          <a:p>
            <a:pPr>
              <a:buClr>
                <a:srgbClr val="C4852F"/>
              </a:buClr>
            </a:pPr>
            <a:r>
              <a:rPr lang="en-US" dirty="0"/>
              <a:t>Make sure MongoDB is running first</a:t>
            </a:r>
          </a:p>
          <a:p>
            <a:pPr>
              <a:buClr>
                <a:srgbClr val="C4852F"/>
              </a:buClr>
            </a:pPr>
            <a:r>
              <a:rPr lang="en-US" dirty="0"/>
              <a:t>Run REST Service</a:t>
            </a:r>
          </a:p>
        </p:txBody>
      </p:sp>
    </p:spTree>
    <p:extLst>
      <p:ext uri="{BB962C8B-B14F-4D97-AF65-F5344CB8AC3E}">
        <p14:creationId xmlns:p14="http://schemas.microsoft.com/office/powerpoint/2010/main" val="418637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8">
            <a:extLst>
              <a:ext uri="{FF2B5EF4-FFF2-40B4-BE49-F238E27FC236}">
                <a16:creationId xmlns:a16="http://schemas.microsoft.com/office/drawing/2014/main" id="{420F26D3-3E8E-4DBE-990B-7E0FA20C4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10">
            <a:extLst>
              <a:ext uri="{FF2B5EF4-FFF2-40B4-BE49-F238E27FC236}">
                <a16:creationId xmlns:a16="http://schemas.microsoft.com/office/drawing/2014/main" id="{722ABC6A-2294-4E4E-AE51-D0B892F70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DDED3A7D-E641-4FF2-A4DD-FF60023FB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7F95B9C2-76FC-4363-B454-2AE128BBE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87FA20A-DBB2-42E5-AD1F-F2B048286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4D7A641-E7DA-46C2-9FC5-709066A02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144C8FF-827E-4B26-A81B-EE069A757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4309F392-A669-4107-9A04-2E91DAD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0A90DD8-54A4-4B06-8B29-F26D44172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129F41A-3A13-435E-AB01-AC1BC405C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4F94EFF-6BC5-484E-BB47-344F25AA9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28544C-6AAA-46A8-ACC3-9E236738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BE8861D-7F1A-48F1-8D6E-70813469F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3A1607C3-2488-41F5-9F05-0BDB8E24F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C76259F9-A617-4C20-A516-A128B0E78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E54BAF1-22B1-405F-A2AC-CDEEE99A9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318574CB-E7D0-4018-8D70-AC03BEBB5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558BCFB-BCA5-41AA-87BF-C1FA85D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EF129C8-B506-4845-B69B-EF9B51B4C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0C36F2C-3D19-4A3A-BB30-8A83E2011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73BD378-C2A0-4411-943F-EE57C1E87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C035DDCB-E85E-457F-A9D9-CEE3ED6C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2D31F78-2662-4262-B5C3-56B4A733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" name="Group 33">
            <a:extLst>
              <a:ext uri="{FF2B5EF4-FFF2-40B4-BE49-F238E27FC236}">
                <a16:creationId xmlns:a16="http://schemas.microsoft.com/office/drawing/2014/main" id="{D239098C-7E72-4888-8711-496779E31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912FA91-F616-456E-A0E6-08FFDCF7E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20FC58DF-B79E-40D6-A6D4-676AEFE32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99FFD69-1407-421A-8490-632440613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2E9CAC-5524-4A44-9DBA-E82FD8A72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/>
              <a:t>REST Service 1:</a:t>
            </a:r>
            <a:br>
              <a:rPr lang="en-US" dirty="0"/>
            </a:br>
            <a:r>
              <a:rPr lang="en-US" dirty="0"/>
              <a:t>“Bulk Upload”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969D98-270B-B142-813F-038FD93A0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6334"/>
          <a:stretch/>
        </p:blipFill>
        <p:spPr>
          <a:xfrm>
            <a:off x="4752861" y="893890"/>
            <a:ext cx="7063499" cy="2679453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7FEB1-BF80-EE42-B7DF-6A7AAC88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3672402"/>
            <a:ext cx="6281873" cy="2379405"/>
          </a:xfrm>
        </p:spPr>
        <p:txBody>
          <a:bodyPr>
            <a:normAutofit/>
          </a:bodyPr>
          <a:lstStyle/>
          <a:p>
            <a:r>
              <a:rPr lang="en-US" dirty="0"/>
              <a:t>To run REST Service:</a:t>
            </a:r>
          </a:p>
          <a:p>
            <a:pPr lvl="1"/>
            <a:r>
              <a:rPr lang="en-US" dirty="0"/>
              <a:t>http://127.0.0.1:5000/</a:t>
            </a:r>
            <a:r>
              <a:rPr lang="en-US" dirty="0" err="1"/>
              <a:t>bulkupload?path</a:t>
            </a:r>
            <a:r>
              <a:rPr lang="en-US" dirty="0"/>
              <a:t>=%2FUsers%2Ftoriwheelis%2FDesktop%2FMSDS7330_FinalTermProject%2FData</a:t>
            </a:r>
          </a:p>
        </p:txBody>
      </p:sp>
    </p:spTree>
    <p:extLst>
      <p:ext uri="{BB962C8B-B14F-4D97-AF65-F5344CB8AC3E}">
        <p14:creationId xmlns:p14="http://schemas.microsoft.com/office/powerpoint/2010/main" val="120961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6E56CF3-26B9-4D5A-96C0-31E3E53B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E61D94F-EA5C-4330-8A35-483A7E589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8BF6168A-9E65-4524-A92C-534967C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03494CE7-F2DE-46D5-AC7D-30071BCCB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91F5A2CE-439D-4922-961F-6A986BDF2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DC9BAAB3-1FB8-4A81-863E-A05ED7828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FA50AFC3-F23E-4058-8D71-9BD07AEA2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182B2B33-19FD-402E-8E35-A8E867FB9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0FA38FB1-0238-4631-84CC-766DC76EE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4516460F-0122-450D-8257-E27F8E553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95CF39E3-8AA8-482D-9C7E-B472D289F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297A3F66-FF49-4C69-91A4-018DFDCA4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EF2CA154-6FAF-4F24-833A-C327B1030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>
              <a:extLst>
                <a:ext uri="{FF2B5EF4-FFF2-40B4-BE49-F238E27FC236}">
                  <a16:creationId xmlns:a16="http://schemas.microsoft.com/office/drawing/2014/main" id="{45E949B0-6D59-4E0C-A2F6-6D9884204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E77593D-3B3D-4BEC-9B83-C7556559C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FB8550CF-4B41-4509-9CBF-E0EEFEB9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50DA9124-2618-4DA7-AE4A-B228BD9CF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741AAD5-45BA-4FDA-AEDF-3337296BC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>
              <a:extLst>
                <a:ext uri="{FF2B5EF4-FFF2-40B4-BE49-F238E27FC236}">
                  <a16:creationId xmlns:a16="http://schemas.microsoft.com/office/drawing/2014/main" id="{BB56D020-0FBC-4705-9EF0-009EE9E7B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5DD03962-6BCE-4284-B97A-851C4BC69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BFC97152-3801-4E0D-B746-0F7DFBC6D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9FFD9BF-F64C-425B-8E0B-CA0F1B466A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C6ED711B-36ED-4173-AB44-8C86ADF0F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256F45B4-234D-4F59-AF8D-9A8AFB94D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8D8E6E23-45CE-445A-904E-62F785DA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557" y="0"/>
            <a:ext cx="4640799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13752-BB29-2B4F-A7A3-2615C81B6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350" y="320041"/>
            <a:ext cx="3380224" cy="295077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6" name="Isosceles Triangle 22">
            <a:extLst>
              <a:ext uri="{FF2B5EF4-FFF2-40B4-BE49-F238E27FC236}">
                <a16:creationId xmlns:a16="http://schemas.microsoft.com/office/drawing/2014/main" id="{E5FE8003-E652-491E-9169-0097F83C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79">
            <a:extLst>
              <a:ext uri="{FF2B5EF4-FFF2-40B4-BE49-F238E27FC236}">
                <a16:creationId xmlns:a16="http://schemas.microsoft.com/office/drawing/2014/main" id="{BDC66091-68FA-4006-8A27-640168146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2A2AD-F342-6D40-B8B2-E8F76D3D7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anchor="ctr">
            <a:normAutofit fontScale="90000"/>
          </a:bodyPr>
          <a:lstStyle/>
          <a:p>
            <a:r>
              <a:rPr lang="en-US" sz="3600" dirty="0"/>
              <a:t>REST Service 1:</a:t>
            </a:r>
            <a:br>
              <a:rPr lang="en-US" sz="3600" dirty="0"/>
            </a:br>
            <a:r>
              <a:rPr lang="en-US" sz="3600" dirty="0"/>
              <a:t>“Bulk Upload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3C9-ACA1-E64C-8299-3DD2259E3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5768442" cy="268360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E"/>
                </a:solidFill>
              </a:rPr>
              <a:t>Before calling the bulk upload method, there is no hotels review database.</a:t>
            </a:r>
          </a:p>
          <a:p>
            <a:r>
              <a:rPr lang="en-US" sz="2000" dirty="0">
                <a:solidFill>
                  <a:srgbClr val="FFFFFE"/>
                </a:solidFill>
              </a:rPr>
              <a:t>After it’s run, the database is fully populated with all files specified in the path.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F2227-EE6B-BF46-8CA4-4E740F15B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040" y="3587191"/>
            <a:ext cx="2694537" cy="295487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1057607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529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 Light</vt:lpstr>
      <vt:lpstr>Rockwell</vt:lpstr>
      <vt:lpstr>Wingdings</vt:lpstr>
      <vt:lpstr>Atlas</vt:lpstr>
      <vt:lpstr>MSDS 7330 Final Term Project Hotel Reviews Database Design</vt:lpstr>
      <vt:lpstr>Design Overview  50 JSON files</vt:lpstr>
      <vt:lpstr>Design Details</vt:lpstr>
      <vt:lpstr>Design Considerations</vt:lpstr>
      <vt:lpstr>Architecture design</vt:lpstr>
      <vt:lpstr>REST Service 1:  “Bulk Upload”</vt:lpstr>
      <vt:lpstr>REST Service 1:  “Bulk Upload”</vt:lpstr>
      <vt:lpstr>REST Service 1: “Bulk Upload”</vt:lpstr>
      <vt:lpstr>REST Service 1: “Bulk Upload</vt:lpstr>
      <vt:lpstr>REST Service 1: “Bulk Upload</vt:lpstr>
      <vt:lpstr>REST Service 2: “Web Form Upload”</vt:lpstr>
      <vt:lpstr>REST Service 2: “Web Form Upload”</vt:lpstr>
      <vt:lpstr>REST Service 2: “Web Form Upload”</vt:lpstr>
      <vt:lpstr>REST Service 3:  “Query searches”</vt:lpstr>
      <vt:lpstr>Other Notable Items</vt:lpstr>
      <vt:lpstr>MSDS 7330 Final Term Project Hotel Reviews Database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MSDS 7330 Final Term Project Hotel Reviews Database Design</dc:title>
  <dc:creator>Wheelis, Tori</dc:creator>
  <cp:lastModifiedBy>Jodi Pafford</cp:lastModifiedBy>
  <cp:revision>4</cp:revision>
  <dcterms:created xsi:type="dcterms:W3CDTF">2018-12-10T03:52:24Z</dcterms:created>
  <dcterms:modified xsi:type="dcterms:W3CDTF">2018-12-11T01:53:05Z</dcterms:modified>
</cp:coreProperties>
</file>