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84135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287019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1029BD-614C-4000-B677-A84CD43CFE82}"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645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95A37F7-8FCE-4171-91F8-C19DC41A8C0F}" type="datetimeFigureOut">
              <a:rPr lang="vi-VN" smtClean="0"/>
              <a:t>21/05/2018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1494223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95A37F7-8FCE-4171-91F8-C19DC41A8C0F}" type="datetimeFigureOut">
              <a:rPr lang="vi-VN" smtClean="0"/>
              <a:t>21/05/2018</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1029BD-614C-4000-B677-A84CD43CFE82}"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4457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95A37F7-8FCE-4171-91F8-C19DC41A8C0F}" type="datetimeFigureOut">
              <a:rPr lang="vi-VN" smtClean="0"/>
              <a:t>21/05/2018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79401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2128552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326618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293345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5A37F7-8FCE-4171-91F8-C19DC41A8C0F}" type="datetimeFigureOut">
              <a:rPr lang="vi-VN" smtClean="0"/>
              <a:t>21/05/2018</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97250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5A37F7-8FCE-4171-91F8-C19DC41A8C0F}" type="datetimeFigureOut">
              <a:rPr lang="vi-VN" smtClean="0"/>
              <a:t>21/05/2018</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210790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A37F7-8FCE-4171-91F8-C19DC41A8C0F}" type="datetimeFigureOut">
              <a:rPr lang="vi-VN" smtClean="0"/>
              <a:t>21/05/2018</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89801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5A37F7-8FCE-4171-91F8-C19DC41A8C0F}" type="datetimeFigureOut">
              <a:rPr lang="vi-VN" smtClean="0"/>
              <a:t>21/05/2018</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114091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A37F7-8FCE-4171-91F8-C19DC41A8C0F}" type="datetimeFigureOut">
              <a:rPr lang="vi-VN" smtClean="0"/>
              <a:t>21/05/2018</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374773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5A37F7-8FCE-4171-91F8-C19DC41A8C0F}" type="datetimeFigureOut">
              <a:rPr lang="vi-VN" smtClean="0"/>
              <a:t>21/05/2018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67632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5A37F7-8FCE-4171-91F8-C19DC41A8C0F}" type="datetimeFigureOut">
              <a:rPr lang="vi-VN" smtClean="0"/>
              <a:t>21/05/2018</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1029BD-614C-4000-B677-A84CD43CFE82}" type="slidenum">
              <a:rPr lang="vi-VN" smtClean="0"/>
              <a:t>‹#›</a:t>
            </a:fld>
            <a:endParaRPr lang="vi-VN"/>
          </a:p>
        </p:txBody>
      </p:sp>
    </p:spTree>
    <p:extLst>
      <p:ext uri="{BB962C8B-B14F-4D97-AF65-F5344CB8AC3E}">
        <p14:creationId xmlns:p14="http://schemas.microsoft.com/office/powerpoint/2010/main" val="31501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5A37F7-8FCE-4171-91F8-C19DC41A8C0F}" type="datetimeFigureOut">
              <a:rPr lang="vi-VN" smtClean="0"/>
              <a:t>21/05/2018</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1029BD-614C-4000-B677-A84CD43CFE82}" type="slidenum">
              <a:rPr lang="vi-VN" smtClean="0"/>
              <a:t>‹#›</a:t>
            </a:fld>
            <a:endParaRPr lang="vi-VN"/>
          </a:p>
        </p:txBody>
      </p:sp>
    </p:spTree>
    <p:extLst>
      <p:ext uri="{BB962C8B-B14F-4D97-AF65-F5344CB8AC3E}">
        <p14:creationId xmlns:p14="http://schemas.microsoft.com/office/powerpoint/2010/main" val="40228012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6D5C-CA30-47B4-9F85-1F1A379A4A21}"/>
              </a:ext>
            </a:extLst>
          </p:cNvPr>
          <p:cNvSpPr>
            <a:spLocks noGrp="1"/>
          </p:cNvSpPr>
          <p:nvPr>
            <p:ph type="ctrTitle"/>
          </p:nvPr>
        </p:nvSpPr>
        <p:spPr>
          <a:xfrm>
            <a:off x="993912" y="198785"/>
            <a:ext cx="10747513" cy="3498572"/>
          </a:xfrm>
        </p:spPr>
        <p:txBody>
          <a:bodyPr>
            <a:normAutofit fontScale="90000"/>
          </a:bodyPr>
          <a:lstStyle/>
          <a:p>
            <a:pPr algn="ctr"/>
            <a:r>
              <a:rPr lang="vi-VN" sz="4800" b="1" dirty="0">
                <a:solidFill>
                  <a:schemeClr val="accent1"/>
                </a:solidFill>
                <a:latin typeface="Arial" panose="020B0604020202020204" pitchFamily="34" charset="0"/>
                <a:cs typeface="Arial" panose="020B0604020202020204" pitchFamily="34" charset="0"/>
              </a:rPr>
              <a:t>BÀI TẬP LỚN</a:t>
            </a:r>
            <a:br>
              <a:rPr lang="vi-VN" sz="4800" b="1" dirty="0">
                <a:solidFill>
                  <a:schemeClr val="accent1"/>
                </a:solidFill>
                <a:latin typeface="Arial" panose="020B0604020202020204" pitchFamily="34" charset="0"/>
                <a:cs typeface="Arial" panose="020B0604020202020204" pitchFamily="34" charset="0"/>
              </a:rPr>
            </a:br>
            <a:r>
              <a:rPr lang="vi-VN" sz="4800" b="1" dirty="0">
                <a:solidFill>
                  <a:schemeClr val="accent1"/>
                </a:solidFill>
                <a:latin typeface="Arial" panose="020B0604020202020204" pitchFamily="34" charset="0"/>
                <a:cs typeface="Arial" panose="020B0604020202020204" pitchFamily="34" charset="0"/>
              </a:rPr>
              <a:t> KỸ THUẬT LẬP TRÌNH</a:t>
            </a:r>
            <a:r>
              <a:rPr lang="vi-VN" sz="4800" dirty="0">
                <a:solidFill>
                  <a:schemeClr val="accent1"/>
                </a:solidFill>
                <a:latin typeface="Arial" panose="020B0604020202020204" pitchFamily="34" charset="0"/>
                <a:cs typeface="Arial" panose="020B0604020202020204" pitchFamily="34" charset="0"/>
              </a:rPr>
              <a:t/>
            </a:r>
            <a:br>
              <a:rPr lang="vi-VN" sz="4800" dirty="0">
                <a:solidFill>
                  <a:schemeClr val="accent1"/>
                </a:solidFill>
                <a:latin typeface="Arial" panose="020B0604020202020204" pitchFamily="34" charset="0"/>
                <a:cs typeface="Arial" panose="020B0604020202020204" pitchFamily="34" charset="0"/>
              </a:rPr>
            </a:br>
            <a:r>
              <a:rPr lang="vi-VN" sz="4800" dirty="0">
                <a:solidFill>
                  <a:schemeClr val="accent1"/>
                </a:solidFill>
                <a:latin typeface="Arial" panose="020B0604020202020204" pitchFamily="34" charset="0"/>
                <a:cs typeface="Arial" panose="020B0604020202020204" pitchFamily="34" charset="0"/>
              </a:rPr>
              <a:t>Đề tài: Xây dựng ứng dụng từ điển Bách Khoa toàn thư BKEncyclopedia</a:t>
            </a:r>
            <a:r>
              <a:rPr lang="vi-VN" sz="4800" dirty="0">
                <a:solidFill>
                  <a:schemeClr val="tx1"/>
                </a:solidFill>
                <a:latin typeface="Arial" panose="020B0604020202020204" pitchFamily="34" charset="0"/>
                <a:cs typeface="Arial" panose="020B0604020202020204" pitchFamily="34" charset="0"/>
              </a:rPr>
              <a:t/>
            </a:r>
            <a:br>
              <a:rPr lang="vi-VN" sz="4800" dirty="0">
                <a:solidFill>
                  <a:schemeClr val="tx1"/>
                </a:solidFill>
                <a:latin typeface="Arial" panose="020B0604020202020204" pitchFamily="34" charset="0"/>
                <a:cs typeface="Arial" panose="020B0604020202020204" pitchFamily="34" charset="0"/>
              </a:rPr>
            </a:br>
            <a:endParaRPr lang="vi-VN" sz="48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6C42729-0B96-4A28-880E-A64B4F9A2990}"/>
              </a:ext>
            </a:extLst>
          </p:cNvPr>
          <p:cNvSpPr>
            <a:spLocks noGrp="1"/>
          </p:cNvSpPr>
          <p:nvPr>
            <p:ph type="subTitle" idx="1"/>
          </p:nvPr>
        </p:nvSpPr>
        <p:spPr>
          <a:xfrm>
            <a:off x="2597425" y="3429000"/>
            <a:ext cx="8057321" cy="2799522"/>
          </a:xfrm>
        </p:spPr>
        <p:txBody>
          <a:bodyPr/>
          <a:lstStyle/>
          <a:p>
            <a:endParaRPr lang="vi-VN" dirty="0">
              <a:latin typeface="Arial" panose="020B0604020202020204" pitchFamily="34" charset="0"/>
              <a:cs typeface="Arial" panose="020B0604020202020204" pitchFamily="34" charset="0"/>
            </a:endParaRPr>
          </a:p>
          <a:p>
            <a:r>
              <a:rPr lang="vi-VN" dirty="0">
                <a:solidFill>
                  <a:schemeClr val="tx1"/>
                </a:solidFill>
                <a:latin typeface="Arial" panose="020B0604020202020204" pitchFamily="34" charset="0"/>
                <a:cs typeface="Arial" panose="020B0604020202020204" pitchFamily="34" charset="0"/>
              </a:rPr>
              <a:t>Giảng viên hướng dẫn: TS.Ngyễn Mạnh Tuấn</a:t>
            </a:r>
          </a:p>
          <a:p>
            <a:r>
              <a:rPr lang="vi-VN" dirty="0">
                <a:solidFill>
                  <a:schemeClr val="tx1"/>
                </a:solidFill>
                <a:latin typeface="Arial" panose="020B0604020202020204" pitchFamily="34" charset="0"/>
                <a:cs typeface="Arial" panose="020B0604020202020204" pitchFamily="34" charset="0"/>
              </a:rPr>
              <a:t>Sinh viên thực hiện:</a:t>
            </a:r>
          </a:p>
          <a:p>
            <a:r>
              <a:rPr lang="vi-VN" dirty="0">
                <a:solidFill>
                  <a:schemeClr val="tx1"/>
                </a:solidFill>
                <a:latin typeface="Arial" panose="020B0604020202020204" pitchFamily="34" charset="0"/>
                <a:cs typeface="Arial" panose="020B0604020202020204" pitchFamily="34" charset="0"/>
              </a:rPr>
              <a:t>	Đào Duy Thành  MSSV: 20166736</a:t>
            </a:r>
          </a:p>
          <a:p>
            <a:r>
              <a:rPr lang="vi-VN" dirty="0">
                <a:solidFill>
                  <a:schemeClr val="tx1"/>
                </a:solidFill>
                <a:latin typeface="Arial" panose="020B0604020202020204" pitchFamily="34" charset="0"/>
                <a:cs typeface="Arial" panose="020B0604020202020204" pitchFamily="34" charset="0"/>
              </a:rPr>
              <a:t>	Vương Minh Anh  MSSV: </a:t>
            </a:r>
            <a:r>
              <a:rPr lang="vi-VN" dirty="0" smtClean="0">
                <a:solidFill>
                  <a:schemeClr val="tx1"/>
                </a:solidFill>
                <a:latin typeface="Arial" panose="020B0604020202020204" pitchFamily="34" charset="0"/>
                <a:cs typeface="Arial" panose="020B0604020202020204" pitchFamily="34" charset="0"/>
              </a:rPr>
              <a:t>201657</a:t>
            </a:r>
            <a:r>
              <a:rPr lang="en-US" dirty="0" smtClean="0">
                <a:solidFill>
                  <a:schemeClr val="tx1"/>
                </a:solidFill>
                <a:latin typeface="Arial" panose="020B0604020202020204" pitchFamily="34" charset="0"/>
                <a:cs typeface="Arial" panose="020B0604020202020204" pitchFamily="34" charset="0"/>
              </a:rPr>
              <a:t>7</a:t>
            </a:r>
            <a:r>
              <a:rPr lang="vi-VN" dirty="0" smtClean="0">
                <a:solidFill>
                  <a:schemeClr val="tx1"/>
                </a:solidFill>
                <a:latin typeface="Arial" panose="020B0604020202020204" pitchFamily="34" charset="0"/>
                <a:cs typeface="Arial" panose="020B0604020202020204" pitchFamily="34" charset="0"/>
              </a:rPr>
              <a:t>2</a:t>
            </a:r>
            <a:endParaRPr lang="vi-VN" dirty="0">
              <a:solidFill>
                <a:schemeClr val="tx1"/>
              </a:solidFill>
              <a:latin typeface="Arial" panose="020B0604020202020204" pitchFamily="34" charset="0"/>
              <a:cs typeface="Arial" panose="020B0604020202020204" pitchFamily="34" charset="0"/>
            </a:endParaRPr>
          </a:p>
          <a:p>
            <a:r>
              <a:rPr lang="vi-VN" dirty="0">
                <a:solidFill>
                  <a:schemeClr val="tx1"/>
                </a:solidFill>
                <a:latin typeface="Arial" panose="020B0604020202020204" pitchFamily="34" charset="0"/>
                <a:cs typeface="Arial" panose="020B0604020202020204" pitchFamily="34" charset="0"/>
              </a:rPr>
              <a:t>	Phạm Thị Hồng Thao  MSSV: 20166720</a:t>
            </a:r>
          </a:p>
          <a:p>
            <a:r>
              <a:rPr lang="vi-VN" dirty="0">
                <a:solidFill>
                  <a:schemeClr val="tx1"/>
                </a:solidFill>
                <a:latin typeface="Arial" panose="020B0604020202020204" pitchFamily="34" charset="0"/>
                <a:cs typeface="Arial" panose="020B0604020202020204" pitchFamily="34" charset="0"/>
              </a:rPr>
              <a:t>	Hoàng Phương Loan  MSSV: 20166374</a:t>
            </a:r>
          </a:p>
          <a:p>
            <a:endParaRPr lang="vi-VN" dirty="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625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1" y="624110"/>
            <a:ext cx="9584372" cy="1280890"/>
          </a:xfrm>
        </p:spPr>
        <p:txBody>
          <a:bodyPr>
            <a:normAutofit fontScale="90000"/>
          </a:bodyPr>
          <a:lstStyle/>
          <a:p>
            <a:r>
              <a:rPr lang="en-US" b="1" dirty="0" smtClean="0">
                <a:latin typeface="Arial" panose="020B0604020202020204" pitchFamily="34" charset="0"/>
                <a:cs typeface="Arial" panose="020B0604020202020204" pitchFamily="34" charset="0"/>
              </a:rPr>
              <a:t>CHƯƠNG 3: CÀI ĐẶT CHƯƠNG TRÌNH VÀ CHẠY THỬ NGHIỆM</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marL="0" indent="0">
              <a:buNone/>
            </a:pPr>
            <a:r>
              <a:rPr lang="en-US" dirty="0" err="1" smtClean="0">
                <a:latin typeface="Arial" panose="020B0604020202020204" pitchFamily="34" charset="0"/>
                <a:cs typeface="Arial" panose="020B0604020202020204" pitchFamily="34" charset="0"/>
              </a:rPr>
              <a:t>Màn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MENU</a:t>
            </a:r>
            <a:endParaRPr lang="en-US"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3111726" y="2690949"/>
            <a:ext cx="4876800" cy="3220273"/>
          </a:xfrm>
          <a:prstGeom prst="rect">
            <a:avLst/>
          </a:prstGeom>
        </p:spPr>
      </p:pic>
    </p:spTree>
    <p:extLst>
      <p:ext uri="{BB962C8B-B14F-4D97-AF65-F5344CB8AC3E}">
        <p14:creationId xmlns:p14="http://schemas.microsoft.com/office/powerpoint/2010/main" val="2671971443"/>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Thao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188560" y="2729872"/>
            <a:ext cx="4848225" cy="3181350"/>
          </a:xfrm>
          <a:prstGeom prst="rect">
            <a:avLst/>
          </a:prstGeom>
        </p:spPr>
      </p:pic>
    </p:spTree>
    <p:extLst>
      <p:ext uri="{BB962C8B-B14F-4D97-AF65-F5344CB8AC3E}">
        <p14:creationId xmlns:p14="http://schemas.microsoft.com/office/powerpoint/2010/main" val="24947874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Thao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p:txBody>
      </p:sp>
      <p:pic>
        <p:nvPicPr>
          <p:cNvPr id="8" name="Picture 7"/>
          <p:cNvPicPr/>
          <p:nvPr/>
        </p:nvPicPr>
        <p:blipFill>
          <a:blip r:embed="rId2"/>
          <a:stretch>
            <a:fillRect/>
          </a:stretch>
        </p:blipFill>
        <p:spPr>
          <a:xfrm>
            <a:off x="3184072" y="2901866"/>
            <a:ext cx="4648200" cy="2800350"/>
          </a:xfrm>
          <a:prstGeom prst="rect">
            <a:avLst/>
          </a:prstGeom>
        </p:spPr>
      </p:pic>
    </p:spTree>
    <p:extLst>
      <p:ext uri="{BB962C8B-B14F-4D97-AF65-F5344CB8AC3E}">
        <p14:creationId xmlns:p14="http://schemas.microsoft.com/office/powerpoint/2010/main" val="2288367541"/>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Thao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147196" y="2717075"/>
            <a:ext cx="4695825" cy="2819536"/>
          </a:xfrm>
          <a:prstGeom prst="rect">
            <a:avLst/>
          </a:prstGeom>
        </p:spPr>
      </p:pic>
    </p:spTree>
    <p:extLst>
      <p:ext uri="{BB962C8B-B14F-4D97-AF65-F5344CB8AC3E}">
        <p14:creationId xmlns:p14="http://schemas.microsoft.com/office/powerpoint/2010/main" val="314850576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Thao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452405" y="2837634"/>
            <a:ext cx="4686300" cy="2724150"/>
          </a:xfrm>
          <a:prstGeom prst="rect">
            <a:avLst/>
          </a:prstGeom>
        </p:spPr>
      </p:pic>
    </p:spTree>
    <p:extLst>
      <p:ext uri="{BB962C8B-B14F-4D97-AF65-F5344CB8AC3E}">
        <p14:creationId xmlns:p14="http://schemas.microsoft.com/office/powerpoint/2010/main" val="77544811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Thao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501798" y="2596522"/>
            <a:ext cx="4636362" cy="3314700"/>
          </a:xfrm>
          <a:prstGeom prst="rect">
            <a:avLst/>
          </a:prstGeom>
        </p:spPr>
      </p:pic>
    </p:spTree>
    <p:extLst>
      <p:ext uri="{BB962C8B-B14F-4D97-AF65-F5344CB8AC3E}">
        <p14:creationId xmlns:p14="http://schemas.microsoft.com/office/powerpoint/2010/main" val="46718647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Thao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949064" y="2586447"/>
            <a:ext cx="4489541" cy="2877230"/>
          </a:xfrm>
          <a:prstGeom prst="rect">
            <a:avLst/>
          </a:prstGeom>
        </p:spPr>
      </p:pic>
    </p:spTree>
    <p:extLst>
      <p:ext uri="{BB962C8B-B14F-4D97-AF65-F5344CB8AC3E}">
        <p14:creationId xmlns:p14="http://schemas.microsoft.com/office/powerpoint/2010/main" val="3564822369"/>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98171"/>
            <a:ext cx="8915400" cy="4213051"/>
          </a:xfrm>
        </p:spPr>
        <p:txBody>
          <a:bodyPr/>
          <a:lstStyle/>
          <a:p>
            <a:r>
              <a:rPr lang="en-US" dirty="0">
                <a:latin typeface="Arial" panose="020B0604020202020204" pitchFamily="34" charset="0"/>
                <a:cs typeface="Arial" panose="020B0604020202020204" pitchFamily="34" charset="0"/>
              </a:rPr>
              <a:t>Thao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Việt</a:t>
            </a:r>
            <a:r>
              <a:rPr lang="en-US" dirty="0">
                <a:latin typeface="Arial" panose="020B0604020202020204" pitchFamily="34" charset="0"/>
                <a:cs typeface="Arial" panose="020B0604020202020204" pitchFamily="34" charset="0"/>
              </a:rPr>
              <a:t> Nam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043646" y="2387157"/>
            <a:ext cx="4990011" cy="4353278"/>
          </a:xfrm>
          <a:prstGeom prst="rect">
            <a:avLst/>
          </a:prstGeom>
        </p:spPr>
      </p:pic>
    </p:spTree>
    <p:extLst>
      <p:ext uri="{BB962C8B-B14F-4D97-AF65-F5344CB8AC3E}">
        <p14:creationId xmlns:p14="http://schemas.microsoft.com/office/powerpoint/2010/main" val="1731961529"/>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Thao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xóa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3227341" y="3085147"/>
            <a:ext cx="4048669" cy="2949893"/>
          </a:xfrm>
          <a:prstGeom prst="rect">
            <a:avLst/>
          </a:prstGeom>
        </p:spPr>
      </p:pic>
    </p:spTree>
    <p:extLst>
      <p:ext uri="{BB962C8B-B14F-4D97-AF65-F5344CB8AC3E}">
        <p14:creationId xmlns:p14="http://schemas.microsoft.com/office/powerpoint/2010/main" val="387166955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CHƯƠNG 3: CÀI ĐẶT CHƯƠNG TRÌNH VÀ CHẠY THỬ NGHIỆM</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Thao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thoát</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2957240" y="2864848"/>
            <a:ext cx="3325995" cy="2530111"/>
          </a:xfrm>
          <a:prstGeom prst="rect">
            <a:avLst/>
          </a:prstGeom>
        </p:spPr>
      </p:pic>
    </p:spTree>
    <p:extLst>
      <p:ext uri="{BB962C8B-B14F-4D97-AF65-F5344CB8AC3E}">
        <p14:creationId xmlns:p14="http://schemas.microsoft.com/office/powerpoint/2010/main" val="3416200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F241-D1B2-43E4-8F79-4A74001406D2}"/>
              </a:ext>
            </a:extLst>
          </p:cNvPr>
          <p:cNvSpPr>
            <a:spLocks noGrp="1"/>
          </p:cNvSpPr>
          <p:nvPr>
            <p:ph type="title"/>
          </p:nvPr>
        </p:nvSpPr>
        <p:spPr/>
        <p:txBody>
          <a:bodyPr/>
          <a:lstStyle/>
          <a:p>
            <a:r>
              <a:rPr lang="vi-VN" dirty="0">
                <a:latin typeface="Arial" panose="020B0604020202020204" pitchFamily="34" charset="0"/>
                <a:cs typeface="Arial" panose="020B0604020202020204" pitchFamily="34" charset="0"/>
              </a:rPr>
              <a:t>LỜI GIỚI THIỆU</a:t>
            </a:r>
          </a:p>
        </p:txBody>
      </p:sp>
      <p:sp>
        <p:nvSpPr>
          <p:cNvPr id="3" name="Content Placeholder 2">
            <a:extLst>
              <a:ext uri="{FF2B5EF4-FFF2-40B4-BE49-F238E27FC236}">
                <a16:creationId xmlns:a16="http://schemas.microsoft.com/office/drawing/2014/main" id="{7C80794E-EBCE-402E-9D79-6478B4C2D426}"/>
              </a:ext>
            </a:extLst>
          </p:cNvPr>
          <p:cNvSpPr>
            <a:spLocks noGrp="1"/>
          </p:cNvSpPr>
          <p:nvPr>
            <p:ph idx="1"/>
          </p:nvPr>
        </p:nvSpPr>
        <p:spPr/>
        <p:txBody>
          <a:bodyPr/>
          <a:lstStyle/>
          <a:p>
            <a:r>
              <a:rPr lang="vi-VN" dirty="0">
                <a:latin typeface="Arial" panose="020B0604020202020204" pitchFamily="34" charset="0"/>
                <a:cs typeface="Arial" panose="020B0604020202020204" pitchFamily="34" charset="0"/>
              </a:rPr>
              <a:t>Song hành với sự phát triển loài người đó là hệ thống công nghệ thông tin. Nó luôn đóng vai trò quan trọng, chi phối sâu sắc, nhanh chóng và toàn diện đến mọi lĩnh vực của dồi sống </a:t>
            </a:r>
            <a:r>
              <a:rPr lang="vi-VN" dirty="0" smtClean="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ã</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hội. Có thể nói sự phát triển của lĩnh vực tin học mang đến cho con người sự tiện dụng, chính xác, nhanh gọn, mang đến cho chúng ta cơ hội nghỉ ngơi, thư giãn.</a:t>
            </a:r>
          </a:p>
          <a:p>
            <a:r>
              <a:rPr lang="vi-VN" dirty="0">
                <a:latin typeface="Arial" panose="020B0604020202020204" pitchFamily="34" charset="0"/>
                <a:cs typeface="Arial" panose="020B0604020202020204" pitchFamily="34" charset="0"/>
              </a:rPr>
              <a:t>Trong đó, hệ thống phần mềm ứng dụng, một mảng của tin học đóng vai trò quan trọng trong các lĩnh vực hoạt động của đời sống xã hội, nó giúp rút ngắn thời gian làm việc góp phần tăng giá trị kinh tế. </a:t>
            </a:r>
          </a:p>
          <a:p>
            <a:r>
              <a:rPr lang="vi-VN" dirty="0">
                <a:latin typeface="Arial" panose="020B0604020202020204" pitchFamily="34" charset="0"/>
                <a:cs typeface="Arial" panose="020B0604020202020204" pitchFamily="34" charset="0"/>
              </a:rPr>
              <a:t>Trong phạm vi của một bài tập lớn, nhóm em xin trình bày việc “Xây  dựng ứng dụng từ điển Bách Khoa toàn thư BKEncyclopedia”</a:t>
            </a:r>
          </a:p>
          <a:p>
            <a:pPr marL="0" indent="0">
              <a:buNone/>
            </a:pPr>
            <a:endParaRPr lang="vi-VN" dirty="0"/>
          </a:p>
        </p:txBody>
      </p:sp>
    </p:spTree>
    <p:extLst>
      <p:ext uri="{BB962C8B-B14F-4D97-AF65-F5344CB8AC3E}">
        <p14:creationId xmlns:p14="http://schemas.microsoft.com/office/powerpoint/2010/main" val="1518329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CHƯƠNG 4: CÁC KĨ THUẬT LẬP TRÌNH</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19794" y="1554480"/>
            <a:ext cx="9884818" cy="4356742"/>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4.1: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package, class,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nghĩa</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khóa</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gói</a:t>
            </a:r>
            <a:r>
              <a:rPr lang="en-US" dirty="0">
                <a:latin typeface="Arial" panose="020B0604020202020204" pitchFamily="34" charset="0"/>
                <a:cs typeface="Arial" panose="020B0604020202020204" pitchFamily="34" charset="0"/>
              </a:rPr>
              <a:t> (package)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(class)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rang, </a:t>
            </a:r>
            <a:r>
              <a:rPr lang="en-US" dirty="0" err="1">
                <a:latin typeface="Arial" panose="020B0604020202020204" pitchFamily="34" charset="0"/>
                <a:cs typeface="Arial" panose="020B0604020202020204" pitchFamily="34" charset="0"/>
              </a:rPr>
              <a:t>linh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961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CHƯƠNG 4: CÁC KĨ THUẬT LẬP TRÌNH</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23406" y="1410789"/>
            <a:ext cx="10381206" cy="5172891"/>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4.2: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Gióng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lùi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ràng</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4.3: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Chia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giản</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4.4: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rang</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4.5: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bẫy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ngừa</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Bẫy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4.6: </a:t>
            </a:r>
            <a:r>
              <a:rPr lang="en-US" dirty="0" err="1">
                <a:latin typeface="Arial" panose="020B0604020202020204" pitchFamily="34" charset="0"/>
                <a:cs typeface="Arial" panose="020B0604020202020204" pitchFamily="34" charset="0"/>
              </a:rPr>
              <a:t>Phong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Phong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579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luận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76539" y="1905000"/>
            <a:ext cx="9750582" cy="4142715"/>
          </a:xfrm>
        </p:spPr>
        <p:txBody>
          <a:bodyPr>
            <a:normAutofit fontScale="77500" lnSpcReduction="20000"/>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Kết luận: </a:t>
            </a:r>
          </a:p>
          <a:p>
            <a:pPr marL="0" indent="0">
              <a:buNone/>
            </a:pPr>
            <a:r>
              <a:rPr lang="vi-VN" sz="2200" dirty="0">
                <a:latin typeface="Arial" panose="020B0604020202020204" pitchFamily="34" charset="0"/>
                <a:cs typeface="Arial" panose="020B0604020202020204" pitchFamily="34" charset="0"/>
              </a:rPr>
              <a:t>-	Chương trình đáp ứng đầy đủ các thao tác yêu cầu của bài toán</a:t>
            </a:r>
          </a:p>
          <a:p>
            <a:pPr marL="0" indent="0">
              <a:buNone/>
            </a:pPr>
            <a:r>
              <a:rPr lang="vi-VN" sz="2200" dirty="0">
                <a:latin typeface="Arial" panose="020B0604020202020204" pitchFamily="34" charset="0"/>
                <a:cs typeface="Arial" panose="020B0604020202020204" pitchFamily="34" charset="0"/>
              </a:rPr>
              <a:t>-	Chương trình đáp ứng được khả năng xử lí dữ liệu đầu vào có lỗi hoặc chưa được chuẩn hóa</a:t>
            </a:r>
          </a:p>
          <a:p>
            <a:pPr marL="0" indent="0">
              <a:buNone/>
            </a:pPr>
            <a:r>
              <a:rPr lang="vi-VN" sz="2200" dirty="0">
                <a:latin typeface="Arial" panose="020B0604020202020204" pitchFamily="34" charset="0"/>
                <a:cs typeface="Arial" panose="020B0604020202020204" pitchFamily="34" charset="0"/>
              </a:rPr>
              <a:t>-	Dữ liệu được lưu trong file đúng yêu cầu</a:t>
            </a:r>
          </a:p>
          <a:p>
            <a:pPr marL="0" indent="0">
              <a:buNone/>
            </a:pPr>
            <a:r>
              <a:rPr lang="vi-VN" sz="2200" dirty="0">
                <a:latin typeface="Arial" panose="020B0604020202020204" pitchFamily="34" charset="0"/>
                <a:cs typeface="Arial" panose="020B0604020202020204" pitchFamily="34" charset="0"/>
              </a:rPr>
              <a:t>-	Tuy nhiên, chương trình vẫn còn đơn giản, chưa có giao diện, các thuật toán và cấu trúc dữ liệu còn đơn giản</a:t>
            </a:r>
          </a:p>
          <a:p>
            <a:pPr marL="0" indent="0">
              <a:buNone/>
            </a:pPr>
            <a:endParaRPr lang="vi-VN" sz="2200" dirty="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Các hướng phát triển:</a:t>
            </a:r>
          </a:p>
          <a:p>
            <a:pPr marL="0" indent="0">
              <a:buNone/>
            </a:pPr>
            <a:r>
              <a:rPr lang="vi-VN" sz="2200" dirty="0">
                <a:latin typeface="Arial" panose="020B0604020202020204" pitchFamily="34" charset="0"/>
                <a:cs typeface="Arial" panose="020B0604020202020204" pitchFamily="34" charset="0"/>
              </a:rPr>
              <a:t>-	Thêm giao diện cho người dùng dễ sử dụng</a:t>
            </a:r>
          </a:p>
          <a:p>
            <a:pPr marL="0" indent="0">
              <a:buNone/>
            </a:pPr>
            <a:r>
              <a:rPr lang="vi-VN" sz="2200" dirty="0">
                <a:latin typeface="Arial" panose="020B0604020202020204" pitchFamily="34" charset="0"/>
                <a:cs typeface="Arial" panose="020B0604020202020204" pitchFamily="34" charset="0"/>
              </a:rPr>
              <a:t>-	Cải thiện thuật toán để chương trình chạy nhanh hơn, hiệu suất cao hơn</a:t>
            </a:r>
          </a:p>
          <a:p>
            <a:pPr marL="0" indent="0">
              <a:buNone/>
            </a:pPr>
            <a:r>
              <a:rPr lang="vi-VN" sz="2200" dirty="0">
                <a:latin typeface="Arial" panose="020B0604020202020204" pitchFamily="34" charset="0"/>
                <a:cs typeface="Arial" panose="020B0604020202020204" pitchFamily="34" charset="0"/>
              </a:rPr>
              <a:t>-	Dùng cơ sở dữ liệu để đáp ứng được dữ liệu lớn và tính an toàn thông tin</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8828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2912" y="2263366"/>
            <a:ext cx="7197504" cy="1077218"/>
          </a:xfrm>
          <a:prstGeom prst="rect">
            <a:avLst/>
          </a:prstGeom>
          <a:noFill/>
        </p:spPr>
        <p:txBody>
          <a:bodyPr wrap="square" rtlCol="0">
            <a:spAutoFit/>
          </a:bodyPr>
          <a:lstStyle/>
          <a:p>
            <a:r>
              <a:rPr lang="en-US" sz="3200" b="1" i="1" dirty="0" smtClean="0">
                <a:solidFill>
                  <a:srgbClr val="FF0000"/>
                </a:solidFill>
              </a:rPr>
              <a:t>Thanks for </a:t>
            </a:r>
            <a:r>
              <a:rPr lang="en-US" sz="3200" b="1" i="1" smtClean="0">
                <a:solidFill>
                  <a:srgbClr val="FF0000"/>
                </a:solidFill>
              </a:rPr>
              <a:t>your watching! </a:t>
            </a:r>
            <a:endParaRPr lang="en-US" sz="3200" b="1" i="1" dirty="0" smtClean="0">
              <a:solidFill>
                <a:srgbClr val="FF0000"/>
              </a:solidFill>
            </a:endParaRPr>
          </a:p>
          <a:p>
            <a:r>
              <a:rPr lang="en-US" sz="3200" b="1" i="1" dirty="0" smtClean="0">
                <a:solidFill>
                  <a:srgbClr val="FF0000"/>
                </a:solidFill>
              </a:rPr>
              <a:t>Have a nice day!</a:t>
            </a:r>
            <a:endParaRPr lang="en-US" sz="3200" b="1" i="1" dirty="0">
              <a:solidFill>
                <a:srgbClr val="FF0000"/>
              </a:solidFill>
            </a:endParaRPr>
          </a:p>
        </p:txBody>
      </p:sp>
    </p:spTree>
    <p:extLst>
      <p:ext uri="{BB962C8B-B14F-4D97-AF65-F5344CB8AC3E}">
        <p14:creationId xmlns:p14="http://schemas.microsoft.com/office/powerpoint/2010/main" val="2542636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DFA3-7191-4E68-AFF7-39F05F8208FE}"/>
              </a:ext>
            </a:extLst>
          </p:cNvPr>
          <p:cNvSpPr>
            <a:spLocks noGrp="1"/>
          </p:cNvSpPr>
          <p:nvPr>
            <p:ph type="title"/>
          </p:nvPr>
        </p:nvSpPr>
        <p:spPr>
          <a:xfrm>
            <a:off x="2207623" y="349790"/>
            <a:ext cx="8987246" cy="1147540"/>
          </a:xfrm>
        </p:spPr>
        <p:txBody>
          <a:bodyPr>
            <a:noAutofit/>
          </a:bodyPr>
          <a:lstStyle/>
          <a:p>
            <a:r>
              <a:rPr lang="en-US" dirty="0" smtClean="0">
                <a:latin typeface="Arial" panose="020B0604020202020204" pitchFamily="34" charset="0"/>
                <a:cs typeface="Arial" panose="020B0604020202020204" pitchFamily="34" charset="0"/>
              </a:rPr>
              <a:t>PHÂN TÍCH YÊU CẦU VÀ XÂY DỰNG BIỂU ĐỒ IPO</a:t>
            </a:r>
            <a:endParaRPr lang="vi-V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D84F879-B69F-459B-BD91-691C9F489597}"/>
              </a:ext>
            </a:extLst>
          </p:cNvPr>
          <p:cNvSpPr>
            <a:spLocks noGrp="1"/>
          </p:cNvSpPr>
          <p:nvPr>
            <p:ph idx="1"/>
          </p:nvPr>
        </p:nvSpPr>
        <p:spPr>
          <a:xfrm>
            <a:off x="2207623" y="1889216"/>
            <a:ext cx="8915400" cy="4139572"/>
          </a:xfrm>
        </p:spPr>
        <p:txBody>
          <a:bodyPr/>
          <a:lstStyle/>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cầu</a:t>
            </a:r>
            <a:endParaRPr lang="en-US" sz="2000"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hữu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sẵn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thực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54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AFC64-AAB2-40B2-95CC-96AE4C595924}"/>
              </a:ext>
            </a:extLst>
          </p:cNvPr>
          <p:cNvSpPr>
            <a:spLocks noGrp="1"/>
          </p:cNvSpPr>
          <p:nvPr>
            <p:ph idx="1"/>
          </p:nvPr>
        </p:nvSpPr>
        <p:spPr>
          <a:xfrm>
            <a:off x="2589212" y="783771"/>
            <a:ext cx="8915400" cy="5127451"/>
          </a:xfrm>
        </p:spPr>
        <p:txBody>
          <a:bodyPr>
            <a:normAutofit/>
          </a:bodyPr>
          <a:lstStyle/>
          <a:p>
            <a:r>
              <a:rPr lang="en-US" dirty="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Xây</a:t>
            </a:r>
            <a:r>
              <a:rPr lang="en-US" sz="2000" b="1" dirty="0" smtClean="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dựng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các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biểu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đồ</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IPO</a:t>
            </a:r>
          </a:p>
          <a:p>
            <a:pPr marL="0" indent="0">
              <a:buNone/>
            </a:pPr>
            <a:r>
              <a:rPr lang="en-US" dirty="0" smtClean="0">
                <a:solidFill>
                  <a:srgbClr val="C00000"/>
                </a:solidFill>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endParaRPr lang="en-US" dirty="0">
              <a:latin typeface="Arial" panose="020B0604020202020204" pitchFamily="34" charset="0"/>
              <a:cs typeface="Arial" panose="020B0604020202020204" pitchFamily="34" charset="0"/>
            </a:endParaRPr>
          </a:p>
          <a:p>
            <a:pPr>
              <a:buAutoNum type="arabicPeriod"/>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a:buAutoNum type="arabicPeriod" startAt="2"/>
            </a:pP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endParaRPr lang="en-US" dirty="0" smtClean="0">
              <a:latin typeface="Arial" panose="020B0604020202020204" pitchFamily="34" charset="0"/>
              <a:cs typeface="Arial" panose="020B0604020202020204" pitchFamily="34" charset="0"/>
            </a:endParaRPr>
          </a:p>
          <a:p>
            <a:pPr>
              <a:buAutoNum type="arabicPeriod" startAt="2"/>
            </a:pPr>
            <a:endParaRPr lang="en-US" dirty="0">
              <a:latin typeface="Arial" panose="020B0604020202020204" pitchFamily="34" charset="0"/>
              <a:cs typeface="Arial" panose="020B0604020202020204" pitchFamily="34" charset="0"/>
            </a:endParaRPr>
          </a:p>
          <a:p>
            <a:pPr>
              <a:buAutoNum type="arabicPeriod" startAt="2"/>
            </a:pPr>
            <a:endParaRPr lang="en-US" dirty="0" smtClean="0">
              <a:latin typeface="Arial" panose="020B0604020202020204" pitchFamily="34" charset="0"/>
              <a:cs typeface="Arial" panose="020B0604020202020204" pitchFamily="34" charset="0"/>
            </a:endParaRPr>
          </a:p>
          <a:p>
            <a:pPr>
              <a:buAutoNum type="arabicPeriod" startAt="2"/>
            </a:pPr>
            <a:endParaRPr lang="en-US" dirty="0">
              <a:latin typeface="Arial" panose="020B0604020202020204" pitchFamily="34" charset="0"/>
              <a:cs typeface="Arial" panose="020B0604020202020204" pitchFamily="34" charset="0"/>
            </a:endParaRPr>
          </a:p>
          <a:p>
            <a:pPr marL="0" indent="0">
              <a:buNone/>
            </a:pPr>
            <a:r>
              <a:rPr lang="en-US" dirty="0">
                <a:solidFill>
                  <a:srgbClr val="C00000"/>
                </a:solidFill>
                <a:latin typeface="Arial" panose="020B0604020202020204" pitchFamily="34" charset="0"/>
                <a:cs typeface="Arial" panose="020B0604020202020204" pitchFamily="34" charset="0"/>
              </a:rPr>
              <a:t>3. </a:t>
            </a:r>
            <a:r>
              <a:rPr lang="en-US" dirty="0" err="1">
                <a:solidFill>
                  <a:schemeClr val="tx1"/>
                </a:solidFill>
                <a:latin typeface="Arial" panose="020B0604020202020204" pitchFamily="34" charset="0"/>
                <a:cs typeface="Arial" panose="020B0604020202020204" pitchFamily="34" charset="0"/>
              </a:rPr>
              <a:t>Thêm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thể</a:t>
            </a:r>
            <a:r>
              <a:rPr lang="en-US" dirty="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loại</a:t>
            </a: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47264835"/>
              </p:ext>
            </p:extLst>
          </p:nvPr>
        </p:nvGraphicFramePr>
        <p:xfrm>
          <a:off x="2155372" y="1522432"/>
          <a:ext cx="9679578" cy="1280160"/>
        </p:xfrm>
        <a:graphic>
          <a:graphicData uri="http://schemas.openxmlformats.org/drawingml/2006/table">
            <a:tbl>
              <a:tblPr firstRow="1" bandRow="1">
                <a:tableStyleId>{5C22544A-7EE6-4342-B048-85BDC9FD1C3A}</a:tableStyleId>
              </a:tblPr>
              <a:tblGrid>
                <a:gridCol w="2480561">
                  <a:extLst>
                    <a:ext uri="{9D8B030D-6E8A-4147-A177-3AD203B41FA5}">
                      <a16:colId xmlns:a16="http://schemas.microsoft.com/office/drawing/2014/main" val="2770415989"/>
                    </a:ext>
                  </a:extLst>
                </a:gridCol>
                <a:gridCol w="3967849">
                  <a:extLst>
                    <a:ext uri="{9D8B030D-6E8A-4147-A177-3AD203B41FA5}">
                      <a16:colId xmlns:a16="http://schemas.microsoft.com/office/drawing/2014/main" val="4145410020"/>
                    </a:ext>
                  </a:extLst>
                </a:gridCol>
                <a:gridCol w="3231168">
                  <a:extLst>
                    <a:ext uri="{9D8B030D-6E8A-4147-A177-3AD203B41FA5}">
                      <a16:colId xmlns:a16="http://schemas.microsoft.com/office/drawing/2014/main" val="910205046"/>
                    </a:ext>
                  </a:extLst>
                </a:gridCol>
              </a:tblGrid>
              <a:tr h="329938">
                <a:tc>
                  <a:txBody>
                    <a:bodyPr/>
                    <a:lstStyle/>
                    <a:p>
                      <a:pPr algn="ctr"/>
                      <a:r>
                        <a:rPr lang="en-US" dirty="0" smtClean="0">
                          <a:latin typeface="Arial" panose="020B0604020202020204" pitchFamily="34" charset="0"/>
                          <a:cs typeface="Arial" panose="020B0604020202020204" pitchFamily="34" charset="0"/>
                        </a:rPr>
                        <a:t>INPUT</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PROCESS</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35748288"/>
                  </a:ext>
                </a:extLst>
              </a:tr>
              <a:tr h="824846">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Thông</a:t>
                      </a:r>
                      <a:r>
                        <a:rPr lang="en-US" sz="1800" kern="1200" dirty="0" smtClean="0">
                          <a:solidFill>
                            <a:schemeClr val="dk1"/>
                          </a:solidFill>
                          <a:effectLst/>
                          <a:latin typeface="Arial" panose="020B0604020202020204" pitchFamily="34" charset="0"/>
                          <a:ea typeface="+mn-ea"/>
                          <a:cs typeface="Arial" panose="020B0604020202020204" pitchFamily="34" charset="0"/>
                        </a:rPr>
                        <a:t> tin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cần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trong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hiển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thông</a:t>
                      </a:r>
                      <a:r>
                        <a:rPr lang="en-US" sz="1800" kern="1200" dirty="0" smtClean="0">
                          <a:solidFill>
                            <a:schemeClr val="dk1"/>
                          </a:solidFill>
                          <a:effectLst/>
                          <a:latin typeface="Arial" panose="020B0604020202020204" pitchFamily="34" charset="0"/>
                          <a:ea typeface="+mn-ea"/>
                          <a:cs typeface="Arial" panose="020B0604020202020204" pitchFamily="34" charset="0"/>
                        </a:rPr>
                        <a:t> tin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nếu</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có</a:t>
                      </a:r>
                      <a:r>
                        <a:rPr lang="en-US" sz="1800" kern="1200" dirty="0" smtClean="0">
                          <a:solidFill>
                            <a:schemeClr val="dk1"/>
                          </a:solidFill>
                          <a:effectLst/>
                          <a:latin typeface="Arial" panose="020B0604020202020204" pitchFamily="34" charset="0"/>
                          <a:ea typeface="+mn-ea"/>
                          <a:cs typeface="Arial" panose="020B0604020202020204" pitchFamily="34" charset="0"/>
                        </a:rPr>
                        <a:t> , </a:t>
                      </a:r>
                      <a:r>
                        <a:rPr lang="en-US" sz="1800" kern="1200" dirty="0" err="1" smtClean="0">
                          <a:solidFill>
                            <a:schemeClr val="dk1"/>
                          </a:solidFill>
                          <a:effectLst/>
                          <a:latin typeface="Arial" panose="020B0604020202020204" pitchFamily="34" charset="0"/>
                          <a:ea typeface="+mn-ea"/>
                          <a:cs typeface="Arial" panose="020B0604020202020204" pitchFamily="34" charset="0"/>
                        </a:rPr>
                        <a:t>ngược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báo</a:t>
                      </a:r>
                      <a:r>
                        <a:rPr lang="en-US" sz="1800" kern="1200" dirty="0" smtClean="0">
                          <a:solidFill>
                            <a:schemeClr val="dk1"/>
                          </a:solidFill>
                          <a:effectLst/>
                          <a:latin typeface="Arial" panose="020B0604020202020204" pitchFamily="34" charset="0"/>
                          <a:ea typeface="+mn-ea"/>
                          <a:cs typeface="Arial" panose="020B0604020202020204" pitchFamily="34" charset="0"/>
                        </a:rPr>
                        <a:t> : </a:t>
                      </a:r>
                      <a:r>
                        <a:rPr lang="en-US" sz="1800" kern="1200" dirty="0" err="1" smtClean="0">
                          <a:solidFill>
                            <a:schemeClr val="dk1"/>
                          </a:solidFill>
                          <a:effectLst/>
                          <a:latin typeface="Arial" panose="020B0604020202020204" pitchFamily="34" charset="0"/>
                          <a:ea typeface="+mn-ea"/>
                          <a:cs typeface="Arial" panose="020B0604020202020204" pitchFamily="34" charset="0"/>
                        </a:rPr>
                        <a:t>không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tìm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thấy</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thông</a:t>
                      </a:r>
                      <a:r>
                        <a:rPr lang="en-US" sz="1800" kern="1200" dirty="0" smtClean="0">
                          <a:solidFill>
                            <a:schemeClr val="dk1"/>
                          </a:solidFill>
                          <a:effectLst/>
                          <a:latin typeface="Arial" panose="020B0604020202020204" pitchFamily="34" charset="0"/>
                          <a:ea typeface="+mn-ea"/>
                          <a:cs typeface="Arial" panose="020B0604020202020204" pitchFamily="34" charset="0"/>
                        </a:rPr>
                        <a:t> tin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như</a:t>
                      </a:r>
                      <a:r>
                        <a:rPr lang="en-US" sz="1800" kern="1200" dirty="0" smtClean="0">
                          <a:solidFill>
                            <a:schemeClr val="dk1"/>
                          </a:solidFill>
                          <a:effectLst/>
                          <a:latin typeface="Arial" panose="020B0604020202020204" pitchFamily="34" charset="0"/>
                          <a:ea typeface="+mn-ea"/>
                          <a:cs typeface="Arial" panose="020B0604020202020204" pitchFamily="34" charset="0"/>
                        </a:rPr>
                        <a:t> :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tên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giá</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0048753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0123092"/>
              </p:ext>
            </p:extLst>
          </p:nvPr>
        </p:nvGraphicFramePr>
        <p:xfrm>
          <a:off x="2155373" y="3095898"/>
          <a:ext cx="9677694" cy="1286320"/>
        </p:xfrm>
        <a:graphic>
          <a:graphicData uri="http://schemas.openxmlformats.org/drawingml/2006/table">
            <a:tbl>
              <a:tblPr firstRow="1" bandRow="1">
                <a:tableStyleId>{5C22544A-7EE6-4342-B048-85BDC9FD1C3A}</a:tableStyleId>
              </a:tblPr>
              <a:tblGrid>
                <a:gridCol w="2859423">
                  <a:extLst>
                    <a:ext uri="{9D8B030D-6E8A-4147-A177-3AD203B41FA5}">
                      <a16:colId xmlns:a16="http://schemas.microsoft.com/office/drawing/2014/main" val="3283903463"/>
                    </a:ext>
                  </a:extLst>
                </a:gridCol>
                <a:gridCol w="3592373">
                  <a:extLst>
                    <a:ext uri="{9D8B030D-6E8A-4147-A177-3AD203B41FA5}">
                      <a16:colId xmlns:a16="http://schemas.microsoft.com/office/drawing/2014/main" val="3409965241"/>
                    </a:ext>
                  </a:extLst>
                </a:gridCol>
                <a:gridCol w="3225898">
                  <a:extLst>
                    <a:ext uri="{9D8B030D-6E8A-4147-A177-3AD203B41FA5}">
                      <a16:colId xmlns:a16="http://schemas.microsoft.com/office/drawing/2014/main" val="464691354"/>
                    </a:ext>
                  </a:extLst>
                </a:gridCol>
              </a:tblGrid>
              <a:tr h="371920">
                <a:tc>
                  <a:txBody>
                    <a:bodyPr/>
                    <a:lstStyle/>
                    <a:p>
                      <a:pPr algn="ctr"/>
                      <a:r>
                        <a:rPr lang="en-US" dirty="0" smtClean="0">
                          <a:latin typeface="Arial" panose="020B0604020202020204" pitchFamily="34" charset="0"/>
                          <a:cs typeface="Arial" panose="020B0604020202020204" pitchFamily="34" charset="0"/>
                        </a:rPr>
                        <a:t>INPUT</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PROCESS</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OUTPUT</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7012984"/>
                  </a:ext>
                </a:extLst>
              </a:tr>
              <a:tr h="908240">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cần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thêm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giá</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vào</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giá</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giá</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được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thêm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vào</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1858383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94749905"/>
              </p:ext>
            </p:extLst>
          </p:nvPr>
        </p:nvGraphicFramePr>
        <p:xfrm>
          <a:off x="2155372" y="4800900"/>
          <a:ext cx="9677695" cy="1711213"/>
        </p:xfrm>
        <a:graphic>
          <a:graphicData uri="http://schemas.openxmlformats.org/drawingml/2006/table">
            <a:tbl>
              <a:tblPr firstRow="1" bandRow="1">
                <a:tableStyleId>{5C22544A-7EE6-4342-B048-85BDC9FD1C3A}</a:tableStyleId>
              </a:tblPr>
              <a:tblGrid>
                <a:gridCol w="2776222">
                  <a:extLst>
                    <a:ext uri="{9D8B030D-6E8A-4147-A177-3AD203B41FA5}">
                      <a16:colId xmlns:a16="http://schemas.microsoft.com/office/drawing/2014/main" val="61636526"/>
                    </a:ext>
                  </a:extLst>
                </a:gridCol>
                <a:gridCol w="3675575">
                  <a:extLst>
                    <a:ext uri="{9D8B030D-6E8A-4147-A177-3AD203B41FA5}">
                      <a16:colId xmlns:a16="http://schemas.microsoft.com/office/drawing/2014/main" val="3813762443"/>
                    </a:ext>
                  </a:extLst>
                </a:gridCol>
                <a:gridCol w="3225898">
                  <a:extLst>
                    <a:ext uri="{9D8B030D-6E8A-4147-A177-3AD203B41FA5}">
                      <a16:colId xmlns:a16="http://schemas.microsoft.com/office/drawing/2014/main" val="1975428437"/>
                    </a:ext>
                  </a:extLst>
                </a:gridCol>
              </a:tblGrid>
              <a:tr h="486395">
                <a:tc>
                  <a:txBody>
                    <a:bodyPr/>
                    <a:lstStyle/>
                    <a:p>
                      <a:pPr algn="ctr"/>
                      <a:r>
                        <a:rPr lang="en-US" dirty="0" smtClean="0"/>
                        <a:t>INPUT</a:t>
                      </a:r>
                      <a:endParaRPr lang="en-US" dirty="0"/>
                    </a:p>
                  </a:txBody>
                  <a:tcPr/>
                </a:tc>
                <a:tc>
                  <a:txBody>
                    <a:bodyPr/>
                    <a:lstStyle/>
                    <a:p>
                      <a:pPr algn="ctr"/>
                      <a:r>
                        <a:rPr lang="en-US" dirty="0" smtClean="0"/>
                        <a:t>PROCESS</a:t>
                      </a: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4109752297"/>
                  </a:ext>
                </a:extLst>
              </a:tr>
              <a:tr h="1224818">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tên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số</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tên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thêm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vào</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được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thêm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vào</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74799329"/>
                  </a:ext>
                </a:extLst>
              </a:tr>
            </a:tbl>
          </a:graphicData>
        </a:graphic>
      </p:graphicFrame>
    </p:spTree>
    <p:extLst>
      <p:ext uri="{BB962C8B-B14F-4D97-AF65-F5344CB8AC3E}">
        <p14:creationId xmlns:p14="http://schemas.microsoft.com/office/powerpoint/2010/main" val="1041820918"/>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3209D-E074-41D6-BBE7-008BD1FD094A}"/>
              </a:ext>
            </a:extLst>
          </p:cNvPr>
          <p:cNvSpPr>
            <a:spLocks noGrp="1"/>
          </p:cNvSpPr>
          <p:nvPr>
            <p:ph idx="1"/>
          </p:nvPr>
        </p:nvSpPr>
        <p:spPr>
          <a:xfrm>
            <a:off x="2246811" y="522514"/>
            <a:ext cx="9257801" cy="5388708"/>
          </a:xfrm>
        </p:spPr>
        <p:txBody>
          <a:bodyPr/>
          <a:lstStyle/>
          <a:p>
            <a:pPr marL="0" indent="0">
              <a:buNone/>
            </a:pPr>
            <a:r>
              <a:rPr lang="en-US" dirty="0" smtClean="0">
                <a:solidFill>
                  <a:srgbClr val="C00000"/>
                </a:solidFill>
                <a:latin typeface="Arial" panose="020B0604020202020204" pitchFamily="34" charset="0"/>
                <a:cs typeface="Arial" panose="020B0604020202020204" pitchFamily="34" charset="0"/>
              </a:rPr>
              <a:t>4. </a:t>
            </a:r>
            <a:r>
              <a:rPr lang="en-US" dirty="0" err="1" smtClean="0">
                <a:solidFill>
                  <a:schemeClr val="tx1"/>
                </a:solidFill>
                <a:latin typeface="Arial" panose="020B0604020202020204" pitchFamily="34" charset="0"/>
                <a:cs typeface="Arial" panose="020B0604020202020204" pitchFamily="34" charset="0"/>
              </a:rPr>
              <a:t>Liệt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kê</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từ</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trong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thể</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loại</a:t>
            </a: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r>
              <a:rPr lang="en-US" dirty="0" smtClean="0">
                <a:solidFill>
                  <a:srgbClr val="C00000"/>
                </a:solidFill>
                <a:latin typeface="Arial" panose="020B0604020202020204" pitchFamily="34" charset="0"/>
                <a:cs typeface="Arial" panose="020B0604020202020204" pitchFamily="34" charset="0"/>
              </a:rPr>
              <a:t>5. </a:t>
            </a:r>
            <a:r>
              <a:rPr lang="en-US" dirty="0" err="1" smtClean="0">
                <a:solidFill>
                  <a:schemeClr val="tx1"/>
                </a:solidFill>
                <a:latin typeface="Arial" panose="020B0604020202020204" pitchFamily="34" charset="0"/>
                <a:cs typeface="Arial" panose="020B0604020202020204" pitchFamily="34" charset="0"/>
              </a:rPr>
              <a:t>Sửa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từ</a:t>
            </a: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r>
              <a:rPr lang="en-US" dirty="0" smtClean="0">
                <a:solidFill>
                  <a:srgbClr val="C00000"/>
                </a:solidFill>
                <a:latin typeface="Arial" panose="020B0604020202020204" pitchFamily="34" charset="0"/>
                <a:cs typeface="Arial" panose="020B0604020202020204" pitchFamily="34" charset="0"/>
              </a:rPr>
              <a:t>6. </a:t>
            </a:r>
            <a:r>
              <a:rPr lang="en-US" dirty="0" err="1" smtClean="0">
                <a:solidFill>
                  <a:schemeClr val="tx1"/>
                </a:solidFill>
                <a:latin typeface="Arial" panose="020B0604020202020204" pitchFamily="34" charset="0"/>
                <a:cs typeface="Arial" panose="020B0604020202020204" pitchFamily="34" charset="0"/>
              </a:rPr>
              <a:t>Xóa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từ</a:t>
            </a: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73076634"/>
              </p:ext>
            </p:extLst>
          </p:nvPr>
        </p:nvGraphicFramePr>
        <p:xfrm>
          <a:off x="1985555" y="855983"/>
          <a:ext cx="9222377" cy="1155549"/>
        </p:xfrm>
        <a:graphic>
          <a:graphicData uri="http://schemas.openxmlformats.org/drawingml/2006/table">
            <a:tbl>
              <a:tblPr firstRow="1" bandRow="1">
                <a:tableStyleId>{5C22544A-7EE6-4342-B048-85BDC9FD1C3A}</a:tableStyleId>
              </a:tblPr>
              <a:tblGrid>
                <a:gridCol w="2527416">
                  <a:extLst>
                    <a:ext uri="{9D8B030D-6E8A-4147-A177-3AD203B41FA5}">
                      <a16:colId xmlns:a16="http://schemas.microsoft.com/office/drawing/2014/main" val="3460753324"/>
                    </a:ext>
                  </a:extLst>
                </a:gridCol>
                <a:gridCol w="3620835">
                  <a:extLst>
                    <a:ext uri="{9D8B030D-6E8A-4147-A177-3AD203B41FA5}">
                      <a16:colId xmlns:a16="http://schemas.microsoft.com/office/drawing/2014/main" val="1881661070"/>
                    </a:ext>
                  </a:extLst>
                </a:gridCol>
                <a:gridCol w="3074126">
                  <a:extLst>
                    <a:ext uri="{9D8B030D-6E8A-4147-A177-3AD203B41FA5}">
                      <a16:colId xmlns:a16="http://schemas.microsoft.com/office/drawing/2014/main" val="690085647"/>
                    </a:ext>
                  </a:extLst>
                </a:gridCol>
              </a:tblGrid>
              <a:tr h="449198">
                <a:tc>
                  <a:txBody>
                    <a:bodyPr/>
                    <a:lstStyle/>
                    <a:p>
                      <a:pPr algn="ctr"/>
                      <a:r>
                        <a:rPr lang="en-US" dirty="0" smtClean="0"/>
                        <a:t>INPUT</a:t>
                      </a:r>
                      <a:endParaRPr lang="en-US" dirty="0"/>
                    </a:p>
                  </a:txBody>
                  <a:tcPr/>
                </a:tc>
                <a:tc>
                  <a:txBody>
                    <a:bodyPr/>
                    <a:lstStyle/>
                    <a:p>
                      <a:pPr algn="ctr"/>
                      <a:r>
                        <a:rPr lang="en-US" dirty="0" smtClean="0"/>
                        <a:t>PROCESS</a:t>
                      </a: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710785100"/>
                  </a:ext>
                </a:extLst>
              </a:tr>
              <a:tr h="706351">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vào</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hiển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có</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trong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đó</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trong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nhập</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1094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03331356"/>
              </p:ext>
            </p:extLst>
          </p:nvPr>
        </p:nvGraphicFramePr>
        <p:xfrm>
          <a:off x="1985555" y="2518022"/>
          <a:ext cx="9222376" cy="1570652"/>
        </p:xfrm>
        <a:graphic>
          <a:graphicData uri="http://schemas.openxmlformats.org/drawingml/2006/table">
            <a:tbl>
              <a:tblPr firstRow="1" bandRow="1">
                <a:tableStyleId>{5C22544A-7EE6-4342-B048-85BDC9FD1C3A}</a:tableStyleId>
              </a:tblPr>
              <a:tblGrid>
                <a:gridCol w="2482947">
                  <a:extLst>
                    <a:ext uri="{9D8B030D-6E8A-4147-A177-3AD203B41FA5}">
                      <a16:colId xmlns:a16="http://schemas.microsoft.com/office/drawing/2014/main" val="4127876531"/>
                    </a:ext>
                  </a:extLst>
                </a:gridCol>
                <a:gridCol w="3847205">
                  <a:extLst>
                    <a:ext uri="{9D8B030D-6E8A-4147-A177-3AD203B41FA5}">
                      <a16:colId xmlns:a16="http://schemas.microsoft.com/office/drawing/2014/main" val="1183952920"/>
                    </a:ext>
                  </a:extLst>
                </a:gridCol>
                <a:gridCol w="2892224">
                  <a:extLst>
                    <a:ext uri="{9D8B030D-6E8A-4147-A177-3AD203B41FA5}">
                      <a16:colId xmlns:a16="http://schemas.microsoft.com/office/drawing/2014/main" val="3814367006"/>
                    </a:ext>
                  </a:extLst>
                </a:gridCol>
              </a:tblGrid>
              <a:tr h="381932">
                <a:tc>
                  <a:txBody>
                    <a:bodyPr/>
                    <a:lstStyle/>
                    <a:p>
                      <a:pPr algn="ctr"/>
                      <a:r>
                        <a:rPr lang="en-US" dirty="0" smtClean="0"/>
                        <a:t>INPUT</a:t>
                      </a:r>
                      <a:endParaRPr lang="en-US" dirty="0"/>
                    </a:p>
                  </a:txBody>
                  <a:tcPr/>
                </a:tc>
                <a:tc>
                  <a:txBody>
                    <a:bodyPr/>
                    <a:lstStyle/>
                    <a:p>
                      <a:pPr algn="ctr"/>
                      <a:r>
                        <a:rPr lang="en-US" dirty="0" smtClean="0"/>
                        <a:t>PROCESS</a:t>
                      </a: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174908673"/>
                  </a:ext>
                </a:extLst>
              </a:tr>
              <a:tr h="1155284">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cần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sửa</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thay</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đổi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giá</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trị</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lưu</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vào</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Thay</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đổi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nội</a:t>
                      </a:r>
                      <a:r>
                        <a:rPr lang="en-US" sz="1800" kern="1200" dirty="0" smtClean="0">
                          <a:solidFill>
                            <a:schemeClr val="dk1"/>
                          </a:solidFill>
                          <a:effectLst/>
                          <a:latin typeface="Arial" panose="020B0604020202020204" pitchFamily="34" charset="0"/>
                          <a:ea typeface="+mn-ea"/>
                          <a:cs typeface="Arial" panose="020B0604020202020204" pitchFamily="34" charset="0"/>
                        </a:rPr>
                        <a:t> dung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4388022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87956402"/>
              </p:ext>
            </p:extLst>
          </p:nvPr>
        </p:nvGraphicFramePr>
        <p:xfrm>
          <a:off x="1985555" y="4480555"/>
          <a:ext cx="9222375" cy="1371605"/>
        </p:xfrm>
        <a:graphic>
          <a:graphicData uri="http://schemas.openxmlformats.org/drawingml/2006/table">
            <a:tbl>
              <a:tblPr firstRow="1" bandRow="1">
                <a:tableStyleId>{5C22544A-7EE6-4342-B048-85BDC9FD1C3A}</a:tableStyleId>
              </a:tblPr>
              <a:tblGrid>
                <a:gridCol w="3074125">
                  <a:extLst>
                    <a:ext uri="{9D8B030D-6E8A-4147-A177-3AD203B41FA5}">
                      <a16:colId xmlns:a16="http://schemas.microsoft.com/office/drawing/2014/main" val="1761461447"/>
                    </a:ext>
                  </a:extLst>
                </a:gridCol>
                <a:gridCol w="3074125">
                  <a:extLst>
                    <a:ext uri="{9D8B030D-6E8A-4147-A177-3AD203B41FA5}">
                      <a16:colId xmlns:a16="http://schemas.microsoft.com/office/drawing/2014/main" val="4290749937"/>
                    </a:ext>
                  </a:extLst>
                </a:gridCol>
                <a:gridCol w="3074125">
                  <a:extLst>
                    <a:ext uri="{9D8B030D-6E8A-4147-A177-3AD203B41FA5}">
                      <a16:colId xmlns:a16="http://schemas.microsoft.com/office/drawing/2014/main" val="3604836045"/>
                    </a:ext>
                  </a:extLst>
                </a:gridCol>
              </a:tblGrid>
              <a:tr h="457205">
                <a:tc>
                  <a:txBody>
                    <a:bodyPr/>
                    <a:lstStyle/>
                    <a:p>
                      <a:pPr algn="ctr"/>
                      <a:r>
                        <a:rPr lang="en-US" dirty="0" smtClean="0"/>
                        <a:t>INPUT</a:t>
                      </a:r>
                      <a:endParaRPr lang="en-US" dirty="0"/>
                    </a:p>
                  </a:txBody>
                  <a:tcPr/>
                </a:tc>
                <a:tc>
                  <a:txBody>
                    <a:bodyPr/>
                    <a:lstStyle/>
                    <a:p>
                      <a:pPr algn="ctr"/>
                      <a:r>
                        <a:rPr lang="en-US" dirty="0" smtClean="0"/>
                        <a:t>PROCESS</a:t>
                      </a: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3545645506"/>
                  </a:ext>
                </a:extLst>
              </a:tr>
              <a:tr h="715333">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cần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xóa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trong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tiến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hành</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xóa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Xóa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chọn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4883824"/>
                  </a:ext>
                </a:extLst>
              </a:tr>
            </a:tbl>
          </a:graphicData>
        </a:graphic>
      </p:graphicFrame>
    </p:spTree>
    <p:extLst>
      <p:ext uri="{BB962C8B-B14F-4D97-AF65-F5344CB8AC3E}">
        <p14:creationId xmlns:p14="http://schemas.microsoft.com/office/powerpoint/2010/main" val="32537557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24110"/>
            <a:ext cx="8915400" cy="5287112"/>
          </a:xfrm>
        </p:spPr>
        <p:txBody>
          <a:bodyPr/>
          <a:lstStyle/>
          <a:p>
            <a:pPr marL="0" indent="0">
              <a:buNone/>
            </a:pPr>
            <a:r>
              <a:rPr lang="en-US" dirty="0" smtClean="0">
                <a:solidFill>
                  <a:srgbClr val="C00000"/>
                </a:solidFill>
                <a:latin typeface="Arial" panose="020B0604020202020204" pitchFamily="34" charset="0"/>
                <a:cs typeface="Arial" panose="020B0604020202020204" pitchFamily="34" charset="0"/>
              </a:rPr>
              <a:t>7. </a:t>
            </a:r>
            <a:r>
              <a:rPr lang="en-US" dirty="0" err="1" smtClean="0">
                <a:solidFill>
                  <a:schemeClr val="tx1"/>
                </a:solidFill>
                <a:latin typeface="Arial" panose="020B0604020202020204" pitchFamily="34" charset="0"/>
                <a:cs typeface="Arial" panose="020B0604020202020204" pitchFamily="34" charset="0"/>
              </a:rPr>
              <a:t>Sửa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thể</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loại</a:t>
            </a: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marL="0" indent="0">
              <a:buNone/>
            </a:pPr>
            <a:endParaRPr lang="en-US" dirty="0" smtClean="0">
              <a:solidFill>
                <a:srgbClr val="C00000"/>
              </a:solidFill>
              <a:latin typeface="Arial" panose="020B0604020202020204" pitchFamily="34" charset="0"/>
              <a:cs typeface="Arial" panose="020B0604020202020204" pitchFamily="34" charset="0"/>
            </a:endParaRPr>
          </a:p>
          <a:p>
            <a:pPr>
              <a:buAutoNum type="arabicPeriod" startAt="8"/>
            </a:pPr>
            <a:r>
              <a:rPr lang="en-US" dirty="0" err="1" smtClean="0">
                <a:solidFill>
                  <a:schemeClr val="tx1"/>
                </a:solidFill>
                <a:latin typeface="Arial" panose="020B0604020202020204" pitchFamily="34" charset="0"/>
                <a:cs typeface="Arial" panose="020B0604020202020204" pitchFamily="34" charset="0"/>
              </a:rPr>
              <a:t>Xóa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thể</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loại</a:t>
            </a:r>
            <a:endParaRPr lang="en-US" dirty="0" smtClean="0">
              <a:solidFill>
                <a:schemeClr val="tx1"/>
              </a:solidFill>
              <a:latin typeface="Arial" panose="020B0604020202020204" pitchFamily="34" charset="0"/>
              <a:cs typeface="Arial" panose="020B0604020202020204" pitchFamily="34" charset="0"/>
            </a:endParaRPr>
          </a:p>
          <a:p>
            <a:pPr>
              <a:buAutoNum type="arabicPeriod" startAt="8"/>
            </a:pPr>
            <a:endParaRPr lang="en-US" dirty="0">
              <a:solidFill>
                <a:srgbClr val="C00000"/>
              </a:solidFill>
              <a:latin typeface="Arial" panose="020B0604020202020204" pitchFamily="34" charset="0"/>
              <a:cs typeface="Arial" panose="020B0604020202020204" pitchFamily="34" charset="0"/>
            </a:endParaRPr>
          </a:p>
          <a:p>
            <a:pPr>
              <a:buAutoNum type="arabicPeriod" startAt="8"/>
            </a:pPr>
            <a:endParaRPr lang="en-US" dirty="0" smtClean="0">
              <a:solidFill>
                <a:srgbClr val="C00000"/>
              </a:solidFill>
              <a:latin typeface="Arial" panose="020B0604020202020204" pitchFamily="34" charset="0"/>
              <a:cs typeface="Arial" panose="020B0604020202020204" pitchFamily="34" charset="0"/>
            </a:endParaRPr>
          </a:p>
          <a:p>
            <a:pPr>
              <a:buAutoNum type="arabicPeriod" startAt="8"/>
            </a:pPr>
            <a:endParaRPr lang="en-US" dirty="0">
              <a:solidFill>
                <a:srgbClr val="C00000"/>
              </a:solidFill>
              <a:latin typeface="Arial" panose="020B0604020202020204" pitchFamily="34" charset="0"/>
              <a:cs typeface="Arial" panose="020B0604020202020204" pitchFamily="34" charset="0"/>
            </a:endParaRPr>
          </a:p>
          <a:p>
            <a:pPr>
              <a:buAutoNum type="arabicPeriod" startAt="8"/>
            </a:pPr>
            <a:endParaRPr lang="en-US" dirty="0" smtClean="0">
              <a:solidFill>
                <a:srgbClr val="C00000"/>
              </a:solidFill>
              <a:latin typeface="Arial" panose="020B0604020202020204" pitchFamily="34" charset="0"/>
              <a:cs typeface="Arial" panose="020B0604020202020204" pitchFamily="34" charset="0"/>
            </a:endParaRPr>
          </a:p>
          <a:p>
            <a:pPr>
              <a:buAutoNum type="arabicPeriod" startAt="8"/>
            </a:pPr>
            <a:r>
              <a:rPr lang="en-US" dirty="0" err="1" smtClean="0">
                <a:solidFill>
                  <a:schemeClr val="tx1"/>
                </a:solidFill>
                <a:latin typeface="Arial" panose="020B0604020202020204" pitchFamily="34" charset="0"/>
                <a:cs typeface="Arial" panose="020B0604020202020204" pitchFamily="34" charset="0"/>
              </a:rPr>
              <a:t>Thoát</a:t>
            </a:r>
            <a:endParaRPr lang="en-US" dirty="0" smtClean="0">
              <a:solidFill>
                <a:schemeClr val="tx1"/>
              </a:solidFill>
              <a:latin typeface="Arial" panose="020B0604020202020204" pitchFamily="34" charset="0"/>
              <a:cs typeface="Arial" panose="020B0604020202020204" pitchFamily="34" charset="0"/>
            </a:endParaRPr>
          </a:p>
          <a:p>
            <a:pPr marL="0" indent="0">
              <a:buNone/>
            </a:pPr>
            <a:r>
              <a:rPr lang="en-US" dirty="0" err="1" smtClean="0">
                <a:solidFill>
                  <a:schemeClr val="tx1"/>
                </a:solidFill>
                <a:latin typeface="Arial" panose="020B0604020202020204" pitchFamily="34" charset="0"/>
                <a:cs typeface="Arial" panose="020B0604020202020204" pitchFamily="34" charset="0"/>
              </a:rPr>
              <a:t>Thoát</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khỏi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chương</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trình</a:t>
            </a: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rgbClr val="C000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72727020"/>
              </p:ext>
            </p:extLst>
          </p:nvPr>
        </p:nvGraphicFramePr>
        <p:xfrm>
          <a:off x="2345508" y="1066564"/>
          <a:ext cx="8966925" cy="1460135"/>
        </p:xfrm>
        <a:graphic>
          <a:graphicData uri="http://schemas.openxmlformats.org/drawingml/2006/table">
            <a:tbl>
              <a:tblPr firstRow="1" bandRow="1">
                <a:tableStyleId>{5C22544A-7EE6-4342-B048-85BDC9FD1C3A}</a:tableStyleId>
              </a:tblPr>
              <a:tblGrid>
                <a:gridCol w="2278743">
                  <a:extLst>
                    <a:ext uri="{9D8B030D-6E8A-4147-A177-3AD203B41FA5}">
                      <a16:colId xmlns:a16="http://schemas.microsoft.com/office/drawing/2014/main" val="1829345674"/>
                    </a:ext>
                  </a:extLst>
                </a:gridCol>
                <a:gridCol w="3984172">
                  <a:extLst>
                    <a:ext uri="{9D8B030D-6E8A-4147-A177-3AD203B41FA5}">
                      <a16:colId xmlns:a16="http://schemas.microsoft.com/office/drawing/2014/main" val="932027026"/>
                    </a:ext>
                  </a:extLst>
                </a:gridCol>
                <a:gridCol w="2704010">
                  <a:extLst>
                    <a:ext uri="{9D8B030D-6E8A-4147-A177-3AD203B41FA5}">
                      <a16:colId xmlns:a16="http://schemas.microsoft.com/office/drawing/2014/main" val="2470766199"/>
                    </a:ext>
                  </a:extLst>
                </a:gridCol>
              </a:tblGrid>
              <a:tr h="400152">
                <a:tc>
                  <a:txBody>
                    <a:bodyPr/>
                    <a:lstStyle/>
                    <a:p>
                      <a:pPr algn="ctr"/>
                      <a:r>
                        <a:rPr lang="en-US" dirty="0" smtClean="0"/>
                        <a:t>INPUT</a:t>
                      </a:r>
                      <a:endParaRPr lang="en-US" dirty="0"/>
                    </a:p>
                  </a:txBody>
                  <a:tcPr/>
                </a:tc>
                <a:tc>
                  <a:txBody>
                    <a:bodyPr/>
                    <a:lstStyle/>
                    <a:p>
                      <a:pPr algn="ctr"/>
                      <a:r>
                        <a:rPr lang="en-US" dirty="0" smtClean="0"/>
                        <a:t>PROCESS</a:t>
                      </a: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2037239902"/>
                  </a:ext>
                </a:extLst>
              </a:tr>
              <a:tr h="1059983">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chúng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trong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đỉên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thay</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đổi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tương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ứng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các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trường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của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nó</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Thay</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đổi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nội</a:t>
                      </a:r>
                      <a:r>
                        <a:rPr lang="en-US" sz="1800" kern="1200" dirty="0" smtClean="0">
                          <a:solidFill>
                            <a:schemeClr val="dk1"/>
                          </a:solidFill>
                          <a:effectLst/>
                          <a:latin typeface="Arial" panose="020B0604020202020204" pitchFamily="34" charset="0"/>
                          <a:ea typeface="+mn-ea"/>
                          <a:cs typeface="Arial" panose="020B0604020202020204" pitchFamily="34" charset="0"/>
                        </a:rPr>
                        <a:t> dung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chọn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273692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97061579"/>
              </p:ext>
            </p:extLst>
          </p:nvPr>
        </p:nvGraphicFramePr>
        <p:xfrm>
          <a:off x="2345508" y="3569219"/>
          <a:ext cx="8966925" cy="1280160"/>
        </p:xfrm>
        <a:graphic>
          <a:graphicData uri="http://schemas.openxmlformats.org/drawingml/2006/table">
            <a:tbl>
              <a:tblPr firstRow="1" bandRow="1">
                <a:tableStyleId>{5C22544A-7EE6-4342-B048-85BDC9FD1C3A}</a:tableStyleId>
              </a:tblPr>
              <a:tblGrid>
                <a:gridCol w="2988975">
                  <a:extLst>
                    <a:ext uri="{9D8B030D-6E8A-4147-A177-3AD203B41FA5}">
                      <a16:colId xmlns:a16="http://schemas.microsoft.com/office/drawing/2014/main" val="2252925125"/>
                    </a:ext>
                  </a:extLst>
                </a:gridCol>
                <a:gridCol w="2988975">
                  <a:extLst>
                    <a:ext uri="{9D8B030D-6E8A-4147-A177-3AD203B41FA5}">
                      <a16:colId xmlns:a16="http://schemas.microsoft.com/office/drawing/2014/main" val="2259116044"/>
                    </a:ext>
                  </a:extLst>
                </a:gridCol>
                <a:gridCol w="2988975">
                  <a:extLst>
                    <a:ext uri="{9D8B030D-6E8A-4147-A177-3AD203B41FA5}">
                      <a16:colId xmlns:a16="http://schemas.microsoft.com/office/drawing/2014/main" val="2206837151"/>
                    </a:ext>
                  </a:extLst>
                </a:gridCol>
              </a:tblGrid>
              <a:tr h="277481">
                <a:tc>
                  <a:txBody>
                    <a:bodyPr/>
                    <a:lstStyle/>
                    <a:p>
                      <a:pPr algn="ctr"/>
                      <a:r>
                        <a:rPr lang="en-US" dirty="0" smtClean="0"/>
                        <a:t>INPUT</a:t>
                      </a:r>
                      <a:endParaRPr lang="en-US" dirty="0"/>
                    </a:p>
                  </a:txBody>
                  <a:tcPr/>
                </a:tc>
                <a:tc>
                  <a:txBody>
                    <a:bodyPr/>
                    <a:lstStyle/>
                    <a:p>
                      <a:pPr algn="ctr"/>
                      <a:r>
                        <a:rPr lang="en-US" dirty="0" smtClean="0"/>
                        <a:t>PROCESS</a:t>
                      </a: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1836998641"/>
                  </a:ext>
                </a:extLst>
              </a:tr>
              <a:tr h="370840">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tên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cần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xóa</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Đọc</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tên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mã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kiểm</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chúng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trong</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từ</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điển</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và</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xóa</a:t>
                      </a:r>
                      <a:endParaRPr lang="en-US"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Arial" panose="020B0604020202020204" pitchFamily="34" charset="0"/>
                          <a:ea typeface="+mn-ea"/>
                          <a:cs typeface="Arial" panose="020B0604020202020204" pitchFamily="34" charset="0"/>
                        </a:rPr>
                        <a:t>Xóa</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thể</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loại</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đã</a:t>
                      </a:r>
                      <a:r>
                        <a:rPr lang="en-US" sz="1800" kern="1200" dirty="0" smtClean="0">
                          <a:solidFill>
                            <a:schemeClr val="dk1"/>
                          </a:solidFill>
                          <a:effectLst/>
                          <a:latin typeface="Arial" panose="020B0604020202020204" pitchFamily="34" charset="0"/>
                          <a:ea typeface="+mn-ea"/>
                          <a:cs typeface="Arial" panose="020B0604020202020204" pitchFamily="34" charset="0"/>
                        </a:rPr>
                        <a:t> </a:t>
                      </a:r>
                      <a:r>
                        <a:rPr lang="en-US" sz="1800" kern="1200" dirty="0" err="1" smtClean="0">
                          <a:solidFill>
                            <a:schemeClr val="dk1"/>
                          </a:solidFill>
                          <a:effectLst/>
                          <a:latin typeface="Arial" panose="020B0604020202020204" pitchFamily="34" charset="0"/>
                          <a:ea typeface="+mn-ea"/>
                          <a:cs typeface="Arial" panose="020B0604020202020204" pitchFamily="34" charset="0"/>
                        </a:rPr>
                        <a:t>chọn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6581132"/>
                  </a:ext>
                </a:extLst>
              </a:tr>
            </a:tbl>
          </a:graphicData>
        </a:graphic>
      </p:graphicFrame>
    </p:spTree>
    <p:extLst>
      <p:ext uri="{BB962C8B-B14F-4D97-AF65-F5344CB8AC3E}">
        <p14:creationId xmlns:p14="http://schemas.microsoft.com/office/powerpoint/2010/main" val="182512495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755" y="624110"/>
            <a:ext cx="9061858" cy="1034873"/>
          </a:xfrm>
        </p:spPr>
        <p:txBody>
          <a:bodyPr/>
          <a:lstStyle/>
          <a:p>
            <a:r>
              <a:rPr lang="en-US" dirty="0" smtClean="0">
                <a:latin typeface="Arial" panose="020B0604020202020204" pitchFamily="34" charset="0"/>
                <a:cs typeface="Arial" panose="020B0604020202020204" pitchFamily="34" charset="0"/>
              </a:rPr>
              <a:t>THIẾT KẾ GIẢI PHÁP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76994" y="1280160"/>
            <a:ext cx="9427618" cy="4631062"/>
          </a:xfrm>
        </p:spPr>
        <p:txBody>
          <a:bodyPr/>
          <a:lstStyle/>
          <a:p>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755" y="1658983"/>
            <a:ext cx="8530046" cy="5199017"/>
          </a:xfrm>
          <a:prstGeom prst="rect">
            <a:avLst/>
          </a:prstGeom>
        </p:spPr>
      </p:pic>
    </p:spTree>
    <p:extLst>
      <p:ext uri="{BB962C8B-B14F-4D97-AF65-F5344CB8AC3E}">
        <p14:creationId xmlns:p14="http://schemas.microsoft.com/office/powerpoint/2010/main" val="216375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smtClean="0">
                <a:latin typeface="Arial" panose="020B0604020202020204" pitchFamily="34" charset="0"/>
                <a:cs typeface="Arial" panose="020B0604020202020204" pitchFamily="34" charset="0"/>
              </a:rPr>
              <a:t>THIẾT KẾ GIẢI PHÁP (TIẾP)</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410789"/>
            <a:ext cx="8915400" cy="4500433"/>
          </a:xfrm>
        </p:spPr>
        <p:txBody>
          <a:bodyPr/>
          <a:lstStyle/>
          <a:p>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endParaRPr lang="en-US" dirty="0" smtClean="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a:t>
            </a:r>
          </a:p>
          <a:p>
            <a:pPr lvl="1"/>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contructor</a:t>
            </a:r>
            <a:r>
              <a:rPr lang="en-US" dirty="0">
                <a:latin typeface="Arial" panose="020B0604020202020204" pitchFamily="34" charset="0"/>
                <a:cs typeface="Arial" panose="020B0604020202020204" pitchFamily="34" charset="0"/>
              </a:rPr>
              <a:t>, getter setter,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lvl="1"/>
            <a:r>
              <a:rPr lang="en-US" dirty="0" err="1" smtClean="0">
                <a:latin typeface="Arial" panose="020B0604020202020204" pitchFamily="34" charset="0"/>
                <a:cs typeface="Arial" panose="020B0604020202020204" pitchFamily="34" charset="0"/>
              </a:rPr>
              <a:t>Danh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file </a:t>
            </a:r>
            <a:r>
              <a:rPr lang="en-US" dirty="0" smtClean="0">
                <a:latin typeface="Arial" panose="020B0604020202020204" pitchFamily="34" charset="0"/>
                <a:cs typeface="Arial" panose="020B0604020202020204" pitchFamily="34" charset="0"/>
              </a:rPr>
              <a:t>Category.txt</a:t>
            </a:r>
          </a:p>
          <a:p>
            <a:pPr lvl="1"/>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lvl="1"/>
            <a:r>
              <a:rPr lang="en-US" dirty="0" err="1" smtClean="0">
                <a:latin typeface="Arial" panose="020B0604020202020204" pitchFamily="34" charset="0"/>
                <a:cs typeface="Arial" panose="020B0604020202020204" pitchFamily="34" charset="0"/>
              </a:rPr>
              <a:t>Danh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file </a:t>
            </a:r>
            <a:r>
              <a:rPr lang="en-US" dirty="0" smtClean="0">
                <a:latin typeface="Arial" panose="020B0604020202020204" pitchFamily="34" charset="0"/>
                <a:cs typeface="Arial" panose="020B0604020202020204" pitchFamily="34" charset="0"/>
              </a:rPr>
              <a:t>Word.txt</a:t>
            </a:r>
          </a:p>
          <a:p>
            <a:pPr lvl="1"/>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boolean</a:t>
            </a:r>
            <a:endParaRPr lang="en-US"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linh</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hoạt</a:t>
            </a:r>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859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2176"/>
          </a:xfrm>
        </p:spPr>
        <p:txBody>
          <a:bodyPr/>
          <a:lstStyle/>
          <a:p>
            <a:r>
              <a:rPr lang="en-US" dirty="0">
                <a:latin typeface="Arial" panose="020B0604020202020204" pitchFamily="34" charset="0"/>
                <a:cs typeface="Arial" panose="020B0604020202020204" pitchFamily="34" charset="0"/>
              </a:rPr>
              <a:t>THIẾT KẾ GIẢI PHÁP (TIẾP)</a:t>
            </a:r>
          </a:p>
        </p:txBody>
      </p:sp>
      <p:sp>
        <p:nvSpPr>
          <p:cNvPr id="3" name="Content Placeholder 2"/>
          <p:cNvSpPr>
            <a:spLocks noGrp="1"/>
          </p:cNvSpPr>
          <p:nvPr>
            <p:ph idx="1"/>
          </p:nvPr>
        </p:nvSpPr>
        <p:spPr>
          <a:xfrm>
            <a:off x="2589212" y="1463040"/>
            <a:ext cx="8915400" cy="4448182"/>
          </a:xfrm>
        </p:spPr>
        <p:txBody>
          <a:bodyPr/>
          <a:lstStyle/>
          <a:p>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nhánh</a:t>
            </a:r>
            <a:r>
              <a:rPr lang="en-US" dirty="0">
                <a:latin typeface="Arial" panose="020B0604020202020204" pitchFamily="34" charset="0"/>
                <a:cs typeface="Arial" panose="020B0604020202020204" pitchFamily="34" charset="0"/>
              </a:rPr>
              <a:t> switch case, </a:t>
            </a:r>
            <a:r>
              <a:rPr lang="en-US" dirty="0" err="1">
                <a:latin typeface="Arial" panose="020B0604020202020204" pitchFamily="34" charset="0"/>
                <a:cs typeface="Arial" panose="020B0604020202020204" pitchFamily="34" charset="0"/>
              </a:rPr>
              <a:t>dừng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thoát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Mỗi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cuối</a:t>
            </a:r>
            <a:r>
              <a:rPr lang="en-US" dirty="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FileWriteer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FileReader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đọc</a:t>
            </a:r>
            <a:r>
              <a:rPr lang="en-US" dirty="0">
                <a:latin typeface="Arial" panose="020B0604020202020204" pitchFamily="34" charset="0"/>
                <a:cs typeface="Arial" panose="020B0604020202020204" pitchFamily="34" charset="0"/>
              </a:rPr>
              <a:t> file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24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258</TotalTime>
  <Words>1147</Words>
  <Application>Microsoft Office PowerPoint</Application>
  <PresentationFormat>Widescreen</PresentationFormat>
  <Paragraphs>180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Tahoma</vt:lpstr>
      <vt:lpstr>Wingdings 3</vt:lpstr>
      <vt:lpstr>Wisp</vt:lpstr>
      <vt:lpstr>BÀI TẬP LỚN  KỸ THUẬT LẬP TRÌNH Đề tài: Xây dựng ứng dụng từ điển Bách Khoa toàn thư BKEncyclopedia </vt:lpstr>
      <vt:lpstr>LỜI GIỚI THIỆU</vt:lpstr>
      <vt:lpstr>PHÂN TÍCH YÊU CẦU VÀ XÂY DỰNG BIỂU ĐỒ IPO</vt:lpstr>
      <vt:lpstr>PowerPoint Presentation</vt:lpstr>
      <vt:lpstr>PowerPoint Presentation</vt:lpstr>
      <vt:lpstr>PowerPoint Presentation</vt:lpstr>
      <vt:lpstr>THIẾT KẾ GIẢI PHÁP</vt:lpstr>
      <vt:lpstr>THIẾT KẾ GIẢI PHÁP (TIẾP)</vt:lpstr>
      <vt:lpstr>THIẾT KẾ GIẢI PHÁP (TIẾP)</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3: CÀI ĐẶT CHƯƠNG TRÌNH VÀ CHẠY THỬ NGHIỆM </vt:lpstr>
      <vt:lpstr>CHƯƠNG 4: CÁC KĨ THUẬT LẬP TRÌNH </vt:lpstr>
      <vt:lpstr>CHƯƠNG 4: CÁC KĨ THUẬT LẬP TRÌNH </vt:lpstr>
      <vt:lpstr>Kết luận và hướng phát triển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KỸ THUẬT LẬP TRÌNH</dc:title>
  <dc:creator>Microsoft</dc:creator>
  <cp:lastModifiedBy>Windows User</cp:lastModifiedBy>
  <cp:revision>37</cp:revision>
  <dcterms:created xsi:type="dcterms:W3CDTF">2018-05-16T21:53:58Z</dcterms:created>
  <dcterms:modified xsi:type="dcterms:W3CDTF">2018-05-21T01:50:32Z</dcterms:modified>
</cp:coreProperties>
</file>