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7E8A-56D7-4CE5-9355-AB6AFA3AE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AED24-7BDB-45F2-8DF6-E1AA74E97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CC5131-FDC3-493F-923F-F888F13D5CC5}"/>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697BDEDE-578F-4900-BA77-650E9736E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63D4F-7ABA-4E76-AE06-0D0EDC883FDE}"/>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119896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A64-A3D8-4A19-A48F-8C865F611A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39894F-51B9-4EF4-97BF-C50A74FFFE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3C17-DDB2-4F2F-BB6B-2A69CD164554}"/>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0099EFE9-5CD9-4C16-B2A5-FA666455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48553-B9AF-4DD0-89BC-6BFCB397A38F}"/>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296040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2EA27-4910-408E-8181-E4B012F5E5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CEEDBD-CE5E-43AF-BAE3-108526BC4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3628A-B84E-4229-9B6F-884DA2FCA4EA}"/>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56070FB3-B547-4350-95D9-17C6177CA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0DC5C-6F28-4EE6-BAB4-7F6B61EE750A}"/>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65709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88F2-6076-4406-B31A-DABF79D5F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A82F6-10CA-4058-AB6C-B39E9E67C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323FE-A6DA-4128-8A76-A908752D5647}"/>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BF3DF248-927E-41FF-AE2D-26023638F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0F5EC-9F31-4F4A-872C-EC458097EFF0}"/>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136121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6E56-A71B-4ADC-92D6-962E5F66A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E59D3C-22DF-4249-B01B-23A2EC9C5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132199-BE31-4D58-A7DB-AABE97AD8E71}"/>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E15EADBE-CA0A-401F-B4DE-ED02FBCEF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F94E0-8C96-43A3-8660-161A11E7B4F3}"/>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211158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D700-8541-4DFC-97AB-A30A0D90F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EB2E4-824B-4774-BD08-0CACE8BE7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B9853-6B6E-4C77-8D20-B09FA9291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5C2B2-861F-4ADE-A7BB-8CD0D8D4BC62}"/>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6" name="Footer Placeholder 5">
            <a:extLst>
              <a:ext uri="{FF2B5EF4-FFF2-40B4-BE49-F238E27FC236}">
                <a16:creationId xmlns:a16="http://schemas.microsoft.com/office/drawing/2014/main" id="{179FCDA5-6DC7-49CB-9F47-D73273152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A72D3-EE88-4179-ABED-83DB27F5E91C}"/>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407358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59D4-447F-47FB-AFB5-7A910F140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9501E9-D1E6-4DAD-A939-5CEC888E0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4AAEB-1247-4E73-8C62-C6025A2BA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D7950-0A66-42E0-8FAD-762C337BF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DDD2C-2AF5-4672-B1FA-CBA0FC8F7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424C19-3E27-4688-97F7-AFBD00791228}"/>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8" name="Footer Placeholder 7">
            <a:extLst>
              <a:ext uri="{FF2B5EF4-FFF2-40B4-BE49-F238E27FC236}">
                <a16:creationId xmlns:a16="http://schemas.microsoft.com/office/drawing/2014/main" id="{20928D07-781F-4876-80E4-30CBAD8482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406752-66B6-439A-BC41-75DCA8CC6475}"/>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328969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C758-E1BF-407D-841F-5E100E962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18948-A0D9-4340-82F8-09A40FAF6380}"/>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4" name="Footer Placeholder 3">
            <a:extLst>
              <a:ext uri="{FF2B5EF4-FFF2-40B4-BE49-F238E27FC236}">
                <a16:creationId xmlns:a16="http://schemas.microsoft.com/office/drawing/2014/main" id="{75E172FA-C5A2-4790-A239-27877E3828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993ED-FF85-4609-8C9D-269E124814F1}"/>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261928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EAE38-9822-474B-BFCF-331D126FEBE9}"/>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3" name="Footer Placeholder 2">
            <a:extLst>
              <a:ext uri="{FF2B5EF4-FFF2-40B4-BE49-F238E27FC236}">
                <a16:creationId xmlns:a16="http://schemas.microsoft.com/office/drawing/2014/main" id="{838B6DDF-6CE7-4405-BE1B-0C90DDDBC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AEE191-6AB8-49FE-838B-2052EEE50CD4}"/>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119646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E791-A939-4356-8016-637A44FED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74B0A0-17BA-4FA3-934B-B19E6F344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D4261-3CDA-4BAC-BA3C-D90590AFF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BF6FD-0545-4719-8018-E1BFB1847A40}"/>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6" name="Footer Placeholder 5">
            <a:extLst>
              <a:ext uri="{FF2B5EF4-FFF2-40B4-BE49-F238E27FC236}">
                <a16:creationId xmlns:a16="http://schemas.microsoft.com/office/drawing/2014/main" id="{C7EFEC90-291E-4EB9-BEB6-2B8791C86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089BB-6539-4AB4-8E0F-64017F71E426}"/>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86409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68F4-784F-4EED-9210-5F3E87A58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781B2-69DD-4B17-8543-8D4C61594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52745-BEFB-4C47-86B7-2FFAE878C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2A09A-57DD-4455-BA1A-30598B866840}"/>
              </a:ext>
            </a:extLst>
          </p:cNvPr>
          <p:cNvSpPr>
            <a:spLocks noGrp="1"/>
          </p:cNvSpPr>
          <p:nvPr>
            <p:ph type="dt" sz="half" idx="10"/>
          </p:nvPr>
        </p:nvSpPr>
        <p:spPr/>
        <p:txBody>
          <a:bodyPr/>
          <a:lstStyle/>
          <a:p>
            <a:fld id="{D2F3AA57-C299-4879-95AC-4F21FA694E13}" type="datetimeFigureOut">
              <a:rPr lang="en-US" smtClean="0"/>
              <a:t>8/7/2020</a:t>
            </a:fld>
            <a:endParaRPr lang="en-US"/>
          </a:p>
        </p:txBody>
      </p:sp>
      <p:sp>
        <p:nvSpPr>
          <p:cNvPr id="6" name="Footer Placeholder 5">
            <a:extLst>
              <a:ext uri="{FF2B5EF4-FFF2-40B4-BE49-F238E27FC236}">
                <a16:creationId xmlns:a16="http://schemas.microsoft.com/office/drawing/2014/main" id="{183FC263-FB54-47D8-BD11-EB900FB64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D0C31-7210-4B1F-8AE6-5F30D9797E8D}"/>
              </a:ext>
            </a:extLst>
          </p:cNvPr>
          <p:cNvSpPr>
            <a:spLocks noGrp="1"/>
          </p:cNvSpPr>
          <p:nvPr>
            <p:ph type="sldNum" sz="quarter" idx="12"/>
          </p:nvPr>
        </p:nvSpPr>
        <p:spPr/>
        <p:txBody>
          <a:bodyPr/>
          <a:lstStyle/>
          <a:p>
            <a:fld id="{9B3EE01A-531D-49EB-8229-A5FCA5FF45D0}" type="slidenum">
              <a:rPr lang="en-US" smtClean="0"/>
              <a:t>‹#›</a:t>
            </a:fld>
            <a:endParaRPr lang="en-US"/>
          </a:p>
        </p:txBody>
      </p:sp>
    </p:spTree>
    <p:extLst>
      <p:ext uri="{BB962C8B-B14F-4D97-AF65-F5344CB8AC3E}">
        <p14:creationId xmlns:p14="http://schemas.microsoft.com/office/powerpoint/2010/main" val="4844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7C532-6EDD-4F72-AE94-60C381197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A4CC88-20A4-4B86-B830-643820CF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3EE40-B179-4363-B373-74CE21B3E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3AA57-C299-4879-95AC-4F21FA694E13}" type="datetimeFigureOut">
              <a:rPr lang="en-US" smtClean="0"/>
              <a:t>8/7/2020</a:t>
            </a:fld>
            <a:endParaRPr lang="en-US"/>
          </a:p>
        </p:txBody>
      </p:sp>
      <p:sp>
        <p:nvSpPr>
          <p:cNvPr id="5" name="Footer Placeholder 4">
            <a:extLst>
              <a:ext uri="{FF2B5EF4-FFF2-40B4-BE49-F238E27FC236}">
                <a16:creationId xmlns:a16="http://schemas.microsoft.com/office/drawing/2014/main" id="{4238BDC8-0FB2-4AD9-8BF6-BFB32F08F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788F47-5717-465E-8E3B-E51553B78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EE01A-531D-49EB-8229-A5FCA5FF45D0}" type="slidenum">
              <a:rPr lang="en-US" smtClean="0"/>
              <a:t>‹#›</a:t>
            </a:fld>
            <a:endParaRPr lang="en-US"/>
          </a:p>
        </p:txBody>
      </p:sp>
    </p:spTree>
    <p:extLst>
      <p:ext uri="{BB962C8B-B14F-4D97-AF65-F5344CB8AC3E}">
        <p14:creationId xmlns:p14="http://schemas.microsoft.com/office/powerpoint/2010/main" val="123435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starwars.fandom.com/" TargetMode="External"/><Relationship Id="rId4" Type="http://schemas.openxmlformats.org/officeDocument/2006/relationships/hyperlink" Target="https://www.kaggle.com/jsphyg/star-wars"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5"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6" y="780789"/>
            <a:ext cx="11176987" cy="2123658"/>
          </a:xfrm>
          <a:prstGeom prst="rect">
            <a:avLst/>
          </a:prstGeom>
          <a:noFill/>
        </p:spPr>
        <p:txBody>
          <a:bodyPr wrap="square" lIns="91440" tIns="45720" rIns="91440" bIns="45720">
            <a:spAutoFit/>
          </a:bodyPr>
          <a:lstStyle/>
          <a:p>
            <a:pPr algn="ctr"/>
            <a:r>
              <a:rPr lang="en-US" sz="6600" b="0" cap="none" spc="0" dirty="0">
                <a:ln w="0"/>
                <a:solidFill>
                  <a:schemeClr val="tx2">
                    <a:lumMod val="50000"/>
                  </a:schemeClr>
                </a:solidFill>
                <a:effectLst>
                  <a:outerShdw blurRad="38100" dist="19050" dir="2700000" algn="tl" rotWithShape="0">
                    <a:schemeClr val="dk1">
                      <a:alpha val="40000"/>
                    </a:schemeClr>
                  </a:outerShdw>
                </a:effectLst>
              </a:rPr>
              <a:t>Planetary variables and their affects on species variation</a:t>
            </a:r>
          </a:p>
        </p:txBody>
      </p:sp>
      <p:sp>
        <p:nvSpPr>
          <p:cNvPr id="9" name="Rectangle 8">
            <a:extLst>
              <a:ext uri="{FF2B5EF4-FFF2-40B4-BE49-F238E27FC236}">
                <a16:creationId xmlns:a16="http://schemas.microsoft.com/office/drawing/2014/main" id="{B5C9C828-1D45-4C72-954F-BD08020702FB}"/>
              </a:ext>
            </a:extLst>
          </p:cNvPr>
          <p:cNvSpPr/>
          <p:nvPr/>
        </p:nvSpPr>
        <p:spPr>
          <a:xfrm>
            <a:off x="507504" y="4303692"/>
            <a:ext cx="11176987" cy="1908215"/>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Anna Harvey</a:t>
            </a:r>
          </a:p>
          <a:p>
            <a:pPr algn="ctr"/>
            <a:r>
              <a:rPr lang="en-US" sz="3200" b="0" cap="none" spc="0" dirty="0">
                <a:ln w="0"/>
                <a:solidFill>
                  <a:schemeClr val="tx1"/>
                </a:solidFill>
                <a:effectLst>
                  <a:outerShdw blurRad="38100" dist="19050" dir="2700000" algn="tl" rotWithShape="0">
                    <a:schemeClr val="dk1">
                      <a:alpha val="40000"/>
                    </a:schemeClr>
                  </a:outerShdw>
                </a:effectLst>
              </a:rPr>
              <a:t>DSC 530</a:t>
            </a:r>
          </a:p>
          <a:p>
            <a:pPr algn="ctr"/>
            <a:r>
              <a:rPr lang="en-US" sz="3200" dirty="0">
                <a:ln w="0"/>
                <a:effectLst>
                  <a:outerShdw blurRad="38100" dist="19050" dir="2700000" algn="tl" rotWithShape="0">
                    <a:schemeClr val="dk1">
                      <a:alpha val="40000"/>
                    </a:schemeClr>
                  </a:outerShdw>
                </a:effectLst>
              </a:rPr>
              <a:t>Term Project</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1" name="Graphic 10" descr="Solar system">
            <a:extLst>
              <a:ext uri="{FF2B5EF4-FFF2-40B4-BE49-F238E27FC236}">
                <a16:creationId xmlns:a16="http://schemas.microsoft.com/office/drawing/2014/main" id="{4740D4F5-8D82-48C1-AF33-4CC8391089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7490" y="2713531"/>
            <a:ext cx="1777014" cy="1777014"/>
          </a:xfrm>
          <a:prstGeom prst="rect">
            <a:avLst/>
          </a:prstGeom>
        </p:spPr>
      </p:pic>
    </p:spTree>
    <p:extLst>
      <p:ext uri="{BB962C8B-B14F-4D97-AF65-F5344CB8AC3E}">
        <p14:creationId xmlns:p14="http://schemas.microsoft.com/office/powerpoint/2010/main" val="272789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377343" y="209890"/>
            <a:ext cx="4163627" cy="5201424"/>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Mean: 21.95%</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Mode: 0</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Variance: 1.22 e+03</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Tails:</a:t>
            </a:r>
          </a:p>
          <a:p>
            <a:pPr marL="914400" lvl="1" indent="-457200">
              <a:buFont typeface="Arial" panose="020B0604020202020204" pitchFamily="34" charset="0"/>
              <a:buChar char="•"/>
            </a:pPr>
            <a:r>
              <a:rPr lang="en-US" b="0" cap="none" spc="0" dirty="0">
                <a:ln w="0"/>
                <a:solidFill>
                  <a:schemeClr val="bg2">
                    <a:lumMod val="10000"/>
                  </a:schemeClr>
                </a:solidFill>
                <a:effectLst>
                  <a:outerShdw blurRad="38100" dist="19050" dir="2700000" algn="tl" rotWithShape="0">
                    <a:schemeClr val="dk1">
                      <a:alpha val="40000"/>
                    </a:schemeClr>
                  </a:outerShdw>
                </a:effectLst>
              </a:rPr>
              <a:t>The planets with 0% surface water throw off the histogram of this variable.</a:t>
            </a:r>
          </a:p>
          <a:p>
            <a:pPr marL="1371600" lvl="2"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I want to leave these planets in because their other information can be helpful. The other variables may help indicate how much surface water the planets actually have.</a:t>
            </a:r>
            <a:endParaRPr lang="en-US" sz="1600" b="0" cap="none" spc="0" dirty="0">
              <a:ln w="0"/>
              <a:solidFill>
                <a:schemeClr val="bg2">
                  <a:lumMod val="10000"/>
                </a:schemeClr>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It is likely that the actual distribution of planets along the x-axis is evenly distributed.</a:t>
            </a:r>
            <a:endParaRPr lang="en-US"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7" name="Picture 6" descr="Histogram of planet surface water">
            <a:extLst>
              <a:ext uri="{FF2B5EF4-FFF2-40B4-BE49-F238E27FC236}">
                <a16:creationId xmlns:a16="http://schemas.microsoft.com/office/drawing/2014/main" id="{496C567A-0A5B-4703-819B-B7D2E0B09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64" y="589410"/>
            <a:ext cx="6613279" cy="4959959"/>
          </a:xfrm>
          <a:prstGeom prst="rect">
            <a:avLst/>
          </a:prstGeom>
        </p:spPr>
      </p:pic>
    </p:spTree>
    <p:extLst>
      <p:ext uri="{BB962C8B-B14F-4D97-AF65-F5344CB8AC3E}">
        <p14:creationId xmlns:p14="http://schemas.microsoft.com/office/powerpoint/2010/main" val="352057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813611" y="914194"/>
            <a:ext cx="3870879" cy="1877437"/>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Mode: Temperate</a:t>
            </a: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Outliers:</a:t>
            </a:r>
          </a:p>
          <a:p>
            <a:pPr marL="914400" lvl="1" indent="-4572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None</a:t>
            </a:r>
          </a:p>
        </p:txBody>
      </p:sp>
      <p:pic>
        <p:nvPicPr>
          <p:cNvPr id="13" name="Picture 12" descr="A screenshot of a cell phone&#10;&#10;Description automatically generated">
            <a:extLst>
              <a:ext uri="{FF2B5EF4-FFF2-40B4-BE49-F238E27FC236}">
                <a16:creationId xmlns:a16="http://schemas.microsoft.com/office/drawing/2014/main" id="{7FE52DA5-55F0-41A9-9541-5A0055486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03" y="388143"/>
            <a:ext cx="7306108" cy="5735637"/>
          </a:xfrm>
          <a:prstGeom prst="rect">
            <a:avLst/>
          </a:prstGeom>
        </p:spPr>
      </p:pic>
    </p:spTree>
    <p:extLst>
      <p:ext uri="{BB962C8B-B14F-4D97-AF65-F5344CB8AC3E}">
        <p14:creationId xmlns:p14="http://schemas.microsoft.com/office/powerpoint/2010/main" val="360598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677684" y="545592"/>
            <a:ext cx="3901382" cy="5139869"/>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Mean: 176.1 cm</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Mode: 180 cm</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Variance: 2.05 e+03</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Tails:</a:t>
            </a:r>
          </a:p>
          <a:p>
            <a:pPr marL="914400" lvl="1" indent="-457200">
              <a:buFont typeface="Arial" panose="020B0604020202020204" pitchFamily="34" charset="0"/>
              <a:buChar char="•"/>
            </a:pPr>
            <a:r>
              <a:rPr lang="en-US" sz="2400" b="0" cap="none" spc="0" dirty="0">
                <a:ln w="0"/>
                <a:solidFill>
                  <a:schemeClr val="bg2">
                    <a:lumMod val="10000"/>
                  </a:schemeClr>
                </a:solidFill>
                <a:effectLst>
                  <a:outerShdw blurRad="38100" dist="19050" dir="2700000" algn="tl" rotWithShape="0">
                    <a:schemeClr val="dk1">
                      <a:alpha val="40000"/>
                    </a:schemeClr>
                  </a:outerShdw>
                </a:effectLst>
              </a:rPr>
              <a:t>Data extends further to the right due to outlier</a:t>
            </a:r>
          </a:p>
          <a:p>
            <a:pPr marL="914400" lvl="1" indent="-457200">
              <a:buFont typeface="Arial" panose="020B0604020202020204" pitchFamily="34" charset="0"/>
              <a:buChar char="•"/>
            </a:pP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Hutts</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Nal</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Hutta</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are 300 cm on average.</a:t>
            </a:r>
          </a:p>
          <a:p>
            <a:pPr marL="1371600" lvl="2"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Leave in because </a:t>
            </a:r>
            <a:r>
              <a:rPr lang="en-US" dirty="0" err="1">
                <a:ln w="0"/>
                <a:solidFill>
                  <a:schemeClr val="bg2">
                    <a:lumMod val="10000"/>
                  </a:schemeClr>
                </a:solidFill>
                <a:effectLst>
                  <a:outerShdw blurRad="38100" dist="19050" dir="2700000" algn="tl" rotWithShape="0">
                    <a:schemeClr val="dk1">
                      <a:alpha val="40000"/>
                    </a:schemeClr>
                  </a:outerShdw>
                </a:effectLst>
              </a:rPr>
              <a:t>Nal</a:t>
            </a:r>
            <a:r>
              <a:rPr lang="en-US" dirty="0">
                <a:ln w="0"/>
                <a:solidFill>
                  <a:schemeClr val="bg2">
                    <a:lumMod val="10000"/>
                  </a:schemeClr>
                </a:solidFill>
                <a:effectLst>
                  <a:outerShdw blurRad="38100" dist="19050" dir="2700000" algn="tl" rotWithShape="0">
                    <a:schemeClr val="dk1">
                      <a:alpha val="40000"/>
                    </a:schemeClr>
                  </a:outerShdw>
                </a:effectLst>
              </a:rPr>
              <a:t> </a:t>
            </a:r>
            <a:r>
              <a:rPr lang="en-US" dirty="0" err="1">
                <a:ln w="0"/>
                <a:solidFill>
                  <a:schemeClr val="bg2">
                    <a:lumMod val="10000"/>
                  </a:schemeClr>
                </a:solidFill>
                <a:effectLst>
                  <a:outerShdw blurRad="38100" dist="19050" dir="2700000" algn="tl" rotWithShape="0">
                    <a:schemeClr val="dk1">
                      <a:alpha val="40000"/>
                    </a:schemeClr>
                  </a:outerShdw>
                </a:effectLst>
              </a:rPr>
              <a:t>Hutta’s</a:t>
            </a:r>
            <a:r>
              <a:rPr lang="en-US" dirty="0">
                <a:ln w="0"/>
                <a:solidFill>
                  <a:schemeClr val="bg2">
                    <a:lumMod val="10000"/>
                  </a:schemeClr>
                </a:solidFill>
                <a:effectLst>
                  <a:outerShdw blurRad="38100" dist="19050" dir="2700000" algn="tl" rotWithShape="0">
                    <a:schemeClr val="dk1">
                      <a:alpha val="40000"/>
                    </a:schemeClr>
                  </a:outerShdw>
                </a:effectLst>
              </a:rPr>
              <a:t> other unique variables may indicate a correlation.</a:t>
            </a:r>
            <a:endParaRPr lang="en-US"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10" name="Picture 9" descr="Histogram of species average height">
            <a:extLst>
              <a:ext uri="{FF2B5EF4-FFF2-40B4-BE49-F238E27FC236}">
                <a16:creationId xmlns:a16="http://schemas.microsoft.com/office/drawing/2014/main" id="{52BFD5B4-C45B-4C94-BBC5-D716D6607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01" y="545592"/>
            <a:ext cx="6920060" cy="5190045"/>
          </a:xfrm>
          <a:prstGeom prst="rect">
            <a:avLst/>
          </a:prstGeom>
        </p:spPr>
      </p:pic>
    </p:spTree>
    <p:extLst>
      <p:ext uri="{BB962C8B-B14F-4D97-AF65-F5344CB8AC3E}">
        <p14:creationId xmlns:p14="http://schemas.microsoft.com/office/powerpoint/2010/main" val="233928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6542701" y="742843"/>
            <a:ext cx="4891737" cy="4216539"/>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Mode: Mammal</a:t>
            </a: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Outliers:</a:t>
            </a:r>
          </a:p>
          <a:p>
            <a:pPr marL="914400" lvl="1" indent="-4572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There is only one gastropod species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Hutts</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Nal</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Hutta</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and one insectoid species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Geonosian</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Geonosia</a:t>
            </a:r>
            <a:r>
              <a:rPr lang="en-US" sz="2800" b="0" cap="none" spc="0" dirty="0">
                <a:ln w="0"/>
                <a:solidFill>
                  <a:schemeClr val="bg2">
                    <a:lumMod val="10000"/>
                  </a:schemeClr>
                </a:solidFill>
                <a:effectLst>
                  <a:outerShdw blurRad="38100" dist="19050" dir="2700000" algn="tl" rotWithShape="0">
                    <a:schemeClr val="dk1">
                      <a:alpha val="40000"/>
                    </a:schemeClr>
                  </a:outerShdw>
                </a:effectLst>
              </a:rPr>
              <a:t>).</a:t>
            </a:r>
          </a:p>
          <a:p>
            <a:pPr marL="1371600" lvl="2"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Will leave in due to the possible significance of related variables.</a:t>
            </a:r>
            <a:endParaRPr lang="en-US" sz="20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11" name="Picture 10" descr="Species classifcation">
            <a:extLst>
              <a:ext uri="{FF2B5EF4-FFF2-40B4-BE49-F238E27FC236}">
                <a16:creationId xmlns:a16="http://schemas.microsoft.com/office/drawing/2014/main" id="{25CC397C-2A15-444E-86BC-69D8FDE7A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08" y="464829"/>
            <a:ext cx="5018702" cy="5928342"/>
          </a:xfrm>
          <a:prstGeom prst="rect">
            <a:avLst/>
          </a:prstGeom>
        </p:spPr>
      </p:pic>
    </p:spTree>
    <p:extLst>
      <p:ext uri="{BB962C8B-B14F-4D97-AF65-F5344CB8AC3E}">
        <p14:creationId xmlns:p14="http://schemas.microsoft.com/office/powerpoint/2010/main" val="130374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133658" y="0"/>
            <a:ext cx="4367813" cy="6093976"/>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Prediction of species height based on planet size:</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Most of the average heights have similar distributions between large and small planets.</a:t>
            </a:r>
            <a:endParaRPr lang="en-US" sz="2000" b="0" cap="none" spc="0" dirty="0">
              <a:ln w="0"/>
              <a:solidFill>
                <a:schemeClr val="bg2">
                  <a:lumMod val="10000"/>
                </a:schemeClr>
              </a:solidFill>
              <a:effectLst>
                <a:outerShdw blurRad="38100" dist="19050" dir="2700000" algn="tl" rotWithShape="0">
                  <a:schemeClr val="dk1">
                    <a:alpha val="40000"/>
                  </a:schemeClr>
                </a:outerShdw>
              </a:effectLst>
            </a:endParaRPr>
          </a:p>
          <a:p>
            <a:pPr marL="1371600" lvl="2"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The distribution for small planets has a long tail extending to the left.</a:t>
            </a:r>
          </a:p>
          <a:p>
            <a:pPr marL="1371600" lvl="2" indent="-457200">
              <a:buFont typeface="Arial" panose="020B0604020202020204" pitchFamily="34" charset="0"/>
              <a:buChar char="•"/>
            </a:pPr>
            <a:r>
              <a:rPr lang="en-US" b="0" cap="none" spc="0" dirty="0">
                <a:ln w="0"/>
                <a:solidFill>
                  <a:schemeClr val="bg2">
                    <a:lumMod val="10000"/>
                  </a:schemeClr>
                </a:solidFill>
                <a:effectLst>
                  <a:outerShdw blurRad="38100" dist="19050" dir="2700000" algn="tl" rotWithShape="0">
                    <a:schemeClr val="dk1">
                      <a:alpha val="40000"/>
                    </a:schemeClr>
                  </a:outerShdw>
                </a:effectLst>
              </a:rPr>
              <a:t>The distribution for large planets is somewhat normal.</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The outlier for small planets lies in the largest height. The outlier for large planets lies in the second smallest height.</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From this PMF, it would be difficult to determine species height based on planet size.</a:t>
            </a:r>
          </a:p>
        </p:txBody>
      </p:sp>
      <p:pic>
        <p:nvPicPr>
          <p:cNvPr id="8" name="Picture 7" descr="A screenshot of a cell phone&#10;&#10;Description automatically generated">
            <a:extLst>
              <a:ext uri="{FF2B5EF4-FFF2-40B4-BE49-F238E27FC236}">
                <a16:creationId xmlns:a16="http://schemas.microsoft.com/office/drawing/2014/main" id="{1B841ADD-3046-4A72-A1CC-A231255CC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529" y="505127"/>
            <a:ext cx="6464144" cy="4848108"/>
          </a:xfrm>
          <a:prstGeom prst="rect">
            <a:avLst/>
          </a:prstGeom>
        </p:spPr>
      </p:pic>
    </p:spTree>
    <p:extLst>
      <p:ext uri="{BB962C8B-B14F-4D97-AF65-F5344CB8AC3E}">
        <p14:creationId xmlns:p14="http://schemas.microsoft.com/office/powerpoint/2010/main" val="128607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151059" y="120846"/>
            <a:ext cx="4367813" cy="5509200"/>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Approximately 95% of the average heights lie below 225 cm.</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75% of the heights lie between 125 cm and 225 cm.</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This is still a fairly wide range of heights.</a:t>
            </a:r>
          </a:p>
          <a:p>
            <a:pPr marL="457200" indent="-457200">
              <a:buFont typeface="Arial" panose="020B0604020202020204" pitchFamily="34" charset="0"/>
              <a:buChar char="•"/>
            </a:pPr>
            <a:r>
              <a:rPr lang="en-US" sz="2000" b="0" cap="none" spc="0" dirty="0">
                <a:ln w="0"/>
                <a:solidFill>
                  <a:schemeClr val="bg2">
                    <a:lumMod val="10000"/>
                  </a:schemeClr>
                </a:solidFill>
                <a:effectLst>
                  <a:outerShdw blurRad="38100" dist="19050" dir="2700000" algn="tl" rotWithShape="0">
                    <a:schemeClr val="dk1">
                      <a:alpha val="40000"/>
                    </a:schemeClr>
                  </a:outerShdw>
                </a:effectLst>
              </a:rPr>
              <a:t>The CDF shows that the </a:t>
            </a:r>
            <a:r>
              <a:rPr lang="en-US" sz="2000" dirty="0">
                <a:ln w="0"/>
                <a:solidFill>
                  <a:schemeClr val="bg2">
                    <a:lumMod val="10000"/>
                  </a:schemeClr>
                </a:solidFill>
                <a:effectLst>
                  <a:outerShdw blurRad="38100" dist="19050" dir="2700000" algn="tl" rotWithShape="0">
                    <a:schemeClr val="dk1">
                      <a:alpha val="40000"/>
                    </a:schemeClr>
                  </a:outerShdw>
                </a:effectLst>
              </a:rPr>
              <a:t>largest height in the data and the smallest height are outliers.</a:t>
            </a:r>
          </a:p>
          <a:p>
            <a:pPr marL="457200" indent="-457200">
              <a:buFont typeface="Arial" panose="020B0604020202020204" pitchFamily="34" charset="0"/>
              <a:buChar char="•"/>
            </a:pPr>
            <a:r>
              <a:rPr lang="en-US" sz="2000" b="0" cap="none" spc="0" dirty="0">
                <a:ln w="0"/>
                <a:solidFill>
                  <a:schemeClr val="bg2">
                    <a:lumMod val="10000"/>
                  </a:schemeClr>
                </a:solidFill>
                <a:effectLst>
                  <a:outerShdw blurRad="38100" dist="19050" dir="2700000" algn="tl" rotWithShape="0">
                    <a:schemeClr val="dk1">
                      <a:alpha val="40000"/>
                    </a:schemeClr>
                  </a:outerShdw>
                </a:effectLst>
              </a:rPr>
              <a:t>Comparing this to the information from the PMF, it still seems </a:t>
            </a:r>
            <a:r>
              <a:rPr lang="en-US" sz="2000" dirty="0">
                <a:ln w="0"/>
                <a:solidFill>
                  <a:schemeClr val="bg2">
                    <a:lumMod val="10000"/>
                  </a:schemeClr>
                </a:solidFill>
                <a:effectLst>
                  <a:outerShdw blurRad="38100" dist="19050" dir="2700000" algn="tl" rotWithShape="0">
                    <a:schemeClr val="dk1">
                      <a:alpha val="40000"/>
                    </a:schemeClr>
                  </a:outerShdw>
                </a:effectLst>
              </a:rPr>
              <a:t>unlikely that planetary variables affect species height. </a:t>
            </a:r>
          </a:p>
          <a:p>
            <a:pPr marL="914400" lvl="1" indent="-457200">
              <a:buFont typeface="Arial" panose="020B0604020202020204" pitchFamily="34" charset="0"/>
              <a:buChar char="•"/>
            </a:pPr>
            <a:r>
              <a:rPr lang="en-US" sz="1600" b="0" cap="none" spc="0" dirty="0">
                <a:ln w="0"/>
                <a:solidFill>
                  <a:schemeClr val="bg2">
                    <a:lumMod val="10000"/>
                  </a:schemeClr>
                </a:solidFill>
                <a:effectLst>
                  <a:outerShdw blurRad="38100" dist="19050" dir="2700000" algn="tl" rotWithShape="0">
                    <a:schemeClr val="dk1">
                      <a:alpha val="40000"/>
                    </a:schemeClr>
                  </a:outerShdw>
                </a:effectLst>
              </a:rPr>
              <a:t>More detailed analysis would be required to parse the 100 cm range to see if there is a more direct correlation. This would require more data.</a:t>
            </a:r>
          </a:p>
        </p:txBody>
      </p:sp>
      <p:pic>
        <p:nvPicPr>
          <p:cNvPr id="10" name="Picture 9" descr="CDF">
            <a:extLst>
              <a:ext uri="{FF2B5EF4-FFF2-40B4-BE49-F238E27FC236}">
                <a16:creationId xmlns:a16="http://schemas.microsoft.com/office/drawing/2014/main" id="{57D38AA8-DA88-4056-953B-29D69C447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995" y="602075"/>
            <a:ext cx="6394064" cy="4795548"/>
          </a:xfrm>
          <a:prstGeom prst="rect">
            <a:avLst/>
          </a:prstGeom>
        </p:spPr>
      </p:pic>
    </p:spTree>
    <p:extLst>
      <p:ext uri="{BB962C8B-B14F-4D97-AF65-F5344CB8AC3E}">
        <p14:creationId xmlns:p14="http://schemas.microsoft.com/office/powerpoint/2010/main" val="170633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151059" y="120846"/>
            <a:ext cx="4367813" cy="3046988"/>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The distribution of average species heights does not match the model. This suggests that the distribution is not normal.</a:t>
            </a:r>
          </a:p>
          <a:p>
            <a:pPr marL="457200" indent="-457200">
              <a:buFont typeface="Arial" panose="020B0604020202020204" pitchFamily="34" charset="0"/>
              <a:buChar char="•"/>
            </a:pPr>
            <a:r>
              <a:rPr lang="en-US" sz="2000" b="0" cap="none" spc="0" dirty="0">
                <a:ln w="0"/>
                <a:solidFill>
                  <a:schemeClr val="bg2">
                    <a:lumMod val="10000"/>
                  </a:schemeClr>
                </a:solidFill>
                <a:effectLst>
                  <a:outerShdw blurRad="38100" dist="19050" dir="2700000" algn="tl" rotWithShape="0">
                    <a:schemeClr val="dk1">
                      <a:alpha val="40000"/>
                    </a:schemeClr>
                  </a:outerShdw>
                </a:effectLst>
              </a:rPr>
              <a:t>S</a:t>
            </a:r>
            <a:r>
              <a:rPr lang="en-US" sz="2000" dirty="0">
                <a:ln w="0"/>
                <a:solidFill>
                  <a:schemeClr val="bg2">
                    <a:lumMod val="10000"/>
                  </a:schemeClr>
                </a:solidFill>
                <a:effectLst>
                  <a:outerShdw blurRad="38100" dist="19050" dir="2700000" algn="tl" rotWithShape="0">
                    <a:schemeClr val="dk1">
                      <a:alpha val="40000"/>
                    </a:schemeClr>
                  </a:outerShdw>
                </a:effectLst>
              </a:rPr>
              <a:t>ince the distribution of heights is not normal, it is possible that heights correlates to another variable.</a:t>
            </a:r>
            <a:endParaRPr lang="en-US" sz="16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E919F1E5-94B5-4CF2-A950-68648225F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52" y="505127"/>
            <a:ext cx="6452307" cy="4839230"/>
          </a:xfrm>
          <a:prstGeom prst="rect">
            <a:avLst/>
          </a:prstGeom>
        </p:spPr>
      </p:pic>
    </p:spTree>
    <p:extLst>
      <p:ext uri="{BB962C8B-B14F-4D97-AF65-F5344CB8AC3E}">
        <p14:creationId xmlns:p14="http://schemas.microsoft.com/office/powerpoint/2010/main" val="24256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151059" y="120846"/>
            <a:ext cx="4367813" cy="5909310"/>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Spearman’s correlation:</a:t>
            </a:r>
          </a:p>
          <a:p>
            <a:pPr marL="914400" lvl="1" indent="-457200">
              <a:buFont typeface="Arial" panose="020B0604020202020204" pitchFamily="34" charset="0"/>
              <a:buChar char="•"/>
            </a:pPr>
            <a:r>
              <a:rPr lang="en-US" sz="1600" b="0" cap="none" spc="0" dirty="0">
                <a:ln w="0"/>
                <a:solidFill>
                  <a:schemeClr val="bg2">
                    <a:lumMod val="10000"/>
                  </a:schemeClr>
                </a:solidFill>
                <a:effectLst>
                  <a:outerShdw blurRad="38100" dist="19050" dir="2700000" algn="tl" rotWithShape="0">
                    <a:schemeClr val="dk1">
                      <a:alpha val="40000"/>
                    </a:schemeClr>
                  </a:outerShdw>
                </a:effectLst>
              </a:rPr>
              <a:t>0.134</a:t>
            </a:r>
          </a:p>
          <a:p>
            <a:pPr marL="914400" lvl="1"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A fairly weak positive correlation</a:t>
            </a:r>
          </a:p>
          <a:p>
            <a:pPr marL="457200" indent="-457200">
              <a:buFont typeface="Arial" panose="020B0604020202020204" pitchFamily="34" charset="0"/>
              <a:buChar char="•"/>
            </a:pPr>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Climate key:</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1 = Temperate</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2 = Arid</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3 = Tropical</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4 = Subtropical</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5 = Hot</a:t>
            </a:r>
          </a:p>
          <a:p>
            <a:pPr marL="457200" indent="-457200">
              <a:buFont typeface="Arial" panose="020B0604020202020204" pitchFamily="34" charset="0"/>
              <a:buChar char="•"/>
            </a:pPr>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There are more temperate planets than any other which provides more opportunities for a variety of heights on those planets.</a:t>
            </a: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Temperate planets have the shortest species.</a:t>
            </a: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The </a:t>
            </a:r>
            <a:r>
              <a:rPr lang="en-US" sz="1600" dirty="0" err="1">
                <a:ln w="0"/>
                <a:solidFill>
                  <a:schemeClr val="bg2">
                    <a:lumMod val="10000"/>
                  </a:schemeClr>
                </a:solidFill>
                <a:effectLst>
                  <a:outerShdw blurRad="38100" dist="19050" dir="2700000" algn="tl" rotWithShape="0">
                    <a:schemeClr val="dk1">
                      <a:alpha val="40000"/>
                    </a:schemeClr>
                  </a:outerShdw>
                </a:effectLst>
              </a:rPr>
              <a:t>Hutts</a:t>
            </a:r>
            <a:r>
              <a:rPr lang="en-US" sz="1600" dirty="0">
                <a:ln w="0"/>
                <a:solidFill>
                  <a:schemeClr val="bg2">
                    <a:lumMod val="10000"/>
                  </a:schemeClr>
                </a:solidFill>
                <a:effectLst>
                  <a:outerShdw blurRad="38100" dist="19050" dir="2700000" algn="tl" rotWithShape="0">
                    <a:schemeClr val="dk1">
                      <a:alpha val="40000"/>
                    </a:schemeClr>
                  </a:outerShdw>
                </a:effectLst>
              </a:rPr>
              <a:t> on </a:t>
            </a:r>
            <a:r>
              <a:rPr lang="en-US" sz="1600" dirty="0" err="1">
                <a:ln w="0"/>
                <a:solidFill>
                  <a:schemeClr val="bg2">
                    <a:lumMod val="10000"/>
                  </a:schemeClr>
                </a:solidFill>
                <a:effectLst>
                  <a:outerShdw blurRad="38100" dist="19050" dir="2700000" algn="tl" rotWithShape="0">
                    <a:schemeClr val="dk1">
                      <a:alpha val="40000"/>
                    </a:schemeClr>
                  </a:outerShdw>
                </a:effectLst>
              </a:rPr>
              <a:t>Nal</a:t>
            </a:r>
            <a:r>
              <a:rPr lang="en-US" sz="1600" dirty="0">
                <a:ln w="0"/>
                <a:solidFill>
                  <a:schemeClr val="bg2">
                    <a:lumMod val="10000"/>
                  </a:schemeClr>
                </a:solidFill>
                <a:effectLst>
                  <a:outerShdw blurRad="38100" dist="19050" dir="2700000" algn="tl" rotWithShape="0">
                    <a:schemeClr val="dk1">
                      <a:alpha val="40000"/>
                    </a:schemeClr>
                  </a:outerShdw>
                </a:effectLst>
              </a:rPr>
              <a:t> </a:t>
            </a:r>
            <a:r>
              <a:rPr lang="en-US" sz="1600" dirty="0" err="1">
                <a:ln w="0"/>
                <a:solidFill>
                  <a:schemeClr val="bg2">
                    <a:lumMod val="10000"/>
                  </a:schemeClr>
                </a:solidFill>
                <a:effectLst>
                  <a:outerShdw blurRad="38100" dist="19050" dir="2700000" algn="tl" rotWithShape="0">
                    <a:schemeClr val="dk1">
                      <a:alpha val="40000"/>
                    </a:schemeClr>
                  </a:outerShdw>
                </a:effectLst>
              </a:rPr>
              <a:t>Hutta</a:t>
            </a:r>
            <a:r>
              <a:rPr lang="en-US" sz="1600" dirty="0">
                <a:ln w="0"/>
                <a:solidFill>
                  <a:schemeClr val="bg2">
                    <a:lumMod val="10000"/>
                  </a:schemeClr>
                </a:solidFill>
                <a:effectLst>
                  <a:outerShdw blurRad="38100" dist="19050" dir="2700000" algn="tl" rotWithShape="0">
                    <a:schemeClr val="dk1">
                      <a:alpha val="40000"/>
                    </a:schemeClr>
                  </a:outerShdw>
                </a:effectLst>
              </a:rPr>
              <a:t> (the tallest species) are still a clear outlier.</a:t>
            </a: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Main clusters:</a:t>
            </a:r>
          </a:p>
          <a:p>
            <a:pPr marL="914400" lvl="1"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Heights between 175 cm and 200 cm on temperate planets and arid planets</a:t>
            </a:r>
          </a:p>
        </p:txBody>
      </p:sp>
      <p:pic>
        <p:nvPicPr>
          <p:cNvPr id="11" name="Picture 10" descr="Avg height vs climate scatter plot">
            <a:extLst>
              <a:ext uri="{FF2B5EF4-FFF2-40B4-BE49-F238E27FC236}">
                <a16:creationId xmlns:a16="http://schemas.microsoft.com/office/drawing/2014/main" id="{5DF26F3F-9D25-4A07-9E15-158B55AFB27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73127" y="505127"/>
            <a:ext cx="6452307" cy="4839230"/>
          </a:xfrm>
          <a:prstGeom prst="rect">
            <a:avLst/>
          </a:prstGeom>
        </p:spPr>
      </p:pic>
    </p:spTree>
    <p:extLst>
      <p:ext uri="{BB962C8B-B14F-4D97-AF65-F5344CB8AC3E}">
        <p14:creationId xmlns:p14="http://schemas.microsoft.com/office/powerpoint/2010/main" val="229427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atterplot of Species Classification by Diameter">
            <a:extLst>
              <a:ext uri="{FF2B5EF4-FFF2-40B4-BE49-F238E27FC236}">
                <a16:creationId xmlns:a16="http://schemas.microsoft.com/office/drawing/2014/main" id="{BE54A969-C49C-475D-BE17-9C94DEE5821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8778" y="464067"/>
            <a:ext cx="6542564" cy="4906923"/>
          </a:xfrm>
          <a:prstGeom prst="rect">
            <a:avLst/>
          </a:prstGeom>
        </p:spPr>
      </p:pic>
      <p:sp>
        <p:nvSpPr>
          <p:cNvPr id="11" name="Rectangle 10">
            <a:extLst>
              <a:ext uri="{FF2B5EF4-FFF2-40B4-BE49-F238E27FC236}">
                <a16:creationId xmlns:a16="http://schemas.microsoft.com/office/drawing/2014/main" id="{CDFD77D2-CB82-42CF-B32F-FE7C744DE957}"/>
              </a:ext>
            </a:extLst>
          </p:cNvPr>
          <p:cNvSpPr/>
          <p:nvPr/>
        </p:nvSpPr>
        <p:spPr>
          <a:xfrm>
            <a:off x="7151059" y="120846"/>
            <a:ext cx="4367813" cy="5940088"/>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Spearman’s correlation:</a:t>
            </a:r>
          </a:p>
          <a:p>
            <a:pPr marL="914400" lvl="1" indent="-457200">
              <a:buFont typeface="Arial" panose="020B0604020202020204" pitchFamily="34" charset="0"/>
              <a:buChar char="•"/>
            </a:pPr>
            <a:r>
              <a:rPr lang="en-US" sz="1600" b="0" cap="none" spc="0" dirty="0">
                <a:ln w="0"/>
                <a:solidFill>
                  <a:schemeClr val="bg2">
                    <a:lumMod val="10000"/>
                  </a:schemeClr>
                </a:solidFill>
                <a:effectLst>
                  <a:outerShdw blurRad="38100" dist="19050" dir="2700000" algn="tl" rotWithShape="0">
                    <a:schemeClr val="dk1">
                      <a:alpha val="40000"/>
                    </a:schemeClr>
                  </a:outerShdw>
                </a:effectLst>
              </a:rPr>
              <a:t>-0.0728</a:t>
            </a:r>
          </a:p>
          <a:p>
            <a:pPr marL="914400" lvl="1"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A very weak negative correlation</a:t>
            </a:r>
          </a:p>
          <a:p>
            <a:pPr marL="457200" indent="-457200">
              <a:buFont typeface="Arial" panose="020B0604020202020204" pitchFamily="34" charset="0"/>
              <a:buChar char="•"/>
            </a:pPr>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Classification key:</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1 = Mammal</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2 = Amphibian</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3 = Reptilian</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4 = Insectoid</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5 = Gastropod</a:t>
            </a:r>
          </a:p>
          <a:p>
            <a:pPr marL="914400" lvl="1" indent="-457200">
              <a:buFont typeface="Arial" panose="020B0604020202020204" pitchFamily="34" charset="0"/>
              <a:buChar char="•"/>
            </a:pPr>
            <a:r>
              <a:rPr lang="en-US" dirty="0">
                <a:ln w="0"/>
                <a:solidFill>
                  <a:schemeClr val="bg2">
                    <a:lumMod val="10000"/>
                  </a:schemeClr>
                </a:solidFill>
                <a:effectLst>
                  <a:outerShdw blurRad="38100" dist="19050" dir="2700000" algn="tl" rotWithShape="0">
                    <a:schemeClr val="dk1">
                      <a:alpha val="40000"/>
                    </a:schemeClr>
                  </a:outerShdw>
                </a:effectLst>
              </a:rPr>
              <a:t>6 = Unknown</a:t>
            </a:r>
          </a:p>
          <a:p>
            <a:pPr marL="457200" indent="-457200">
              <a:buFont typeface="Arial" panose="020B0604020202020204" pitchFamily="34" charset="0"/>
              <a:buChar char="•"/>
            </a:pPr>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Mammals and amphibians are found on planets with a variety of different diameters.</a:t>
            </a: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The insectoid, gastropod, and unknown species range around a similar diameter range (~11000-15000 km)</a:t>
            </a:r>
          </a:p>
          <a:p>
            <a:pPr marL="457200"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Main cluster:</a:t>
            </a:r>
          </a:p>
          <a:p>
            <a:pPr marL="914400" lvl="1" indent="-457200">
              <a:buFont typeface="Arial" panose="020B0604020202020204" pitchFamily="34" charset="0"/>
              <a:buChar char="•"/>
            </a:pPr>
            <a:r>
              <a:rPr lang="en-US" sz="1600" dirty="0">
                <a:ln w="0"/>
                <a:solidFill>
                  <a:schemeClr val="bg2">
                    <a:lumMod val="10000"/>
                  </a:schemeClr>
                </a:solidFill>
                <a:effectLst>
                  <a:outerShdw blurRad="38100" dist="19050" dir="2700000" algn="tl" rotWithShape="0">
                    <a:schemeClr val="dk1">
                      <a:alpha val="40000"/>
                    </a:schemeClr>
                  </a:outerShdw>
                </a:effectLst>
              </a:rPr>
              <a:t>Mammals and amphibians on planets with diameters around 12500 km</a:t>
            </a:r>
          </a:p>
        </p:txBody>
      </p:sp>
    </p:spTree>
    <p:extLst>
      <p:ext uri="{BB962C8B-B14F-4D97-AF65-F5344CB8AC3E}">
        <p14:creationId xmlns:p14="http://schemas.microsoft.com/office/powerpoint/2010/main" val="395038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FD77D2-CB82-42CF-B32F-FE7C744DE957}"/>
              </a:ext>
            </a:extLst>
          </p:cNvPr>
          <p:cNvSpPr/>
          <p:nvPr/>
        </p:nvSpPr>
        <p:spPr>
          <a:xfrm>
            <a:off x="713172" y="2627094"/>
            <a:ext cx="9030166" cy="3108543"/>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r>
              <a:rPr lang="en-US" sz="2400" b="1" dirty="0">
                <a:ln w="0"/>
                <a:solidFill>
                  <a:schemeClr val="bg2">
                    <a:lumMod val="10000"/>
                  </a:schemeClr>
                </a:solidFill>
                <a:effectLst>
                  <a:outerShdw blurRad="38100" dist="19050" dir="2700000" algn="tl" rotWithShape="0">
                    <a:schemeClr val="dk1">
                      <a:alpha val="40000"/>
                    </a:schemeClr>
                  </a:outerShdw>
                </a:effectLst>
              </a:rPr>
              <a:t>Testing the Correlation</a:t>
            </a:r>
          </a:p>
          <a:p>
            <a:r>
              <a:rPr lang="en-US" sz="2000" dirty="0">
                <a:ln w="0"/>
                <a:solidFill>
                  <a:schemeClr val="bg2">
                    <a:lumMod val="10000"/>
                  </a:schemeClr>
                </a:solidFill>
                <a:effectLst>
                  <a:outerShdw blurRad="38100" dist="19050" dir="2700000" algn="tl" rotWithShape="0">
                    <a:schemeClr val="dk1">
                      <a:alpha val="40000"/>
                    </a:schemeClr>
                  </a:outerShdw>
                </a:effectLst>
              </a:rPr>
              <a:t>Thinkstats2 </a:t>
            </a:r>
            <a:r>
              <a:rPr lang="en-US" sz="2000" dirty="0" err="1">
                <a:ln w="0"/>
                <a:solidFill>
                  <a:schemeClr val="bg2">
                    <a:lumMod val="10000"/>
                  </a:schemeClr>
                </a:solidFill>
                <a:effectLst>
                  <a:outerShdw blurRad="38100" dist="19050" dir="2700000" algn="tl" rotWithShape="0">
                    <a:schemeClr val="dk1">
                      <a:alpha val="40000"/>
                    </a:schemeClr>
                  </a:outerShdw>
                </a:effectLst>
              </a:rPr>
              <a:t>CorrelationPermute</a:t>
            </a:r>
            <a:r>
              <a:rPr lang="en-US" sz="2000" dirty="0">
                <a:ln w="0"/>
                <a:solidFill>
                  <a:schemeClr val="bg2">
                    <a:lumMod val="10000"/>
                  </a:schemeClr>
                </a:solidFill>
                <a:effectLst>
                  <a:outerShdw blurRad="38100" dist="19050" dir="2700000" algn="tl" rotWithShape="0">
                    <a:schemeClr val="dk1">
                      <a:alpha val="40000"/>
                    </a:schemeClr>
                  </a:outerShdw>
                </a:effectLst>
              </a:rPr>
              <a:t> Test</a:t>
            </a:r>
          </a:p>
          <a:p>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Statistically significant p-values:</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Rotation period vs species classification</a:t>
            </a:r>
          </a:p>
          <a:p>
            <a:pPr marL="1371600" lvl="2"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0.001</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It is unlikely that this value occurred by chance, however, it does not necessarily indicate that the effect is important.</a:t>
            </a:r>
          </a:p>
        </p:txBody>
      </p:sp>
      <p:graphicFrame>
        <p:nvGraphicFramePr>
          <p:cNvPr id="4" name="Table 7">
            <a:extLst>
              <a:ext uri="{FF2B5EF4-FFF2-40B4-BE49-F238E27FC236}">
                <a16:creationId xmlns:a16="http://schemas.microsoft.com/office/drawing/2014/main" id="{49100605-0637-452D-8052-17AC1337BBD1}"/>
              </a:ext>
            </a:extLst>
          </p:cNvPr>
          <p:cNvGraphicFramePr>
            <a:graphicFrameLocks noGrp="1"/>
          </p:cNvGraphicFramePr>
          <p:nvPr>
            <p:extLst>
              <p:ext uri="{D42A27DB-BD31-4B8C-83A1-F6EECF244321}">
                <p14:modId xmlns:p14="http://schemas.microsoft.com/office/powerpoint/2010/main" val="1367150992"/>
              </p:ext>
            </p:extLst>
          </p:nvPr>
        </p:nvGraphicFramePr>
        <p:xfrm>
          <a:off x="4739101" y="914083"/>
          <a:ext cx="6739727" cy="2595880"/>
        </p:xfrm>
        <a:graphic>
          <a:graphicData uri="http://schemas.openxmlformats.org/drawingml/2006/table">
            <a:tbl>
              <a:tblPr firstRow="1" bandRow="1">
                <a:tableStyleId>{5C22544A-7EE6-4342-B048-85BDC9FD1C3A}</a:tableStyleId>
              </a:tblPr>
              <a:tblGrid>
                <a:gridCol w="2404555">
                  <a:extLst>
                    <a:ext uri="{9D8B030D-6E8A-4147-A177-3AD203B41FA5}">
                      <a16:colId xmlns:a16="http://schemas.microsoft.com/office/drawing/2014/main" val="261426642"/>
                    </a:ext>
                  </a:extLst>
                </a:gridCol>
                <a:gridCol w="2200339">
                  <a:extLst>
                    <a:ext uri="{9D8B030D-6E8A-4147-A177-3AD203B41FA5}">
                      <a16:colId xmlns:a16="http://schemas.microsoft.com/office/drawing/2014/main" val="822082617"/>
                    </a:ext>
                  </a:extLst>
                </a:gridCol>
                <a:gridCol w="2134833">
                  <a:extLst>
                    <a:ext uri="{9D8B030D-6E8A-4147-A177-3AD203B41FA5}">
                      <a16:colId xmlns:a16="http://schemas.microsoft.com/office/drawing/2014/main" val="1995195963"/>
                    </a:ext>
                  </a:extLst>
                </a:gridCol>
              </a:tblGrid>
              <a:tr h="370840">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a:t>P-VALUES</a:t>
                      </a:r>
                    </a:p>
                  </a:txBody>
                  <a:tcPr>
                    <a:lnL w="12700" cap="flat" cmpd="sng" algn="ctr">
                      <a:noFill/>
                      <a:prstDash val="solid"/>
                      <a:round/>
                      <a:headEnd type="none" w="med" len="med"/>
                      <a:tailEnd type="none" w="med" len="med"/>
                    </a:lnL>
                    <a:solidFill>
                      <a:schemeClr val="accent1"/>
                    </a:solidFill>
                  </a:tcPr>
                </a:tc>
                <a:tc hMerge="1">
                  <a:txBody>
                    <a:bodyPr/>
                    <a:lstStyle/>
                    <a:p>
                      <a:endParaRPr lang="en-US" dirty="0"/>
                    </a:p>
                  </a:txBody>
                  <a:tcPr>
                    <a:solidFill>
                      <a:schemeClr val="accent1"/>
                    </a:solidFill>
                  </a:tcPr>
                </a:tc>
                <a:extLst>
                  <a:ext uri="{0D108BD9-81ED-4DB2-BD59-A6C34878D82A}">
                    <a16:rowId xmlns:a16="http://schemas.microsoft.com/office/drawing/2014/main" val="2851544986"/>
                  </a:ext>
                </a:extLst>
              </a:tr>
              <a:tr h="370840">
                <a:tc>
                  <a:txBody>
                    <a:bodyPr/>
                    <a:lstStyle/>
                    <a:p>
                      <a:r>
                        <a:rPr lang="en-US" dirty="0">
                          <a:solidFill>
                            <a:schemeClr val="bg1"/>
                          </a:solidFill>
                        </a:rPr>
                        <a:t>Planet variable</a:t>
                      </a:r>
                    </a:p>
                  </a:txBody>
                  <a:tcPr>
                    <a:lnT w="12700" cap="flat" cmpd="sng" algn="ctr">
                      <a:noFill/>
                      <a:prstDash val="solid"/>
                      <a:round/>
                      <a:headEnd type="none" w="med" len="med"/>
                      <a:tailEnd type="none" w="med" len="med"/>
                    </a:lnT>
                    <a:solidFill>
                      <a:schemeClr val="accent1"/>
                    </a:solidFill>
                  </a:tcPr>
                </a:tc>
                <a:tc>
                  <a:txBody>
                    <a:bodyPr/>
                    <a:lstStyle/>
                    <a:p>
                      <a:r>
                        <a:rPr lang="en-US" dirty="0">
                          <a:solidFill>
                            <a:schemeClr val="bg1"/>
                          </a:solidFill>
                        </a:rPr>
                        <a:t>Species classification</a:t>
                      </a:r>
                    </a:p>
                  </a:txBody>
                  <a:tcPr>
                    <a:solidFill>
                      <a:schemeClr val="accent1"/>
                    </a:solidFill>
                  </a:tcPr>
                </a:tc>
                <a:tc>
                  <a:txBody>
                    <a:bodyPr/>
                    <a:lstStyle/>
                    <a:p>
                      <a:r>
                        <a:rPr lang="en-US" dirty="0">
                          <a:solidFill>
                            <a:schemeClr val="bg1"/>
                          </a:solidFill>
                        </a:rPr>
                        <a:t>Average height (cm)</a:t>
                      </a:r>
                    </a:p>
                  </a:txBody>
                  <a:tcPr>
                    <a:solidFill>
                      <a:schemeClr val="accent1"/>
                    </a:solidFill>
                  </a:tcPr>
                </a:tc>
                <a:extLst>
                  <a:ext uri="{0D108BD9-81ED-4DB2-BD59-A6C34878D82A}">
                    <a16:rowId xmlns:a16="http://schemas.microsoft.com/office/drawing/2014/main" val="1424283348"/>
                  </a:ext>
                </a:extLst>
              </a:tr>
              <a:tr h="370840">
                <a:tc>
                  <a:txBody>
                    <a:bodyPr/>
                    <a:lstStyle/>
                    <a:p>
                      <a:r>
                        <a:rPr lang="en-US" dirty="0"/>
                        <a:t>Orbital period (days)</a:t>
                      </a:r>
                    </a:p>
                  </a:txBody>
                  <a:tcPr/>
                </a:tc>
                <a:tc>
                  <a:txBody>
                    <a:bodyPr/>
                    <a:lstStyle/>
                    <a:p>
                      <a:pPr algn="ctr"/>
                      <a:r>
                        <a:rPr lang="en-US" dirty="0"/>
                        <a:t>0.12</a:t>
                      </a:r>
                    </a:p>
                  </a:txBody>
                  <a:tcPr/>
                </a:tc>
                <a:tc>
                  <a:txBody>
                    <a:bodyPr/>
                    <a:lstStyle/>
                    <a:p>
                      <a:pPr algn="ctr"/>
                      <a:r>
                        <a:rPr lang="en-US" dirty="0"/>
                        <a:t>0.384</a:t>
                      </a:r>
                    </a:p>
                  </a:txBody>
                  <a:tcPr/>
                </a:tc>
                <a:extLst>
                  <a:ext uri="{0D108BD9-81ED-4DB2-BD59-A6C34878D82A}">
                    <a16:rowId xmlns:a16="http://schemas.microsoft.com/office/drawing/2014/main" val="4009129835"/>
                  </a:ext>
                </a:extLst>
              </a:tr>
              <a:tr h="370840">
                <a:tc>
                  <a:txBody>
                    <a:bodyPr/>
                    <a:lstStyle/>
                    <a:p>
                      <a:r>
                        <a:rPr lang="en-US" dirty="0"/>
                        <a:t>Rotation period (hours)</a:t>
                      </a:r>
                    </a:p>
                  </a:txBody>
                  <a:tcPr/>
                </a:tc>
                <a:tc>
                  <a:txBody>
                    <a:bodyPr/>
                    <a:lstStyle/>
                    <a:p>
                      <a:pPr algn="ctr"/>
                      <a:r>
                        <a:rPr lang="en-US" dirty="0"/>
                        <a:t>0.001</a:t>
                      </a:r>
                    </a:p>
                  </a:txBody>
                  <a:tcPr/>
                </a:tc>
                <a:tc>
                  <a:txBody>
                    <a:bodyPr/>
                    <a:lstStyle/>
                    <a:p>
                      <a:pPr algn="ctr"/>
                      <a:r>
                        <a:rPr lang="en-US" dirty="0"/>
                        <a:t>0.207</a:t>
                      </a:r>
                    </a:p>
                  </a:txBody>
                  <a:tcPr/>
                </a:tc>
                <a:extLst>
                  <a:ext uri="{0D108BD9-81ED-4DB2-BD59-A6C34878D82A}">
                    <a16:rowId xmlns:a16="http://schemas.microsoft.com/office/drawing/2014/main" val="421806630"/>
                  </a:ext>
                </a:extLst>
              </a:tr>
              <a:tr h="370840">
                <a:tc>
                  <a:txBody>
                    <a:bodyPr/>
                    <a:lstStyle/>
                    <a:p>
                      <a:r>
                        <a:rPr lang="en-US" dirty="0"/>
                        <a:t>Diameter (km)</a:t>
                      </a:r>
                    </a:p>
                  </a:txBody>
                  <a:tcPr/>
                </a:tc>
                <a:tc>
                  <a:txBody>
                    <a:bodyPr/>
                    <a:lstStyle/>
                    <a:p>
                      <a:pPr algn="ctr"/>
                      <a:r>
                        <a:rPr lang="en-US" dirty="0"/>
                        <a:t>0.887</a:t>
                      </a:r>
                    </a:p>
                  </a:txBody>
                  <a:tcPr/>
                </a:tc>
                <a:tc>
                  <a:txBody>
                    <a:bodyPr/>
                    <a:lstStyle/>
                    <a:p>
                      <a:pPr algn="ctr"/>
                      <a:r>
                        <a:rPr lang="en-US" dirty="0"/>
                        <a:t>0.385</a:t>
                      </a:r>
                    </a:p>
                  </a:txBody>
                  <a:tcPr/>
                </a:tc>
                <a:extLst>
                  <a:ext uri="{0D108BD9-81ED-4DB2-BD59-A6C34878D82A}">
                    <a16:rowId xmlns:a16="http://schemas.microsoft.com/office/drawing/2014/main" val="1142053505"/>
                  </a:ext>
                </a:extLst>
              </a:tr>
              <a:tr h="370840">
                <a:tc>
                  <a:txBody>
                    <a:bodyPr/>
                    <a:lstStyle/>
                    <a:p>
                      <a:r>
                        <a:rPr lang="en-US" dirty="0"/>
                        <a:t>Climate</a:t>
                      </a:r>
                    </a:p>
                  </a:txBody>
                  <a:tcPr/>
                </a:tc>
                <a:tc>
                  <a:txBody>
                    <a:bodyPr/>
                    <a:lstStyle/>
                    <a:p>
                      <a:pPr algn="ctr"/>
                      <a:r>
                        <a:rPr lang="en-US" dirty="0"/>
                        <a:t>0.212</a:t>
                      </a:r>
                    </a:p>
                  </a:txBody>
                  <a:tcPr/>
                </a:tc>
                <a:tc>
                  <a:txBody>
                    <a:bodyPr/>
                    <a:lstStyle/>
                    <a:p>
                      <a:pPr algn="ctr"/>
                      <a:r>
                        <a:rPr lang="en-US" dirty="0"/>
                        <a:t>0.843</a:t>
                      </a:r>
                    </a:p>
                  </a:txBody>
                  <a:tcPr/>
                </a:tc>
                <a:extLst>
                  <a:ext uri="{0D108BD9-81ED-4DB2-BD59-A6C34878D82A}">
                    <a16:rowId xmlns:a16="http://schemas.microsoft.com/office/drawing/2014/main" val="3864864599"/>
                  </a:ext>
                </a:extLst>
              </a:tr>
              <a:tr h="370840">
                <a:tc>
                  <a:txBody>
                    <a:bodyPr/>
                    <a:lstStyle/>
                    <a:p>
                      <a:r>
                        <a:rPr lang="en-US" dirty="0"/>
                        <a:t>Surface water (%)</a:t>
                      </a:r>
                    </a:p>
                  </a:txBody>
                  <a:tcPr/>
                </a:tc>
                <a:tc>
                  <a:txBody>
                    <a:bodyPr/>
                    <a:lstStyle/>
                    <a:p>
                      <a:pPr algn="ctr"/>
                      <a:r>
                        <a:rPr lang="en-US" dirty="0"/>
                        <a:t>0.485</a:t>
                      </a:r>
                    </a:p>
                  </a:txBody>
                  <a:tcPr/>
                </a:tc>
                <a:tc>
                  <a:txBody>
                    <a:bodyPr/>
                    <a:lstStyle/>
                    <a:p>
                      <a:pPr algn="ctr"/>
                      <a:r>
                        <a:rPr lang="en-US" dirty="0"/>
                        <a:t>0.38</a:t>
                      </a:r>
                    </a:p>
                  </a:txBody>
                  <a:tcPr/>
                </a:tc>
                <a:extLst>
                  <a:ext uri="{0D108BD9-81ED-4DB2-BD59-A6C34878D82A}">
                    <a16:rowId xmlns:a16="http://schemas.microsoft.com/office/drawing/2014/main" val="2853560322"/>
                  </a:ext>
                </a:extLst>
              </a:tr>
            </a:tbl>
          </a:graphicData>
        </a:graphic>
      </p:graphicFrame>
      <p:pic>
        <p:nvPicPr>
          <p:cNvPr id="10" name="Graphic 9" descr="Outer Space Landscape">
            <a:extLst>
              <a:ext uri="{FF2B5EF4-FFF2-40B4-BE49-F238E27FC236}">
                <a16:creationId xmlns:a16="http://schemas.microsoft.com/office/drawing/2014/main" id="{9BB07F6A-4B65-4BB8-A94F-FECAABFFAC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102" y="552974"/>
            <a:ext cx="1936811" cy="1936811"/>
          </a:xfrm>
          <a:prstGeom prst="rect">
            <a:avLst/>
          </a:prstGeom>
        </p:spPr>
      </p:pic>
    </p:spTree>
    <p:extLst>
      <p:ext uri="{BB962C8B-B14F-4D97-AF65-F5344CB8AC3E}">
        <p14:creationId xmlns:p14="http://schemas.microsoft.com/office/powerpoint/2010/main" val="347010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4" y="565476"/>
            <a:ext cx="11176987" cy="1815882"/>
          </a:xfrm>
          <a:prstGeom prst="rect">
            <a:avLst/>
          </a:prstGeom>
          <a:noFill/>
        </p:spPr>
        <p:txBody>
          <a:bodyPr wrap="square" lIns="91440" tIns="45720" rIns="91440" bIns="45720">
            <a:spAutoFit/>
          </a:bodyPr>
          <a:lstStyle/>
          <a:p>
            <a:pPr algn="ctr"/>
            <a:r>
              <a:rPr lang="en-US" sz="3200" b="0" cap="none" spc="0" dirty="0">
                <a:ln w="0"/>
                <a:solidFill>
                  <a:schemeClr val="tx2">
                    <a:lumMod val="50000"/>
                  </a:schemeClr>
                </a:solidFill>
                <a:effectLst>
                  <a:outerShdw blurRad="38100" dist="19050" dir="2700000" algn="tl" rotWithShape="0">
                    <a:schemeClr val="dk1">
                      <a:alpha val="40000"/>
                    </a:schemeClr>
                  </a:outerShdw>
                </a:effectLst>
              </a:rPr>
              <a:t>Statistical question:</a:t>
            </a:r>
          </a:p>
          <a:p>
            <a:pPr algn="ctr"/>
            <a:r>
              <a:rPr lang="en-US" sz="4000" b="0" cap="none" spc="0" dirty="0">
                <a:ln w="0"/>
                <a:solidFill>
                  <a:schemeClr val="bg2">
                    <a:lumMod val="10000"/>
                  </a:schemeClr>
                </a:solidFill>
                <a:effectLst>
                  <a:outerShdw blurRad="38100" dist="19050" dir="2700000" algn="tl" rotWithShape="0">
                    <a:schemeClr val="dk1">
                      <a:alpha val="40000"/>
                    </a:schemeClr>
                  </a:outerShdw>
                </a:effectLst>
              </a:rPr>
              <a:t>Do physical variables </a:t>
            </a:r>
            <a:r>
              <a:rPr lang="en-US" sz="4000" dirty="0">
                <a:ln w="0"/>
                <a:solidFill>
                  <a:schemeClr val="bg2">
                    <a:lumMod val="10000"/>
                  </a:schemeClr>
                </a:solidFill>
                <a:effectLst>
                  <a:outerShdw blurRad="38100" dist="19050" dir="2700000" algn="tl" rotWithShape="0">
                    <a:schemeClr val="dk1">
                      <a:alpha val="40000"/>
                    </a:schemeClr>
                  </a:outerShdw>
                </a:effectLst>
              </a:rPr>
              <a:t>of planets affect the attributes of the dominant species in the Star Wars universe?</a:t>
            </a:r>
            <a:endParaRPr lang="en-US" sz="4000" b="0" cap="none" spc="0" dirty="0">
              <a:ln w="0"/>
              <a:solidFill>
                <a:schemeClr val="bg2">
                  <a:lumMod val="10000"/>
                </a:schemeClr>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CB912ECB-F671-4ED8-AEC9-063216396891}"/>
              </a:ext>
            </a:extLst>
          </p:cNvPr>
          <p:cNvSpPr/>
          <p:nvPr/>
        </p:nvSpPr>
        <p:spPr>
          <a:xfrm>
            <a:off x="507502" y="2609081"/>
            <a:ext cx="11176987" cy="1446550"/>
          </a:xfrm>
          <a:prstGeom prst="rect">
            <a:avLst/>
          </a:prstGeom>
          <a:noFill/>
        </p:spPr>
        <p:txBody>
          <a:bodyPr wrap="square" lIns="91440" tIns="45720" rIns="91440" bIns="45720">
            <a:spAutoFit/>
          </a:bodyPr>
          <a:lstStyle/>
          <a:p>
            <a:pPr algn="ctr"/>
            <a:r>
              <a:rPr lang="en-US" sz="3200" b="0" i="1" cap="none" spc="0" dirty="0">
                <a:ln w="0"/>
                <a:solidFill>
                  <a:schemeClr val="tx2">
                    <a:lumMod val="50000"/>
                  </a:schemeClr>
                </a:solidFill>
                <a:effectLst>
                  <a:outerShdw blurRad="38100" dist="19050" dir="2700000" algn="tl" rotWithShape="0">
                    <a:schemeClr val="dk1">
                      <a:alpha val="40000"/>
                    </a:schemeClr>
                  </a:outerShdw>
                </a:effectLst>
              </a:rPr>
              <a:t>Dataset source:</a:t>
            </a:r>
          </a:p>
          <a:p>
            <a:pPr algn="ctr"/>
            <a:r>
              <a:rPr lang="en-US" sz="2800" dirty="0">
                <a:hlinkClick r:id="rId4"/>
              </a:rPr>
              <a:t>https://www.kaggle.com/jsphyg/star-wars</a:t>
            </a:r>
            <a:endParaRPr lang="en-US" sz="2800" dirty="0"/>
          </a:p>
          <a:p>
            <a:pPr algn="ctr"/>
            <a:r>
              <a:rPr lang="en-US" sz="2800" b="0" cap="none" spc="0" dirty="0">
                <a:ln w="0"/>
                <a:solidFill>
                  <a:schemeClr val="bg2">
                    <a:lumMod val="10000"/>
                  </a:schemeClr>
                </a:solidFill>
                <a:effectLst>
                  <a:outerShdw blurRad="38100" dist="19050" dir="2700000" algn="tl" rotWithShape="0">
                    <a:schemeClr val="dk1">
                      <a:alpha val="40000"/>
                    </a:schemeClr>
                  </a:outerShdw>
                </a:effectLst>
              </a:rPr>
              <a:t>Originally sourced from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Wookiepedia</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a:t>
            </a:r>
            <a:r>
              <a:rPr lang="en-US" sz="2800" b="0" cap="none" spc="0" dirty="0">
                <a:ln w="0"/>
                <a:solidFill>
                  <a:schemeClr val="bg2">
                    <a:lumMod val="10000"/>
                  </a:schemeClr>
                </a:solidFill>
                <a:effectLst>
                  <a:outerShdw blurRad="38100" dist="19050" dir="2700000" algn="tl" rotWithShape="0">
                    <a:schemeClr val="dk1">
                      <a:alpha val="40000"/>
                    </a:schemeClr>
                  </a:outerShdw>
                </a:effectLst>
                <a:hlinkClick r:id="rId5"/>
              </a:rPr>
              <a:t>www.starwars.fandom.com</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a:t>
            </a:r>
          </a:p>
        </p:txBody>
      </p:sp>
      <p:sp>
        <p:nvSpPr>
          <p:cNvPr id="8" name="Rectangle 7">
            <a:extLst>
              <a:ext uri="{FF2B5EF4-FFF2-40B4-BE49-F238E27FC236}">
                <a16:creationId xmlns:a16="http://schemas.microsoft.com/office/drawing/2014/main" id="{5B30E892-66EE-42A9-BFA3-41936EA1D6C7}"/>
              </a:ext>
            </a:extLst>
          </p:cNvPr>
          <p:cNvSpPr/>
          <p:nvPr/>
        </p:nvSpPr>
        <p:spPr>
          <a:xfrm>
            <a:off x="507503" y="4435151"/>
            <a:ext cx="11176987" cy="2000548"/>
          </a:xfrm>
          <a:prstGeom prst="rect">
            <a:avLst/>
          </a:prstGeom>
          <a:noFill/>
        </p:spPr>
        <p:txBody>
          <a:bodyPr wrap="square" lIns="91440" tIns="45720" rIns="91440" bIns="45720">
            <a:spAutoFit/>
          </a:bodyPr>
          <a:lstStyle/>
          <a:p>
            <a:pPr algn="ctr"/>
            <a:r>
              <a:rPr lang="en-US" sz="3200" b="0" i="1" cap="none" spc="0" dirty="0">
                <a:ln w="0"/>
                <a:solidFill>
                  <a:schemeClr val="tx2">
                    <a:lumMod val="50000"/>
                  </a:schemeClr>
                </a:solidFill>
                <a:effectLst>
                  <a:outerShdw blurRad="38100" dist="19050" dir="2700000" algn="tl" rotWithShape="0">
                    <a:schemeClr val="dk1">
                      <a:alpha val="40000"/>
                    </a:schemeClr>
                  </a:outerShdw>
                </a:effectLst>
              </a:rPr>
              <a:t>Datasets used:</a:t>
            </a:r>
          </a:p>
          <a:p>
            <a:pPr algn="ctr"/>
            <a:r>
              <a:rPr lang="en-US" sz="3200" dirty="0">
                <a:ln w="0"/>
                <a:solidFill>
                  <a:schemeClr val="bg2">
                    <a:lumMod val="10000"/>
                  </a:schemeClr>
                </a:solidFill>
                <a:effectLst>
                  <a:outerShdw blurRad="38100" dist="19050" dir="2700000" algn="tl" rotWithShape="0">
                    <a:schemeClr val="dk1">
                      <a:alpha val="40000"/>
                    </a:schemeClr>
                  </a:outerShdw>
                </a:effectLst>
              </a:rPr>
              <a:t>species.csv</a:t>
            </a:r>
          </a:p>
          <a:p>
            <a:pPr algn="ctr"/>
            <a:r>
              <a:rPr lang="en-US" sz="3200" b="0" cap="none" spc="0" dirty="0">
                <a:ln w="0"/>
                <a:solidFill>
                  <a:schemeClr val="bg2">
                    <a:lumMod val="10000"/>
                  </a:schemeClr>
                </a:solidFill>
                <a:effectLst>
                  <a:outerShdw blurRad="38100" dist="19050" dir="2700000" algn="tl" rotWithShape="0">
                    <a:schemeClr val="dk1">
                      <a:alpha val="40000"/>
                    </a:schemeClr>
                  </a:outerShdw>
                </a:effectLst>
              </a:rPr>
              <a:t>planets.csv</a:t>
            </a:r>
          </a:p>
          <a:p>
            <a:pPr algn="ctr"/>
            <a:endParaRPr lang="en-US" sz="2800" b="0" cap="none" spc="0" dirty="0">
              <a:ln w="0"/>
              <a:solidFill>
                <a:schemeClr val="bg2">
                  <a:lumMod val="1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01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FD77D2-CB82-42CF-B32F-FE7C744DE957}"/>
              </a:ext>
            </a:extLst>
          </p:cNvPr>
          <p:cNvSpPr/>
          <p:nvPr/>
        </p:nvSpPr>
        <p:spPr>
          <a:xfrm>
            <a:off x="746191" y="936614"/>
            <a:ext cx="4237374" cy="1569660"/>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r>
              <a:rPr lang="en-US" sz="2400" b="1" dirty="0">
                <a:ln w="0"/>
                <a:solidFill>
                  <a:schemeClr val="bg2">
                    <a:lumMod val="10000"/>
                  </a:schemeClr>
                </a:solidFill>
                <a:effectLst>
                  <a:outerShdw blurRad="38100" dist="19050" dir="2700000" algn="tl" rotWithShape="0">
                    <a:schemeClr val="dk1">
                      <a:alpha val="40000"/>
                    </a:schemeClr>
                  </a:outerShdw>
                </a:effectLst>
              </a:rPr>
              <a:t>Linear Regression Analysis</a:t>
            </a:r>
          </a:p>
          <a:p>
            <a:r>
              <a:rPr lang="en-US" sz="2000" dirty="0" err="1">
                <a:ln w="0"/>
                <a:solidFill>
                  <a:schemeClr val="bg2">
                    <a:lumMod val="10000"/>
                  </a:schemeClr>
                </a:solidFill>
                <a:effectLst>
                  <a:outerShdw blurRad="38100" dist="19050" dir="2700000" algn="tl" rotWithShape="0">
                    <a:schemeClr val="dk1">
                      <a:alpha val="40000"/>
                    </a:schemeClr>
                  </a:outerShdw>
                </a:effectLst>
              </a:rPr>
              <a:t>Statsmodels</a:t>
            </a:r>
            <a:r>
              <a:rPr lang="en-US" sz="2000" dirty="0">
                <a:ln w="0"/>
                <a:solidFill>
                  <a:schemeClr val="bg2">
                    <a:lumMod val="10000"/>
                  </a:schemeClr>
                </a:solidFill>
                <a:effectLst>
                  <a:outerShdw blurRad="38100" dist="19050" dir="2700000" algn="tl" rotWithShape="0">
                    <a:schemeClr val="dk1">
                      <a:alpha val="40000"/>
                    </a:schemeClr>
                  </a:outerShdw>
                </a:effectLst>
              </a:rPr>
              <a:t> OLS Regression</a:t>
            </a:r>
          </a:p>
          <a:p>
            <a:r>
              <a:rPr lang="en-US" sz="2000" i="1" dirty="0">
                <a:ln w="0"/>
                <a:solidFill>
                  <a:schemeClr val="bg2">
                    <a:lumMod val="10000"/>
                  </a:schemeClr>
                </a:solidFill>
                <a:effectLst>
                  <a:outerShdw blurRad="38100" dist="19050" dir="2700000" algn="tl" rotWithShape="0">
                    <a:schemeClr val="dk1">
                      <a:alpha val="40000"/>
                    </a:schemeClr>
                  </a:outerShdw>
                </a:effectLst>
              </a:rPr>
              <a:t>Average height vs planetary variables</a:t>
            </a:r>
            <a:r>
              <a:rPr lang="en-US" sz="2000" dirty="0">
                <a:ln w="0"/>
                <a:solidFill>
                  <a:schemeClr val="bg2">
                    <a:lumMod val="10000"/>
                  </a:schemeClr>
                </a:solidFill>
                <a:effectLst>
                  <a:outerShdw blurRad="38100" dist="19050" dir="2700000" algn="tl" rotWithShape="0">
                    <a:schemeClr val="dk1">
                      <a:alpha val="40000"/>
                    </a:schemeClr>
                  </a:outerShdw>
                </a:effectLst>
              </a:rPr>
              <a:t> </a:t>
            </a:r>
          </a:p>
        </p:txBody>
      </p:sp>
      <p:pic>
        <p:nvPicPr>
          <p:cNvPr id="16" name="Picture 15" descr="A close up of a street&#10;&#10;Description automatically generated">
            <a:extLst>
              <a:ext uri="{FF2B5EF4-FFF2-40B4-BE49-F238E27FC236}">
                <a16:creationId xmlns:a16="http://schemas.microsoft.com/office/drawing/2014/main" id="{70B9EA3B-8385-41B1-B8CB-33EE9221A4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769" y="499388"/>
            <a:ext cx="6569009" cy="5311600"/>
          </a:xfrm>
          <a:prstGeom prst="rect">
            <a:avLst/>
          </a:prstGeom>
        </p:spPr>
      </p:pic>
      <p:pic>
        <p:nvPicPr>
          <p:cNvPr id="18" name="Graphic 17" descr="Stars">
            <a:extLst>
              <a:ext uri="{FF2B5EF4-FFF2-40B4-BE49-F238E27FC236}">
                <a16:creationId xmlns:a16="http://schemas.microsoft.com/office/drawing/2014/main" id="{33F76333-90E7-426C-9DDC-95F260A01B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4129">
            <a:off x="613168" y="4634408"/>
            <a:ext cx="1789044" cy="1789044"/>
          </a:xfrm>
          <a:prstGeom prst="rect">
            <a:avLst/>
          </a:prstGeom>
        </p:spPr>
      </p:pic>
    </p:spTree>
    <p:extLst>
      <p:ext uri="{BB962C8B-B14F-4D97-AF65-F5344CB8AC3E}">
        <p14:creationId xmlns:p14="http://schemas.microsoft.com/office/powerpoint/2010/main" val="108228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3" y="920621"/>
            <a:ext cx="11176987" cy="4647426"/>
          </a:xfrm>
          <a:prstGeom prst="rect">
            <a:avLst/>
          </a:prstGeom>
          <a:noFill/>
        </p:spPr>
        <p:txBody>
          <a:bodyPr wrap="square" lIns="91440" tIns="45720" rIns="91440" bIns="45720">
            <a:spAutoFit/>
          </a:bodyPr>
          <a:lstStyle/>
          <a:p>
            <a:pPr algn="ctr"/>
            <a:r>
              <a:rPr lang="en-US" sz="4000" b="0" cap="none" spc="0" dirty="0">
                <a:ln w="0"/>
                <a:solidFill>
                  <a:schemeClr val="tx2">
                    <a:lumMod val="50000"/>
                  </a:schemeClr>
                </a:solidFill>
                <a:effectLst>
                  <a:outerShdw blurRad="38100" dist="19050" dir="2700000" algn="tl" rotWithShape="0">
                    <a:schemeClr val="dk1">
                      <a:alpha val="40000"/>
                    </a:schemeClr>
                  </a:outerShdw>
                </a:effectLst>
              </a:rPr>
              <a:t>Planet variables:</a:t>
            </a:r>
          </a:p>
          <a:p>
            <a:pPr marL="571500" indent="-571500">
              <a:buFont typeface="Arial" panose="020B0604020202020204" pitchFamily="34" charset="0"/>
              <a:buChar char="•"/>
            </a:pPr>
            <a:r>
              <a:rPr lang="en-US" sz="3200" b="1" dirty="0">
                <a:ln w="0"/>
                <a:solidFill>
                  <a:schemeClr val="bg2">
                    <a:lumMod val="10000"/>
                  </a:schemeClr>
                </a:solidFill>
                <a:effectLst>
                  <a:outerShdw blurRad="38100" dist="19050" dir="2700000" algn="tl" rotWithShape="0">
                    <a:schemeClr val="dk1">
                      <a:alpha val="40000"/>
                    </a:schemeClr>
                  </a:outerShdw>
                </a:effectLst>
              </a:rPr>
              <a:t>Rotation period</a:t>
            </a:r>
            <a:r>
              <a:rPr lang="en-US" sz="3200" dirty="0">
                <a:ln w="0"/>
                <a:solidFill>
                  <a:schemeClr val="bg2">
                    <a:lumMod val="10000"/>
                  </a:schemeClr>
                </a:solidFill>
                <a:effectLst>
                  <a:outerShdw blurRad="38100" dist="19050" dir="2700000" algn="tl" rotWithShape="0">
                    <a:schemeClr val="dk1">
                      <a:alpha val="40000"/>
                    </a:schemeClr>
                  </a:outerShdw>
                </a:effectLst>
              </a:rPr>
              <a:t> – how long it takes (in hours) for a full planetary rotation</a:t>
            </a:r>
          </a:p>
          <a:p>
            <a:pPr marL="571500" indent="-571500">
              <a:buFont typeface="Arial" panose="020B0604020202020204" pitchFamily="34" charset="0"/>
              <a:buChar char="•"/>
            </a:pPr>
            <a:r>
              <a:rPr lang="en-US" sz="3200" b="1" cap="none" spc="0" dirty="0">
                <a:ln w="0"/>
                <a:solidFill>
                  <a:schemeClr val="bg2">
                    <a:lumMod val="10000"/>
                  </a:schemeClr>
                </a:solidFill>
                <a:effectLst>
                  <a:outerShdw blurRad="38100" dist="19050" dir="2700000" algn="tl" rotWithShape="0">
                    <a:schemeClr val="dk1">
                      <a:alpha val="40000"/>
                    </a:schemeClr>
                  </a:outerShdw>
                </a:effectLst>
              </a:rPr>
              <a:t>Or</a:t>
            </a:r>
            <a:r>
              <a:rPr lang="en-US" sz="3200" b="1" dirty="0">
                <a:ln w="0"/>
                <a:solidFill>
                  <a:schemeClr val="bg2">
                    <a:lumMod val="10000"/>
                  </a:schemeClr>
                </a:solidFill>
                <a:effectLst>
                  <a:outerShdw blurRad="38100" dist="19050" dir="2700000" algn="tl" rotWithShape="0">
                    <a:schemeClr val="dk1">
                      <a:alpha val="40000"/>
                    </a:schemeClr>
                  </a:outerShdw>
                </a:effectLst>
              </a:rPr>
              <a:t>bital period </a:t>
            </a:r>
            <a:r>
              <a:rPr lang="en-US" sz="3200" dirty="0">
                <a:ln w="0"/>
                <a:solidFill>
                  <a:schemeClr val="bg2">
                    <a:lumMod val="10000"/>
                  </a:schemeClr>
                </a:solidFill>
                <a:effectLst>
                  <a:outerShdw blurRad="38100" dist="19050" dir="2700000" algn="tl" rotWithShape="0">
                    <a:schemeClr val="dk1">
                      <a:alpha val="40000"/>
                    </a:schemeClr>
                  </a:outerShdw>
                </a:effectLst>
              </a:rPr>
              <a:t>– how long it takes (in standard days) for a planet to make a complete orbit around its sun</a:t>
            </a:r>
          </a:p>
          <a:p>
            <a:pPr marL="571500" indent="-571500">
              <a:buFont typeface="Arial" panose="020B0604020202020204" pitchFamily="34" charset="0"/>
              <a:buChar char="•"/>
            </a:pPr>
            <a:r>
              <a:rPr lang="en-US" sz="3200" b="1" cap="none" spc="0" dirty="0">
                <a:ln w="0"/>
                <a:solidFill>
                  <a:schemeClr val="bg2">
                    <a:lumMod val="10000"/>
                  </a:schemeClr>
                </a:solidFill>
                <a:effectLst>
                  <a:outerShdw blurRad="38100" dist="19050" dir="2700000" algn="tl" rotWithShape="0">
                    <a:schemeClr val="dk1">
                      <a:alpha val="40000"/>
                    </a:schemeClr>
                  </a:outerShdw>
                </a:effectLst>
              </a:rPr>
              <a:t>Diameter</a:t>
            </a:r>
            <a:r>
              <a:rPr lang="en-US" sz="3200" b="0" cap="none" spc="0" dirty="0">
                <a:ln w="0"/>
                <a:solidFill>
                  <a:schemeClr val="bg2">
                    <a:lumMod val="10000"/>
                  </a:schemeClr>
                </a:solidFill>
                <a:effectLst>
                  <a:outerShdw blurRad="38100" dist="19050" dir="2700000" algn="tl" rotWithShape="0">
                    <a:schemeClr val="dk1">
                      <a:alpha val="40000"/>
                    </a:schemeClr>
                  </a:outerShdw>
                </a:effectLst>
              </a:rPr>
              <a:t> – the diameter (in k</a:t>
            </a:r>
            <a:r>
              <a:rPr lang="en-US" sz="3200" dirty="0">
                <a:ln w="0"/>
                <a:solidFill>
                  <a:schemeClr val="bg2">
                    <a:lumMod val="10000"/>
                  </a:schemeClr>
                </a:solidFill>
                <a:effectLst>
                  <a:outerShdw blurRad="38100" dist="19050" dir="2700000" algn="tl" rotWithShape="0">
                    <a:schemeClr val="dk1">
                      <a:alpha val="40000"/>
                    </a:schemeClr>
                  </a:outerShdw>
                </a:effectLst>
              </a:rPr>
              <a:t>ilometers) of the planet</a:t>
            </a:r>
          </a:p>
          <a:p>
            <a:pPr marL="571500" indent="-571500">
              <a:buFont typeface="Arial" panose="020B0604020202020204" pitchFamily="34" charset="0"/>
              <a:buChar char="•"/>
            </a:pPr>
            <a:r>
              <a:rPr lang="en-US" sz="3200" b="1" cap="none" spc="0" dirty="0">
                <a:ln w="0"/>
                <a:solidFill>
                  <a:schemeClr val="bg2">
                    <a:lumMod val="10000"/>
                  </a:schemeClr>
                </a:solidFill>
                <a:effectLst>
                  <a:outerShdw blurRad="38100" dist="19050" dir="2700000" algn="tl" rotWithShape="0">
                    <a:schemeClr val="dk1">
                      <a:alpha val="40000"/>
                    </a:schemeClr>
                  </a:outerShdw>
                </a:effectLst>
              </a:rPr>
              <a:t>Climate</a:t>
            </a:r>
            <a:r>
              <a:rPr lang="en-US" sz="3200" b="0" cap="none" spc="0" dirty="0">
                <a:ln w="0"/>
                <a:solidFill>
                  <a:schemeClr val="bg2">
                    <a:lumMod val="10000"/>
                  </a:schemeClr>
                </a:solidFill>
                <a:effectLst>
                  <a:outerShdw blurRad="38100" dist="19050" dir="2700000" algn="tl" rotWithShape="0">
                    <a:schemeClr val="dk1">
                      <a:alpha val="40000"/>
                    </a:schemeClr>
                  </a:outerShdw>
                </a:effectLst>
              </a:rPr>
              <a:t> – the dominant climate of the planet</a:t>
            </a:r>
          </a:p>
          <a:p>
            <a:pPr marL="571500" indent="-571500">
              <a:buFont typeface="Arial" panose="020B0604020202020204" pitchFamily="34" charset="0"/>
              <a:buChar char="•"/>
            </a:pPr>
            <a:r>
              <a:rPr lang="en-US" sz="3200" b="1" dirty="0">
                <a:ln w="0"/>
                <a:solidFill>
                  <a:schemeClr val="bg2">
                    <a:lumMod val="10000"/>
                  </a:schemeClr>
                </a:solidFill>
                <a:effectLst>
                  <a:outerShdw blurRad="38100" dist="19050" dir="2700000" algn="tl" rotWithShape="0">
                    <a:schemeClr val="dk1">
                      <a:alpha val="40000"/>
                    </a:schemeClr>
                  </a:outerShdw>
                </a:effectLst>
              </a:rPr>
              <a:t>Surface water </a:t>
            </a:r>
            <a:r>
              <a:rPr lang="en-US" sz="3200" dirty="0">
                <a:ln w="0"/>
                <a:solidFill>
                  <a:schemeClr val="bg2">
                    <a:lumMod val="10000"/>
                  </a:schemeClr>
                </a:solidFill>
                <a:effectLst>
                  <a:outerShdw blurRad="38100" dist="19050" dir="2700000" algn="tl" rotWithShape="0">
                    <a:schemeClr val="dk1">
                      <a:alpha val="40000"/>
                    </a:schemeClr>
                  </a:outerShdw>
                </a:effectLst>
              </a:rPr>
              <a:t>– the percentage of the planet surface covered by water</a:t>
            </a:r>
            <a:endParaRPr lang="en-US" sz="32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10" name="Graphic 9" descr="Saturn">
            <a:extLst>
              <a:ext uri="{FF2B5EF4-FFF2-40B4-BE49-F238E27FC236}">
                <a16:creationId xmlns:a16="http://schemas.microsoft.com/office/drawing/2014/main" id="{017C8893-D14B-40D0-90B9-F79782AC4D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210" y="327159"/>
            <a:ext cx="1064400" cy="1064400"/>
          </a:xfrm>
          <a:prstGeom prst="rect">
            <a:avLst/>
          </a:prstGeom>
        </p:spPr>
      </p:pic>
      <p:pic>
        <p:nvPicPr>
          <p:cNvPr id="14" name="Graphic 13" descr="Earth">
            <a:extLst>
              <a:ext uri="{FF2B5EF4-FFF2-40B4-BE49-F238E27FC236}">
                <a16:creationId xmlns:a16="http://schemas.microsoft.com/office/drawing/2014/main" id="{4EAC13A4-355A-46C4-82F1-BE4D830231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7937" y="402159"/>
            <a:ext cx="914400" cy="914400"/>
          </a:xfrm>
          <a:prstGeom prst="rect">
            <a:avLst/>
          </a:prstGeom>
        </p:spPr>
      </p:pic>
    </p:spTree>
    <p:extLst>
      <p:ext uri="{BB962C8B-B14F-4D97-AF65-F5344CB8AC3E}">
        <p14:creationId xmlns:p14="http://schemas.microsoft.com/office/powerpoint/2010/main" val="109651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3" y="435764"/>
            <a:ext cx="11176987" cy="5755422"/>
          </a:xfrm>
          <a:prstGeom prst="rect">
            <a:avLst/>
          </a:prstGeom>
          <a:noFill/>
        </p:spPr>
        <p:txBody>
          <a:bodyPr wrap="square" lIns="91440" tIns="45720" rIns="91440" bIns="45720">
            <a:spAutoFit/>
          </a:bodyPr>
          <a:lstStyle/>
          <a:p>
            <a:pPr algn="ctr"/>
            <a:r>
              <a:rPr lang="en-US" sz="3200" b="0" cap="none" spc="0" dirty="0">
                <a:ln w="0"/>
                <a:solidFill>
                  <a:schemeClr val="tx2">
                    <a:lumMod val="50000"/>
                  </a:schemeClr>
                </a:solidFill>
                <a:effectLst>
                  <a:outerShdw blurRad="38100" dist="19050" dir="2700000" algn="tl" rotWithShape="0">
                    <a:schemeClr val="dk1">
                      <a:alpha val="40000"/>
                    </a:schemeClr>
                  </a:outerShdw>
                </a:effectLst>
              </a:rPr>
              <a:t>Planet variable notes:</a:t>
            </a:r>
            <a:endParaRPr lang="en-US" sz="3600" b="0" cap="none" spc="0" dirty="0">
              <a:ln w="0"/>
              <a:solidFill>
                <a:schemeClr val="bg2">
                  <a:lumMod val="10000"/>
                </a:schemeClr>
              </a:solidFill>
              <a:effectLst>
                <a:outerShdw blurRad="38100" dist="19050" dir="2700000" algn="tl" rotWithShape="0">
                  <a:schemeClr val="dk1">
                    <a:alpha val="40000"/>
                  </a:schemeClr>
                </a:outerShdw>
              </a:effectLst>
            </a:endParaRPr>
          </a:p>
          <a:p>
            <a:pPr marL="571500" indent="-571500">
              <a:buFont typeface="Arial" panose="020B0604020202020204" pitchFamily="34" charset="0"/>
              <a:buChar char="•"/>
            </a:pPr>
            <a:r>
              <a:rPr lang="en-US" sz="3600" dirty="0">
                <a:ln w="0"/>
                <a:solidFill>
                  <a:schemeClr val="bg2">
                    <a:lumMod val="10000"/>
                  </a:schemeClr>
                </a:solidFill>
                <a:effectLst>
                  <a:outerShdw blurRad="38100" dist="19050" dir="2700000" algn="tl" rotWithShape="0">
                    <a:schemeClr val="dk1">
                      <a:alpha val="40000"/>
                    </a:schemeClr>
                  </a:outerShdw>
                </a:effectLst>
              </a:rPr>
              <a:t>Data cleaning</a:t>
            </a:r>
          </a:p>
          <a:p>
            <a:pPr marL="1028700" lvl="1" indent="-571500">
              <a:buFont typeface="Arial" panose="020B0604020202020204" pitchFamily="34" charset="0"/>
              <a:buChar char="•"/>
            </a:pPr>
            <a:r>
              <a:rPr lang="en-US" sz="2800" b="1" cap="none" spc="0" dirty="0">
                <a:ln w="0"/>
                <a:solidFill>
                  <a:schemeClr val="bg2">
                    <a:lumMod val="10000"/>
                  </a:schemeClr>
                </a:solidFill>
                <a:effectLst>
                  <a:outerShdw blurRad="38100" dist="19050" dir="2700000" algn="tl" rotWithShape="0">
                    <a:schemeClr val="dk1">
                      <a:alpha val="40000"/>
                    </a:schemeClr>
                  </a:outerShdw>
                </a:effectLst>
              </a:rPr>
              <a:t>Climate</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 </a:t>
            </a:r>
            <a:r>
              <a:rPr lang="en-US" sz="2400" b="0" cap="none" spc="0" dirty="0">
                <a:ln w="0"/>
                <a:solidFill>
                  <a:schemeClr val="bg2">
                    <a:lumMod val="10000"/>
                  </a:schemeClr>
                </a:solidFill>
                <a:effectLst>
                  <a:outerShdw blurRad="38100" dist="19050" dir="2700000" algn="tl" rotWithShape="0">
                    <a:schemeClr val="dk1">
                      <a:alpha val="40000"/>
                    </a:schemeClr>
                  </a:outerShdw>
                </a:effectLst>
              </a:rPr>
              <a:t>The original data includes multiple climates for some of the planets. The most dominant climate was chosen in these cases. Additionally, two planets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Kalee</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and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Malastare</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were relabeled as “subtropical” as they both shared the same three descriptions of arid, temperate, and tropical. </a:t>
            </a:r>
          </a:p>
          <a:p>
            <a:pPr lvl="1"/>
            <a:endParaRPr lang="en-US" sz="2400" b="0" cap="none" spc="0" dirty="0">
              <a:ln w="0"/>
              <a:solidFill>
                <a:schemeClr val="bg2">
                  <a:lumMod val="10000"/>
                </a:schemeClr>
              </a:solidFill>
              <a:effectLst>
                <a:outerShdw blurRad="38100" dist="19050" dir="2700000" algn="tl" rotWithShape="0">
                  <a:schemeClr val="dk1">
                    <a:alpha val="40000"/>
                  </a:schemeClr>
                </a:outerShdw>
              </a:effectLst>
            </a:endParaRPr>
          </a:p>
          <a:p>
            <a:pPr marL="1028700" lvl="1" indent="-571500">
              <a:buFont typeface="Arial" panose="020B0604020202020204" pitchFamily="34" charset="0"/>
              <a:buChar char="•"/>
            </a:pPr>
            <a:r>
              <a:rPr lang="en-US" sz="2800" b="1" dirty="0">
                <a:ln w="0"/>
                <a:solidFill>
                  <a:schemeClr val="bg2">
                    <a:lumMod val="10000"/>
                  </a:schemeClr>
                </a:solidFill>
                <a:effectLst>
                  <a:outerShdw blurRad="38100" dist="19050" dir="2700000" algn="tl" rotWithShape="0">
                    <a:schemeClr val="dk1">
                      <a:alpha val="40000"/>
                    </a:schemeClr>
                  </a:outerShdw>
                </a:effectLst>
              </a:rPr>
              <a:t>Surface water </a:t>
            </a:r>
            <a:r>
              <a:rPr lang="en-US" sz="2800" dirty="0">
                <a:ln w="0"/>
                <a:solidFill>
                  <a:schemeClr val="bg2">
                    <a:lumMod val="10000"/>
                  </a:schemeClr>
                </a:solidFill>
                <a:effectLst>
                  <a:outerShdw blurRad="38100" dist="19050" dir="2700000" algn="tl" rotWithShape="0">
                    <a:schemeClr val="dk1">
                      <a:alpha val="40000"/>
                    </a:schemeClr>
                  </a:outerShdw>
                </a:effectLst>
              </a:rPr>
              <a:t>– </a:t>
            </a:r>
            <a:r>
              <a:rPr lang="en-US" sz="2400" dirty="0">
                <a:ln w="0"/>
                <a:solidFill>
                  <a:schemeClr val="bg2">
                    <a:lumMod val="10000"/>
                  </a:schemeClr>
                </a:solidFill>
                <a:effectLst>
                  <a:outerShdw blurRad="38100" dist="19050" dir="2700000" algn="tl" rotWithShape="0">
                    <a:schemeClr val="dk1">
                      <a:alpha val="40000"/>
                    </a:schemeClr>
                  </a:outerShdw>
                </a:effectLst>
              </a:rPr>
              <a:t>Many planets did not have data available for the amount of surface water. These </a:t>
            </a:r>
            <a:r>
              <a:rPr lang="en-US" sz="2400" dirty="0" err="1">
                <a:ln w="0"/>
                <a:solidFill>
                  <a:schemeClr val="bg2">
                    <a:lumMod val="10000"/>
                  </a:schemeClr>
                </a:solidFill>
                <a:effectLst>
                  <a:outerShdw blurRad="38100" dist="19050" dir="2700000" algn="tl" rotWithShape="0">
                    <a:schemeClr val="dk1">
                      <a:alpha val="40000"/>
                    </a:schemeClr>
                  </a:outerShdw>
                </a:effectLst>
              </a:rPr>
              <a:t>NaN</a:t>
            </a:r>
            <a:r>
              <a:rPr lang="en-US" sz="2400" dirty="0">
                <a:ln w="0"/>
                <a:solidFill>
                  <a:schemeClr val="bg2">
                    <a:lumMod val="10000"/>
                  </a:schemeClr>
                </a:solidFill>
                <a:effectLst>
                  <a:outerShdw blurRad="38100" dist="19050" dir="2700000" algn="tl" rotWithShape="0">
                    <a:schemeClr val="dk1">
                      <a:alpha val="40000"/>
                    </a:schemeClr>
                  </a:outerShdw>
                </a:effectLst>
              </a:rPr>
              <a:t> values were replaced with 0. With the exception of Coruscant (which does have 0% surface water) and </a:t>
            </a:r>
            <a:r>
              <a:rPr lang="en-US" sz="2400" dirty="0" err="1">
                <a:ln w="0"/>
                <a:solidFill>
                  <a:schemeClr val="bg2">
                    <a:lumMod val="10000"/>
                  </a:schemeClr>
                </a:solidFill>
                <a:effectLst>
                  <a:outerShdw blurRad="38100" dist="19050" dir="2700000" algn="tl" rotWithShape="0">
                    <a:schemeClr val="dk1">
                      <a:alpha val="40000"/>
                    </a:schemeClr>
                  </a:outerShdw>
                </a:effectLst>
              </a:rPr>
              <a:t>Nal</a:t>
            </a:r>
            <a:r>
              <a:rPr lang="en-US" sz="2400" dirty="0">
                <a:ln w="0"/>
                <a:solidFill>
                  <a:schemeClr val="bg2">
                    <a:lumMod val="10000"/>
                  </a:schemeClr>
                </a:solidFill>
                <a:effectLst>
                  <a:outerShdw blurRad="38100" dist="19050" dir="2700000" algn="tl" rotWithShape="0">
                    <a:schemeClr val="dk1">
                      <a:alpha val="40000"/>
                    </a:schemeClr>
                  </a:outerShdw>
                </a:effectLst>
              </a:rPr>
              <a:t> </a:t>
            </a:r>
            <a:r>
              <a:rPr lang="en-US" sz="2400" dirty="0" err="1">
                <a:ln w="0"/>
                <a:solidFill>
                  <a:schemeClr val="bg2">
                    <a:lumMod val="10000"/>
                  </a:schemeClr>
                </a:solidFill>
                <a:effectLst>
                  <a:outerShdw blurRad="38100" dist="19050" dir="2700000" algn="tl" rotWithShape="0">
                    <a:schemeClr val="dk1">
                      <a:alpha val="40000"/>
                    </a:schemeClr>
                  </a:outerShdw>
                </a:effectLst>
              </a:rPr>
              <a:t>Hutta</a:t>
            </a:r>
            <a:r>
              <a:rPr lang="en-US" sz="2400" dirty="0">
                <a:ln w="0"/>
                <a:solidFill>
                  <a:schemeClr val="bg2">
                    <a:lumMod val="10000"/>
                  </a:schemeClr>
                </a:solidFill>
                <a:effectLst>
                  <a:outerShdw blurRad="38100" dist="19050" dir="2700000" algn="tl" rotWithShape="0">
                    <a:schemeClr val="dk1">
                      <a:alpha val="40000"/>
                    </a:schemeClr>
                  </a:outerShdw>
                </a:effectLst>
              </a:rPr>
              <a:t> (which is a swamp planet), the other </a:t>
            </a:r>
            <a:r>
              <a:rPr lang="en-US" sz="2400" dirty="0" err="1">
                <a:ln w="0"/>
                <a:solidFill>
                  <a:schemeClr val="bg2">
                    <a:lumMod val="10000"/>
                  </a:schemeClr>
                </a:solidFill>
                <a:effectLst>
                  <a:outerShdw blurRad="38100" dist="19050" dir="2700000" algn="tl" rotWithShape="0">
                    <a:schemeClr val="dk1">
                      <a:alpha val="40000"/>
                    </a:schemeClr>
                  </a:outerShdw>
                </a:effectLst>
              </a:rPr>
              <a:t>NaN</a:t>
            </a:r>
            <a:r>
              <a:rPr lang="en-US" sz="2400" dirty="0">
                <a:ln w="0"/>
                <a:solidFill>
                  <a:schemeClr val="bg2">
                    <a:lumMod val="10000"/>
                  </a:schemeClr>
                </a:solidFill>
                <a:effectLst>
                  <a:outerShdw blurRad="38100" dist="19050" dir="2700000" algn="tl" rotWithShape="0">
                    <a:schemeClr val="dk1">
                      <a:alpha val="40000"/>
                    </a:schemeClr>
                  </a:outerShdw>
                </a:effectLst>
              </a:rPr>
              <a:t> values likely fall between 5-10%.</a:t>
            </a:r>
          </a:p>
          <a:p>
            <a:pPr lvl="1"/>
            <a:endParaRPr lang="en-US" sz="2400" dirty="0">
              <a:ln w="0"/>
              <a:solidFill>
                <a:schemeClr val="bg2">
                  <a:lumMod val="10000"/>
                </a:schemeClr>
              </a:solidFill>
              <a:effectLst>
                <a:outerShdw blurRad="38100" dist="19050" dir="2700000" algn="tl" rotWithShape="0">
                  <a:schemeClr val="dk1">
                    <a:alpha val="40000"/>
                  </a:schemeClr>
                </a:outerShdw>
              </a:effectLst>
            </a:endParaRPr>
          </a:p>
          <a:p>
            <a:pPr marL="1028700" lvl="1" indent="-571500">
              <a:buFont typeface="Arial" panose="020B0604020202020204" pitchFamily="34" charset="0"/>
              <a:buChar char="•"/>
            </a:pPr>
            <a:r>
              <a:rPr lang="en-US" sz="2800" b="1" cap="none" spc="0" dirty="0">
                <a:ln w="0"/>
                <a:solidFill>
                  <a:schemeClr val="bg2">
                    <a:lumMod val="10000"/>
                  </a:schemeClr>
                </a:solidFill>
                <a:effectLst>
                  <a:outerShdw blurRad="38100" dist="19050" dir="2700000" algn="tl" rotWithShape="0">
                    <a:schemeClr val="dk1">
                      <a:alpha val="40000"/>
                    </a:schemeClr>
                  </a:outerShdw>
                </a:effectLst>
              </a:rPr>
              <a:t>Other </a:t>
            </a:r>
            <a:r>
              <a:rPr lang="en-US" sz="2800" b="1" cap="none" spc="0" dirty="0" err="1">
                <a:ln w="0"/>
                <a:solidFill>
                  <a:schemeClr val="bg2">
                    <a:lumMod val="10000"/>
                  </a:schemeClr>
                </a:solidFill>
                <a:effectLst>
                  <a:outerShdw blurRad="38100" dist="19050" dir="2700000" algn="tl" rotWithShape="0">
                    <a:schemeClr val="dk1">
                      <a:alpha val="40000"/>
                    </a:schemeClr>
                  </a:outerShdw>
                </a:effectLst>
              </a:rPr>
              <a:t>NaN</a:t>
            </a:r>
            <a:r>
              <a:rPr lang="en-US" sz="2800" b="1" cap="none" spc="0" dirty="0">
                <a:ln w="0"/>
                <a:solidFill>
                  <a:schemeClr val="bg2">
                    <a:lumMod val="10000"/>
                  </a:schemeClr>
                </a:solidFill>
                <a:effectLst>
                  <a:outerShdw blurRad="38100" dist="19050" dir="2700000" algn="tl" rotWithShape="0">
                    <a:schemeClr val="dk1">
                      <a:alpha val="40000"/>
                    </a:schemeClr>
                  </a:outerShdw>
                </a:effectLst>
              </a:rPr>
              <a:t> values </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a:t>
            </a:r>
            <a:r>
              <a:rPr lang="en-US" sz="2400" b="0" cap="none" spc="0" dirty="0">
                <a:ln w="0"/>
                <a:solidFill>
                  <a:schemeClr val="bg2">
                    <a:lumMod val="10000"/>
                  </a:schemeClr>
                </a:solidFill>
                <a:effectLst>
                  <a:outerShdw blurRad="38100" dist="19050" dir="2700000" algn="tl" rotWithShape="0">
                    <a:schemeClr val="dk1">
                      <a:alpha val="40000"/>
                    </a:schemeClr>
                  </a:outerShdw>
                </a:effectLst>
              </a:rPr>
              <a:t>Planets were removed from the analysis if they had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NaN</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values for rotation period, orbital period, diameter, or climate.</a:t>
            </a:r>
            <a:endParaRPr lang="en-US" sz="32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4" name="Graphic 3" descr="Saturn">
            <a:extLst>
              <a:ext uri="{FF2B5EF4-FFF2-40B4-BE49-F238E27FC236}">
                <a16:creationId xmlns:a16="http://schemas.microsoft.com/office/drawing/2014/main" id="{AA5C8756-613D-4816-BE9C-EF40B5597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98046" y="379520"/>
            <a:ext cx="1064400" cy="1064400"/>
          </a:xfrm>
          <a:prstGeom prst="rect">
            <a:avLst/>
          </a:prstGeom>
        </p:spPr>
      </p:pic>
    </p:spTree>
    <p:extLst>
      <p:ext uri="{BB962C8B-B14F-4D97-AF65-F5344CB8AC3E}">
        <p14:creationId xmlns:p14="http://schemas.microsoft.com/office/powerpoint/2010/main" val="46613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3" y="982176"/>
            <a:ext cx="11176987" cy="4955203"/>
          </a:xfrm>
          <a:prstGeom prst="rect">
            <a:avLst/>
          </a:prstGeom>
          <a:noFill/>
        </p:spPr>
        <p:txBody>
          <a:bodyPr wrap="square" lIns="91440" tIns="45720" rIns="91440" bIns="45720">
            <a:spAutoFit/>
          </a:bodyPr>
          <a:lstStyle/>
          <a:p>
            <a:pPr algn="ctr"/>
            <a:r>
              <a:rPr lang="en-US" sz="3200" b="0" cap="none" spc="0" dirty="0">
                <a:ln w="0"/>
                <a:solidFill>
                  <a:schemeClr val="tx2">
                    <a:lumMod val="50000"/>
                  </a:schemeClr>
                </a:solidFill>
                <a:effectLst>
                  <a:outerShdw blurRad="38100" dist="19050" dir="2700000" algn="tl" rotWithShape="0">
                    <a:schemeClr val="dk1">
                      <a:alpha val="40000"/>
                    </a:schemeClr>
                  </a:outerShdw>
                </a:effectLst>
              </a:rPr>
              <a:t>Species variables</a:t>
            </a:r>
            <a:r>
              <a:rPr lang="en-US" sz="2800" b="0" cap="none" spc="0" dirty="0">
                <a:ln w="0"/>
                <a:solidFill>
                  <a:schemeClr val="tx2">
                    <a:lumMod val="50000"/>
                  </a:schemeClr>
                </a:solidFill>
                <a:effectLst>
                  <a:outerShdw blurRad="38100" dist="19050" dir="2700000" algn="tl" rotWithShape="0">
                    <a:schemeClr val="dk1">
                      <a:alpha val="40000"/>
                    </a:schemeClr>
                  </a:outerShdw>
                </a:effectLst>
              </a:rPr>
              <a:t>:</a:t>
            </a:r>
          </a:p>
          <a:p>
            <a:pPr marL="571500" indent="-571500">
              <a:buFont typeface="Arial" panose="020B0604020202020204" pitchFamily="34" charset="0"/>
              <a:buChar char="•"/>
            </a:pPr>
            <a:r>
              <a:rPr lang="en-US" sz="3200" b="1" cap="none" spc="0" dirty="0">
                <a:ln w="0"/>
                <a:solidFill>
                  <a:schemeClr val="bg2">
                    <a:lumMod val="10000"/>
                  </a:schemeClr>
                </a:solidFill>
                <a:effectLst>
                  <a:outerShdw blurRad="38100" dist="19050" dir="2700000" algn="tl" rotWithShape="0">
                    <a:schemeClr val="dk1">
                      <a:alpha val="40000"/>
                    </a:schemeClr>
                  </a:outerShdw>
                </a:effectLst>
              </a:rPr>
              <a:t>Classification</a:t>
            </a:r>
            <a:r>
              <a:rPr lang="en-US" sz="3200" b="0" cap="none" spc="0" dirty="0">
                <a:ln w="0"/>
                <a:solidFill>
                  <a:schemeClr val="bg2">
                    <a:lumMod val="10000"/>
                  </a:schemeClr>
                </a:solidFill>
                <a:effectLst>
                  <a:outerShdw blurRad="38100" dist="19050" dir="2700000" algn="tl" rotWithShape="0">
                    <a:schemeClr val="dk1">
                      <a:alpha val="40000"/>
                    </a:schemeClr>
                  </a:outerShdw>
                </a:effectLst>
              </a:rPr>
              <a:t> – Is the species mammal, am</a:t>
            </a:r>
            <a:r>
              <a:rPr lang="en-US" sz="3200" dirty="0">
                <a:ln w="0"/>
                <a:solidFill>
                  <a:schemeClr val="bg2">
                    <a:lumMod val="10000"/>
                  </a:schemeClr>
                </a:solidFill>
                <a:effectLst>
                  <a:outerShdw blurRad="38100" dist="19050" dir="2700000" algn="tl" rotWithShape="0">
                    <a:schemeClr val="dk1">
                      <a:alpha val="40000"/>
                    </a:schemeClr>
                  </a:outerShdw>
                </a:effectLst>
              </a:rPr>
              <a:t>phibian, insectoid, or other?</a:t>
            </a:r>
          </a:p>
          <a:p>
            <a:pPr marL="571500" indent="-571500">
              <a:buFont typeface="Arial" panose="020B0604020202020204" pitchFamily="34" charset="0"/>
              <a:buChar char="•"/>
            </a:pPr>
            <a:r>
              <a:rPr lang="en-US" sz="3200" b="1" cap="none" spc="0" dirty="0">
                <a:ln w="0"/>
                <a:solidFill>
                  <a:schemeClr val="bg2">
                    <a:lumMod val="10000"/>
                  </a:schemeClr>
                </a:solidFill>
                <a:effectLst>
                  <a:outerShdw blurRad="38100" dist="19050" dir="2700000" algn="tl" rotWithShape="0">
                    <a:schemeClr val="dk1">
                      <a:alpha val="40000"/>
                    </a:schemeClr>
                  </a:outerShdw>
                </a:effectLst>
              </a:rPr>
              <a:t>Average height </a:t>
            </a:r>
            <a:r>
              <a:rPr lang="en-US" sz="3200" b="0" cap="none" spc="0" dirty="0">
                <a:ln w="0"/>
                <a:solidFill>
                  <a:schemeClr val="bg2">
                    <a:lumMod val="10000"/>
                  </a:schemeClr>
                </a:solidFill>
                <a:effectLst>
                  <a:outerShdw blurRad="38100" dist="19050" dir="2700000" algn="tl" rotWithShape="0">
                    <a:schemeClr val="dk1">
                      <a:alpha val="40000"/>
                    </a:schemeClr>
                  </a:outerShdw>
                </a:effectLst>
              </a:rPr>
              <a:t>– Average height (in centimeters) of the species.</a:t>
            </a:r>
          </a:p>
          <a:p>
            <a:endParaRPr lang="en-US" sz="3200" dirty="0">
              <a:ln w="0"/>
              <a:solidFill>
                <a:schemeClr val="bg2">
                  <a:lumMod val="10000"/>
                </a:schemeClr>
              </a:solidFill>
              <a:effectLst>
                <a:outerShdw blurRad="38100" dist="19050" dir="2700000" algn="tl" rotWithShape="0">
                  <a:schemeClr val="dk1">
                    <a:alpha val="40000"/>
                  </a:schemeClr>
                </a:outerShdw>
              </a:effectLst>
            </a:endParaRPr>
          </a:p>
          <a:p>
            <a:pPr algn="ctr"/>
            <a:r>
              <a:rPr lang="en-US" sz="3200" b="0" cap="none" spc="0" dirty="0">
                <a:ln w="0"/>
                <a:solidFill>
                  <a:schemeClr val="tx2">
                    <a:lumMod val="50000"/>
                  </a:schemeClr>
                </a:solidFill>
                <a:effectLst>
                  <a:outerShdw blurRad="38100" dist="19050" dir="2700000" algn="tl" rotWithShape="0">
                    <a:schemeClr val="dk1">
                      <a:alpha val="40000"/>
                    </a:schemeClr>
                  </a:outerShdw>
                </a:effectLst>
              </a:rPr>
              <a:t>Species variable notes:</a:t>
            </a:r>
            <a:endParaRPr lang="en-US" sz="3600" b="0" cap="none" spc="0" dirty="0">
              <a:ln w="0"/>
              <a:solidFill>
                <a:schemeClr val="bg2">
                  <a:lumMod val="10000"/>
                </a:schemeClr>
              </a:solidFill>
              <a:effectLst>
                <a:outerShdw blurRad="38100" dist="19050" dir="2700000" algn="tl" rotWithShape="0">
                  <a:schemeClr val="dk1">
                    <a:alpha val="40000"/>
                  </a:schemeClr>
                </a:outerShdw>
              </a:effectLst>
            </a:endParaRPr>
          </a:p>
          <a:p>
            <a:pPr marL="571500" indent="-571500">
              <a:buFont typeface="Arial" panose="020B0604020202020204" pitchFamily="34" charset="0"/>
              <a:buChar char="•"/>
            </a:pPr>
            <a:r>
              <a:rPr lang="en-US" sz="3600" dirty="0">
                <a:ln w="0"/>
                <a:solidFill>
                  <a:schemeClr val="bg2">
                    <a:lumMod val="10000"/>
                  </a:schemeClr>
                </a:solidFill>
                <a:effectLst>
                  <a:outerShdw blurRad="38100" dist="19050" dir="2700000" algn="tl" rotWithShape="0">
                    <a:schemeClr val="dk1">
                      <a:alpha val="40000"/>
                    </a:schemeClr>
                  </a:outerShdw>
                </a:effectLst>
              </a:rPr>
              <a:t>Data cleaning</a:t>
            </a:r>
          </a:p>
          <a:p>
            <a:pPr marL="1028700" lvl="1" indent="-571500">
              <a:buFont typeface="Arial" panose="020B0604020202020204" pitchFamily="34" charset="0"/>
              <a:buChar char="•"/>
            </a:pPr>
            <a:r>
              <a:rPr lang="en-US" sz="2800" b="1" cap="none" spc="0" dirty="0">
                <a:ln w="0"/>
                <a:solidFill>
                  <a:schemeClr val="bg2">
                    <a:lumMod val="10000"/>
                  </a:schemeClr>
                </a:solidFill>
                <a:effectLst>
                  <a:outerShdw blurRad="38100" dist="19050" dir="2700000" algn="tl" rotWithShape="0">
                    <a:schemeClr val="dk1">
                      <a:alpha val="40000"/>
                    </a:schemeClr>
                  </a:outerShdw>
                </a:effectLst>
              </a:rPr>
              <a:t>Classification</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NaN</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values were replaced with “unknown”.</a:t>
            </a:r>
          </a:p>
          <a:p>
            <a:pPr marL="1028700" lvl="1" indent="-5715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Species associated with planets with </a:t>
            </a:r>
            <a:r>
              <a:rPr lang="en-US" sz="2800" b="0" cap="none" spc="0" dirty="0" err="1">
                <a:ln w="0"/>
                <a:solidFill>
                  <a:schemeClr val="bg2">
                    <a:lumMod val="10000"/>
                  </a:schemeClr>
                </a:solidFill>
                <a:effectLst>
                  <a:outerShdw blurRad="38100" dist="19050" dir="2700000" algn="tl" rotWithShape="0">
                    <a:schemeClr val="dk1">
                      <a:alpha val="40000"/>
                    </a:schemeClr>
                  </a:outerShdw>
                </a:effectLst>
              </a:rPr>
              <a:t>NaN</a:t>
            </a:r>
            <a:r>
              <a:rPr lang="en-US" sz="2800" b="0" cap="none" spc="0" dirty="0">
                <a:ln w="0"/>
                <a:solidFill>
                  <a:schemeClr val="bg2">
                    <a:lumMod val="10000"/>
                  </a:schemeClr>
                </a:solidFill>
                <a:effectLst>
                  <a:outerShdw blurRad="38100" dist="19050" dir="2700000" algn="tl" rotWithShape="0">
                    <a:schemeClr val="dk1">
                      <a:alpha val="40000"/>
                    </a:schemeClr>
                  </a:outerShdw>
                </a:effectLst>
              </a:rPr>
              <a:t> values were dropped.</a:t>
            </a:r>
          </a:p>
        </p:txBody>
      </p:sp>
      <p:pic>
        <p:nvPicPr>
          <p:cNvPr id="8" name="Graphic 7" descr="Man and woman">
            <a:extLst>
              <a:ext uri="{FF2B5EF4-FFF2-40B4-BE49-F238E27FC236}">
                <a16:creationId xmlns:a16="http://schemas.microsoft.com/office/drawing/2014/main" id="{E952462E-7F15-4FAC-8325-8BDF083F5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23499" y="3000018"/>
            <a:ext cx="1560991" cy="1560991"/>
          </a:xfrm>
          <a:prstGeom prst="rect">
            <a:avLst/>
          </a:prstGeom>
        </p:spPr>
      </p:pic>
    </p:spTree>
    <p:extLst>
      <p:ext uri="{BB962C8B-B14F-4D97-AF65-F5344CB8AC3E}">
        <p14:creationId xmlns:p14="http://schemas.microsoft.com/office/powerpoint/2010/main" val="171598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8CDD55-705A-4E04-B90F-F07BFBD8BA77}"/>
              </a:ext>
            </a:extLst>
          </p:cNvPr>
          <p:cNvSpPr/>
          <p:nvPr/>
        </p:nvSpPr>
        <p:spPr>
          <a:xfrm>
            <a:off x="507503" y="982176"/>
            <a:ext cx="11176987" cy="4524315"/>
          </a:xfrm>
          <a:prstGeom prst="rect">
            <a:avLst/>
          </a:prstGeom>
          <a:noFill/>
        </p:spPr>
        <p:txBody>
          <a:bodyPr wrap="square" lIns="91440" tIns="45720" rIns="91440" bIns="45720">
            <a:spAutoFit/>
          </a:bodyPr>
          <a:lstStyle/>
          <a:p>
            <a:pPr algn="ctr"/>
            <a:r>
              <a:rPr lang="en-US" sz="3200" b="0" cap="none" spc="0" dirty="0">
                <a:ln w="0"/>
                <a:solidFill>
                  <a:schemeClr val="tx2">
                    <a:lumMod val="50000"/>
                  </a:schemeClr>
                </a:solidFill>
                <a:effectLst>
                  <a:outerShdw blurRad="38100" dist="19050" dir="2700000" algn="tl" rotWithShape="0">
                    <a:schemeClr val="dk1">
                      <a:alpha val="40000"/>
                    </a:schemeClr>
                  </a:outerShdw>
                </a:effectLst>
              </a:rPr>
              <a:t>Other notes on data:</a:t>
            </a:r>
          </a:p>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Information about terrain is available in the planet dataset and would likely affect certain characteristics of the dominant species. However, the data is categorized as lists of descriptive variables and would not be easily analyzed without further research.</a:t>
            </a:r>
          </a:p>
          <a:p>
            <a:endParaRPr lang="en-US" sz="2800" b="0" cap="none" spc="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Lifespan information is available in the species dataset and would be interesting to compare to planetary variables. However, very few species actually have a known lifespan.</a:t>
            </a:r>
            <a:endParaRPr lang="en-US" sz="28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10" name="Graphic 9" descr="Thought bubble">
            <a:extLst>
              <a:ext uri="{FF2B5EF4-FFF2-40B4-BE49-F238E27FC236}">
                <a16:creationId xmlns:a16="http://schemas.microsoft.com/office/drawing/2014/main" id="{EAADA37D-A994-4A15-BF15-B37F309789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4706" y="349266"/>
            <a:ext cx="1682317" cy="1682317"/>
          </a:xfrm>
          <a:prstGeom prst="rect">
            <a:avLst/>
          </a:prstGeom>
        </p:spPr>
      </p:pic>
    </p:spTree>
    <p:extLst>
      <p:ext uri="{BB962C8B-B14F-4D97-AF65-F5344CB8AC3E}">
        <p14:creationId xmlns:p14="http://schemas.microsoft.com/office/powerpoint/2010/main" val="363312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520863" y="208979"/>
            <a:ext cx="4163627" cy="5447645"/>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Mean: 28.1 hours</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Mode: 26 hours</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Variance: 1.96 e+02</a:t>
            </a:r>
          </a:p>
          <a:p>
            <a:pPr marL="457200" indent="-457200">
              <a:buFont typeface="Arial" panose="020B0604020202020204" pitchFamily="34" charset="0"/>
              <a:buChar char="•"/>
            </a:pPr>
            <a:r>
              <a:rPr lang="en-US" sz="2400" dirty="0">
                <a:ln w="0"/>
                <a:solidFill>
                  <a:schemeClr val="bg2">
                    <a:lumMod val="10000"/>
                  </a:schemeClr>
                </a:solidFill>
                <a:effectLst>
                  <a:outerShdw blurRad="38100" dist="19050" dir="2700000" algn="tl" rotWithShape="0">
                    <a:schemeClr val="dk1">
                      <a:alpha val="40000"/>
                    </a:schemeClr>
                  </a:outerShdw>
                </a:effectLst>
              </a:rPr>
              <a:t>Tails:</a:t>
            </a:r>
          </a:p>
          <a:p>
            <a:pPr marL="914400" lvl="1" indent="-457200">
              <a:buFont typeface="Arial" panose="020B0604020202020204" pitchFamily="34" charset="0"/>
              <a:buChar char="•"/>
            </a:pPr>
            <a:r>
              <a:rPr lang="en-US" sz="2400" b="0" cap="none" spc="0" dirty="0">
                <a:ln w="0"/>
                <a:solidFill>
                  <a:schemeClr val="bg2">
                    <a:lumMod val="10000"/>
                  </a:schemeClr>
                </a:solidFill>
                <a:effectLst>
                  <a:outerShdw blurRad="38100" dist="19050" dir="2700000" algn="tl" rotWithShape="0">
                    <a:schemeClr val="dk1">
                      <a:alpha val="40000"/>
                    </a:schemeClr>
                  </a:outerShdw>
                </a:effectLst>
              </a:rPr>
              <a:t>Data extends farther to the right, even disregarding the outlier.</a:t>
            </a:r>
          </a:p>
          <a:p>
            <a:pPr marL="914400" lvl="1" indent="-457200">
              <a:buFont typeface="Arial" panose="020B0604020202020204" pitchFamily="34" charset="0"/>
              <a:buChar char="•"/>
            </a:pPr>
            <a:r>
              <a:rPr lang="en-US" sz="2400" b="0" cap="none" spc="0" dirty="0">
                <a:ln w="0"/>
                <a:solidFill>
                  <a:schemeClr val="bg2">
                    <a:lumMod val="10000"/>
                  </a:schemeClr>
                </a:solidFill>
                <a:effectLst>
                  <a:outerShdw blurRad="38100" dist="19050" dir="2700000" algn="tl" rotWithShape="0">
                    <a:schemeClr val="dk1">
                      <a:alpha val="40000"/>
                    </a:schemeClr>
                  </a:outerShdw>
                </a:effectLst>
              </a:rPr>
              <a:t>Outlier: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Nal</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a:t>
            </a:r>
            <a:r>
              <a:rPr lang="en-US" sz="2400" b="0" cap="none" spc="0" dirty="0" err="1">
                <a:ln w="0"/>
                <a:solidFill>
                  <a:schemeClr val="bg2">
                    <a:lumMod val="10000"/>
                  </a:schemeClr>
                </a:solidFill>
                <a:effectLst>
                  <a:outerShdw blurRad="38100" dist="19050" dir="2700000" algn="tl" rotWithShape="0">
                    <a:schemeClr val="dk1">
                      <a:alpha val="40000"/>
                    </a:schemeClr>
                  </a:outerShdw>
                </a:effectLst>
              </a:rPr>
              <a:t>Hutta</a:t>
            </a:r>
            <a:r>
              <a:rPr lang="en-US" sz="2400" b="0" cap="none" spc="0" dirty="0">
                <a:ln w="0"/>
                <a:solidFill>
                  <a:schemeClr val="bg2">
                    <a:lumMod val="10000"/>
                  </a:schemeClr>
                </a:solidFill>
                <a:effectLst>
                  <a:outerShdw blurRad="38100" dist="19050" dir="2700000" algn="tl" rotWithShape="0">
                    <a:schemeClr val="dk1">
                      <a:alpha val="40000"/>
                    </a:schemeClr>
                  </a:outerShdw>
                </a:effectLst>
              </a:rPr>
              <a:t> (87 hours)</a:t>
            </a:r>
          </a:p>
          <a:p>
            <a:pPr marL="1371600" lvl="2"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Should be left in because the </a:t>
            </a:r>
            <a:r>
              <a:rPr lang="en-US" sz="2000" dirty="0" err="1">
                <a:ln w="0"/>
                <a:solidFill>
                  <a:schemeClr val="bg2">
                    <a:lumMod val="10000"/>
                  </a:schemeClr>
                </a:solidFill>
                <a:effectLst>
                  <a:outerShdw blurRad="38100" dist="19050" dir="2700000" algn="tl" rotWithShape="0">
                    <a:schemeClr val="dk1">
                      <a:alpha val="40000"/>
                    </a:schemeClr>
                  </a:outerShdw>
                </a:effectLst>
              </a:rPr>
              <a:t>Hutts</a:t>
            </a:r>
            <a:r>
              <a:rPr lang="en-US" sz="2000" dirty="0">
                <a:ln w="0"/>
                <a:solidFill>
                  <a:schemeClr val="bg2">
                    <a:lumMod val="10000"/>
                  </a:schemeClr>
                </a:solidFill>
                <a:effectLst>
                  <a:outerShdw blurRad="38100" dist="19050" dir="2700000" algn="tl" rotWithShape="0">
                    <a:schemeClr val="dk1">
                      <a:alpha val="40000"/>
                    </a:schemeClr>
                  </a:outerShdw>
                </a:effectLst>
              </a:rPr>
              <a:t> have other outlier characteristics and there could be a correlation.</a:t>
            </a:r>
            <a:endParaRPr lang="en-US" sz="2000" b="0" cap="none" spc="0" dirty="0">
              <a:ln w="0"/>
              <a:solidFill>
                <a:schemeClr val="bg2">
                  <a:lumMod val="10000"/>
                </a:schemeClr>
              </a:solidFill>
              <a:effectLst>
                <a:outerShdw blurRad="38100" dist="19050" dir="2700000" algn="tl" rotWithShape="0">
                  <a:schemeClr val="dk1">
                    <a:alpha val="40000"/>
                  </a:schemeClr>
                </a:outerShdw>
              </a:effectLst>
            </a:endParaRPr>
          </a:p>
        </p:txBody>
      </p:sp>
      <p:pic>
        <p:nvPicPr>
          <p:cNvPr id="7" name="Picture 6" descr="Planet rotation period histogram">
            <a:extLst>
              <a:ext uri="{FF2B5EF4-FFF2-40B4-BE49-F238E27FC236}">
                <a16:creationId xmlns:a16="http://schemas.microsoft.com/office/drawing/2014/main" id="{14F0F705-AF76-45EE-8F40-5507A97FD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01" y="505127"/>
            <a:ext cx="6868662" cy="5151497"/>
          </a:xfrm>
          <a:prstGeom prst="rect">
            <a:avLst/>
          </a:prstGeom>
        </p:spPr>
      </p:pic>
    </p:spTree>
    <p:extLst>
      <p:ext uri="{BB962C8B-B14F-4D97-AF65-F5344CB8AC3E}">
        <p14:creationId xmlns:p14="http://schemas.microsoft.com/office/powerpoint/2010/main" val="36058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520863" y="946666"/>
            <a:ext cx="4163627" cy="4031873"/>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Mean: 335.6 days</a:t>
            </a: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Mode: 305 days</a:t>
            </a: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Variance: 6.323 e+03</a:t>
            </a:r>
          </a:p>
          <a:p>
            <a:pPr marL="457200" indent="-457200">
              <a:buFont typeface="Arial" panose="020B0604020202020204" pitchFamily="34" charset="0"/>
              <a:buChar char="•"/>
            </a:pPr>
            <a:r>
              <a:rPr lang="en-US" sz="2800" dirty="0">
                <a:ln w="0"/>
                <a:solidFill>
                  <a:schemeClr val="bg2">
                    <a:lumMod val="10000"/>
                  </a:schemeClr>
                </a:solidFill>
                <a:effectLst>
                  <a:outerShdw blurRad="38100" dist="19050" dir="2700000" algn="tl" rotWithShape="0">
                    <a:schemeClr val="dk1">
                      <a:alpha val="40000"/>
                    </a:schemeClr>
                  </a:outerShdw>
                </a:effectLst>
              </a:rPr>
              <a:t>Tails:</a:t>
            </a:r>
          </a:p>
          <a:p>
            <a:pPr marL="914400" lvl="1" indent="-4572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Values extend farther to the </a:t>
            </a:r>
            <a:r>
              <a:rPr lang="en-US" sz="2800" dirty="0">
                <a:ln w="0"/>
                <a:solidFill>
                  <a:schemeClr val="bg2">
                    <a:lumMod val="10000"/>
                  </a:schemeClr>
                </a:solidFill>
                <a:effectLst>
                  <a:outerShdw blurRad="38100" dist="19050" dir="2700000" algn="tl" rotWithShape="0">
                    <a:schemeClr val="dk1">
                      <a:alpha val="40000"/>
                    </a:schemeClr>
                  </a:outerShdw>
                </a:effectLst>
              </a:rPr>
              <a:t>left.</a:t>
            </a:r>
          </a:p>
          <a:p>
            <a:pPr marL="914400" lvl="1" indent="-457200">
              <a:buFont typeface="Arial" panose="020B0604020202020204" pitchFamily="34" charset="0"/>
              <a:buChar char="•"/>
            </a:pPr>
            <a:r>
              <a:rPr lang="en-US" sz="2800" b="0" cap="none" spc="0" dirty="0">
                <a:ln w="0"/>
                <a:solidFill>
                  <a:schemeClr val="bg2">
                    <a:lumMod val="10000"/>
                  </a:schemeClr>
                </a:solidFill>
                <a:effectLst>
                  <a:outerShdw blurRad="38100" dist="19050" dir="2700000" algn="tl" rotWithShape="0">
                    <a:schemeClr val="dk1">
                      <a:alpha val="40000"/>
                    </a:schemeClr>
                  </a:outerShdw>
                </a:effectLst>
              </a:rPr>
              <a:t>Data is not normally distributed.</a:t>
            </a:r>
          </a:p>
        </p:txBody>
      </p:sp>
      <p:pic>
        <p:nvPicPr>
          <p:cNvPr id="7" name="Picture 6" descr="Histogram of planet orbital period">
            <a:extLst>
              <a:ext uri="{FF2B5EF4-FFF2-40B4-BE49-F238E27FC236}">
                <a16:creationId xmlns:a16="http://schemas.microsoft.com/office/drawing/2014/main" id="{486EDE3D-9636-4618-8210-CC70A7E0D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53" y="639631"/>
            <a:ext cx="6533380" cy="4900035"/>
          </a:xfrm>
          <a:prstGeom prst="rect">
            <a:avLst/>
          </a:prstGeom>
        </p:spPr>
      </p:pic>
    </p:spTree>
    <p:extLst>
      <p:ext uri="{BB962C8B-B14F-4D97-AF65-F5344CB8AC3E}">
        <p14:creationId xmlns:p14="http://schemas.microsoft.com/office/powerpoint/2010/main" val="101258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3D2-0288-4D79-89B1-62B281217A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5237C7-4FE7-443F-9A58-FB424709A33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1D40B46-7986-44C4-9A00-CC1CBC518A14}"/>
              </a:ext>
              <a:ext uri="{C183D7F6-B498-43B3-948B-1728B52AA6E4}">
                <adec:decorative xmlns:adec="http://schemas.microsoft.com/office/drawing/2017/decorative" val="1"/>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16981" y="0"/>
            <a:ext cx="12225962" cy="6858000"/>
          </a:xfrm>
          <a:prstGeom prst="rect">
            <a:avLst/>
          </a:prstGeom>
        </p:spPr>
      </p:pic>
      <p:sp>
        <p:nvSpPr>
          <p:cNvPr id="6" name="Rectangle 5">
            <a:extLst>
              <a:ext uri="{FF2B5EF4-FFF2-40B4-BE49-F238E27FC236}">
                <a16:creationId xmlns:a16="http://schemas.microsoft.com/office/drawing/2014/main" id="{7438464B-04AB-4B24-837A-CCE79E46155E}"/>
              </a:ext>
            </a:extLst>
          </p:cNvPr>
          <p:cNvSpPr/>
          <p:nvPr/>
        </p:nvSpPr>
        <p:spPr>
          <a:xfrm>
            <a:off x="507503" y="379520"/>
            <a:ext cx="11176987" cy="6098960"/>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82D87B-8DE0-4CAB-9188-5E9F1F72EF65}"/>
              </a:ext>
            </a:extLst>
          </p:cNvPr>
          <p:cNvSpPr/>
          <p:nvPr/>
        </p:nvSpPr>
        <p:spPr>
          <a:xfrm>
            <a:off x="7475859" y="0"/>
            <a:ext cx="4224877" cy="6063198"/>
          </a:xfrm>
          <a:prstGeom prst="rect">
            <a:avLst/>
          </a:prstGeom>
          <a:noFill/>
        </p:spPr>
        <p:txBody>
          <a:bodyPr wrap="square" lIns="91440" tIns="45720" rIns="91440" bIns="45720">
            <a:spAutoFit/>
          </a:bodyPr>
          <a:lstStyle/>
          <a:p>
            <a:pPr algn="ctr"/>
            <a:endParaRPr lang="en-US" sz="3200" b="0" cap="none" spc="0" dirty="0">
              <a:ln w="0"/>
              <a:solidFill>
                <a:schemeClr val="tx2">
                  <a:lumMod val="5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endParaRPr lang="en-US" sz="2000" dirty="0">
              <a:ln w="0"/>
              <a:solidFill>
                <a:schemeClr val="bg2">
                  <a:lumMod val="10000"/>
                </a:schemeClr>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Mean: 11,355 km</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Mode: 0 (two missing values)</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Variance: 2.543 e+07</a:t>
            </a:r>
          </a:p>
          <a:p>
            <a:pPr marL="457200"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Tails:</a:t>
            </a:r>
          </a:p>
          <a:p>
            <a:pPr marL="914400" lvl="1" indent="-457200">
              <a:buFont typeface="Arial" panose="020B0604020202020204" pitchFamily="34" charset="0"/>
              <a:buChar char="•"/>
            </a:pPr>
            <a:r>
              <a:rPr lang="en-US" sz="2000" dirty="0">
                <a:ln w="0"/>
                <a:solidFill>
                  <a:schemeClr val="bg2">
                    <a:lumMod val="10000"/>
                  </a:schemeClr>
                </a:solidFill>
                <a:effectLst>
                  <a:outerShdw blurRad="38100" dist="19050" dir="2700000" algn="tl" rotWithShape="0">
                    <a:schemeClr val="dk1">
                      <a:alpha val="40000"/>
                    </a:schemeClr>
                  </a:outerShdw>
                </a:effectLst>
              </a:rPr>
              <a:t>Tail extends farther to the left, even when disregarding the 0 values.</a:t>
            </a:r>
            <a:endParaRPr lang="en-US" sz="2000" b="0" cap="none" spc="0" dirty="0">
              <a:ln w="0"/>
              <a:solidFill>
                <a:schemeClr val="bg2">
                  <a:lumMod val="10000"/>
                </a:schemeClr>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en-US" sz="2000" b="0" cap="none" spc="0" dirty="0">
                <a:ln w="0"/>
                <a:solidFill>
                  <a:schemeClr val="bg2">
                    <a:lumMod val="10000"/>
                  </a:schemeClr>
                </a:solidFill>
                <a:effectLst>
                  <a:outerShdw blurRad="38100" dist="19050" dir="2700000" algn="tl" rotWithShape="0">
                    <a:schemeClr val="dk1">
                      <a:alpha val="40000"/>
                    </a:schemeClr>
                  </a:outerShdw>
                </a:effectLst>
              </a:rPr>
              <a:t>Cato </a:t>
            </a:r>
            <a:r>
              <a:rPr lang="en-US" sz="2000" b="0" cap="none" spc="0" dirty="0" err="1">
                <a:ln w="0"/>
                <a:solidFill>
                  <a:schemeClr val="bg2">
                    <a:lumMod val="10000"/>
                  </a:schemeClr>
                </a:solidFill>
                <a:effectLst>
                  <a:outerShdw blurRad="38100" dist="19050" dir="2700000" algn="tl" rotWithShape="0">
                    <a:schemeClr val="dk1">
                      <a:alpha val="40000"/>
                    </a:schemeClr>
                  </a:outerShdw>
                </a:effectLst>
              </a:rPr>
              <a:t>Nemoidia</a:t>
            </a:r>
            <a:r>
              <a:rPr lang="en-US" sz="2000" b="0" cap="none" spc="0" dirty="0">
                <a:ln w="0"/>
                <a:solidFill>
                  <a:schemeClr val="bg2">
                    <a:lumMod val="10000"/>
                  </a:schemeClr>
                </a:solidFill>
                <a:effectLst>
                  <a:outerShdw blurRad="38100" dist="19050" dir="2700000" algn="tl" rotWithShape="0">
                    <a:schemeClr val="dk1">
                      <a:alpha val="40000"/>
                    </a:schemeClr>
                  </a:outerShdw>
                </a:effectLst>
              </a:rPr>
              <a:t> and </a:t>
            </a:r>
            <a:r>
              <a:rPr lang="en-US" sz="2000" b="0" cap="none" spc="0" dirty="0" err="1">
                <a:ln w="0"/>
                <a:solidFill>
                  <a:schemeClr val="bg2">
                    <a:lumMod val="10000"/>
                  </a:schemeClr>
                </a:solidFill>
                <a:effectLst>
                  <a:outerShdw blurRad="38100" dist="19050" dir="2700000" algn="tl" rotWithShape="0">
                    <a:schemeClr val="dk1">
                      <a:alpha val="40000"/>
                    </a:schemeClr>
                  </a:outerShdw>
                </a:effectLst>
              </a:rPr>
              <a:t>Trandosha</a:t>
            </a:r>
            <a:r>
              <a:rPr lang="en-US" sz="2000" b="0" cap="none" spc="0" dirty="0">
                <a:ln w="0"/>
                <a:solidFill>
                  <a:schemeClr val="bg2">
                    <a:lumMod val="10000"/>
                  </a:schemeClr>
                </a:solidFill>
                <a:effectLst>
                  <a:outerShdw blurRad="38100" dist="19050" dir="2700000" algn="tl" rotWithShape="0">
                    <a:schemeClr val="dk1">
                      <a:alpha val="40000"/>
                    </a:schemeClr>
                  </a:outerShdw>
                </a:effectLst>
              </a:rPr>
              <a:t> have a listed diameter of 0 km.</a:t>
            </a:r>
          </a:p>
          <a:p>
            <a:pPr marL="1371600" lvl="2" indent="-457200">
              <a:buFont typeface="Arial" panose="020B0604020202020204" pitchFamily="34" charset="0"/>
              <a:buChar char="•"/>
            </a:pPr>
            <a:r>
              <a:rPr lang="en-US" sz="1600" b="0" cap="none" spc="0" dirty="0">
                <a:ln w="0"/>
                <a:solidFill>
                  <a:schemeClr val="bg2">
                    <a:lumMod val="10000"/>
                  </a:schemeClr>
                </a:solidFill>
                <a:effectLst>
                  <a:outerShdw blurRad="38100" dist="19050" dir="2700000" algn="tl" rotWithShape="0">
                    <a:schemeClr val="dk1">
                      <a:alpha val="40000"/>
                    </a:schemeClr>
                  </a:outerShdw>
                </a:effectLst>
              </a:rPr>
              <a:t>Obviously, they cannot have a diame</a:t>
            </a:r>
            <a:r>
              <a:rPr lang="en-US" sz="1600" dirty="0">
                <a:ln w="0"/>
                <a:solidFill>
                  <a:schemeClr val="bg2">
                    <a:lumMod val="10000"/>
                  </a:schemeClr>
                </a:solidFill>
                <a:effectLst>
                  <a:outerShdw blurRad="38100" dist="19050" dir="2700000" algn="tl" rotWithShape="0">
                    <a:schemeClr val="dk1">
                      <a:alpha val="40000"/>
                    </a:schemeClr>
                  </a:outerShdw>
                </a:effectLst>
              </a:rPr>
              <a:t>ter of 0. I will leave them in because other factors may help indicate their approximate diameters.</a:t>
            </a:r>
            <a:endParaRPr lang="en-US" sz="1600" b="0" cap="none" spc="0" dirty="0">
              <a:ln w="0"/>
              <a:solidFill>
                <a:schemeClr val="bg2">
                  <a:lumMod val="10000"/>
                </a:schemeClr>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en-US" sz="2000" dirty="0" err="1">
                <a:ln w="0"/>
                <a:solidFill>
                  <a:schemeClr val="bg2">
                    <a:lumMod val="10000"/>
                  </a:schemeClr>
                </a:solidFill>
                <a:effectLst>
                  <a:outerShdw blurRad="38100" dist="19050" dir="2700000" algn="tl" rotWithShape="0">
                    <a:schemeClr val="dk1">
                      <a:alpha val="40000"/>
                    </a:schemeClr>
                  </a:outerShdw>
                </a:effectLst>
              </a:rPr>
              <a:t>Kamino</a:t>
            </a:r>
            <a:r>
              <a:rPr lang="en-US" sz="2000" dirty="0">
                <a:ln w="0"/>
                <a:solidFill>
                  <a:schemeClr val="bg2">
                    <a:lumMod val="10000"/>
                  </a:schemeClr>
                </a:solidFill>
                <a:effectLst>
                  <a:outerShdw blurRad="38100" dist="19050" dir="2700000" algn="tl" rotWithShape="0">
                    <a:schemeClr val="dk1">
                      <a:alpha val="40000"/>
                    </a:schemeClr>
                  </a:outerShdw>
                </a:effectLst>
              </a:rPr>
              <a:t> and </a:t>
            </a:r>
            <a:r>
              <a:rPr lang="en-US" sz="2000" dirty="0" err="1">
                <a:ln w="0"/>
                <a:solidFill>
                  <a:schemeClr val="bg2">
                    <a:lumMod val="10000"/>
                  </a:schemeClr>
                </a:solidFill>
                <a:effectLst>
                  <a:outerShdw blurRad="38100" dist="19050" dir="2700000" algn="tl" rotWithShape="0">
                    <a:schemeClr val="dk1">
                      <a:alpha val="40000"/>
                    </a:schemeClr>
                  </a:outerShdw>
                </a:effectLst>
              </a:rPr>
              <a:t>Malastare</a:t>
            </a:r>
            <a:r>
              <a:rPr lang="en-US" sz="2000" dirty="0">
                <a:ln w="0"/>
                <a:solidFill>
                  <a:schemeClr val="bg2">
                    <a:lumMod val="10000"/>
                  </a:schemeClr>
                </a:solidFill>
                <a:effectLst>
                  <a:outerShdw blurRad="38100" dist="19050" dir="2700000" algn="tl" rotWithShape="0">
                    <a:schemeClr val="dk1">
                      <a:alpha val="40000"/>
                    </a:schemeClr>
                  </a:outerShdw>
                </a:effectLst>
              </a:rPr>
              <a:t> are larger than 17500 km.</a:t>
            </a:r>
          </a:p>
          <a:p>
            <a:pPr marL="1371600" lvl="2" indent="-457200">
              <a:buFont typeface="Arial" panose="020B0604020202020204" pitchFamily="34" charset="0"/>
              <a:buChar char="•"/>
            </a:pPr>
            <a:r>
              <a:rPr lang="en-US" sz="1600" b="0" cap="none" spc="0" dirty="0">
                <a:ln w="0"/>
                <a:solidFill>
                  <a:schemeClr val="bg2">
                    <a:lumMod val="10000"/>
                  </a:schemeClr>
                </a:solidFill>
                <a:effectLst>
                  <a:outerShdw blurRad="38100" dist="19050" dir="2700000" algn="tl" rotWithShape="0">
                    <a:schemeClr val="dk1">
                      <a:alpha val="40000"/>
                    </a:schemeClr>
                  </a:outerShdw>
                </a:effectLst>
              </a:rPr>
              <a:t>These are not outliers.</a:t>
            </a:r>
          </a:p>
        </p:txBody>
      </p:sp>
      <p:pic>
        <p:nvPicPr>
          <p:cNvPr id="8" name="Picture 7" descr="A screenshot of a cell phone&#10;&#10;Description automatically generated">
            <a:extLst>
              <a:ext uri="{FF2B5EF4-FFF2-40B4-BE49-F238E27FC236}">
                <a16:creationId xmlns:a16="http://schemas.microsoft.com/office/drawing/2014/main" id="{A9D7686E-605B-4847-AA2D-C3A1A4A93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00" y="505127"/>
            <a:ext cx="6807413" cy="5105560"/>
          </a:xfrm>
          <a:prstGeom prst="rect">
            <a:avLst/>
          </a:prstGeom>
        </p:spPr>
      </p:pic>
    </p:spTree>
    <p:extLst>
      <p:ext uri="{BB962C8B-B14F-4D97-AF65-F5344CB8AC3E}">
        <p14:creationId xmlns:p14="http://schemas.microsoft.com/office/powerpoint/2010/main" val="3639001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1234</Words>
  <Application>Microsoft Office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Anna</cp:lastModifiedBy>
  <cp:revision>35</cp:revision>
  <dcterms:created xsi:type="dcterms:W3CDTF">2020-08-05T23:29:18Z</dcterms:created>
  <dcterms:modified xsi:type="dcterms:W3CDTF">2020-08-09T00:44:16Z</dcterms:modified>
</cp:coreProperties>
</file>