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179">
          <p15:clr>
            <a:srgbClr val="A4A3A4"/>
          </p15:clr>
        </p15:guide>
        <p15:guide id="2" pos="13824">
          <p15:clr>
            <a:srgbClr val="A4A3A4"/>
          </p15:clr>
        </p15:guide>
        <p15:guide id="3" orient="horz" pos="720">
          <p15:clr>
            <a:srgbClr val="9AA0A6"/>
          </p15:clr>
        </p15:guide>
        <p15:guide id="4" orient="horz" pos="10368">
          <p15:clr>
            <a:srgbClr val="9AA0A6"/>
          </p15:clr>
        </p15:guide>
        <p15:guide id="5" pos="27072">
          <p15:clr>
            <a:srgbClr val="9AA0A6"/>
          </p15:clr>
        </p15:guide>
        <p15:guide id="6" pos="576">
          <p15:clr>
            <a:srgbClr val="9AA0A6"/>
          </p15:clr>
        </p15:guide>
        <p15:guide id="7" orient="horz" pos="144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0179" orient="horz"/>
        <p:guide pos="13824"/>
        <p:guide pos="720" orient="horz"/>
        <p:guide pos="10368" orient="horz"/>
        <p:guide pos="27072"/>
        <p:guide pos="576"/>
        <p:guide pos="14436" orient="horz"/>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xpandingthepresence.com/wp-content/uploads/astronomy-atmosphere-aurora-borealis.jpg" TargetMode="External"/><Relationship Id="rId3" Type="http://schemas.openxmlformats.org/officeDocument/2006/relationships/hyperlink" Target="https://expandingthepresence.com/astronomy-atmosphere-aurora-boreali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a7c3073b4_0_1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a7c3073b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do still: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*headers - 36 font </a:t>
            </a:r>
            <a:endParaRPr/>
          </a:p>
          <a:p>
            <a:pPr indent="0" lvl="0" marL="0" rtl="0" algn="l">
              <a:spcBef>
                <a:spcPts val="0"/>
              </a:spcBef>
              <a:spcAft>
                <a:spcPts val="0"/>
              </a:spcAft>
              <a:buNone/>
            </a:pPr>
            <a:r>
              <a:rPr lang="en"/>
              <a:t>* text - 24-30 font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Background: </a:t>
            </a:r>
            <a:r>
              <a:rPr lang="en" u="sng">
                <a:solidFill>
                  <a:schemeClr val="hlink"/>
                </a:solidFill>
                <a:hlinkClick r:id="rId2"/>
              </a:rPr>
              <a:t>https://expandingthepresence.com/wp-content/uploads/astronomy-atmosphere-aurora-borealis.jpg</a:t>
            </a:r>
            <a:endParaRPr/>
          </a:p>
          <a:p>
            <a:pPr indent="0" lvl="0" marL="0" rtl="0" algn="l">
              <a:spcBef>
                <a:spcPts val="0"/>
              </a:spcBef>
              <a:spcAft>
                <a:spcPts val="0"/>
              </a:spcAft>
              <a:buNone/>
            </a:pPr>
            <a:r>
              <a:rPr lang="en"/>
              <a:t>from : </a:t>
            </a:r>
            <a:r>
              <a:rPr lang="en" u="sng">
                <a:solidFill>
                  <a:schemeClr val="hlink"/>
                </a:solidFill>
                <a:hlinkClick r:id="rId3"/>
              </a:rPr>
              <a:t>https://expandingthepresence.com/astronomy-atmosphere-aurora-borealis/</a:t>
            </a:r>
            <a:endParaRPr/>
          </a:p>
          <a:p>
            <a:pPr indent="0" lvl="0" marL="0" rtl="0" algn="l">
              <a:spcBef>
                <a:spcPts val="0"/>
              </a:spcBef>
              <a:spcAft>
                <a:spcPts val="0"/>
              </a:spcAft>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lstStyle>
            <a:lvl1pPr indent="-838200" lvl="0" marL="457200" algn="ctr">
              <a:spcBef>
                <a:spcPts val="0"/>
              </a:spcBef>
              <a:spcAft>
                <a:spcPts val="0"/>
              </a:spcAft>
              <a:buSzPts val="9600"/>
              <a:buChar char="●"/>
              <a:defRPr/>
            </a:lvl1pPr>
            <a:lvl2pPr indent="-704850" lvl="1" marL="914400" algn="ctr">
              <a:spcBef>
                <a:spcPts val="8500"/>
              </a:spcBef>
              <a:spcAft>
                <a:spcPts val="0"/>
              </a:spcAft>
              <a:buSzPts val="7500"/>
              <a:buChar char="○"/>
              <a:defRPr/>
            </a:lvl2pPr>
            <a:lvl3pPr indent="-704850" lvl="2" marL="1371600" algn="ctr">
              <a:spcBef>
                <a:spcPts val="8500"/>
              </a:spcBef>
              <a:spcAft>
                <a:spcPts val="0"/>
              </a:spcAft>
              <a:buSzPts val="7500"/>
              <a:buChar char="■"/>
              <a:defRPr/>
            </a:lvl3pPr>
            <a:lvl4pPr indent="-704850" lvl="3" marL="1828800" algn="ctr">
              <a:spcBef>
                <a:spcPts val="8500"/>
              </a:spcBef>
              <a:spcAft>
                <a:spcPts val="0"/>
              </a:spcAft>
              <a:buSzPts val="7500"/>
              <a:buChar char="●"/>
              <a:defRPr/>
            </a:lvl4pPr>
            <a:lvl5pPr indent="-704850" lvl="4" marL="2286000" algn="ctr">
              <a:spcBef>
                <a:spcPts val="8500"/>
              </a:spcBef>
              <a:spcAft>
                <a:spcPts val="0"/>
              </a:spcAft>
              <a:buSzPts val="7500"/>
              <a:buChar char="○"/>
              <a:defRPr/>
            </a:lvl5pPr>
            <a:lvl6pPr indent="-704850" lvl="5" marL="2743200" algn="ctr">
              <a:spcBef>
                <a:spcPts val="8500"/>
              </a:spcBef>
              <a:spcAft>
                <a:spcPts val="0"/>
              </a:spcAft>
              <a:buSzPts val="7500"/>
              <a:buChar char="■"/>
              <a:defRPr/>
            </a:lvl6pPr>
            <a:lvl7pPr indent="-704850" lvl="6" marL="3200400" algn="ctr">
              <a:spcBef>
                <a:spcPts val="8500"/>
              </a:spcBef>
              <a:spcAft>
                <a:spcPts val="0"/>
              </a:spcAft>
              <a:buSzPts val="7500"/>
              <a:buChar char="●"/>
              <a:defRPr/>
            </a:lvl7pPr>
            <a:lvl8pPr indent="-704850" lvl="7" marL="3657600" algn="ctr">
              <a:spcBef>
                <a:spcPts val="8500"/>
              </a:spcBef>
              <a:spcAft>
                <a:spcPts val="0"/>
              </a:spcAft>
              <a:buSzPts val="7500"/>
              <a:buChar char="○"/>
              <a:defRPr/>
            </a:lvl8pPr>
            <a:lvl9pPr indent="-704850" lvl="8" marL="4114800" algn="ctr">
              <a:spcBef>
                <a:spcPts val="8500"/>
              </a:spcBef>
              <a:spcAft>
                <a:spcPts val="850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lstStyle>
            <a:lvl1pPr indent="-704850" lvl="0" marL="457200">
              <a:spcBef>
                <a:spcPts val="0"/>
              </a:spcBef>
              <a:spcAft>
                <a:spcPts val="0"/>
              </a:spcAft>
              <a:buSzPts val="7500"/>
              <a:buChar char="●"/>
              <a:defRPr sz="75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lstStyle>
            <a:lvl1pPr indent="-635000" lvl="0" marL="457200">
              <a:spcBef>
                <a:spcPts val="0"/>
              </a:spcBef>
              <a:spcAft>
                <a:spcPts val="0"/>
              </a:spcAft>
              <a:buSzPts val="6400"/>
              <a:buChar char="●"/>
              <a:defRPr sz="6400"/>
            </a:lvl1pPr>
            <a:lvl2pPr indent="-635000" lvl="1" marL="914400">
              <a:spcBef>
                <a:spcPts val="8500"/>
              </a:spcBef>
              <a:spcAft>
                <a:spcPts val="0"/>
              </a:spcAft>
              <a:buSzPts val="6400"/>
              <a:buChar char="○"/>
              <a:defRPr sz="6400"/>
            </a:lvl2pPr>
            <a:lvl3pPr indent="-635000" lvl="2" marL="1371600">
              <a:spcBef>
                <a:spcPts val="8500"/>
              </a:spcBef>
              <a:spcAft>
                <a:spcPts val="0"/>
              </a:spcAft>
              <a:buSzPts val="6400"/>
              <a:buChar char="■"/>
              <a:defRPr sz="6400"/>
            </a:lvl3pPr>
            <a:lvl4pPr indent="-635000" lvl="3" marL="1828800">
              <a:spcBef>
                <a:spcPts val="8500"/>
              </a:spcBef>
              <a:spcAft>
                <a:spcPts val="0"/>
              </a:spcAft>
              <a:buSzPts val="6400"/>
              <a:buChar char="●"/>
              <a:defRPr sz="6400"/>
            </a:lvl4pPr>
            <a:lvl5pPr indent="-635000" lvl="4" marL="2286000">
              <a:spcBef>
                <a:spcPts val="8500"/>
              </a:spcBef>
              <a:spcAft>
                <a:spcPts val="0"/>
              </a:spcAft>
              <a:buSzPts val="6400"/>
              <a:buChar char="○"/>
              <a:defRPr sz="6400"/>
            </a:lvl5pPr>
            <a:lvl6pPr indent="-635000" lvl="5" marL="2743200">
              <a:spcBef>
                <a:spcPts val="8500"/>
              </a:spcBef>
              <a:spcAft>
                <a:spcPts val="0"/>
              </a:spcAft>
              <a:buSzPts val="6400"/>
              <a:buChar char="■"/>
              <a:defRPr sz="6400"/>
            </a:lvl6pPr>
            <a:lvl7pPr indent="-635000" lvl="6" marL="3200400">
              <a:spcBef>
                <a:spcPts val="8500"/>
              </a:spcBef>
              <a:spcAft>
                <a:spcPts val="0"/>
              </a:spcAft>
              <a:buSzPts val="6400"/>
              <a:buChar char="●"/>
              <a:defRPr sz="6400"/>
            </a:lvl7pPr>
            <a:lvl8pPr indent="-635000" lvl="7" marL="3657600">
              <a:spcBef>
                <a:spcPts val="8500"/>
              </a:spcBef>
              <a:spcAft>
                <a:spcPts val="0"/>
              </a:spcAft>
              <a:buSzPts val="6400"/>
              <a:buChar char="○"/>
              <a:defRPr sz="6400"/>
            </a:lvl8pPr>
            <a:lvl9pPr indent="-635000" lvl="8" marL="4114800">
              <a:spcBef>
                <a:spcPts val="8500"/>
              </a:spcBef>
              <a:spcAft>
                <a:spcPts val="850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87600" lIns="487600" spcFirstLastPara="1" rIns="487600" wrap="square" tIns="487600"/>
          <a:lstStyle>
            <a:lvl1pPr indent="-838200" lvl="0" marL="457200">
              <a:spcBef>
                <a:spcPts val="0"/>
              </a:spcBef>
              <a:spcAft>
                <a:spcPts val="0"/>
              </a:spcAft>
              <a:buSzPts val="9600"/>
              <a:buChar char="●"/>
              <a:defRPr/>
            </a:lvl1pPr>
            <a:lvl2pPr indent="-704850" lvl="1" marL="914400">
              <a:spcBef>
                <a:spcPts val="8500"/>
              </a:spcBef>
              <a:spcAft>
                <a:spcPts val="0"/>
              </a:spcAft>
              <a:buSzPts val="7500"/>
              <a:buChar char="○"/>
              <a:defRPr/>
            </a:lvl2pPr>
            <a:lvl3pPr indent="-704850" lvl="2" marL="1371600">
              <a:spcBef>
                <a:spcPts val="8500"/>
              </a:spcBef>
              <a:spcAft>
                <a:spcPts val="0"/>
              </a:spcAft>
              <a:buSzPts val="7500"/>
              <a:buChar char="■"/>
              <a:defRPr/>
            </a:lvl3pPr>
            <a:lvl4pPr indent="-704850" lvl="3" marL="1828800">
              <a:spcBef>
                <a:spcPts val="8500"/>
              </a:spcBef>
              <a:spcAft>
                <a:spcPts val="0"/>
              </a:spcAft>
              <a:buSzPts val="7500"/>
              <a:buChar char="●"/>
              <a:defRPr/>
            </a:lvl4pPr>
            <a:lvl5pPr indent="-704850" lvl="4" marL="2286000">
              <a:spcBef>
                <a:spcPts val="8500"/>
              </a:spcBef>
              <a:spcAft>
                <a:spcPts val="0"/>
              </a:spcAft>
              <a:buSzPts val="7500"/>
              <a:buChar char="○"/>
              <a:defRPr/>
            </a:lvl5pPr>
            <a:lvl6pPr indent="-704850" lvl="5" marL="2743200">
              <a:spcBef>
                <a:spcPts val="8500"/>
              </a:spcBef>
              <a:spcAft>
                <a:spcPts val="0"/>
              </a:spcAft>
              <a:buSzPts val="7500"/>
              <a:buChar char="■"/>
              <a:defRPr/>
            </a:lvl6pPr>
            <a:lvl7pPr indent="-704850" lvl="6" marL="3200400">
              <a:spcBef>
                <a:spcPts val="8500"/>
              </a:spcBef>
              <a:spcAft>
                <a:spcPts val="0"/>
              </a:spcAft>
              <a:buSzPts val="7500"/>
              <a:buChar char="●"/>
              <a:defRPr/>
            </a:lvl7pPr>
            <a:lvl8pPr indent="-704850" lvl="7" marL="3657600">
              <a:spcBef>
                <a:spcPts val="8500"/>
              </a:spcBef>
              <a:spcAft>
                <a:spcPts val="0"/>
              </a:spcAft>
              <a:buSzPts val="7500"/>
              <a:buChar char="○"/>
              <a:defRPr/>
            </a:lvl8pPr>
            <a:lvl9pPr indent="-704850" lvl="8" marL="4114800">
              <a:spcBef>
                <a:spcPts val="8500"/>
              </a:spcBef>
              <a:spcAft>
                <a:spcPts val="8500"/>
              </a:spcAft>
              <a:buSzPts val="75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8500"/>
              </a:spcBef>
              <a:spcAft>
                <a:spcPts val="0"/>
              </a:spcAft>
              <a:buClr>
                <a:schemeClr val="dk2"/>
              </a:buClr>
              <a:buSzPts val="7500"/>
              <a:buChar char="○"/>
              <a:defRPr sz="7500">
                <a:solidFill>
                  <a:schemeClr val="dk2"/>
                </a:solidFill>
              </a:defRPr>
            </a:lvl2pPr>
            <a:lvl3pPr indent="-704850" lvl="2" marL="1371600">
              <a:lnSpc>
                <a:spcPct val="115000"/>
              </a:lnSpc>
              <a:spcBef>
                <a:spcPts val="8500"/>
              </a:spcBef>
              <a:spcAft>
                <a:spcPts val="0"/>
              </a:spcAft>
              <a:buClr>
                <a:schemeClr val="dk2"/>
              </a:buClr>
              <a:buSzPts val="7500"/>
              <a:buChar char="■"/>
              <a:defRPr sz="7500">
                <a:solidFill>
                  <a:schemeClr val="dk2"/>
                </a:solidFill>
              </a:defRPr>
            </a:lvl3pPr>
            <a:lvl4pPr indent="-704850" lvl="3" marL="1828800">
              <a:lnSpc>
                <a:spcPct val="115000"/>
              </a:lnSpc>
              <a:spcBef>
                <a:spcPts val="8500"/>
              </a:spcBef>
              <a:spcAft>
                <a:spcPts val="0"/>
              </a:spcAft>
              <a:buClr>
                <a:schemeClr val="dk2"/>
              </a:buClr>
              <a:buSzPts val="7500"/>
              <a:buChar char="●"/>
              <a:defRPr sz="7500">
                <a:solidFill>
                  <a:schemeClr val="dk2"/>
                </a:solidFill>
              </a:defRPr>
            </a:lvl4pPr>
            <a:lvl5pPr indent="-704850" lvl="4" marL="2286000">
              <a:lnSpc>
                <a:spcPct val="115000"/>
              </a:lnSpc>
              <a:spcBef>
                <a:spcPts val="8500"/>
              </a:spcBef>
              <a:spcAft>
                <a:spcPts val="0"/>
              </a:spcAft>
              <a:buClr>
                <a:schemeClr val="dk2"/>
              </a:buClr>
              <a:buSzPts val="7500"/>
              <a:buChar char="○"/>
              <a:defRPr sz="7500">
                <a:solidFill>
                  <a:schemeClr val="dk2"/>
                </a:solidFill>
              </a:defRPr>
            </a:lvl5pPr>
            <a:lvl6pPr indent="-704850" lvl="5" marL="2743200">
              <a:lnSpc>
                <a:spcPct val="115000"/>
              </a:lnSpc>
              <a:spcBef>
                <a:spcPts val="8500"/>
              </a:spcBef>
              <a:spcAft>
                <a:spcPts val="0"/>
              </a:spcAft>
              <a:buClr>
                <a:schemeClr val="dk2"/>
              </a:buClr>
              <a:buSzPts val="7500"/>
              <a:buChar char="■"/>
              <a:defRPr sz="7500">
                <a:solidFill>
                  <a:schemeClr val="dk2"/>
                </a:solidFill>
              </a:defRPr>
            </a:lvl6pPr>
            <a:lvl7pPr indent="-704850" lvl="6" marL="3200400">
              <a:lnSpc>
                <a:spcPct val="115000"/>
              </a:lnSpc>
              <a:spcBef>
                <a:spcPts val="8500"/>
              </a:spcBef>
              <a:spcAft>
                <a:spcPts val="0"/>
              </a:spcAft>
              <a:buClr>
                <a:schemeClr val="dk2"/>
              </a:buClr>
              <a:buSzPts val="7500"/>
              <a:buChar char="●"/>
              <a:defRPr sz="7500">
                <a:solidFill>
                  <a:schemeClr val="dk2"/>
                </a:solidFill>
              </a:defRPr>
            </a:lvl7pPr>
            <a:lvl8pPr indent="-704850" lvl="7" marL="3657600">
              <a:lnSpc>
                <a:spcPct val="115000"/>
              </a:lnSpc>
              <a:spcBef>
                <a:spcPts val="8500"/>
              </a:spcBef>
              <a:spcAft>
                <a:spcPts val="0"/>
              </a:spcAft>
              <a:buClr>
                <a:schemeClr val="dk2"/>
              </a:buClr>
              <a:buSzPts val="7500"/>
              <a:buChar char="○"/>
              <a:defRPr sz="7500">
                <a:solidFill>
                  <a:schemeClr val="dk2"/>
                </a:solidFill>
              </a:defRPr>
            </a:lvl8pPr>
            <a:lvl9pPr indent="-704850" lvl="8" marL="4114800">
              <a:lnSpc>
                <a:spcPct val="115000"/>
              </a:lnSpc>
              <a:spcBef>
                <a:spcPts val="8500"/>
              </a:spcBef>
              <a:spcAft>
                <a:spcPts val="8500"/>
              </a:spcAft>
              <a:buClr>
                <a:schemeClr val="dk2"/>
              </a:buClr>
              <a:buSzPts val="7500"/>
              <a:buChar char="■"/>
              <a:defRPr sz="75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4.png"/><Relationship Id="rId13" Type="http://schemas.openxmlformats.org/officeDocument/2006/relationships/image" Target="../media/image8.png"/><Relationship Id="rId12"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3.jp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855"/>
        </a:solidFill>
      </p:bgPr>
    </p:bg>
    <p:spTree>
      <p:nvGrpSpPr>
        <p:cNvPr id="53" name="Shape 53"/>
        <p:cNvGrpSpPr/>
        <p:nvPr/>
      </p:nvGrpSpPr>
      <p:grpSpPr>
        <a:xfrm>
          <a:off x="0" y="0"/>
          <a:ext cx="0" cy="0"/>
          <a:chOff x="0" y="0"/>
          <a:chExt cx="0" cy="0"/>
        </a:xfrm>
      </p:grpSpPr>
      <p:grpSp>
        <p:nvGrpSpPr>
          <p:cNvPr id="54" name="Google Shape;54;p13"/>
          <p:cNvGrpSpPr/>
          <p:nvPr/>
        </p:nvGrpSpPr>
        <p:grpSpPr>
          <a:xfrm>
            <a:off x="1656275" y="19990322"/>
            <a:ext cx="17193702" cy="8805324"/>
            <a:chOff x="1656193" y="19990327"/>
            <a:chExt cx="16751464" cy="8805324"/>
          </a:xfrm>
        </p:grpSpPr>
        <p:grpSp>
          <p:nvGrpSpPr>
            <p:cNvPr id="55" name="Google Shape;55;p13"/>
            <p:cNvGrpSpPr/>
            <p:nvPr/>
          </p:nvGrpSpPr>
          <p:grpSpPr>
            <a:xfrm>
              <a:off x="1656193" y="19990327"/>
              <a:ext cx="16751464" cy="8805324"/>
              <a:chOff x="1735255" y="19990314"/>
              <a:chExt cx="16751464" cy="8805324"/>
            </a:xfrm>
          </p:grpSpPr>
          <p:grpSp>
            <p:nvGrpSpPr>
              <p:cNvPr id="56" name="Google Shape;56;p13"/>
              <p:cNvGrpSpPr/>
              <p:nvPr/>
            </p:nvGrpSpPr>
            <p:grpSpPr>
              <a:xfrm>
                <a:off x="1735255" y="19990314"/>
                <a:ext cx="16751464" cy="8805324"/>
                <a:chOff x="1036941" y="12767399"/>
                <a:chExt cx="15705479" cy="7013400"/>
              </a:xfrm>
            </p:grpSpPr>
            <p:grpSp>
              <p:nvGrpSpPr>
                <p:cNvPr id="57" name="Google Shape;57;p13"/>
                <p:cNvGrpSpPr/>
                <p:nvPr/>
              </p:nvGrpSpPr>
              <p:grpSpPr>
                <a:xfrm>
                  <a:off x="1036941" y="12767399"/>
                  <a:ext cx="15705479" cy="7013400"/>
                  <a:chOff x="4273738" y="21214325"/>
                  <a:chExt cx="14292000" cy="7013400"/>
                </a:xfrm>
              </p:grpSpPr>
              <p:sp>
                <p:nvSpPr>
                  <p:cNvPr id="58" name="Google Shape;58;p13"/>
                  <p:cNvSpPr/>
                  <p:nvPr/>
                </p:nvSpPr>
                <p:spPr>
                  <a:xfrm>
                    <a:off x="4273738" y="21214325"/>
                    <a:ext cx="14292000" cy="7013400"/>
                  </a:xfrm>
                  <a:prstGeom prst="rect">
                    <a:avLst/>
                  </a:prstGeom>
                  <a:solidFill>
                    <a:srgbClr val="DAAA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410838" y="21351425"/>
                    <a:ext cx="14017800" cy="673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3"/>
                <p:cNvSpPr txBox="1"/>
                <p:nvPr/>
              </p:nvSpPr>
              <p:spPr>
                <a:xfrm>
                  <a:off x="1416310" y="12904500"/>
                  <a:ext cx="11365500" cy="6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chemeClr val="dk1"/>
                      </a:solidFill>
                      <a:latin typeface="Calibri"/>
                      <a:ea typeface="Calibri"/>
                      <a:cs typeface="Calibri"/>
                      <a:sym typeface="Calibri"/>
                    </a:rPr>
                    <a:t>Flowcharts</a:t>
                  </a:r>
                  <a:endParaRPr b="1" sz="4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grpSp>
          <p:grpSp>
            <p:nvGrpSpPr>
              <p:cNvPr id="61" name="Google Shape;61;p13"/>
              <p:cNvGrpSpPr/>
              <p:nvPr/>
            </p:nvGrpSpPr>
            <p:grpSpPr>
              <a:xfrm>
                <a:off x="2064249" y="21321425"/>
                <a:ext cx="14532178" cy="7048555"/>
                <a:chOff x="17168079" y="26593070"/>
                <a:chExt cx="9685536" cy="4552742"/>
              </a:xfrm>
            </p:grpSpPr>
            <p:grpSp>
              <p:nvGrpSpPr>
                <p:cNvPr id="62" name="Google Shape;62;p13"/>
                <p:cNvGrpSpPr/>
                <p:nvPr/>
              </p:nvGrpSpPr>
              <p:grpSpPr>
                <a:xfrm>
                  <a:off x="18978663" y="29447313"/>
                  <a:ext cx="7857825" cy="1698500"/>
                  <a:chOff x="520775" y="2375275"/>
                  <a:chExt cx="7857825" cy="1698500"/>
                </a:xfrm>
              </p:grpSpPr>
              <p:sp>
                <p:nvSpPr>
                  <p:cNvPr id="63" name="Google Shape;63;p13"/>
                  <p:cNvSpPr/>
                  <p:nvPr/>
                </p:nvSpPr>
                <p:spPr>
                  <a:xfrm>
                    <a:off x="520775" y="2415025"/>
                    <a:ext cx="1059000" cy="388200"/>
                  </a:xfrm>
                  <a:prstGeom prst="flowChartAlternateProcess">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Start</a:t>
                    </a:r>
                    <a:endParaRPr sz="1800"/>
                  </a:p>
                </p:txBody>
              </p:sp>
              <p:sp>
                <p:nvSpPr>
                  <p:cNvPr id="64" name="Google Shape;64;p13"/>
                  <p:cNvSpPr/>
                  <p:nvPr/>
                </p:nvSpPr>
                <p:spPr>
                  <a:xfrm>
                    <a:off x="1910775" y="2375275"/>
                    <a:ext cx="1880100" cy="467700"/>
                  </a:xfrm>
                  <a:prstGeom prst="parallelogram">
                    <a:avLst>
                      <a:gd fmla="val 25000"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Import data from SD card</a:t>
                    </a:r>
                    <a:endParaRPr sz="1800"/>
                  </a:p>
                </p:txBody>
              </p:sp>
              <p:sp>
                <p:nvSpPr>
                  <p:cNvPr id="65" name="Google Shape;65;p13"/>
                  <p:cNvSpPr/>
                  <p:nvPr/>
                </p:nvSpPr>
                <p:spPr>
                  <a:xfrm>
                    <a:off x="4121875" y="2415025"/>
                    <a:ext cx="1880100" cy="388200"/>
                  </a:xfrm>
                  <a:prstGeom prst="flowChartAlternateProcess">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Plot imported values </a:t>
                    </a:r>
                    <a:endParaRPr sz="1800"/>
                  </a:p>
                </p:txBody>
              </p:sp>
              <p:sp>
                <p:nvSpPr>
                  <p:cNvPr id="66" name="Google Shape;66;p13"/>
                  <p:cNvSpPr/>
                  <p:nvPr/>
                </p:nvSpPr>
                <p:spPr>
                  <a:xfrm>
                    <a:off x="6498500" y="2415025"/>
                    <a:ext cx="1880100" cy="388200"/>
                  </a:xfrm>
                  <a:prstGeom prst="flowChartAlternateProcess">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Add report titles and data</a:t>
                    </a:r>
                    <a:endParaRPr sz="1800"/>
                  </a:p>
                </p:txBody>
              </p:sp>
              <p:sp>
                <p:nvSpPr>
                  <p:cNvPr id="67" name="Google Shape;67;p13"/>
                  <p:cNvSpPr/>
                  <p:nvPr/>
                </p:nvSpPr>
                <p:spPr>
                  <a:xfrm>
                    <a:off x="6498500" y="3450075"/>
                    <a:ext cx="1880100" cy="623700"/>
                  </a:xfrm>
                  <a:prstGeom prst="flowChartAlternateProcess">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Generate tables from predefined calculations</a:t>
                    </a:r>
                    <a:endParaRPr sz="1800"/>
                  </a:p>
                </p:txBody>
              </p:sp>
              <p:sp>
                <p:nvSpPr>
                  <p:cNvPr id="68" name="Google Shape;68;p13"/>
                  <p:cNvSpPr/>
                  <p:nvPr/>
                </p:nvSpPr>
                <p:spPr>
                  <a:xfrm>
                    <a:off x="4121875" y="3450075"/>
                    <a:ext cx="1880100" cy="623700"/>
                  </a:xfrm>
                  <a:prstGeom prst="parallelogram">
                    <a:avLst>
                      <a:gd fmla="val 25000"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Export a report based on input values </a:t>
                    </a:r>
                    <a:endParaRPr sz="1800"/>
                  </a:p>
                </p:txBody>
              </p:sp>
              <p:sp>
                <p:nvSpPr>
                  <p:cNvPr id="69" name="Google Shape;69;p13"/>
                  <p:cNvSpPr/>
                  <p:nvPr/>
                </p:nvSpPr>
                <p:spPr>
                  <a:xfrm>
                    <a:off x="2566350" y="3567825"/>
                    <a:ext cx="1059000" cy="388200"/>
                  </a:xfrm>
                  <a:prstGeom prst="flowChartAlternateProcess">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End</a:t>
                    </a:r>
                    <a:endParaRPr sz="1800"/>
                  </a:p>
                </p:txBody>
              </p:sp>
              <p:cxnSp>
                <p:nvCxnSpPr>
                  <p:cNvPr id="70" name="Google Shape;70;p13"/>
                  <p:cNvCxnSpPr>
                    <a:stCxn id="63" idx="3"/>
                    <a:endCxn id="64" idx="5"/>
                  </p:cNvCxnSpPr>
                  <p:nvPr/>
                </p:nvCxnSpPr>
                <p:spPr>
                  <a:xfrm>
                    <a:off x="1579775" y="2609125"/>
                    <a:ext cx="389700" cy="0"/>
                  </a:xfrm>
                  <a:prstGeom prst="straightConnector1">
                    <a:avLst/>
                  </a:prstGeom>
                  <a:noFill/>
                  <a:ln cap="flat" cmpd="sng" w="9525">
                    <a:solidFill>
                      <a:srgbClr val="666666"/>
                    </a:solidFill>
                    <a:prstDash val="solid"/>
                    <a:round/>
                    <a:headEnd len="med" w="med" type="none"/>
                    <a:tailEnd len="med" w="med" type="triangle"/>
                  </a:ln>
                </p:spPr>
              </p:cxnSp>
              <p:cxnSp>
                <p:nvCxnSpPr>
                  <p:cNvPr id="71" name="Google Shape;71;p13"/>
                  <p:cNvCxnSpPr>
                    <a:stCxn id="64" idx="2"/>
                    <a:endCxn id="65" idx="1"/>
                  </p:cNvCxnSpPr>
                  <p:nvPr/>
                </p:nvCxnSpPr>
                <p:spPr>
                  <a:xfrm>
                    <a:off x="3732102" y="2609125"/>
                    <a:ext cx="389700" cy="0"/>
                  </a:xfrm>
                  <a:prstGeom prst="straightConnector1">
                    <a:avLst/>
                  </a:prstGeom>
                  <a:noFill/>
                  <a:ln cap="flat" cmpd="sng" w="9525">
                    <a:solidFill>
                      <a:srgbClr val="666666"/>
                    </a:solidFill>
                    <a:prstDash val="solid"/>
                    <a:round/>
                    <a:headEnd len="med" w="med" type="none"/>
                    <a:tailEnd len="med" w="med" type="triangle"/>
                  </a:ln>
                </p:spPr>
              </p:cxnSp>
              <p:cxnSp>
                <p:nvCxnSpPr>
                  <p:cNvPr id="72" name="Google Shape;72;p13"/>
                  <p:cNvCxnSpPr>
                    <a:stCxn id="65" idx="3"/>
                    <a:endCxn id="66" idx="1"/>
                  </p:cNvCxnSpPr>
                  <p:nvPr/>
                </p:nvCxnSpPr>
                <p:spPr>
                  <a:xfrm>
                    <a:off x="6001975" y="2609125"/>
                    <a:ext cx="496500" cy="0"/>
                  </a:xfrm>
                  <a:prstGeom prst="straightConnector1">
                    <a:avLst/>
                  </a:prstGeom>
                  <a:noFill/>
                  <a:ln cap="flat" cmpd="sng" w="9525">
                    <a:solidFill>
                      <a:srgbClr val="666666"/>
                    </a:solidFill>
                    <a:prstDash val="solid"/>
                    <a:round/>
                    <a:headEnd len="med" w="med" type="none"/>
                    <a:tailEnd len="med" w="med" type="triangle"/>
                  </a:ln>
                </p:spPr>
              </p:cxnSp>
              <p:cxnSp>
                <p:nvCxnSpPr>
                  <p:cNvPr id="73" name="Google Shape;73;p13"/>
                  <p:cNvCxnSpPr>
                    <a:stCxn id="66" idx="2"/>
                    <a:endCxn id="67" idx="0"/>
                  </p:cNvCxnSpPr>
                  <p:nvPr/>
                </p:nvCxnSpPr>
                <p:spPr>
                  <a:xfrm>
                    <a:off x="7438550" y="2803225"/>
                    <a:ext cx="0" cy="646800"/>
                  </a:xfrm>
                  <a:prstGeom prst="straightConnector1">
                    <a:avLst/>
                  </a:prstGeom>
                  <a:noFill/>
                  <a:ln cap="flat" cmpd="sng" w="9525">
                    <a:solidFill>
                      <a:srgbClr val="666666"/>
                    </a:solidFill>
                    <a:prstDash val="solid"/>
                    <a:round/>
                    <a:headEnd len="med" w="med" type="none"/>
                    <a:tailEnd len="med" w="med" type="triangle"/>
                  </a:ln>
                </p:spPr>
              </p:cxnSp>
              <p:cxnSp>
                <p:nvCxnSpPr>
                  <p:cNvPr id="74" name="Google Shape;74;p13"/>
                  <p:cNvCxnSpPr>
                    <a:stCxn id="67" idx="1"/>
                    <a:endCxn id="68" idx="2"/>
                  </p:cNvCxnSpPr>
                  <p:nvPr/>
                </p:nvCxnSpPr>
                <p:spPr>
                  <a:xfrm rot="10800000">
                    <a:off x="5923700" y="3761925"/>
                    <a:ext cx="574800" cy="0"/>
                  </a:xfrm>
                  <a:prstGeom prst="straightConnector1">
                    <a:avLst/>
                  </a:prstGeom>
                  <a:noFill/>
                  <a:ln cap="flat" cmpd="sng" w="9525">
                    <a:solidFill>
                      <a:srgbClr val="666666"/>
                    </a:solidFill>
                    <a:prstDash val="solid"/>
                    <a:round/>
                    <a:headEnd len="med" w="med" type="none"/>
                    <a:tailEnd len="med" w="med" type="triangle"/>
                  </a:ln>
                </p:spPr>
              </p:cxnSp>
              <p:cxnSp>
                <p:nvCxnSpPr>
                  <p:cNvPr id="75" name="Google Shape;75;p13"/>
                  <p:cNvCxnSpPr>
                    <a:stCxn id="68" idx="5"/>
                    <a:endCxn id="69" idx="3"/>
                  </p:cNvCxnSpPr>
                  <p:nvPr/>
                </p:nvCxnSpPr>
                <p:spPr>
                  <a:xfrm rot="10800000">
                    <a:off x="3625452" y="3761925"/>
                    <a:ext cx="574800" cy="0"/>
                  </a:xfrm>
                  <a:prstGeom prst="straightConnector1">
                    <a:avLst/>
                  </a:prstGeom>
                  <a:noFill/>
                  <a:ln cap="flat" cmpd="sng" w="9525">
                    <a:solidFill>
                      <a:srgbClr val="666666"/>
                    </a:solidFill>
                    <a:prstDash val="solid"/>
                    <a:round/>
                    <a:headEnd len="med" w="med" type="none"/>
                    <a:tailEnd len="med" w="med" type="triangle"/>
                  </a:ln>
                </p:spPr>
              </p:cxnSp>
            </p:grpSp>
            <p:grpSp>
              <p:nvGrpSpPr>
                <p:cNvPr id="76" name="Google Shape;76;p13"/>
                <p:cNvGrpSpPr/>
                <p:nvPr/>
              </p:nvGrpSpPr>
              <p:grpSpPr>
                <a:xfrm>
                  <a:off x="19989269" y="26800674"/>
                  <a:ext cx="6864346" cy="2017714"/>
                  <a:chOff x="1283775" y="1873025"/>
                  <a:chExt cx="7192315" cy="2272200"/>
                </a:xfrm>
              </p:grpSpPr>
              <p:cxnSp>
                <p:nvCxnSpPr>
                  <p:cNvPr id="77" name="Google Shape;77;p13"/>
                  <p:cNvCxnSpPr/>
                  <p:nvPr/>
                </p:nvCxnSpPr>
                <p:spPr>
                  <a:xfrm>
                    <a:off x="7005552" y="2301125"/>
                    <a:ext cx="28800" cy="370200"/>
                  </a:xfrm>
                  <a:prstGeom prst="straightConnector1">
                    <a:avLst/>
                  </a:prstGeom>
                  <a:noFill/>
                  <a:ln cap="flat" cmpd="sng" w="9525">
                    <a:solidFill>
                      <a:srgbClr val="666666"/>
                    </a:solidFill>
                    <a:prstDash val="solid"/>
                    <a:round/>
                    <a:headEnd len="med" w="med" type="none"/>
                    <a:tailEnd len="med" w="med" type="triangle"/>
                  </a:ln>
                </p:spPr>
              </p:cxnSp>
              <p:cxnSp>
                <p:nvCxnSpPr>
                  <p:cNvPr id="78" name="Google Shape;78;p13"/>
                  <p:cNvCxnSpPr/>
                  <p:nvPr/>
                </p:nvCxnSpPr>
                <p:spPr>
                  <a:xfrm flipH="1">
                    <a:off x="4649063" y="2967550"/>
                    <a:ext cx="9000" cy="533100"/>
                  </a:xfrm>
                  <a:prstGeom prst="straightConnector1">
                    <a:avLst/>
                  </a:prstGeom>
                  <a:noFill/>
                  <a:ln cap="flat" cmpd="sng" w="9525">
                    <a:solidFill>
                      <a:srgbClr val="666666"/>
                    </a:solidFill>
                    <a:prstDash val="solid"/>
                    <a:round/>
                    <a:headEnd len="med" w="med" type="none"/>
                    <a:tailEnd len="med" w="med" type="triangle"/>
                  </a:ln>
                </p:spPr>
              </p:cxnSp>
              <p:sp>
                <p:nvSpPr>
                  <p:cNvPr id="79" name="Google Shape;79;p13"/>
                  <p:cNvSpPr/>
                  <p:nvPr/>
                </p:nvSpPr>
                <p:spPr>
                  <a:xfrm>
                    <a:off x="7295175" y="3521525"/>
                    <a:ext cx="1163100" cy="623700"/>
                  </a:xfrm>
                  <a:prstGeom prst="parallelogram">
                    <a:avLst>
                      <a:gd fmla="val 25000"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Print toscreen “Hazar”</a:t>
                    </a:r>
                    <a:endParaRPr sz="1800"/>
                  </a:p>
                </p:txBody>
              </p:sp>
              <p:cxnSp>
                <p:nvCxnSpPr>
                  <p:cNvPr id="80" name="Google Shape;80;p13"/>
                  <p:cNvCxnSpPr/>
                  <p:nvPr/>
                </p:nvCxnSpPr>
                <p:spPr>
                  <a:xfrm>
                    <a:off x="1283775" y="1873025"/>
                    <a:ext cx="387300" cy="0"/>
                  </a:xfrm>
                  <a:prstGeom prst="straightConnector1">
                    <a:avLst/>
                  </a:prstGeom>
                  <a:noFill/>
                  <a:ln cap="flat" cmpd="sng" w="9525">
                    <a:solidFill>
                      <a:srgbClr val="666666"/>
                    </a:solidFill>
                    <a:prstDash val="solid"/>
                    <a:round/>
                    <a:headEnd len="med" w="med" type="none"/>
                    <a:tailEnd len="med" w="med" type="triangle"/>
                  </a:ln>
                </p:spPr>
              </p:cxnSp>
              <p:cxnSp>
                <p:nvCxnSpPr>
                  <p:cNvPr id="81" name="Google Shape;81;p13"/>
                  <p:cNvCxnSpPr/>
                  <p:nvPr/>
                </p:nvCxnSpPr>
                <p:spPr>
                  <a:xfrm>
                    <a:off x="3438575" y="1873025"/>
                    <a:ext cx="387300" cy="0"/>
                  </a:xfrm>
                  <a:prstGeom prst="straightConnector1">
                    <a:avLst/>
                  </a:prstGeom>
                  <a:noFill/>
                  <a:ln cap="flat" cmpd="sng" w="9525">
                    <a:solidFill>
                      <a:srgbClr val="666666"/>
                    </a:solidFill>
                    <a:prstDash val="solid"/>
                    <a:round/>
                    <a:headEnd len="med" w="med" type="none"/>
                    <a:tailEnd len="med" w="med" type="triangle"/>
                  </a:ln>
                </p:spPr>
              </p:cxnSp>
              <p:cxnSp>
                <p:nvCxnSpPr>
                  <p:cNvPr id="82" name="Google Shape;82;p13"/>
                  <p:cNvCxnSpPr/>
                  <p:nvPr/>
                </p:nvCxnSpPr>
                <p:spPr>
                  <a:xfrm>
                    <a:off x="5706027" y="1873025"/>
                    <a:ext cx="432300" cy="0"/>
                  </a:xfrm>
                  <a:prstGeom prst="straightConnector1">
                    <a:avLst/>
                  </a:prstGeom>
                  <a:noFill/>
                  <a:ln cap="flat" cmpd="sng" w="9525">
                    <a:solidFill>
                      <a:srgbClr val="666666"/>
                    </a:solidFill>
                    <a:prstDash val="solid"/>
                    <a:round/>
                    <a:headEnd len="med" w="med" type="none"/>
                    <a:tailEnd len="med" w="med" type="triangle"/>
                  </a:ln>
                </p:spPr>
              </p:cxnSp>
              <p:cxnSp>
                <p:nvCxnSpPr>
                  <p:cNvPr id="83" name="Google Shape;83;p13"/>
                  <p:cNvCxnSpPr>
                    <a:stCxn id="84" idx="3"/>
                    <a:endCxn id="79" idx="0"/>
                  </p:cNvCxnSpPr>
                  <p:nvPr/>
                </p:nvCxnSpPr>
                <p:spPr>
                  <a:xfrm>
                    <a:off x="7872825" y="1873025"/>
                    <a:ext cx="3900" cy="1648500"/>
                  </a:xfrm>
                  <a:prstGeom prst="straightConnector1">
                    <a:avLst/>
                  </a:prstGeom>
                  <a:noFill/>
                  <a:ln cap="flat" cmpd="sng" w="9525">
                    <a:solidFill>
                      <a:srgbClr val="666666"/>
                    </a:solidFill>
                    <a:prstDash val="solid"/>
                    <a:round/>
                    <a:headEnd len="med" w="med" type="none"/>
                    <a:tailEnd len="med" w="med" type="triangle"/>
                  </a:ln>
                </p:spPr>
              </p:cxnSp>
              <p:cxnSp>
                <p:nvCxnSpPr>
                  <p:cNvPr id="85" name="Google Shape;85;p13"/>
                  <p:cNvCxnSpPr>
                    <a:stCxn id="79" idx="5"/>
                    <a:endCxn id="86" idx="2"/>
                  </p:cNvCxnSpPr>
                  <p:nvPr/>
                </p:nvCxnSpPr>
                <p:spPr>
                  <a:xfrm rot="10800000">
                    <a:off x="5093499" y="3833375"/>
                    <a:ext cx="2274600" cy="0"/>
                  </a:xfrm>
                  <a:prstGeom prst="straightConnector1">
                    <a:avLst/>
                  </a:prstGeom>
                  <a:noFill/>
                  <a:ln cap="flat" cmpd="sng" w="9525">
                    <a:solidFill>
                      <a:srgbClr val="666666"/>
                    </a:solidFill>
                    <a:prstDash val="solid"/>
                    <a:round/>
                    <a:headEnd len="med" w="med" type="none"/>
                    <a:tailEnd len="med" w="med" type="triangle"/>
                  </a:ln>
                </p:spPr>
              </p:cxnSp>
              <p:cxnSp>
                <p:nvCxnSpPr>
                  <p:cNvPr id="87" name="Google Shape;87;p13"/>
                  <p:cNvCxnSpPr/>
                  <p:nvPr/>
                </p:nvCxnSpPr>
                <p:spPr>
                  <a:xfrm rot="10800000">
                    <a:off x="4654649" y="2983350"/>
                    <a:ext cx="1872900" cy="0"/>
                  </a:xfrm>
                  <a:prstGeom prst="straightConnector1">
                    <a:avLst/>
                  </a:prstGeom>
                  <a:noFill/>
                  <a:ln cap="flat" cmpd="sng" w="9525">
                    <a:solidFill>
                      <a:srgbClr val="666666"/>
                    </a:solidFill>
                    <a:prstDash val="solid"/>
                    <a:round/>
                    <a:headEnd len="med" w="med" type="none"/>
                    <a:tailEnd len="med" w="med" type="none"/>
                  </a:ln>
                </p:spPr>
              </p:cxnSp>
              <p:sp>
                <p:nvSpPr>
                  <p:cNvPr id="88" name="Google Shape;88;p13"/>
                  <p:cNvSpPr txBox="1"/>
                  <p:nvPr/>
                </p:nvSpPr>
                <p:spPr>
                  <a:xfrm>
                    <a:off x="7872790" y="1873041"/>
                    <a:ext cx="6033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YES</a:t>
                    </a:r>
                    <a:endParaRPr sz="1700">
                      <a:latin typeface="Roboto"/>
                      <a:ea typeface="Roboto"/>
                      <a:cs typeface="Roboto"/>
                      <a:sym typeface="Roboto"/>
                    </a:endParaRPr>
                  </a:p>
                </p:txBody>
              </p:sp>
            </p:grpSp>
            <p:sp>
              <p:nvSpPr>
                <p:cNvPr id="89" name="Google Shape;89;p13"/>
                <p:cNvSpPr txBox="1"/>
                <p:nvPr/>
              </p:nvSpPr>
              <p:spPr>
                <a:xfrm>
                  <a:off x="17192373" y="26593070"/>
                  <a:ext cx="11100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 Arduino</a:t>
                  </a:r>
                  <a:endParaRPr sz="3000">
                    <a:latin typeface="Calibri"/>
                    <a:ea typeface="Calibri"/>
                    <a:cs typeface="Calibri"/>
                    <a:sym typeface="Calibri"/>
                  </a:endParaRPr>
                </a:p>
              </p:txBody>
            </p:sp>
            <p:sp>
              <p:nvSpPr>
                <p:cNvPr id="90" name="Google Shape;90;p13"/>
                <p:cNvSpPr txBox="1"/>
                <p:nvPr/>
              </p:nvSpPr>
              <p:spPr>
                <a:xfrm>
                  <a:off x="17168079" y="29444462"/>
                  <a:ext cx="11100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Matlab </a:t>
                  </a:r>
                  <a:endParaRPr sz="3000">
                    <a:latin typeface="Calibri"/>
                    <a:ea typeface="Calibri"/>
                    <a:cs typeface="Calibri"/>
                    <a:sym typeface="Calibri"/>
                  </a:endParaRPr>
                </a:p>
              </p:txBody>
            </p:sp>
          </p:grpSp>
        </p:grpSp>
        <p:sp>
          <p:nvSpPr>
            <p:cNvPr id="91" name="Google Shape;91;p13"/>
            <p:cNvSpPr/>
            <p:nvPr/>
          </p:nvSpPr>
          <p:spPr>
            <a:xfrm>
              <a:off x="5128600" y="21235625"/>
              <a:ext cx="12575100" cy="398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pic>
          <p:nvPicPr>
            <p:cNvPr id="92" name="Google Shape;92;p13"/>
            <p:cNvPicPr preferRelativeResize="0"/>
            <p:nvPr/>
          </p:nvPicPr>
          <p:blipFill>
            <a:blip r:embed="rId3">
              <a:alphaModFix/>
            </a:blip>
            <a:stretch>
              <a:fillRect/>
            </a:stretch>
          </p:blipFill>
          <p:spPr>
            <a:xfrm>
              <a:off x="3891425" y="21422075"/>
              <a:ext cx="12359437" cy="3989775"/>
            </a:xfrm>
            <a:prstGeom prst="rect">
              <a:avLst/>
            </a:prstGeom>
            <a:noFill/>
            <a:ln>
              <a:noFill/>
            </a:ln>
          </p:spPr>
        </p:pic>
      </p:grpSp>
      <p:grpSp>
        <p:nvGrpSpPr>
          <p:cNvPr id="93" name="Google Shape;93;p13"/>
          <p:cNvGrpSpPr/>
          <p:nvPr/>
        </p:nvGrpSpPr>
        <p:grpSpPr>
          <a:xfrm>
            <a:off x="1655581" y="5777525"/>
            <a:ext cx="16831157" cy="6327300"/>
            <a:chOff x="1655581" y="5777525"/>
            <a:chExt cx="16831157" cy="6327300"/>
          </a:xfrm>
        </p:grpSpPr>
        <p:grpSp>
          <p:nvGrpSpPr>
            <p:cNvPr id="94" name="Google Shape;94;p13"/>
            <p:cNvGrpSpPr/>
            <p:nvPr/>
          </p:nvGrpSpPr>
          <p:grpSpPr>
            <a:xfrm>
              <a:off x="1655581" y="5777525"/>
              <a:ext cx="16735905" cy="6327300"/>
              <a:chOff x="1199890" y="5852700"/>
              <a:chExt cx="16184030" cy="6327300"/>
            </a:xfrm>
          </p:grpSpPr>
          <p:grpSp>
            <p:nvGrpSpPr>
              <p:cNvPr id="95" name="Google Shape;95;p13"/>
              <p:cNvGrpSpPr/>
              <p:nvPr/>
            </p:nvGrpSpPr>
            <p:grpSpPr>
              <a:xfrm>
                <a:off x="1199890" y="5852700"/>
                <a:ext cx="16184030" cy="6327300"/>
                <a:chOff x="4640775" y="5959488"/>
                <a:chExt cx="15276600" cy="6327300"/>
              </a:xfrm>
            </p:grpSpPr>
            <p:sp>
              <p:nvSpPr>
                <p:cNvPr id="96" name="Google Shape;96;p13"/>
                <p:cNvSpPr/>
                <p:nvPr/>
              </p:nvSpPr>
              <p:spPr>
                <a:xfrm>
                  <a:off x="4640775" y="5959488"/>
                  <a:ext cx="15276600" cy="6327300"/>
                </a:xfrm>
                <a:prstGeom prst="rect">
                  <a:avLst/>
                </a:prstGeom>
                <a:solidFill>
                  <a:srgbClr val="DAAA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776375" y="6096438"/>
                  <a:ext cx="15005400" cy="6053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3"/>
              <p:cNvSpPr txBox="1"/>
              <p:nvPr/>
            </p:nvSpPr>
            <p:spPr>
              <a:xfrm>
                <a:off x="1560630" y="6076225"/>
                <a:ext cx="12575100" cy="54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chemeClr val="dk1"/>
                    </a:solidFill>
                    <a:latin typeface="Calibri"/>
                    <a:ea typeface="Calibri"/>
                    <a:cs typeface="Calibri"/>
                    <a:sym typeface="Calibri"/>
                  </a:rPr>
                  <a:t>Introduction </a:t>
                </a:r>
                <a:endParaRPr b="1" sz="4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3600">
                    <a:solidFill>
                      <a:schemeClr val="dk1"/>
                    </a:solidFill>
                    <a:latin typeface="Calibri"/>
                    <a:ea typeface="Calibri"/>
                    <a:cs typeface="Calibri"/>
                    <a:sym typeface="Calibri"/>
                  </a:rPr>
                  <a:t>Measuring the amount of tractor emissions from the Student Farm</a:t>
                </a:r>
                <a:endParaRPr sz="3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3000">
                    <a:solidFill>
                      <a:schemeClr val="dk1"/>
                    </a:solidFill>
                    <a:latin typeface="Calibri"/>
                    <a:ea typeface="Calibri"/>
                    <a:cs typeface="Calibri"/>
                    <a:sym typeface="Calibri"/>
                  </a:rPr>
                  <a:t>Our product will help the Student Farm to be more environmentally friendly by allowing them to track the emissions from their tractors, and make sure that they are performing up to California standards for heavy duty vehicles. Vehicles like tractors burn diesel and emit harmful greenhouse gases such as CO</a:t>
                </a:r>
                <a:r>
                  <a:rPr baseline="-25000" lang="en" sz="3000">
                    <a:solidFill>
                      <a:schemeClr val="dk1"/>
                    </a:solidFill>
                    <a:latin typeface="Calibri"/>
                    <a:ea typeface="Calibri"/>
                    <a:cs typeface="Calibri"/>
                    <a:sym typeface="Calibri"/>
                  </a:rPr>
                  <a:t>2</a:t>
                </a:r>
                <a:r>
                  <a:rPr lang="en" sz="3000">
                    <a:solidFill>
                      <a:schemeClr val="dk1"/>
                    </a:solidFill>
                    <a:latin typeface="Calibri"/>
                    <a:ea typeface="Calibri"/>
                    <a:cs typeface="Calibri"/>
                    <a:sym typeface="Calibri"/>
                  </a:rPr>
                  <a:t>, NO</a:t>
                </a:r>
                <a:r>
                  <a:rPr baseline="-25000" lang="en" sz="3000">
                    <a:solidFill>
                      <a:schemeClr val="dk1"/>
                    </a:solidFill>
                    <a:latin typeface="Calibri"/>
                    <a:ea typeface="Calibri"/>
                    <a:cs typeface="Calibri"/>
                    <a:sym typeface="Calibri"/>
                  </a:rPr>
                  <a:t>x</a:t>
                </a:r>
                <a:r>
                  <a:rPr lang="en" sz="3000">
                    <a:solidFill>
                      <a:schemeClr val="dk1"/>
                    </a:solidFill>
                    <a:latin typeface="Calibri"/>
                    <a:ea typeface="Calibri"/>
                    <a:cs typeface="Calibri"/>
                    <a:sym typeface="Calibri"/>
                  </a:rPr>
                  <a:t>, and NH</a:t>
                </a:r>
                <a:r>
                  <a:rPr baseline="-25000" lang="en" sz="3000">
                    <a:solidFill>
                      <a:schemeClr val="dk1"/>
                    </a:solidFill>
                    <a:latin typeface="Calibri"/>
                    <a:ea typeface="Calibri"/>
                    <a:cs typeface="Calibri"/>
                    <a:sym typeface="Calibri"/>
                  </a:rPr>
                  <a:t>3</a:t>
                </a:r>
                <a:r>
                  <a:rPr lang="en" sz="3000">
                    <a:solidFill>
                      <a:schemeClr val="dk1"/>
                    </a:solidFill>
                    <a:latin typeface="Calibri"/>
                    <a:ea typeface="Calibri"/>
                    <a:cs typeface="Calibri"/>
                    <a:sym typeface="Calibri"/>
                  </a:rPr>
                  <a:t>, which all contribute to global warming. The chart to the right shows how much </a:t>
                </a:r>
                <a:r>
                  <a:rPr lang="en" sz="3000">
                    <a:solidFill>
                      <a:schemeClr val="dk1"/>
                    </a:solidFill>
                    <a:latin typeface="Calibri"/>
                    <a:ea typeface="Calibri"/>
                    <a:cs typeface="Calibri"/>
                    <a:sym typeface="Calibri"/>
                  </a:rPr>
                  <a:t>CO</a:t>
                </a:r>
                <a:r>
                  <a:rPr baseline="-25000" lang="en" sz="3000">
                    <a:solidFill>
                      <a:schemeClr val="dk1"/>
                    </a:solidFill>
                    <a:latin typeface="Calibri"/>
                    <a:ea typeface="Calibri"/>
                    <a:cs typeface="Calibri"/>
                    <a:sym typeface="Calibri"/>
                  </a:rPr>
                  <a:t>2</a:t>
                </a:r>
                <a:r>
                  <a:rPr lang="en" sz="3000">
                    <a:solidFill>
                      <a:schemeClr val="dk1"/>
                    </a:solidFill>
                    <a:latin typeface="Calibri"/>
                    <a:ea typeface="Calibri"/>
                    <a:cs typeface="Calibri"/>
                    <a:sym typeface="Calibri"/>
                  </a:rPr>
                  <a:t> each type of vehicle contributes to the atmosphere, showing that heavy duty vehicles are a major problem. The combination of our code and sensor will provide valuable data about the types of emissions that the tractors on the farm are producing, and can potentially be used as evidence that the tractors should be replaced by an electric fleet. </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4000">
                  <a:solidFill>
                    <a:schemeClr val="dk1"/>
                  </a:solidFill>
                  <a:latin typeface="Calibri"/>
                  <a:ea typeface="Calibri"/>
                  <a:cs typeface="Calibri"/>
                  <a:sym typeface="Calibri"/>
                </a:endParaRPr>
              </a:p>
            </p:txBody>
          </p:sp>
        </p:grpSp>
        <p:pic>
          <p:nvPicPr>
            <p:cNvPr id="99" name="Google Shape;99;p13"/>
            <p:cNvPicPr preferRelativeResize="0"/>
            <p:nvPr/>
          </p:nvPicPr>
          <p:blipFill rotWithShape="1">
            <a:blip r:embed="rId4">
              <a:alphaModFix/>
            </a:blip>
            <a:srcRect b="0" l="27239" r="29099" t="0"/>
            <a:stretch/>
          </p:blipFill>
          <p:spPr>
            <a:xfrm>
              <a:off x="14421725" y="5924925"/>
              <a:ext cx="4065012" cy="4195549"/>
            </a:xfrm>
            <a:prstGeom prst="rect">
              <a:avLst/>
            </a:prstGeom>
            <a:noFill/>
            <a:ln>
              <a:noFill/>
            </a:ln>
          </p:spPr>
        </p:pic>
      </p:grpSp>
      <p:grpSp>
        <p:nvGrpSpPr>
          <p:cNvPr id="100" name="Google Shape;100;p13"/>
          <p:cNvGrpSpPr/>
          <p:nvPr/>
        </p:nvGrpSpPr>
        <p:grpSpPr>
          <a:xfrm>
            <a:off x="23297967" y="5924906"/>
            <a:ext cx="18988820" cy="7728767"/>
            <a:chOff x="23155049" y="5800036"/>
            <a:chExt cx="19107286" cy="7728767"/>
          </a:xfrm>
        </p:grpSpPr>
        <p:grpSp>
          <p:nvGrpSpPr>
            <p:cNvPr id="101" name="Google Shape;101;p13"/>
            <p:cNvGrpSpPr/>
            <p:nvPr/>
          </p:nvGrpSpPr>
          <p:grpSpPr>
            <a:xfrm>
              <a:off x="23155049" y="5800036"/>
              <a:ext cx="19107286" cy="7728767"/>
              <a:chOff x="1036941" y="12767399"/>
              <a:chExt cx="15705479" cy="7013400"/>
            </a:xfrm>
          </p:grpSpPr>
          <p:grpSp>
            <p:nvGrpSpPr>
              <p:cNvPr id="102" name="Google Shape;102;p13"/>
              <p:cNvGrpSpPr/>
              <p:nvPr/>
            </p:nvGrpSpPr>
            <p:grpSpPr>
              <a:xfrm>
                <a:off x="1036941" y="12767399"/>
                <a:ext cx="15705479" cy="7013400"/>
                <a:chOff x="4273738" y="21214325"/>
                <a:chExt cx="14292000" cy="7013400"/>
              </a:xfrm>
            </p:grpSpPr>
            <p:sp>
              <p:nvSpPr>
                <p:cNvPr id="103" name="Google Shape;103;p13"/>
                <p:cNvSpPr/>
                <p:nvPr/>
              </p:nvSpPr>
              <p:spPr>
                <a:xfrm>
                  <a:off x="4273738" y="21214325"/>
                  <a:ext cx="14292000" cy="7013400"/>
                </a:xfrm>
                <a:prstGeom prst="rect">
                  <a:avLst/>
                </a:prstGeom>
                <a:solidFill>
                  <a:srgbClr val="DAAA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4410838" y="21351425"/>
                  <a:ext cx="14017800" cy="673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3"/>
              <p:cNvSpPr txBox="1"/>
              <p:nvPr/>
            </p:nvSpPr>
            <p:spPr>
              <a:xfrm>
                <a:off x="1416310" y="12904500"/>
                <a:ext cx="11365500" cy="6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chemeClr val="dk1"/>
                    </a:solidFill>
                    <a:latin typeface="Calibri"/>
                    <a:ea typeface="Calibri"/>
                    <a:cs typeface="Calibri"/>
                    <a:sym typeface="Calibri"/>
                  </a:rPr>
                  <a:t>Results</a:t>
                </a:r>
                <a:endParaRPr b="1" sz="4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grpSp>
        <p:pic>
          <p:nvPicPr>
            <p:cNvPr id="106" name="Google Shape;106;p13"/>
            <p:cNvPicPr preferRelativeResize="0"/>
            <p:nvPr/>
          </p:nvPicPr>
          <p:blipFill>
            <a:blip r:embed="rId5">
              <a:alphaModFix/>
            </a:blip>
            <a:stretch>
              <a:fillRect/>
            </a:stretch>
          </p:blipFill>
          <p:spPr>
            <a:xfrm>
              <a:off x="32400847" y="6157725"/>
              <a:ext cx="9246427" cy="7013400"/>
            </a:xfrm>
            <a:prstGeom prst="rect">
              <a:avLst/>
            </a:prstGeom>
            <a:noFill/>
            <a:ln>
              <a:noFill/>
            </a:ln>
          </p:spPr>
        </p:pic>
      </p:grpSp>
      <p:grpSp>
        <p:nvGrpSpPr>
          <p:cNvPr id="107" name="Google Shape;107;p13"/>
          <p:cNvGrpSpPr/>
          <p:nvPr/>
        </p:nvGrpSpPr>
        <p:grpSpPr>
          <a:xfrm>
            <a:off x="1710553" y="12540873"/>
            <a:ext cx="15705479" cy="7013400"/>
            <a:chOff x="1036941" y="12767399"/>
            <a:chExt cx="15705479" cy="7013400"/>
          </a:xfrm>
        </p:grpSpPr>
        <p:grpSp>
          <p:nvGrpSpPr>
            <p:cNvPr id="108" name="Google Shape;108;p13"/>
            <p:cNvGrpSpPr/>
            <p:nvPr/>
          </p:nvGrpSpPr>
          <p:grpSpPr>
            <a:xfrm>
              <a:off x="1036941" y="12767399"/>
              <a:ext cx="15705479" cy="7013400"/>
              <a:chOff x="4273738" y="21214325"/>
              <a:chExt cx="14292000" cy="7013400"/>
            </a:xfrm>
          </p:grpSpPr>
          <p:sp>
            <p:nvSpPr>
              <p:cNvPr id="109" name="Google Shape;109;p13"/>
              <p:cNvSpPr/>
              <p:nvPr/>
            </p:nvSpPr>
            <p:spPr>
              <a:xfrm>
                <a:off x="4273738" y="21214325"/>
                <a:ext cx="14292000" cy="7013400"/>
              </a:xfrm>
              <a:prstGeom prst="rect">
                <a:avLst/>
              </a:prstGeom>
              <a:solidFill>
                <a:srgbClr val="DAAA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4410838" y="21351425"/>
                <a:ext cx="14017800" cy="673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3"/>
            <p:cNvSpPr txBox="1"/>
            <p:nvPr/>
          </p:nvSpPr>
          <p:spPr>
            <a:xfrm>
              <a:off x="1416310" y="12904500"/>
              <a:ext cx="11365500" cy="6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chemeClr val="dk1"/>
                  </a:solidFill>
                  <a:latin typeface="Calibri"/>
                  <a:ea typeface="Calibri"/>
                  <a:cs typeface="Calibri"/>
                  <a:sym typeface="Calibri"/>
                </a:rPr>
                <a:t>Methods </a:t>
              </a:r>
              <a:endParaRPr b="1" sz="4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3400">
                  <a:solidFill>
                    <a:schemeClr val="dk1"/>
                  </a:solidFill>
                  <a:latin typeface="Calibri"/>
                  <a:ea typeface="Calibri"/>
                  <a:cs typeface="Calibri"/>
                  <a:sym typeface="Calibri"/>
                </a:rPr>
                <a:t>Using MQ-135 sensor to track PPM emissions from tractor exhaust pipe.</a:t>
              </a:r>
              <a:endParaRPr sz="3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3000">
                  <a:solidFill>
                    <a:schemeClr val="dk1"/>
                  </a:solidFill>
                  <a:latin typeface="Calibri"/>
                  <a:ea typeface="Calibri"/>
                  <a:cs typeface="Calibri"/>
                  <a:sym typeface="Calibri"/>
                </a:rPr>
                <a:t>The sensor we have chosen can detect CO</a:t>
              </a:r>
              <a:r>
                <a:rPr baseline="-25000" lang="en" sz="3000">
                  <a:solidFill>
                    <a:schemeClr val="dk1"/>
                  </a:solidFill>
                  <a:latin typeface="Calibri"/>
                  <a:ea typeface="Calibri"/>
                  <a:cs typeface="Calibri"/>
                  <a:sym typeface="Calibri"/>
                </a:rPr>
                <a:t>2</a:t>
              </a:r>
              <a:r>
                <a:rPr lang="en" sz="3000">
                  <a:solidFill>
                    <a:schemeClr val="dk1"/>
                  </a:solidFill>
                  <a:latin typeface="Calibri"/>
                  <a:ea typeface="Calibri"/>
                  <a:cs typeface="Calibri"/>
                  <a:sym typeface="Calibri"/>
                </a:rPr>
                <a:t>, NO</a:t>
              </a:r>
              <a:r>
                <a:rPr baseline="-25000" lang="en" sz="3000">
                  <a:solidFill>
                    <a:schemeClr val="dk1"/>
                  </a:solidFill>
                  <a:latin typeface="Calibri"/>
                  <a:ea typeface="Calibri"/>
                  <a:cs typeface="Calibri"/>
                  <a:sym typeface="Calibri"/>
                </a:rPr>
                <a:t>x</a:t>
              </a:r>
              <a:r>
                <a:rPr lang="en" sz="3000">
                  <a:solidFill>
                    <a:schemeClr val="dk1"/>
                  </a:solidFill>
                  <a:latin typeface="Calibri"/>
                  <a:ea typeface="Calibri"/>
                  <a:cs typeface="Calibri"/>
                  <a:sym typeface="Calibri"/>
                </a:rPr>
                <a:t>, and smoke, all of which are emitted by tractors, and are important to keep track of. It is small and inexpensive which makes it easy to use and replace, and it can be powered using the same battery as the Arduino. The sensor will be held in a protective case next to the tractor exhaust pipe, while the rest of the circuit with the Arduino and SD card will be held inside the tractor cab, as they are more delicate. The SD card will save all of the sensor data as it is generated. Then a separate MATLAB program will automatically generate graphs from the data, with no user input required. Then the data can easily be compared against California standards. </a:t>
              </a:r>
              <a:endParaRPr/>
            </a:p>
          </p:txBody>
        </p:sp>
      </p:grpSp>
      <p:grpSp>
        <p:nvGrpSpPr>
          <p:cNvPr id="112" name="Google Shape;112;p13"/>
          <p:cNvGrpSpPr/>
          <p:nvPr/>
        </p:nvGrpSpPr>
        <p:grpSpPr>
          <a:xfrm>
            <a:off x="23611214" y="20316680"/>
            <a:ext cx="18712909" cy="8396802"/>
            <a:chOff x="20916850" y="20605863"/>
            <a:chExt cx="13965900" cy="7013700"/>
          </a:xfrm>
        </p:grpSpPr>
        <p:sp>
          <p:nvSpPr>
            <p:cNvPr id="113" name="Google Shape;113;p13"/>
            <p:cNvSpPr/>
            <p:nvPr/>
          </p:nvSpPr>
          <p:spPr>
            <a:xfrm>
              <a:off x="20916850" y="20605863"/>
              <a:ext cx="13965900" cy="7013700"/>
            </a:xfrm>
            <a:prstGeom prst="rect">
              <a:avLst/>
            </a:prstGeom>
            <a:solidFill>
              <a:srgbClr val="DAAA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1055450" y="20747763"/>
              <a:ext cx="13688700" cy="6729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3"/>
          <p:cNvGrpSpPr/>
          <p:nvPr/>
        </p:nvGrpSpPr>
        <p:grpSpPr>
          <a:xfrm>
            <a:off x="7240428" y="1108645"/>
            <a:ext cx="29879100" cy="3645000"/>
            <a:chOff x="6661625" y="626913"/>
            <a:chExt cx="29879100" cy="3645000"/>
          </a:xfrm>
        </p:grpSpPr>
        <p:sp>
          <p:nvSpPr>
            <p:cNvPr id="116" name="Google Shape;116;p13"/>
            <p:cNvSpPr/>
            <p:nvPr/>
          </p:nvSpPr>
          <p:spPr>
            <a:xfrm>
              <a:off x="6661625" y="626913"/>
              <a:ext cx="29879100" cy="3645000"/>
            </a:xfrm>
            <a:prstGeom prst="roundRect">
              <a:avLst>
                <a:gd fmla="val 16667" name="adj"/>
              </a:avLst>
            </a:prstGeom>
            <a:solidFill>
              <a:srgbClr val="DAAA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txBox="1"/>
            <p:nvPr/>
          </p:nvSpPr>
          <p:spPr>
            <a:xfrm>
              <a:off x="11006575" y="662375"/>
              <a:ext cx="21242100" cy="23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800">
                  <a:solidFill>
                    <a:srgbClr val="FFFFFF"/>
                  </a:solidFill>
                  <a:latin typeface="Calibri"/>
                  <a:ea typeface="Calibri"/>
                  <a:cs typeface="Calibri"/>
                  <a:sym typeface="Calibri"/>
                </a:rPr>
                <a:t>Tracking Tractor Emissions</a:t>
              </a:r>
              <a:endParaRPr sz="14800">
                <a:solidFill>
                  <a:srgbClr val="FFFFFF"/>
                </a:solidFill>
                <a:latin typeface="Calibri"/>
                <a:ea typeface="Calibri"/>
                <a:cs typeface="Calibri"/>
                <a:sym typeface="Calibri"/>
              </a:endParaRPr>
            </a:p>
          </p:txBody>
        </p:sp>
        <p:sp>
          <p:nvSpPr>
            <p:cNvPr id="118" name="Google Shape;118;p13"/>
            <p:cNvSpPr txBox="1"/>
            <p:nvPr/>
          </p:nvSpPr>
          <p:spPr>
            <a:xfrm>
              <a:off x="12364075" y="2799100"/>
              <a:ext cx="18166500" cy="13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Calibri"/>
                  <a:ea typeface="Calibri"/>
                  <a:cs typeface="Calibri"/>
                  <a:sym typeface="Calibri"/>
                </a:rPr>
                <a:t>Alicia Lynch, Ava Fathian-Sabet, Abdallah Hashem, Miguel Salas</a:t>
              </a:r>
              <a:endParaRPr b="1" sz="4000">
                <a:solidFill>
                  <a:srgbClr val="FFFFFF"/>
                </a:solidFill>
                <a:latin typeface="Calibri"/>
                <a:ea typeface="Calibri"/>
                <a:cs typeface="Calibri"/>
                <a:sym typeface="Calibri"/>
              </a:endParaRPr>
            </a:p>
            <a:p>
              <a:pPr indent="0" lvl="0" marL="0" rtl="0" algn="l">
                <a:spcBef>
                  <a:spcPts val="0"/>
                </a:spcBef>
                <a:spcAft>
                  <a:spcPts val="0"/>
                </a:spcAft>
                <a:buNone/>
              </a:pPr>
              <a:r>
                <a:t/>
              </a:r>
              <a:endParaRPr b="1" i="1" sz="4000">
                <a:solidFill>
                  <a:srgbClr val="FFFFFF"/>
                </a:solidFill>
                <a:latin typeface="Calibri"/>
                <a:ea typeface="Calibri"/>
                <a:cs typeface="Calibri"/>
                <a:sym typeface="Calibri"/>
              </a:endParaRPr>
            </a:p>
          </p:txBody>
        </p:sp>
        <p:pic>
          <p:nvPicPr>
            <p:cNvPr descr="File:The University of California Davis.svg" id="119" name="Google Shape;119;p13"/>
            <p:cNvPicPr preferRelativeResize="0"/>
            <p:nvPr/>
          </p:nvPicPr>
          <p:blipFill>
            <a:blip r:embed="rId6">
              <a:alphaModFix/>
            </a:blip>
            <a:stretch>
              <a:fillRect/>
            </a:stretch>
          </p:blipFill>
          <p:spPr>
            <a:xfrm>
              <a:off x="32813100" y="846275"/>
              <a:ext cx="3313999" cy="3313999"/>
            </a:xfrm>
            <a:prstGeom prst="rect">
              <a:avLst/>
            </a:prstGeom>
            <a:noFill/>
            <a:ln>
              <a:noFill/>
            </a:ln>
          </p:spPr>
        </p:pic>
      </p:grpSp>
      <p:sp>
        <p:nvSpPr>
          <p:cNvPr id="120" name="Google Shape;120;p13"/>
          <p:cNvSpPr/>
          <p:nvPr/>
        </p:nvSpPr>
        <p:spPr>
          <a:xfrm>
            <a:off x="8162288" y="1530150"/>
            <a:ext cx="2802000" cy="280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3"/>
          <p:cNvPicPr preferRelativeResize="0"/>
          <p:nvPr/>
        </p:nvPicPr>
        <p:blipFill>
          <a:blip r:embed="rId7">
            <a:alphaModFix/>
          </a:blip>
          <a:stretch>
            <a:fillRect/>
          </a:stretch>
        </p:blipFill>
        <p:spPr>
          <a:xfrm>
            <a:off x="8162341" y="1518996"/>
            <a:ext cx="2801879" cy="2824325"/>
          </a:xfrm>
          <a:prstGeom prst="rect">
            <a:avLst/>
          </a:prstGeom>
          <a:noFill/>
          <a:ln>
            <a:noFill/>
          </a:ln>
        </p:spPr>
      </p:pic>
      <p:grpSp>
        <p:nvGrpSpPr>
          <p:cNvPr id="122" name="Google Shape;122;p13"/>
          <p:cNvGrpSpPr/>
          <p:nvPr/>
        </p:nvGrpSpPr>
        <p:grpSpPr>
          <a:xfrm>
            <a:off x="2776499" y="29231707"/>
            <a:ext cx="14510841" cy="2868439"/>
            <a:chOff x="16619156" y="5821289"/>
            <a:chExt cx="11082900" cy="6144900"/>
          </a:xfrm>
        </p:grpSpPr>
        <p:sp>
          <p:nvSpPr>
            <p:cNvPr id="123" name="Google Shape;123;p13"/>
            <p:cNvSpPr/>
            <p:nvPr/>
          </p:nvSpPr>
          <p:spPr>
            <a:xfrm>
              <a:off x="16619156" y="5821289"/>
              <a:ext cx="11082900" cy="6144900"/>
            </a:xfrm>
            <a:prstGeom prst="roundRect">
              <a:avLst>
                <a:gd fmla="val 16667" name="adj"/>
              </a:avLst>
            </a:prstGeom>
            <a:solidFill>
              <a:srgbClr val="DAAA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16772756" y="5841239"/>
              <a:ext cx="10775700" cy="6105000"/>
            </a:xfrm>
            <a:prstGeom prst="roundRect">
              <a:avLst>
                <a:gd fmla="val 16667" name="adj"/>
              </a:avLst>
            </a:prstGeom>
            <a:solidFill>
              <a:srgbClr val="FFFFFF"/>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3600">
                  <a:solidFill>
                    <a:srgbClr val="000000"/>
                  </a:solidFill>
                  <a:latin typeface="Calibri"/>
                  <a:ea typeface="Calibri"/>
                  <a:cs typeface="Calibri"/>
                  <a:sym typeface="Calibri"/>
                </a:rPr>
                <a:t>Acknowledgements</a:t>
              </a:r>
              <a:endParaRPr b="1" sz="3600">
                <a:solidFill>
                  <a:srgbClr val="000000"/>
                </a:solidFill>
                <a:latin typeface="Calibri"/>
                <a:ea typeface="Calibri"/>
                <a:cs typeface="Calibri"/>
                <a:sym typeface="Calibri"/>
              </a:endParaRPr>
            </a:p>
            <a:p>
              <a:pPr indent="0" lvl="0" marL="457200" rtl="0" algn="l">
                <a:spcBef>
                  <a:spcPts val="0"/>
                </a:spcBef>
                <a:spcAft>
                  <a:spcPts val="0"/>
                </a:spcAft>
                <a:buNone/>
              </a:pPr>
              <a:r>
                <a:rPr lang="en" sz="2600">
                  <a:solidFill>
                    <a:srgbClr val="000000"/>
                  </a:solidFill>
                  <a:latin typeface="Calibri"/>
                  <a:ea typeface="Calibri"/>
                  <a:cs typeface="Calibri"/>
                  <a:sym typeface="Calibri"/>
                </a:rPr>
                <a:t>We would like to acknowledge Dr. Mullin, ENG 3 </a:t>
              </a:r>
              <a:r>
                <a:rPr lang="en" sz="2600">
                  <a:latin typeface="Calibri"/>
                  <a:ea typeface="Calibri"/>
                  <a:cs typeface="Calibri"/>
                  <a:sym typeface="Calibri"/>
                </a:rPr>
                <a:t>teaching assistants</a:t>
              </a:r>
              <a:r>
                <a:rPr lang="en" sz="2600">
                  <a:solidFill>
                    <a:srgbClr val="000000"/>
                  </a:solidFill>
                  <a:latin typeface="Calibri"/>
                  <a:ea typeface="Calibri"/>
                  <a:cs typeface="Calibri"/>
                  <a:sym typeface="Calibri"/>
                </a:rPr>
                <a:t>, Jim Muck, the Dorf Family, and the ESDC for their </a:t>
              </a:r>
              <a:r>
                <a:rPr lang="en" sz="2600">
                  <a:latin typeface="Calibri"/>
                  <a:ea typeface="Calibri"/>
                  <a:cs typeface="Calibri"/>
                  <a:sym typeface="Calibri"/>
                </a:rPr>
                <a:t>support</a:t>
              </a:r>
              <a:r>
                <a:rPr lang="en" sz="2600">
                  <a:solidFill>
                    <a:srgbClr val="000000"/>
                  </a:solidFill>
                  <a:latin typeface="Calibri"/>
                  <a:ea typeface="Calibri"/>
                  <a:cs typeface="Calibri"/>
                  <a:sym typeface="Calibri"/>
                </a:rPr>
                <a:t>. </a:t>
              </a:r>
              <a:endParaRPr b="1" sz="3600">
                <a:solidFill>
                  <a:srgbClr val="000000"/>
                </a:solidFill>
                <a:latin typeface="Times New Roman"/>
                <a:ea typeface="Times New Roman"/>
                <a:cs typeface="Times New Roman"/>
                <a:sym typeface="Times New Roman"/>
              </a:endParaRPr>
            </a:p>
          </p:txBody>
        </p:sp>
      </p:grpSp>
      <p:sp>
        <p:nvSpPr>
          <p:cNvPr id="125" name="Google Shape;125;p13"/>
          <p:cNvSpPr txBox="1"/>
          <p:nvPr/>
        </p:nvSpPr>
        <p:spPr>
          <a:xfrm>
            <a:off x="28305475" y="20915663"/>
            <a:ext cx="12575100" cy="858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Clr>
                <a:schemeClr val="dk1"/>
              </a:buClr>
              <a:buSzPts val="1100"/>
              <a:buFont typeface="Arial"/>
              <a:buNone/>
            </a:pPr>
            <a:r>
              <a:rPr b="1" lang="en" sz="4000">
                <a:solidFill>
                  <a:schemeClr val="dk1"/>
                </a:solidFill>
                <a:latin typeface="Calibri"/>
                <a:ea typeface="Calibri"/>
                <a:cs typeface="Calibri"/>
                <a:sym typeface="Calibri"/>
              </a:rPr>
              <a:t>Future Work </a:t>
            </a:r>
            <a:endParaRPr b="1" sz="4000">
              <a:solidFill>
                <a:schemeClr val="dk1"/>
              </a:solidFill>
              <a:latin typeface="Calibri"/>
              <a:ea typeface="Calibri"/>
              <a:cs typeface="Calibri"/>
              <a:sym typeface="Calibri"/>
            </a:endParaRPr>
          </a:p>
          <a:p>
            <a:pPr indent="0" lvl="0" marL="457200" rtl="0" algn="ctr">
              <a:spcBef>
                <a:spcPts val="0"/>
              </a:spcBef>
              <a:spcAft>
                <a:spcPts val="0"/>
              </a:spcAft>
              <a:buClr>
                <a:schemeClr val="dk1"/>
              </a:buClr>
              <a:buSzPts val="1100"/>
              <a:buFont typeface="Arial"/>
              <a:buNone/>
            </a:pPr>
            <a:r>
              <a:t/>
            </a:r>
            <a:endParaRPr/>
          </a:p>
        </p:txBody>
      </p:sp>
      <p:grpSp>
        <p:nvGrpSpPr>
          <p:cNvPr id="126" name="Google Shape;126;p13"/>
          <p:cNvGrpSpPr/>
          <p:nvPr/>
        </p:nvGrpSpPr>
        <p:grpSpPr>
          <a:xfrm>
            <a:off x="28814018" y="14363813"/>
            <a:ext cx="13510085" cy="5444450"/>
            <a:chOff x="28753868" y="14575200"/>
            <a:chExt cx="13510085" cy="5444450"/>
          </a:xfrm>
        </p:grpSpPr>
        <p:grpSp>
          <p:nvGrpSpPr>
            <p:cNvPr id="127" name="Google Shape;127;p13"/>
            <p:cNvGrpSpPr/>
            <p:nvPr/>
          </p:nvGrpSpPr>
          <p:grpSpPr>
            <a:xfrm>
              <a:off x="28753868" y="14575200"/>
              <a:ext cx="13510085" cy="5444450"/>
              <a:chOff x="24918103" y="14350079"/>
              <a:chExt cx="10579550" cy="5444450"/>
            </a:xfrm>
          </p:grpSpPr>
          <p:sp>
            <p:nvSpPr>
              <p:cNvPr id="128" name="Google Shape;128;p13"/>
              <p:cNvSpPr/>
              <p:nvPr/>
            </p:nvSpPr>
            <p:spPr>
              <a:xfrm>
                <a:off x="24918103" y="14350079"/>
                <a:ext cx="10579550" cy="5444450"/>
              </a:xfrm>
              <a:prstGeom prst="rect">
                <a:avLst/>
              </a:prstGeom>
              <a:solidFill>
                <a:srgbClr val="DAAA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5055234" y="14489124"/>
                <a:ext cx="10305288" cy="516636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3"/>
            <p:cNvSpPr txBox="1"/>
            <p:nvPr/>
          </p:nvSpPr>
          <p:spPr>
            <a:xfrm>
              <a:off x="30981225" y="15263539"/>
              <a:ext cx="10886100" cy="41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solidFill>
                    <a:schemeClr val="dk1"/>
                  </a:solidFill>
                  <a:latin typeface="Calibri"/>
                  <a:ea typeface="Calibri"/>
                  <a:cs typeface="Calibri"/>
                  <a:sym typeface="Calibri"/>
                </a:rPr>
                <a:t>Analysis</a:t>
              </a:r>
              <a:endParaRPr b="1" sz="4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3000">
                  <a:solidFill>
                    <a:schemeClr val="dk1"/>
                  </a:solidFill>
                  <a:latin typeface="Calibri"/>
                  <a:ea typeface="Calibri"/>
                  <a:cs typeface="Calibri"/>
                  <a:sym typeface="Calibri"/>
                </a:rPr>
                <a:t>The graph shows that exhaust temperature increases very quickly at the beginning of the test, but levels off at an acceptable temperature for the vehicle. Throughout the course of the test the PPM readings vary quite a bit due to the type of activity that the vehicle is doing, with idling corresponding to lower PPM. Aside from a spike at the beginning, the PPM remains at a very unhealthy AQI for the duration of the test.</a:t>
              </a:r>
              <a:endParaRPr sz="3000">
                <a:solidFill>
                  <a:schemeClr val="dk1"/>
                </a:solidFill>
                <a:latin typeface="Calibri"/>
                <a:ea typeface="Calibri"/>
                <a:cs typeface="Calibri"/>
                <a:sym typeface="Calibri"/>
              </a:endParaRPr>
            </a:p>
          </p:txBody>
        </p:sp>
      </p:grpSp>
      <p:sp>
        <p:nvSpPr>
          <p:cNvPr id="131" name="Google Shape;131;p13"/>
          <p:cNvSpPr txBox="1"/>
          <p:nvPr/>
        </p:nvSpPr>
        <p:spPr>
          <a:xfrm>
            <a:off x="28305475" y="22010750"/>
            <a:ext cx="13837500" cy="6327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3500">
                <a:solidFill>
                  <a:schemeClr val="dk1"/>
                </a:solidFill>
                <a:latin typeface="Calibri"/>
                <a:ea typeface="Calibri"/>
                <a:cs typeface="Calibri"/>
                <a:sym typeface="Calibri"/>
              </a:rPr>
              <a:t>Making our device more widespread and durable. </a:t>
            </a:r>
            <a:endParaRPr sz="35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sz="3200">
                <a:solidFill>
                  <a:schemeClr val="dk1"/>
                </a:solidFill>
                <a:latin typeface="Calibri"/>
                <a:ea typeface="Calibri"/>
                <a:cs typeface="Calibri"/>
                <a:sym typeface="Calibri"/>
              </a:rPr>
              <a:t>In the future, we would like to make this device applicable to vehicles other than tractors so that anyone could track the emissions of their own car or truck easily and quickly. If the sort of pollutants being emitted by heavy duty vehicles were to be taxed in the future, our device would be a straightforward way to keep track of emissions from a vehicle for tax purposes. In order to reach those goals, we would need to find a more durable material for the sensor case so that it could withstand greater temperature ranges and better protect the sensor itself. Additionally, we would like to add more advanced sensors that can more specifically detect certain emissions, as our current sensor only measures PPM and does not identify the individual gases being emitted.</a:t>
            </a:r>
            <a:endParaRPr sz="3200">
              <a:solidFill>
                <a:schemeClr val="dk1"/>
              </a:solidFill>
            </a:endParaRPr>
          </a:p>
          <a:p>
            <a:pPr indent="0" lvl="0" marL="0" rtl="0" algn="l">
              <a:spcBef>
                <a:spcPts val="0"/>
              </a:spcBef>
              <a:spcAft>
                <a:spcPts val="0"/>
              </a:spcAft>
              <a:buNone/>
            </a:pPr>
            <a:r>
              <a:t/>
            </a:r>
            <a:endParaRPr/>
          </a:p>
        </p:txBody>
      </p:sp>
      <p:grpSp>
        <p:nvGrpSpPr>
          <p:cNvPr id="132" name="Google Shape;132;p13"/>
          <p:cNvGrpSpPr/>
          <p:nvPr/>
        </p:nvGrpSpPr>
        <p:grpSpPr>
          <a:xfrm>
            <a:off x="13515524" y="8669450"/>
            <a:ext cx="16860158" cy="15579492"/>
            <a:chOff x="13357500" y="8605050"/>
            <a:chExt cx="17176200" cy="15708300"/>
          </a:xfrm>
        </p:grpSpPr>
        <p:sp>
          <p:nvSpPr>
            <p:cNvPr id="133" name="Google Shape;133;p13"/>
            <p:cNvSpPr/>
            <p:nvPr/>
          </p:nvSpPr>
          <p:spPr>
            <a:xfrm>
              <a:off x="13357500" y="8605050"/>
              <a:ext cx="17176200" cy="15708300"/>
            </a:xfrm>
            <a:prstGeom prst="ellipse">
              <a:avLst/>
            </a:prstGeom>
            <a:solidFill>
              <a:srgbClr val="00285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13496550" y="8741700"/>
              <a:ext cx="16898100" cy="15435000"/>
            </a:xfrm>
            <a:prstGeom prst="ellipse">
              <a:avLst/>
            </a:prstGeom>
            <a:solidFill>
              <a:srgbClr val="DAAA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13633650" y="8878800"/>
              <a:ext cx="16623900" cy="15160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6" name="Google Shape;136;p13"/>
          <p:cNvPicPr preferRelativeResize="0"/>
          <p:nvPr/>
        </p:nvPicPr>
        <p:blipFill rotWithShape="1">
          <a:blip r:embed="rId8">
            <a:alphaModFix/>
          </a:blip>
          <a:srcRect b="12900" l="27565" r="35112" t="22918"/>
          <a:stretch/>
        </p:blipFill>
        <p:spPr>
          <a:xfrm>
            <a:off x="15526267" y="14309338"/>
            <a:ext cx="3372418" cy="2802000"/>
          </a:xfrm>
          <a:prstGeom prst="rect">
            <a:avLst/>
          </a:prstGeom>
          <a:noFill/>
          <a:ln>
            <a:noFill/>
          </a:ln>
        </p:spPr>
      </p:pic>
      <p:sp>
        <p:nvSpPr>
          <p:cNvPr id="137" name="Google Shape;137;p13"/>
          <p:cNvSpPr txBox="1"/>
          <p:nvPr/>
        </p:nvSpPr>
        <p:spPr>
          <a:xfrm>
            <a:off x="17703975" y="9527876"/>
            <a:ext cx="6192900" cy="85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Calibri"/>
                <a:ea typeface="Calibri"/>
                <a:cs typeface="Calibri"/>
                <a:sym typeface="Calibri"/>
              </a:rPr>
              <a:t>Designs</a:t>
            </a:r>
            <a:endParaRPr b="1" sz="4000">
              <a:latin typeface="Calibri"/>
              <a:ea typeface="Calibri"/>
              <a:cs typeface="Calibri"/>
              <a:sym typeface="Calibri"/>
            </a:endParaRPr>
          </a:p>
        </p:txBody>
      </p:sp>
      <p:sp>
        <p:nvSpPr>
          <p:cNvPr id="138" name="Google Shape;138;p13"/>
          <p:cNvSpPr txBox="1"/>
          <p:nvPr/>
        </p:nvSpPr>
        <p:spPr>
          <a:xfrm>
            <a:off x="16351400" y="10948850"/>
            <a:ext cx="5050800" cy="31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Calibri"/>
                <a:ea typeface="Calibri"/>
                <a:cs typeface="Calibri"/>
                <a:sym typeface="Calibri"/>
              </a:rPr>
              <a:t>In order to protect the sensor from the elements, it will have a small overhang casing as shown in the figure below. The casing has a cut out where the sensor will click into place and be automatically wired with the rest of the circuit.</a:t>
            </a:r>
            <a:endParaRPr sz="2600">
              <a:latin typeface="Calibri"/>
              <a:ea typeface="Calibri"/>
              <a:cs typeface="Calibri"/>
              <a:sym typeface="Calibri"/>
            </a:endParaRPr>
          </a:p>
        </p:txBody>
      </p:sp>
      <p:sp>
        <p:nvSpPr>
          <p:cNvPr id="139" name="Google Shape;139;p13"/>
          <p:cNvSpPr txBox="1"/>
          <p:nvPr/>
        </p:nvSpPr>
        <p:spPr>
          <a:xfrm>
            <a:off x="22860275" y="15124513"/>
            <a:ext cx="5678700" cy="3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Calibri"/>
                <a:ea typeface="Calibri"/>
                <a:cs typeface="Calibri"/>
                <a:sym typeface="Calibri"/>
              </a:rPr>
              <a:t>Inside the cab of the vehicle, the rest of the circuit will be contained inside a box as shown in the figure above. This box will include the Arduino, the SD card, and an LCD screen that reads the status of the sensor. The top of the box will hinge for easy access to the SD card.</a:t>
            </a:r>
            <a:endParaRPr sz="2600">
              <a:latin typeface="Calibri"/>
              <a:ea typeface="Calibri"/>
              <a:cs typeface="Calibri"/>
              <a:sym typeface="Calibri"/>
            </a:endParaRPr>
          </a:p>
        </p:txBody>
      </p:sp>
      <p:pic>
        <p:nvPicPr>
          <p:cNvPr id="140" name="Google Shape;140;p13"/>
          <p:cNvPicPr preferRelativeResize="0"/>
          <p:nvPr/>
        </p:nvPicPr>
        <p:blipFill rotWithShape="1">
          <a:blip r:embed="rId9">
            <a:alphaModFix/>
          </a:blip>
          <a:srcRect b="25574" l="30777" r="49617" t="34422"/>
          <a:stretch/>
        </p:blipFill>
        <p:spPr>
          <a:xfrm>
            <a:off x="19582552" y="14103088"/>
            <a:ext cx="2802001" cy="3214533"/>
          </a:xfrm>
          <a:prstGeom prst="rect">
            <a:avLst/>
          </a:prstGeom>
          <a:noFill/>
          <a:ln>
            <a:noFill/>
          </a:ln>
        </p:spPr>
      </p:pic>
      <p:grpSp>
        <p:nvGrpSpPr>
          <p:cNvPr id="141" name="Google Shape;141;p13"/>
          <p:cNvGrpSpPr/>
          <p:nvPr/>
        </p:nvGrpSpPr>
        <p:grpSpPr>
          <a:xfrm>
            <a:off x="25506813" y="29035950"/>
            <a:ext cx="14687059" cy="3116079"/>
            <a:chOff x="16619156" y="5821289"/>
            <a:chExt cx="11082900" cy="6144900"/>
          </a:xfrm>
        </p:grpSpPr>
        <p:sp>
          <p:nvSpPr>
            <p:cNvPr id="142" name="Google Shape;142;p13"/>
            <p:cNvSpPr/>
            <p:nvPr/>
          </p:nvSpPr>
          <p:spPr>
            <a:xfrm>
              <a:off x="16619156" y="5821289"/>
              <a:ext cx="11082900" cy="6144900"/>
            </a:xfrm>
            <a:prstGeom prst="roundRect">
              <a:avLst>
                <a:gd fmla="val 16667" name="adj"/>
              </a:avLst>
            </a:prstGeom>
            <a:solidFill>
              <a:srgbClr val="DAAA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16772756" y="5841239"/>
              <a:ext cx="10775700" cy="6105000"/>
            </a:xfrm>
            <a:prstGeom prst="roundRect">
              <a:avLst>
                <a:gd fmla="val 16667" name="adj"/>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000000"/>
                  </a:solidFill>
                  <a:latin typeface="Calibri"/>
                  <a:ea typeface="Calibri"/>
                  <a:cs typeface="Calibri"/>
                  <a:sym typeface="Calibri"/>
                </a:rPr>
                <a:t>References</a:t>
              </a:r>
              <a:endParaRPr b="1" sz="3600">
                <a:solidFill>
                  <a:srgbClr val="000000"/>
                </a:solidFill>
                <a:latin typeface="Calibri"/>
                <a:ea typeface="Calibri"/>
                <a:cs typeface="Calibri"/>
                <a:sym typeface="Calibri"/>
              </a:endParaRPr>
            </a:p>
            <a:p>
              <a:pPr indent="-393700" lvl="0" marL="457200" rtl="0" algn="l">
                <a:spcBef>
                  <a:spcPts val="0"/>
                </a:spcBef>
                <a:spcAft>
                  <a:spcPts val="0"/>
                </a:spcAft>
                <a:buClr>
                  <a:srgbClr val="000000"/>
                </a:buClr>
                <a:buSzPts val="2600"/>
                <a:buFont typeface="Calibri"/>
                <a:buChar char="-"/>
              </a:pPr>
              <a:r>
                <a:rPr lang="en" sz="2600">
                  <a:solidFill>
                    <a:srgbClr val="333333"/>
                  </a:solidFill>
                  <a:highlight>
                    <a:srgbClr val="FFFFFF"/>
                  </a:highlight>
                  <a:latin typeface="Calibri"/>
                  <a:ea typeface="Calibri"/>
                  <a:cs typeface="Calibri"/>
                  <a:sym typeface="Calibri"/>
                </a:rPr>
                <a:t>“Ammonia,” </a:t>
              </a:r>
              <a:r>
                <a:rPr i="1" lang="en" sz="2600">
                  <a:solidFill>
                    <a:srgbClr val="333333"/>
                  </a:solidFill>
                  <a:latin typeface="Calibri"/>
                  <a:ea typeface="Calibri"/>
                  <a:cs typeface="Calibri"/>
                  <a:sym typeface="Calibri"/>
                </a:rPr>
                <a:t>Pollutant Fact Sheet</a:t>
              </a:r>
              <a:r>
                <a:rPr lang="en" sz="2600">
                  <a:solidFill>
                    <a:srgbClr val="333333"/>
                  </a:solidFill>
                  <a:highlight>
                    <a:srgbClr val="FFFFFF"/>
                  </a:highlight>
                  <a:latin typeface="Calibri"/>
                  <a:ea typeface="Calibri"/>
                  <a:cs typeface="Calibri"/>
                  <a:sym typeface="Calibri"/>
                </a:rPr>
                <a:t>. [Online]. Available: http://apps.sepa.org.uk/spripa/Pages/SubstanceInformation.aspx?pid=1. [Accessed: 22-May-2019].</a:t>
              </a:r>
              <a:endParaRPr sz="2600">
                <a:solidFill>
                  <a:srgbClr val="333333"/>
                </a:solidFill>
                <a:highlight>
                  <a:srgbClr val="FFFFFF"/>
                </a:highlight>
                <a:latin typeface="Calibri"/>
                <a:ea typeface="Calibri"/>
                <a:cs typeface="Calibri"/>
                <a:sym typeface="Calibri"/>
              </a:endParaRPr>
            </a:p>
            <a:p>
              <a:pPr indent="-393700" lvl="0" marL="457200" rtl="0" algn="l">
                <a:spcBef>
                  <a:spcPts val="0"/>
                </a:spcBef>
                <a:spcAft>
                  <a:spcPts val="0"/>
                </a:spcAft>
                <a:buClr>
                  <a:srgbClr val="333333"/>
                </a:buClr>
                <a:buSzPts val="2600"/>
                <a:buFont typeface="Calibri"/>
                <a:buChar char="-"/>
              </a:pPr>
              <a:r>
                <a:rPr lang="en" sz="2600">
                  <a:solidFill>
                    <a:srgbClr val="333333"/>
                  </a:solidFill>
                  <a:highlight>
                    <a:srgbClr val="FFFFFF"/>
                  </a:highlight>
                  <a:latin typeface="Calibri"/>
                  <a:ea typeface="Calibri"/>
                  <a:cs typeface="Calibri"/>
                  <a:sym typeface="Calibri"/>
                </a:rPr>
                <a:t>C. Arapatsakos and T. Gemtos, “Tractor Engines and Gas Emissions,” </a:t>
              </a:r>
              <a:r>
                <a:rPr i="1" lang="en" sz="2600">
                  <a:solidFill>
                    <a:srgbClr val="333333"/>
                  </a:solidFill>
                  <a:latin typeface="Calibri"/>
                  <a:ea typeface="Calibri"/>
                  <a:cs typeface="Calibri"/>
                  <a:sym typeface="Calibri"/>
                </a:rPr>
                <a:t>WSEAS TRANSACTIONS on ENVIRONMENT and Development</a:t>
              </a:r>
              <a:r>
                <a:rPr lang="en" sz="2600">
                  <a:solidFill>
                    <a:srgbClr val="333333"/>
                  </a:solidFill>
                  <a:highlight>
                    <a:srgbClr val="FFFFFF"/>
                  </a:highlight>
                  <a:latin typeface="Calibri"/>
                  <a:ea typeface="Calibri"/>
                  <a:cs typeface="Calibri"/>
                  <a:sym typeface="Calibri"/>
                </a:rPr>
                <a:t>, Oct. 2008.</a:t>
              </a:r>
              <a:endParaRPr b="1" sz="3600">
                <a:solidFill>
                  <a:srgbClr val="000000"/>
                </a:solidFill>
                <a:latin typeface="Calibri"/>
                <a:ea typeface="Calibri"/>
                <a:cs typeface="Calibri"/>
                <a:sym typeface="Calibri"/>
              </a:endParaRPr>
            </a:p>
          </p:txBody>
        </p:sp>
      </p:grpSp>
      <p:pic>
        <p:nvPicPr>
          <p:cNvPr id="144" name="Google Shape;144;p13"/>
          <p:cNvPicPr preferRelativeResize="0"/>
          <p:nvPr/>
        </p:nvPicPr>
        <p:blipFill>
          <a:blip r:embed="rId10">
            <a:alphaModFix/>
          </a:blip>
          <a:stretch>
            <a:fillRect/>
          </a:stretch>
        </p:blipFill>
        <p:spPr>
          <a:xfrm>
            <a:off x="24067800" y="7966813"/>
            <a:ext cx="7992254" cy="3645000"/>
          </a:xfrm>
          <a:prstGeom prst="rect">
            <a:avLst/>
          </a:prstGeom>
          <a:noFill/>
          <a:ln cap="flat" cmpd="sng" w="114300">
            <a:solidFill>
              <a:srgbClr val="002855"/>
            </a:solidFill>
            <a:prstDash val="solid"/>
            <a:round/>
            <a:headEnd len="sm" w="sm" type="none"/>
            <a:tailEnd len="sm" w="sm" type="none"/>
          </a:ln>
        </p:spPr>
      </p:pic>
      <p:pic>
        <p:nvPicPr>
          <p:cNvPr id="145" name="Google Shape;145;p13"/>
          <p:cNvPicPr preferRelativeResize="0"/>
          <p:nvPr/>
        </p:nvPicPr>
        <p:blipFill rotWithShape="1">
          <a:blip r:embed="rId11">
            <a:alphaModFix/>
          </a:blip>
          <a:srcRect b="25645" l="24178" r="30871" t="30409"/>
          <a:stretch/>
        </p:blipFill>
        <p:spPr>
          <a:xfrm>
            <a:off x="23030074" y="12104836"/>
            <a:ext cx="5138438" cy="2824326"/>
          </a:xfrm>
          <a:prstGeom prst="rect">
            <a:avLst/>
          </a:prstGeom>
          <a:noFill/>
          <a:ln>
            <a:noFill/>
          </a:ln>
        </p:spPr>
      </p:pic>
      <p:sp>
        <p:nvSpPr>
          <p:cNvPr id="146" name="Google Shape;146;p13"/>
          <p:cNvSpPr txBox="1"/>
          <p:nvPr/>
        </p:nvSpPr>
        <p:spPr>
          <a:xfrm>
            <a:off x="16351400" y="18310500"/>
            <a:ext cx="4113000" cy="38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solidFill>
                  <a:schemeClr val="dk1"/>
                </a:solidFill>
                <a:latin typeface="Calibri"/>
                <a:ea typeface="Calibri"/>
                <a:cs typeface="Calibri"/>
                <a:sym typeface="Calibri"/>
              </a:rPr>
              <a:t>The circuit includes an SD card reader, the MQ- 135 sensor, a reset button, a temperature sensor, an LCD screen and two LEDs. The LCD screen prints relevant temperature and AQI assessments. The LEDs indicate whether the SD card is reading values.</a:t>
            </a:r>
            <a:endParaRPr sz="2500">
              <a:solidFill>
                <a:schemeClr val="dk1"/>
              </a:solidFill>
              <a:latin typeface="Calibri"/>
              <a:ea typeface="Calibri"/>
              <a:cs typeface="Calibri"/>
              <a:sym typeface="Calibri"/>
            </a:endParaRPr>
          </a:p>
          <a:p>
            <a:pPr indent="0" lvl="0" marL="0" rtl="0" algn="l">
              <a:spcBef>
                <a:spcPts val="0"/>
              </a:spcBef>
              <a:spcAft>
                <a:spcPts val="0"/>
              </a:spcAft>
              <a:buNone/>
            </a:pPr>
            <a:r>
              <a:t/>
            </a:r>
            <a:endParaRPr sz="2500"/>
          </a:p>
        </p:txBody>
      </p:sp>
      <p:pic>
        <p:nvPicPr>
          <p:cNvPr id="147" name="Google Shape;147;p13"/>
          <p:cNvPicPr preferRelativeResize="0"/>
          <p:nvPr/>
        </p:nvPicPr>
        <p:blipFill>
          <a:blip r:embed="rId12">
            <a:alphaModFix/>
          </a:blip>
          <a:stretch>
            <a:fillRect/>
          </a:stretch>
        </p:blipFill>
        <p:spPr>
          <a:xfrm>
            <a:off x="20881300" y="18498025"/>
            <a:ext cx="5166239" cy="4291597"/>
          </a:xfrm>
          <a:prstGeom prst="rect">
            <a:avLst/>
          </a:prstGeom>
          <a:noFill/>
          <a:ln>
            <a:noFill/>
          </a:ln>
        </p:spPr>
      </p:pic>
      <p:pic>
        <p:nvPicPr>
          <p:cNvPr id="148" name="Google Shape;148;p13"/>
          <p:cNvPicPr preferRelativeResize="0"/>
          <p:nvPr/>
        </p:nvPicPr>
        <p:blipFill>
          <a:blip r:embed="rId13">
            <a:alphaModFix/>
          </a:blip>
          <a:stretch>
            <a:fillRect/>
          </a:stretch>
        </p:blipFill>
        <p:spPr>
          <a:xfrm>
            <a:off x="24040975" y="24600625"/>
            <a:ext cx="4498008" cy="3373500"/>
          </a:xfrm>
          <a:prstGeom prst="rect">
            <a:avLst/>
          </a:prstGeom>
          <a:noFill/>
          <a:ln cap="flat" cmpd="sng" w="114300">
            <a:solidFill>
              <a:srgbClr val="002855"/>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