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256" r:id="rId3"/>
    <p:sldId id="310" r:id="rId5"/>
    <p:sldId id="259" r:id="rId6"/>
    <p:sldId id="284" r:id="rId7"/>
    <p:sldId id="267" r:id="rId8"/>
    <p:sldId id="379" r:id="rId9"/>
    <p:sldId id="306" r:id="rId10"/>
    <p:sldId id="307" r:id="rId11"/>
    <p:sldId id="380" r:id="rId12"/>
    <p:sldId id="395" r:id="rId13"/>
    <p:sldId id="265" r:id="rId14"/>
    <p:sldId id="359" r:id="rId15"/>
    <p:sldId id="286" r:id="rId16"/>
    <p:sldId id="385" r:id="rId17"/>
    <p:sldId id="383" r:id="rId18"/>
    <p:sldId id="366" r:id="rId19"/>
    <p:sldId id="371" r:id="rId20"/>
    <p:sldId id="384" r:id="rId21"/>
    <p:sldId id="375" r:id="rId22"/>
    <p:sldId id="280" r:id="rId23"/>
    <p:sldId id="288" r:id="rId2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-96" y="-1590"/>
      </p:cViewPr>
      <p:guideLst>
        <p:guide orient="horz" pos="1524"/>
        <p:guide pos="28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2" Type="http://schemas.openxmlformats.org/officeDocument/2006/relationships/notesSlide" Target="../notesSlides/notesSlide12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8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484755" y="1009650"/>
            <a:ext cx="5523865" cy="197675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4200" b="1" dirty="0">
                <a:solidFill>
                  <a:srgbClr val="1B4367"/>
                </a:solidFill>
                <a:cs typeface="+mn-ea"/>
                <a:sym typeface="+mn-lt"/>
              </a:rPr>
              <a:t>基于卷积神经网络</a:t>
            </a:r>
            <a:endParaRPr lang="zh-CN" altLang="en-US" sz="4200" b="1" dirty="0">
              <a:solidFill>
                <a:srgbClr val="1B4367"/>
              </a:solidFill>
              <a:cs typeface="+mn-ea"/>
              <a:sym typeface="+mn-lt"/>
            </a:endParaRPr>
          </a:p>
          <a:p>
            <a:pPr algn="ctr"/>
            <a:r>
              <a:rPr lang="zh-CN" altLang="en-US" sz="4200" b="1" dirty="0">
                <a:solidFill>
                  <a:srgbClr val="1B4367"/>
                </a:solidFill>
                <a:cs typeface="+mn-ea"/>
                <a:sym typeface="+mn-lt"/>
              </a:rPr>
              <a:t>图片汉字识别程序</a:t>
            </a:r>
            <a:endParaRPr lang="zh-CN" altLang="en-US" sz="4200" b="1" dirty="0">
              <a:solidFill>
                <a:srgbClr val="1B4367"/>
              </a:solidFill>
              <a:cs typeface="+mn-ea"/>
              <a:sym typeface="+mn-lt"/>
            </a:endParaRPr>
          </a:p>
          <a:p>
            <a:pPr algn="ctr"/>
            <a:r>
              <a:rPr lang="zh-CN" altLang="en-US" sz="4000" b="1" dirty="0">
                <a:solidFill>
                  <a:srgbClr val="1B4367"/>
                </a:solidFill>
                <a:cs typeface="+mn-ea"/>
                <a:sym typeface="+mn-lt"/>
              </a:rPr>
              <a:t>设计与实现</a:t>
            </a:r>
            <a:endParaRPr lang="zh-CN" altLang="en-US" sz="4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75" name="文本框 3074"/>
          <p:cNvSpPr txBox="1"/>
          <p:nvPr/>
        </p:nvSpPr>
        <p:spPr>
          <a:xfrm>
            <a:off x="4327525" y="4391660"/>
            <a:ext cx="3694430" cy="28384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hangingPunct="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答辩人：闫茹晶         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时间：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2018/5/29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327525" y="3978275"/>
            <a:ext cx="3467100" cy="33990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班级：</a:t>
            </a:r>
            <a:r>
              <a:rPr lang="en-US" dirty="0" smtClean="0">
                <a:solidFill>
                  <a:schemeClr val="bg1"/>
                </a:solidFill>
                <a:cs typeface="+mn-ea"/>
                <a:sym typeface="+mn-lt"/>
              </a:rPr>
              <a:t>14</a:t>
            </a: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物联网</a:t>
            </a:r>
            <a:r>
              <a:rPr lang="en-US" altLang="zh-CN" dirty="0" smtClean="0">
                <a:solidFill>
                  <a:schemeClr val="bg1"/>
                </a:solidFill>
                <a:cs typeface="+mn-ea"/>
                <a:sym typeface="+mn-lt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cs typeface="+mn-ea"/>
                <a:sym typeface="+mn-lt"/>
              </a:rPr>
              <a:t>班       导师：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李锋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75" grpId="0" bldLvl="0" animBg="1"/>
      <p:bldP spid="12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1B4367"/>
                </a:solidFill>
                <a:cs typeface="+mn-ea"/>
                <a:sym typeface="+mn-lt"/>
              </a:rPr>
              <a:t>卷积神经网络</a:t>
            </a:r>
            <a:endParaRPr lang="zh-CN" altLang="en-US" sz="2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1" name="文本框 8"/>
          <p:cNvSpPr txBox="1"/>
          <p:nvPr/>
        </p:nvSpPr>
        <p:spPr>
          <a:xfrm>
            <a:off x="2971165" y="1223645"/>
            <a:ext cx="5746115" cy="117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1800" b="1" dirty="0" smtClean="0">
                <a:solidFill>
                  <a:srgbClr val="1B4367"/>
                </a:solidFill>
                <a:cs typeface="+mn-ea"/>
                <a:sym typeface="+mn-lt"/>
              </a:rPr>
              <a:t>构成：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卷积层、池化层、全连接层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 fontAlgn="auto">
              <a:lnSpc>
                <a:spcPct val="100000"/>
              </a:lnSpc>
            </a:pPr>
            <a:r>
              <a:rPr lang="zh-CN" altLang="en-US" sz="1800" b="1" dirty="0" smtClean="0">
                <a:solidFill>
                  <a:srgbClr val="1B4367"/>
                </a:solidFill>
                <a:cs typeface="+mn-ea"/>
                <a:sym typeface="+mn-lt"/>
              </a:rPr>
              <a:t>优点：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多维图像可以直接作为输入，避免传统模型中复杂的特征提取和数据重建的过程，卷积神经网络有极强的提取图像特征的能力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525905" y="2684145"/>
            <a:ext cx="6091555" cy="2000250"/>
          </a:xfrm>
          <a:prstGeom prst="rect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865630" y="1268730"/>
            <a:ext cx="784860" cy="831850"/>
            <a:chOff x="8827770" y="2037080"/>
            <a:chExt cx="1423035" cy="1423035"/>
          </a:xfrm>
          <a:solidFill>
            <a:schemeClr val="bg1"/>
          </a:solidFill>
        </p:grpSpPr>
        <p:sp>
          <p:nvSpPr>
            <p:cNvPr id="53" name="泪滴形 52"/>
            <p:cNvSpPr/>
            <p:nvPr/>
          </p:nvSpPr>
          <p:spPr>
            <a:xfrm rot="8100000">
              <a:off x="8827770" y="2037080"/>
              <a:ext cx="1423035" cy="1423035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" name="Freeform 10"/>
            <p:cNvSpPr>
              <a:spLocks noEditPoints="1"/>
            </p:cNvSpPr>
            <p:nvPr/>
          </p:nvSpPr>
          <p:spPr>
            <a:xfrm>
              <a:off x="9253220" y="2385695"/>
              <a:ext cx="639445" cy="72517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90" h="102">
                  <a:moveTo>
                    <a:pt x="14" y="40"/>
                  </a:moveTo>
                  <a:cubicBezTo>
                    <a:pt x="65" y="40"/>
                    <a:pt x="65" y="40"/>
                    <a:pt x="65" y="40"/>
                  </a:cubicBezTo>
                  <a:cubicBezTo>
                    <a:pt x="72" y="40"/>
                    <a:pt x="79" y="47"/>
                    <a:pt x="79" y="54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79" y="81"/>
                    <a:pt x="79" y="81"/>
                    <a:pt x="79" y="81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79" y="96"/>
                    <a:pt x="72" y="102"/>
                    <a:pt x="65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0" y="33"/>
                    <a:pt x="0" y="30"/>
                    <a:pt x="1" y="28"/>
                  </a:cubicBezTo>
                  <a:cubicBezTo>
                    <a:pt x="3" y="24"/>
                    <a:pt x="5" y="22"/>
                    <a:pt x="7" y="2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75" y="41"/>
                    <a:pt x="75" y="41"/>
                    <a:pt x="75" y="41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9"/>
                    <a:pt x="10" y="30"/>
                    <a:pt x="9" y="31"/>
                  </a:cubicBezTo>
                  <a:cubicBezTo>
                    <a:pt x="9" y="32"/>
                    <a:pt x="9" y="33"/>
                    <a:pt x="9" y="34"/>
                  </a:cubicBezTo>
                  <a:cubicBezTo>
                    <a:pt x="9" y="36"/>
                    <a:pt x="9" y="37"/>
                    <a:pt x="10" y="38"/>
                  </a:cubicBezTo>
                  <a:cubicBezTo>
                    <a:pt x="11" y="39"/>
                    <a:pt x="12" y="40"/>
                    <a:pt x="14" y="40"/>
                  </a:cubicBezTo>
                  <a:close/>
                  <a:moveTo>
                    <a:pt x="57" y="67"/>
                  </a:moveTo>
                  <a:cubicBezTo>
                    <a:pt x="53" y="67"/>
                    <a:pt x="51" y="69"/>
                    <a:pt x="51" y="73"/>
                  </a:cubicBezTo>
                  <a:cubicBezTo>
                    <a:pt x="51" y="76"/>
                    <a:pt x="53" y="79"/>
                    <a:pt x="57" y="79"/>
                  </a:cubicBezTo>
                  <a:cubicBezTo>
                    <a:pt x="60" y="79"/>
                    <a:pt x="63" y="76"/>
                    <a:pt x="63" y="73"/>
                  </a:cubicBezTo>
                  <a:cubicBezTo>
                    <a:pt x="63" y="69"/>
                    <a:pt x="60" y="67"/>
                    <a:pt x="57" y="6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TextBox 1210"/>
          <p:cNvSpPr/>
          <p:nvPr/>
        </p:nvSpPr>
        <p:spPr>
          <a:xfrm>
            <a:off x="2829560" y="4573270"/>
            <a:ext cx="2729230" cy="31432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p>
            <a:pPr lvl="0" algn="ctr"/>
            <a:r>
              <a:rPr lang="zh-CN" altLang="en-US" sz="1600" b="1" dirty="0" smtClean="0">
                <a:solidFill>
                  <a:srgbClr val="1B4367"/>
                </a:solidFill>
                <a:cs typeface="+mn-ea"/>
                <a:sym typeface="+mn-lt"/>
              </a:rPr>
              <a:t>LeNet卷积神经网络结构图</a:t>
            </a:r>
            <a:endParaRPr lang="zh-CN" altLang="en-US" sz="1600" b="1" dirty="0" smtClean="0">
              <a:solidFill>
                <a:srgbClr val="1B4367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7" grpId="0" bldLvl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15"/>
          <p:cNvSpPr txBox="1"/>
          <p:nvPr/>
        </p:nvSpPr>
        <p:spPr>
          <a:xfrm>
            <a:off x="709386" y="309785"/>
            <a:ext cx="2261711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1B4367"/>
                </a:solidFill>
                <a:cs typeface="+mn-ea"/>
                <a:sym typeface="+mn-lt"/>
              </a:rPr>
              <a:t>识别模块</a:t>
            </a:r>
            <a:endParaRPr lang="zh-CN" altLang="en-US" sz="2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52" name="TextBox 29"/>
          <p:cNvSpPr txBox="1">
            <a:spLocks noChangeArrowheads="1"/>
          </p:cNvSpPr>
          <p:nvPr/>
        </p:nvSpPr>
        <p:spPr bwMode="auto">
          <a:xfrm>
            <a:off x="5203190" y="442595"/>
            <a:ext cx="3218815" cy="129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卷积层：filter_size=3*3，filter=128，stride=1，padding=SAME，out=[128*32*32]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池化层：2*2max_pool，out=[128*16*16]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53" name="TextBox 30"/>
          <p:cNvSpPr txBox="1">
            <a:spLocks noChangeArrowheads="1"/>
          </p:cNvSpPr>
          <p:nvPr/>
        </p:nvSpPr>
        <p:spPr bwMode="auto">
          <a:xfrm>
            <a:off x="220345" y="990600"/>
            <a:ext cx="3227705" cy="129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fontAlgn="auto">
              <a:lnSpc>
                <a:spcPct val="10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卷积层：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filter_size=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3*3，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filter=64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，stride=1，padding=SAME，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out=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[64*64*64]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fontAlgn="auto">
              <a:lnSpc>
                <a:spcPct val="10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池化层：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2*2max_pool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out=[64*32*32]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TextBox 31"/>
          <p:cNvSpPr txBox="1">
            <a:spLocks noChangeArrowheads="1"/>
          </p:cNvSpPr>
          <p:nvPr/>
        </p:nvSpPr>
        <p:spPr bwMode="auto">
          <a:xfrm>
            <a:off x="220345" y="2661920"/>
            <a:ext cx="2703195" cy="80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Flatten：out=512*2*2=2048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第一层全连接：out=1024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第二层全连接：out=3755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32"/>
          <p:cNvSpPr txBox="1">
            <a:spLocks noChangeArrowheads="1"/>
          </p:cNvSpPr>
          <p:nvPr/>
        </p:nvSpPr>
        <p:spPr bwMode="auto">
          <a:xfrm>
            <a:off x="5935345" y="2415540"/>
            <a:ext cx="3052445" cy="129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卷积层：filter_size=3*3，filter=256，stride=1，padding=SAME，out=[256*16*16]，池化层：2*2max_pool，out=[256*8*8]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56" name="TextBox 33"/>
          <p:cNvSpPr txBox="1">
            <a:spLocks noChangeArrowheads="1"/>
          </p:cNvSpPr>
          <p:nvPr/>
        </p:nvSpPr>
        <p:spPr bwMode="auto">
          <a:xfrm>
            <a:off x="2714625" y="3950335"/>
            <a:ext cx="3679825" cy="80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卷积层：filter_size = 3*3，filter=512，stride=2，padding=SAME，out=[512*4*4]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algn="ctr">
              <a:lnSpc>
                <a:spcPct val="10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池化层：2*2max_pool，out=[512*2*2]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57" name="环形箭头 15"/>
          <p:cNvSpPr/>
          <p:nvPr/>
        </p:nvSpPr>
        <p:spPr bwMode="auto">
          <a:xfrm>
            <a:off x="2972832" y="990601"/>
            <a:ext cx="2870597" cy="2870597"/>
          </a:xfrm>
          <a:custGeom>
            <a:avLst/>
            <a:gdLst>
              <a:gd name="T0" fmla="*/ 3447338 w 3827462"/>
              <a:gd name="T1" fmla="*/ 1008122 h 3827463"/>
              <a:gd name="T2" fmla="*/ 3688519 w 3827462"/>
              <a:gd name="T3" fmla="*/ 1764717 h 3827463"/>
              <a:gd name="T4" fmla="*/ 3820762 w 3827462"/>
              <a:gd name="T5" fmla="*/ 1765838 h 3827463"/>
              <a:gd name="T6" fmla="*/ 3595190 w 3827462"/>
              <a:gd name="T7" fmla="*/ 1927981 h 3827463"/>
              <a:gd name="T8" fmla="*/ 3356355 w 3827462"/>
              <a:gd name="T9" fmla="*/ 1761902 h 3827463"/>
              <a:gd name="T10" fmla="*/ 3488541 w 3827462"/>
              <a:gd name="T11" fmla="*/ 1763023 h 3827463"/>
              <a:gd name="T12" fmla="*/ 3275959 w 3827462"/>
              <a:gd name="T13" fmla="*/ 1109323 h 3827463"/>
              <a:gd name="T14" fmla="*/ 3447338 w 3827462"/>
              <a:gd name="T15" fmla="*/ 1008122 h 38274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27462" h="3827463">
                <a:moveTo>
                  <a:pt x="3447338" y="1008122"/>
                </a:moveTo>
                <a:cubicBezTo>
                  <a:pt x="3583647" y="1238955"/>
                  <a:pt x="3666090" y="1497582"/>
                  <a:pt x="3688519" y="1764717"/>
                </a:cubicBezTo>
                <a:lnTo>
                  <a:pt x="3820762" y="1765838"/>
                </a:lnTo>
                <a:lnTo>
                  <a:pt x="3595190" y="1927981"/>
                </a:lnTo>
                <a:lnTo>
                  <a:pt x="3356355" y="1761902"/>
                </a:lnTo>
                <a:lnTo>
                  <a:pt x="3488541" y="1763023"/>
                </a:lnTo>
                <a:cubicBezTo>
                  <a:pt x="3466449" y="1532176"/>
                  <a:pt x="3393875" y="1309009"/>
                  <a:pt x="3275959" y="1109323"/>
                </a:cubicBezTo>
                <a:lnTo>
                  <a:pt x="3447338" y="1008122"/>
                </a:lnTo>
                <a:close/>
              </a:path>
            </a:pathLst>
          </a:custGeom>
          <a:solidFill>
            <a:srgbClr val="1B4367"/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8" name="环形箭头 17"/>
          <p:cNvSpPr/>
          <p:nvPr/>
        </p:nvSpPr>
        <p:spPr bwMode="auto">
          <a:xfrm>
            <a:off x="2972832" y="990601"/>
            <a:ext cx="2870597" cy="2870597"/>
          </a:xfrm>
          <a:custGeom>
            <a:avLst/>
            <a:gdLst>
              <a:gd name="T0" fmla="*/ 3325627 w 3827462"/>
              <a:gd name="T1" fmla="*/ 2999378 h 3827463"/>
              <a:gd name="T2" fmla="*/ 2603197 w 3827462"/>
              <a:gd name="T3" fmla="*/ 3555900 h 3827463"/>
              <a:gd name="T4" fmla="*/ 2642943 w 3827462"/>
              <a:gd name="T5" fmla="*/ 3682034 h 3827463"/>
              <a:gd name="T6" fmla="*/ 2419100 w 3827462"/>
              <a:gd name="T7" fmla="*/ 3517511 h 3827463"/>
              <a:gd name="T8" fmla="*/ 2503364 w 3827462"/>
              <a:gd name="T9" fmla="*/ 3239081 h 3827463"/>
              <a:gd name="T10" fmla="*/ 2543093 w 3827462"/>
              <a:gd name="T11" fmla="*/ 3365160 h 3827463"/>
              <a:gd name="T12" fmla="*/ 3167850 w 3827462"/>
              <a:gd name="T13" fmla="*/ 2878059 h 3827463"/>
              <a:gd name="T14" fmla="*/ 3325627 w 3827462"/>
              <a:gd name="T15" fmla="*/ 2999378 h 38274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27462" h="3827463">
                <a:moveTo>
                  <a:pt x="3325627" y="2999378"/>
                </a:moveTo>
                <a:cubicBezTo>
                  <a:pt x="3137195" y="3244437"/>
                  <a:pt x="2888223" y="3436231"/>
                  <a:pt x="2603197" y="3555900"/>
                </a:cubicBezTo>
                <a:lnTo>
                  <a:pt x="2642943" y="3682034"/>
                </a:lnTo>
                <a:lnTo>
                  <a:pt x="2419100" y="3517511"/>
                </a:lnTo>
                <a:lnTo>
                  <a:pt x="2503364" y="3239081"/>
                </a:lnTo>
                <a:lnTo>
                  <a:pt x="2543093" y="3365160"/>
                </a:lnTo>
                <a:cubicBezTo>
                  <a:pt x="2789286" y="3258407"/>
                  <a:pt x="3004279" y="3090784"/>
                  <a:pt x="3167850" y="2878059"/>
                </a:cubicBezTo>
                <a:lnTo>
                  <a:pt x="3325627" y="2999378"/>
                </a:lnTo>
                <a:close/>
              </a:path>
            </a:pathLst>
          </a:custGeom>
          <a:solidFill>
            <a:srgbClr val="1B4367"/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9" name="环形箭头 19"/>
          <p:cNvSpPr/>
          <p:nvPr/>
        </p:nvSpPr>
        <p:spPr bwMode="auto">
          <a:xfrm>
            <a:off x="2972832" y="990601"/>
            <a:ext cx="2870597" cy="2870597"/>
          </a:xfrm>
          <a:custGeom>
            <a:avLst/>
            <a:gdLst>
              <a:gd name="T0" fmla="*/ 1378454 w 3827462"/>
              <a:gd name="T1" fmla="*/ 3612425 h 3827463"/>
              <a:gd name="T2" fmla="*/ 607834 w 3827462"/>
              <a:gd name="T3" fmla="*/ 3124811 h 3827463"/>
              <a:gd name="T4" fmla="*/ 502996 w 3827462"/>
              <a:gd name="T5" fmla="*/ 3205424 h 3827463"/>
              <a:gd name="T6" fmla="*/ 580723 w 3827462"/>
              <a:gd name="T7" fmla="*/ 2938718 h 3827463"/>
              <a:gd name="T8" fmla="*/ 871164 w 3827462"/>
              <a:gd name="T9" fmla="*/ 2922329 h 3827463"/>
              <a:gd name="T10" fmla="*/ 766371 w 3827462"/>
              <a:gd name="T11" fmla="*/ 3002907 h 3827463"/>
              <a:gd name="T12" fmla="*/ 1438271 w 3827462"/>
              <a:gd name="T13" fmla="*/ 3422597 h 3827463"/>
              <a:gd name="T14" fmla="*/ 1378454 w 3827462"/>
              <a:gd name="T15" fmla="*/ 3612425 h 38274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27462" h="3827463">
                <a:moveTo>
                  <a:pt x="1378454" y="3612425"/>
                </a:moveTo>
                <a:cubicBezTo>
                  <a:pt x="1083617" y="3519519"/>
                  <a:pt x="818037" y="3351472"/>
                  <a:pt x="607834" y="3124811"/>
                </a:cubicBezTo>
                <a:lnTo>
                  <a:pt x="502996" y="3205424"/>
                </a:lnTo>
                <a:lnTo>
                  <a:pt x="580723" y="2938718"/>
                </a:lnTo>
                <a:lnTo>
                  <a:pt x="871164" y="2922329"/>
                </a:lnTo>
                <a:lnTo>
                  <a:pt x="766371" y="3002907"/>
                </a:lnTo>
                <a:cubicBezTo>
                  <a:pt x="951119" y="3197524"/>
                  <a:pt x="1182335" y="3341949"/>
                  <a:pt x="1438271" y="3422597"/>
                </a:cubicBezTo>
                <a:lnTo>
                  <a:pt x="1378454" y="3612425"/>
                </a:lnTo>
                <a:close/>
              </a:path>
            </a:pathLst>
          </a:custGeom>
          <a:solidFill>
            <a:srgbClr val="1B4367"/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1" name="环形箭头 23"/>
          <p:cNvSpPr/>
          <p:nvPr/>
        </p:nvSpPr>
        <p:spPr bwMode="auto">
          <a:xfrm>
            <a:off x="2972832" y="990601"/>
            <a:ext cx="2870597" cy="2870597"/>
          </a:xfrm>
          <a:custGeom>
            <a:avLst/>
            <a:gdLst>
              <a:gd name="T0" fmla="*/ 1402143 w 3827462"/>
              <a:gd name="T1" fmla="*/ 207755 h 3827463"/>
              <a:gd name="T2" fmla="*/ 2266009 w 3827462"/>
              <a:gd name="T3" fmla="*/ 167885 h 3827463"/>
              <a:gd name="T4" fmla="*/ 2303996 w 3827462"/>
              <a:gd name="T5" fmla="*/ 41210 h 3827463"/>
              <a:gd name="T6" fmla="*/ 2396735 w 3827462"/>
              <a:gd name="T7" fmla="*/ 303075 h 3827463"/>
              <a:gd name="T8" fmla="*/ 2170594 w 3827462"/>
              <a:gd name="T9" fmla="*/ 486063 h 3827463"/>
              <a:gd name="T10" fmla="*/ 2208565 w 3827462"/>
              <a:gd name="T11" fmla="*/ 359443 h 3827463"/>
              <a:gd name="T12" fmla="*/ 1459312 w 3827462"/>
              <a:gd name="T13" fmla="*/ 398396 h 3827463"/>
              <a:gd name="T14" fmla="*/ 1402143 w 3827462"/>
              <a:gd name="T15" fmla="*/ 207755 h 38274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27462" h="3827463">
                <a:moveTo>
                  <a:pt x="1402143" y="207755"/>
                </a:moveTo>
                <a:cubicBezTo>
                  <a:pt x="1682450" y="123697"/>
                  <a:pt x="1979151" y="110003"/>
                  <a:pt x="2266009" y="167885"/>
                </a:cubicBezTo>
                <a:lnTo>
                  <a:pt x="2303996" y="41210"/>
                </a:lnTo>
                <a:lnTo>
                  <a:pt x="2396735" y="303075"/>
                </a:lnTo>
                <a:lnTo>
                  <a:pt x="2170594" y="486063"/>
                </a:lnTo>
                <a:lnTo>
                  <a:pt x="2208565" y="359443"/>
                </a:lnTo>
                <a:cubicBezTo>
                  <a:pt x="1959304" y="312161"/>
                  <a:pt x="1702327" y="325520"/>
                  <a:pt x="1459312" y="398396"/>
                </a:cubicBezTo>
                <a:lnTo>
                  <a:pt x="1402143" y="207755"/>
                </a:lnTo>
                <a:close/>
              </a:path>
            </a:pathLst>
          </a:custGeom>
          <a:solidFill>
            <a:srgbClr val="1B4367"/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62" name="组合 35"/>
          <p:cNvGrpSpPr/>
          <p:nvPr/>
        </p:nvGrpSpPr>
        <p:grpSpPr bwMode="auto">
          <a:xfrm>
            <a:off x="3189169" y="1102519"/>
            <a:ext cx="716280" cy="639366"/>
            <a:chOff x="-55002" y="0"/>
            <a:chExt cx="1024401" cy="914400"/>
          </a:xfrm>
        </p:grpSpPr>
        <p:sp>
          <p:nvSpPr>
            <p:cNvPr id="63" name="椭圆 34"/>
            <p:cNvSpPr>
              <a:spLocks noChangeArrowheads="1"/>
            </p:cNvSpPr>
            <p:nvPr/>
          </p:nvSpPr>
          <p:spPr bwMode="auto">
            <a:xfrm>
              <a:off x="0" y="0"/>
              <a:ext cx="914400" cy="914400"/>
            </a:xfrm>
            <a:prstGeom prst="ellipse">
              <a:avLst/>
            </a:prstGeom>
            <a:solidFill>
              <a:srgbClr val="1B4367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4" name="TextBox 24"/>
            <p:cNvSpPr txBox="1">
              <a:spLocks noChangeArrowheads="1"/>
            </p:cNvSpPr>
            <p:nvPr/>
          </p:nvSpPr>
          <p:spPr bwMode="auto">
            <a:xfrm>
              <a:off x="-55002" y="257145"/>
              <a:ext cx="1024401" cy="438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b="1" dirty="0">
                  <a:solidFill>
                    <a:schemeClr val="bg1"/>
                  </a:solidFill>
                </a:rPr>
                <a:t>第一层</a:t>
              </a:r>
              <a:endParaRPr lang="zh-CN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组合 36"/>
          <p:cNvGrpSpPr/>
          <p:nvPr/>
        </p:nvGrpSpPr>
        <p:grpSpPr bwMode="auto">
          <a:xfrm>
            <a:off x="4866760" y="1102519"/>
            <a:ext cx="716280" cy="639366"/>
            <a:chOff x="-54999" y="0"/>
            <a:chExt cx="1024400" cy="914400"/>
          </a:xfrm>
        </p:grpSpPr>
        <p:sp>
          <p:nvSpPr>
            <p:cNvPr id="66" name="椭圆 37"/>
            <p:cNvSpPr>
              <a:spLocks noChangeArrowheads="1"/>
            </p:cNvSpPr>
            <p:nvPr/>
          </p:nvSpPr>
          <p:spPr bwMode="auto">
            <a:xfrm>
              <a:off x="0" y="0"/>
              <a:ext cx="914400" cy="914400"/>
            </a:xfrm>
            <a:prstGeom prst="ellipse">
              <a:avLst/>
            </a:prstGeom>
            <a:solidFill>
              <a:srgbClr val="1B4367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7" name="TextBox 38"/>
            <p:cNvSpPr txBox="1">
              <a:spLocks noChangeArrowheads="1"/>
            </p:cNvSpPr>
            <p:nvPr/>
          </p:nvSpPr>
          <p:spPr bwMode="auto">
            <a:xfrm>
              <a:off x="-54999" y="257145"/>
              <a:ext cx="1024400" cy="438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b="1">
                  <a:solidFill>
                    <a:schemeClr val="bg1"/>
                  </a:solidFill>
                </a:rPr>
                <a:t>第二层</a:t>
              </a:r>
              <a:endParaRPr 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组合 39"/>
          <p:cNvGrpSpPr/>
          <p:nvPr/>
        </p:nvGrpSpPr>
        <p:grpSpPr bwMode="auto">
          <a:xfrm>
            <a:off x="5257281" y="2491979"/>
            <a:ext cx="716280" cy="639365"/>
            <a:chOff x="-55004" y="0"/>
            <a:chExt cx="1024400" cy="914400"/>
          </a:xfrm>
        </p:grpSpPr>
        <p:sp>
          <p:nvSpPr>
            <p:cNvPr id="69" name="椭圆 40"/>
            <p:cNvSpPr>
              <a:spLocks noChangeArrowheads="1"/>
            </p:cNvSpPr>
            <p:nvPr/>
          </p:nvSpPr>
          <p:spPr bwMode="auto">
            <a:xfrm>
              <a:off x="0" y="0"/>
              <a:ext cx="914400" cy="914400"/>
            </a:xfrm>
            <a:prstGeom prst="ellipse">
              <a:avLst/>
            </a:prstGeom>
            <a:solidFill>
              <a:srgbClr val="1B4367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70" name="TextBox 41"/>
            <p:cNvSpPr txBox="1">
              <a:spLocks noChangeArrowheads="1"/>
            </p:cNvSpPr>
            <p:nvPr/>
          </p:nvSpPr>
          <p:spPr bwMode="auto">
            <a:xfrm>
              <a:off x="-55004" y="257144"/>
              <a:ext cx="1024400" cy="43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b="1">
                  <a:solidFill>
                    <a:schemeClr val="bg1"/>
                  </a:solidFill>
                </a:rPr>
                <a:t>第三层</a:t>
              </a:r>
              <a:endParaRPr 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组合 42"/>
          <p:cNvGrpSpPr/>
          <p:nvPr/>
        </p:nvGrpSpPr>
        <p:grpSpPr bwMode="auto">
          <a:xfrm>
            <a:off x="2714508" y="2491979"/>
            <a:ext cx="894080" cy="639365"/>
            <a:chOff x="-182141" y="0"/>
            <a:chExt cx="1278685" cy="914400"/>
          </a:xfrm>
        </p:grpSpPr>
        <p:sp>
          <p:nvSpPr>
            <p:cNvPr id="72" name="椭圆 43"/>
            <p:cNvSpPr>
              <a:spLocks noChangeArrowheads="1"/>
            </p:cNvSpPr>
            <p:nvPr/>
          </p:nvSpPr>
          <p:spPr bwMode="auto">
            <a:xfrm>
              <a:off x="0" y="0"/>
              <a:ext cx="914400" cy="914400"/>
            </a:xfrm>
            <a:prstGeom prst="ellipse">
              <a:avLst/>
            </a:prstGeom>
            <a:solidFill>
              <a:srgbClr val="1B4367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73" name="TextBox 44"/>
            <p:cNvSpPr txBox="1">
              <a:spLocks noChangeArrowheads="1"/>
            </p:cNvSpPr>
            <p:nvPr/>
          </p:nvSpPr>
          <p:spPr bwMode="auto">
            <a:xfrm>
              <a:off x="-182141" y="257144"/>
              <a:ext cx="1278685" cy="43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b="1">
                  <a:solidFill>
                    <a:schemeClr val="bg1"/>
                  </a:solidFill>
                </a:rPr>
                <a:t>全连接层</a:t>
              </a:r>
              <a:endParaRPr 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组合 45"/>
          <p:cNvGrpSpPr/>
          <p:nvPr/>
        </p:nvGrpSpPr>
        <p:grpSpPr bwMode="auto">
          <a:xfrm>
            <a:off x="4049992" y="3311129"/>
            <a:ext cx="716280" cy="639365"/>
            <a:chOff x="-54999" y="0"/>
            <a:chExt cx="1024400" cy="914400"/>
          </a:xfrm>
        </p:grpSpPr>
        <p:sp>
          <p:nvSpPr>
            <p:cNvPr id="75" name="椭圆 46"/>
            <p:cNvSpPr>
              <a:spLocks noChangeArrowheads="1"/>
            </p:cNvSpPr>
            <p:nvPr/>
          </p:nvSpPr>
          <p:spPr bwMode="auto">
            <a:xfrm>
              <a:off x="0" y="0"/>
              <a:ext cx="914400" cy="914400"/>
            </a:xfrm>
            <a:prstGeom prst="ellipse">
              <a:avLst/>
            </a:prstGeom>
            <a:solidFill>
              <a:srgbClr val="1B4367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76" name="TextBox 47"/>
            <p:cNvSpPr txBox="1">
              <a:spLocks noChangeArrowheads="1"/>
            </p:cNvSpPr>
            <p:nvPr/>
          </p:nvSpPr>
          <p:spPr bwMode="auto">
            <a:xfrm>
              <a:off x="-54999" y="257144"/>
              <a:ext cx="1024400" cy="43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b="1" dirty="0">
                  <a:solidFill>
                    <a:schemeClr val="bg1"/>
                  </a:solidFill>
                </a:rPr>
                <a:t>第四层</a:t>
              </a:r>
              <a:endParaRPr lang="zh-CN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Freeform 711"/>
          <p:cNvSpPr/>
          <p:nvPr/>
        </p:nvSpPr>
        <p:spPr bwMode="auto">
          <a:xfrm>
            <a:off x="3896757" y="2088357"/>
            <a:ext cx="984647" cy="675085"/>
          </a:xfrm>
          <a:custGeom>
            <a:avLst/>
            <a:gdLst>
              <a:gd name="T0" fmla="*/ 242959762 w 1537"/>
              <a:gd name="T1" fmla="*/ 470000163 h 1052"/>
              <a:gd name="T2" fmla="*/ 345105038 w 1537"/>
              <a:gd name="T3" fmla="*/ 770155335 h 1052"/>
              <a:gd name="T4" fmla="*/ 839780677 w 1537"/>
              <a:gd name="T5" fmla="*/ 759905855 h 1052"/>
              <a:gd name="T6" fmla="*/ 963814105 w 1537"/>
              <a:gd name="T7" fmla="*/ 299423616 h 1052"/>
              <a:gd name="T8" fmla="*/ 990079887 w 1537"/>
              <a:gd name="T9" fmla="*/ 74672587 h 1052"/>
              <a:gd name="T10" fmla="*/ 864587534 w 1537"/>
              <a:gd name="T11" fmla="*/ 218161894 h 1052"/>
              <a:gd name="T12" fmla="*/ 694588561 w 1537"/>
              <a:gd name="T13" fmla="*/ 382149306 h 1052"/>
              <a:gd name="T14" fmla="*/ 567636429 w 1537"/>
              <a:gd name="T15" fmla="*/ 189610686 h 1052"/>
              <a:gd name="T16" fmla="*/ 483001674 w 1537"/>
              <a:gd name="T17" fmla="*/ 38068277 h 1052"/>
              <a:gd name="T18" fmla="*/ 465491152 w 1537"/>
              <a:gd name="T19" fmla="*/ 207912413 h 1052"/>
              <a:gd name="T20" fmla="*/ 424632700 w 1537"/>
              <a:gd name="T21" fmla="*/ 364579134 h 1052"/>
              <a:gd name="T22" fmla="*/ 210857425 w 1537"/>
              <a:gd name="T23" fmla="*/ 213037581 h 1052"/>
              <a:gd name="T24" fmla="*/ 13132891 w 1537"/>
              <a:gd name="T25" fmla="*/ 208644824 h 1052"/>
              <a:gd name="T26" fmla="*/ 137166318 w 1537"/>
              <a:gd name="T27" fmla="*/ 295030859 h 1052"/>
              <a:gd name="T28" fmla="*/ 242959762 w 1537"/>
              <a:gd name="T29" fmla="*/ 470000163 h 105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37" h="1052">
                <a:moveTo>
                  <a:pt x="333" y="642"/>
                </a:moveTo>
                <a:cubicBezTo>
                  <a:pt x="379" y="783"/>
                  <a:pt x="443" y="906"/>
                  <a:pt x="473" y="1052"/>
                </a:cubicBezTo>
                <a:cubicBezTo>
                  <a:pt x="695" y="1016"/>
                  <a:pt x="933" y="1000"/>
                  <a:pt x="1151" y="1038"/>
                </a:cubicBezTo>
                <a:cubicBezTo>
                  <a:pt x="1211" y="832"/>
                  <a:pt x="1253" y="609"/>
                  <a:pt x="1321" y="409"/>
                </a:cubicBezTo>
                <a:cubicBezTo>
                  <a:pt x="1470" y="385"/>
                  <a:pt x="1537" y="157"/>
                  <a:pt x="1357" y="102"/>
                </a:cubicBezTo>
                <a:cubicBezTo>
                  <a:pt x="1200" y="54"/>
                  <a:pt x="1127" y="231"/>
                  <a:pt x="1185" y="298"/>
                </a:cubicBezTo>
                <a:cubicBezTo>
                  <a:pt x="1095" y="368"/>
                  <a:pt x="1048" y="498"/>
                  <a:pt x="952" y="522"/>
                </a:cubicBezTo>
                <a:cubicBezTo>
                  <a:pt x="911" y="455"/>
                  <a:pt x="807" y="335"/>
                  <a:pt x="778" y="259"/>
                </a:cubicBezTo>
                <a:cubicBezTo>
                  <a:pt x="857" y="190"/>
                  <a:pt x="836" y="0"/>
                  <a:pt x="662" y="52"/>
                </a:cubicBezTo>
                <a:cubicBezTo>
                  <a:pt x="490" y="104"/>
                  <a:pt x="565" y="260"/>
                  <a:pt x="638" y="284"/>
                </a:cubicBezTo>
                <a:cubicBezTo>
                  <a:pt x="610" y="368"/>
                  <a:pt x="617" y="440"/>
                  <a:pt x="582" y="498"/>
                </a:cubicBezTo>
                <a:cubicBezTo>
                  <a:pt x="498" y="452"/>
                  <a:pt x="372" y="339"/>
                  <a:pt x="289" y="291"/>
                </a:cubicBezTo>
                <a:cubicBezTo>
                  <a:pt x="416" y="68"/>
                  <a:pt x="49" y="72"/>
                  <a:pt x="18" y="285"/>
                </a:cubicBezTo>
                <a:cubicBezTo>
                  <a:pt x="0" y="415"/>
                  <a:pt x="113" y="319"/>
                  <a:pt x="188" y="403"/>
                </a:cubicBezTo>
                <a:cubicBezTo>
                  <a:pt x="244" y="464"/>
                  <a:pt x="333" y="642"/>
                  <a:pt x="333" y="642"/>
                </a:cubicBezTo>
                <a:close/>
              </a:path>
            </a:pathLst>
          </a:custGeom>
          <a:solidFill>
            <a:srgbClr val="1B4367"/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49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49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649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149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649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149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649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149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649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149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649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149"/>
                            </p:stCondLst>
                            <p:childTnLst>
                              <p:par>
                                <p:cTn id="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649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149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2" grpId="0" autoUpdateAnimBg="0"/>
      <p:bldP spid="53" grpId="0" autoUpdateAnimBg="0"/>
      <p:bldP spid="54" grpId="0" autoUpdateAnimBg="0"/>
      <p:bldP spid="55" grpId="0" autoUpdateAnimBg="0"/>
      <p:bldP spid="56" grpId="0" autoUpdateAnimBg="0"/>
      <p:bldP spid="57" grpId="0" bldLvl="0" animBg="1"/>
      <p:bldP spid="58" grpId="0" bldLvl="0" animBg="1"/>
      <p:bldP spid="59" grpId="0" bldLvl="0" animBg="1"/>
      <p:bldP spid="61" grpId="0" bldLvl="0" animBg="1"/>
      <p:bldP spid="7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19100" y="2517775"/>
            <a:ext cx="1548765" cy="296545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待切割原图像</a:t>
            </a:r>
            <a:endParaRPr lang="zh-CN" alt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框 15"/>
          <p:cNvSpPr txBox="1"/>
          <p:nvPr/>
        </p:nvSpPr>
        <p:spPr>
          <a:xfrm>
            <a:off x="709386" y="309785"/>
            <a:ext cx="2261711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1B4367"/>
                </a:solidFill>
                <a:cs typeface="+mn-ea"/>
                <a:sym typeface="+mn-lt"/>
              </a:rPr>
              <a:t>切割模块</a:t>
            </a:r>
            <a:endParaRPr lang="zh-CN" altLang="en-US" sz="2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18465" y="990600"/>
            <a:ext cx="1549400" cy="1302385"/>
          </a:xfrm>
          <a:prstGeom prst="rect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104390" y="990600"/>
            <a:ext cx="1549400" cy="1302385"/>
          </a:xfrm>
          <a:prstGeom prst="rect">
            <a:avLst/>
          </a:prstGeom>
          <a:blipFill dpi="0" rotWithShape="1"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72535" y="990600"/>
            <a:ext cx="1549400" cy="1302385"/>
          </a:xfrm>
          <a:prstGeom prst="rect">
            <a:avLst/>
          </a:prstGeom>
          <a:blipFill dpi="0" rotWithShape="1">
            <a:blip r:embed="rId3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33695" y="990600"/>
            <a:ext cx="1549400" cy="1302385"/>
          </a:xfrm>
          <a:prstGeom prst="rect">
            <a:avLst/>
          </a:prstGeom>
          <a:blipFill dpi="0" rotWithShape="1">
            <a:blip r:embed="rId4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01840" y="847090"/>
            <a:ext cx="1549400" cy="323215"/>
          </a:xfrm>
          <a:prstGeom prst="rect">
            <a:avLst/>
          </a:prstGeom>
          <a:blipFill dpi="0" rotWithShape="1">
            <a:blip r:embed="rId5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05025" y="2517775"/>
            <a:ext cx="1548765" cy="296545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二值化后图像</a:t>
            </a:r>
            <a:endParaRPr lang="zh-CN" alt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73170" y="2517775"/>
            <a:ext cx="1548765" cy="296545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膨胀后图像</a:t>
            </a:r>
            <a:endParaRPr lang="zh-CN" alt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34330" y="2517775"/>
            <a:ext cx="1548765" cy="296545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投影图</a:t>
            </a:r>
            <a:endParaRPr lang="zh-CN" alt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02475" y="2517775"/>
            <a:ext cx="1548765" cy="296545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行切割后图像</a:t>
            </a:r>
            <a:endParaRPr lang="zh-CN" alt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02475" y="1170305"/>
            <a:ext cx="1549400" cy="323215"/>
          </a:xfrm>
          <a:prstGeom prst="rect">
            <a:avLst/>
          </a:prstGeom>
          <a:blipFill dpi="0" rotWithShape="1">
            <a:blip r:embed="rId6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101840" y="1493520"/>
            <a:ext cx="1549400" cy="323215"/>
          </a:xfrm>
          <a:prstGeom prst="rect">
            <a:avLst/>
          </a:prstGeom>
          <a:blipFill dpi="0" rotWithShape="1">
            <a:blip r:embed="rId7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02475" y="1772285"/>
            <a:ext cx="1549400" cy="323215"/>
          </a:xfrm>
          <a:prstGeom prst="rect">
            <a:avLst/>
          </a:prstGeom>
          <a:blipFill dpi="0" rotWithShape="1">
            <a:blip r:embed="rId8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01840" y="2095500"/>
            <a:ext cx="1549400" cy="323215"/>
          </a:xfrm>
          <a:prstGeom prst="rect">
            <a:avLst/>
          </a:prstGeom>
          <a:blipFill dpi="0" rotWithShape="1">
            <a:blip r:embed="rId9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61845" y="2957830"/>
            <a:ext cx="4877435" cy="1302385"/>
          </a:xfrm>
          <a:prstGeom prst="rect">
            <a:avLst/>
          </a:prstGeom>
          <a:blipFill dpi="0" rotWithShape="1">
            <a:blip r:embed="rId10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07130" y="4382135"/>
            <a:ext cx="1729740" cy="296545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最终切割效果图</a:t>
            </a:r>
            <a:endParaRPr lang="zh-CN" alt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49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49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49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149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649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49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649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149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649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149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649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149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649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149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649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26" grpId="0"/>
      <p:bldP spid="27" grpId="0" bldLvl="0" animBg="1"/>
      <p:bldP spid="2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3" grpId="0" bldLvl="0" animBg="1"/>
      <p:bldP spid="16" grpId="0" bldLvl="0" animBg="1"/>
      <p:bldP spid="17" grpId="0" bldLvl="0" animBg="1"/>
      <p:bldP spid="19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椭圆 99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1"/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评估与展示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3" name="文本框 11"/>
          <p:cNvSpPr txBox="1"/>
          <p:nvPr/>
        </p:nvSpPr>
        <p:spPr>
          <a:xfrm>
            <a:off x="3713476" y="1575042"/>
            <a:ext cx="1732894" cy="837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endParaRPr lang="en-US" altLang="zh-CN" sz="24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/>
      <p:bldP spid="10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15"/>
          <p:cNvSpPr txBox="1"/>
          <p:nvPr/>
        </p:nvSpPr>
        <p:spPr>
          <a:xfrm>
            <a:off x="709386" y="309785"/>
            <a:ext cx="2261711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1B4367"/>
                </a:solidFill>
                <a:cs typeface="+mn-ea"/>
                <a:sym typeface="+mn-lt"/>
              </a:rPr>
              <a:t>打印字体数据集</a:t>
            </a:r>
            <a:endParaRPr lang="zh-CN" altLang="en-US" sz="2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02335" y="2288540"/>
            <a:ext cx="4062730" cy="1711325"/>
          </a:xfrm>
          <a:prstGeom prst="rect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53735" y="2288540"/>
            <a:ext cx="2428875" cy="1711325"/>
          </a:xfrm>
          <a:prstGeom prst="rect">
            <a:avLst/>
          </a:prstGeom>
          <a:blipFill dpi="0" rotWithShape="1"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TextBox 1210"/>
          <p:cNvSpPr/>
          <p:nvPr/>
        </p:nvSpPr>
        <p:spPr>
          <a:xfrm>
            <a:off x="1767840" y="4057650"/>
            <a:ext cx="2685415" cy="31432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p>
            <a:pPr lvl="0" algn="ctr"/>
            <a:r>
              <a:rPr lang="zh-CN" altLang="en-US" sz="1600" b="1" dirty="0" smtClean="0">
                <a:solidFill>
                  <a:srgbClr val="1B4367"/>
                </a:solidFill>
                <a:cs typeface="+mn-ea"/>
                <a:sym typeface="+mn-lt"/>
              </a:rPr>
              <a:t>打印字体数据集存放目录</a:t>
            </a:r>
            <a:endParaRPr lang="zh-CN" altLang="en-US" sz="1600" b="1" dirty="0" smtClean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2" name="TextBox 1210"/>
          <p:cNvSpPr/>
          <p:nvPr/>
        </p:nvSpPr>
        <p:spPr>
          <a:xfrm>
            <a:off x="5934075" y="4057650"/>
            <a:ext cx="2068195" cy="31432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p>
            <a:pPr lvl="0" algn="ctr"/>
            <a:r>
              <a:rPr lang="zh-CN" altLang="en-US" sz="1600" b="1" dirty="0" smtClean="0">
                <a:solidFill>
                  <a:srgbClr val="1B4367"/>
                </a:solidFill>
                <a:cs typeface="+mn-ea"/>
                <a:sym typeface="+mn-lt"/>
              </a:rPr>
              <a:t>打印字体数据集</a:t>
            </a:r>
            <a:endParaRPr lang="zh-CN" altLang="en-US" sz="1600" b="1" dirty="0" smtClean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" name="矩形 23"/>
          <p:cNvSpPr>
            <a:spLocks noChangeArrowheads="1"/>
          </p:cNvSpPr>
          <p:nvPr/>
        </p:nvSpPr>
        <p:spPr bwMode="auto">
          <a:xfrm>
            <a:off x="961390" y="1236345"/>
            <a:ext cx="7221220" cy="875665"/>
          </a:xfrm>
          <a:prstGeom prst="rect">
            <a:avLst/>
          </a:prstGeom>
          <a:solidFill>
            <a:srgbClr val="1B4367"/>
          </a:solidFill>
          <a:ln w="9525">
            <a:noFill/>
            <a:bevel/>
          </a:ln>
        </p:spPr>
        <p:txBody>
          <a:bodyPr lIns="68580" tIns="34290" rIns="68580" bIns="34290"/>
          <a:p>
            <a:pPr eaLnBrk="1" hangingPunct="1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25" name="TextBox 1210"/>
          <p:cNvSpPr/>
          <p:nvPr/>
        </p:nvSpPr>
        <p:spPr>
          <a:xfrm>
            <a:off x="1053465" y="1316355"/>
            <a:ext cx="3003550" cy="34544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p>
            <a:pPr lvl="0" algn="l"/>
            <a:r>
              <a:rPr lang="zh-CN" altLang="en-US" sz="1800" b="1" dirty="0">
                <a:solidFill>
                  <a:schemeClr val="bg1"/>
                </a:solidFill>
                <a:cs typeface="+mn-ea"/>
                <a:sym typeface="+mn-lt"/>
              </a:rPr>
              <a:t>生成打印字体数据集</a:t>
            </a:r>
            <a:endParaRPr lang="zh-CN" altLang="en-US" sz="1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7280" y="1739900"/>
            <a:ext cx="712279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p>
            <a:pPr>
              <a:lnSpc>
                <a:spcPts val="1500"/>
              </a:lnSpc>
            </a:pPr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常用汉字字体文件</a:t>
            </a:r>
            <a:r>
              <a:rPr lang="en-US" altLang="zh-CN" sz="1800" dirty="0">
                <a:solidFill>
                  <a:schemeClr val="bg1"/>
                </a:solidFill>
                <a:cs typeface="+mn-ea"/>
                <a:sym typeface="+mn-lt"/>
              </a:rPr>
              <a:t>+chinese_labels</a:t>
            </a:r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文件</a:t>
            </a:r>
            <a:r>
              <a:rPr lang="en-US" altLang="zh-CN" sz="1800" dirty="0">
                <a:solidFill>
                  <a:schemeClr val="bg1"/>
                </a:solidFill>
                <a:cs typeface="+mn-ea"/>
                <a:sym typeface="+mn-lt"/>
              </a:rPr>
              <a:t>+Pillow</a:t>
            </a:r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生成打印字体数据集</a:t>
            </a:r>
            <a:endParaRPr lang="zh-CN" altLang="en-US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3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8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7" grpId="0" bldLvl="0" animBg="1"/>
      <p:bldP spid="8" grpId="0" bldLvl="0" animBg="1"/>
      <p:bldP spid="20" grpId="0"/>
      <p:bldP spid="12" grpId="0"/>
      <p:bldP spid="2" grpId="0" bldLvl="0" animBg="1" autoUpdateAnimBg="0"/>
      <p:bldP spid="25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15"/>
          <p:cNvSpPr txBox="1"/>
          <p:nvPr/>
        </p:nvSpPr>
        <p:spPr>
          <a:xfrm>
            <a:off x="709386" y="309785"/>
            <a:ext cx="2261711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1B4367"/>
                </a:solidFill>
                <a:cs typeface="+mn-ea"/>
                <a:sym typeface="+mn-lt"/>
              </a:rPr>
              <a:t>识别准确率</a:t>
            </a:r>
            <a:endParaRPr lang="zh-CN" altLang="en-US" sz="2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624347" y="1346408"/>
            <a:ext cx="0" cy="317005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1944033" y="1723257"/>
            <a:ext cx="2158403" cy="294005"/>
            <a:chOff x="3249264" y="1751685"/>
            <a:chExt cx="2994025" cy="392005"/>
          </a:xfrm>
        </p:grpSpPr>
        <p:grpSp>
          <p:nvGrpSpPr>
            <p:cNvPr id="30" name="组合 29"/>
            <p:cNvGrpSpPr/>
            <p:nvPr/>
          </p:nvGrpSpPr>
          <p:grpSpPr>
            <a:xfrm>
              <a:off x="3249264" y="1776444"/>
              <a:ext cx="2994025" cy="314202"/>
              <a:chOff x="2940050" y="2132898"/>
              <a:chExt cx="2994025" cy="314202"/>
            </a:xfrm>
          </p:grpSpPr>
          <p:sp>
            <p:nvSpPr>
              <p:cNvPr id="32" name="圆角矩形 31"/>
              <p:cNvSpPr/>
              <p:nvPr/>
            </p:nvSpPr>
            <p:spPr>
              <a:xfrm>
                <a:off x="2940050" y="2132898"/>
                <a:ext cx="2994025" cy="3142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1B43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" name="圆角矩形 1"/>
              <p:cNvSpPr/>
              <p:nvPr/>
            </p:nvSpPr>
            <p:spPr>
              <a:xfrm>
                <a:off x="2940050" y="2132898"/>
                <a:ext cx="2761431" cy="314112"/>
              </a:xfrm>
              <a:prstGeom prst="roundRect">
                <a:avLst>
                  <a:gd name="adj" fmla="val 50000"/>
                </a:avLst>
              </a:prstGeom>
              <a:solidFill>
                <a:srgbClr val="1B43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" name="文本框 4"/>
            <p:cNvSpPr txBox="1"/>
            <p:nvPr/>
          </p:nvSpPr>
          <p:spPr>
            <a:xfrm>
              <a:off x="5335260" y="1751685"/>
              <a:ext cx="673755" cy="392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93%</a:t>
              </a:r>
              <a:endParaRPr lang="en-US" altLang="zh-CN" sz="11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957368" y="2070826"/>
            <a:ext cx="2158403" cy="294108"/>
            <a:chOff x="3249264" y="2178703"/>
            <a:chExt cx="2994025" cy="392143"/>
          </a:xfrm>
        </p:grpSpPr>
        <p:grpSp>
          <p:nvGrpSpPr>
            <p:cNvPr id="5" name="组合 4"/>
            <p:cNvGrpSpPr/>
            <p:nvPr/>
          </p:nvGrpSpPr>
          <p:grpSpPr>
            <a:xfrm>
              <a:off x="3249264" y="2178703"/>
              <a:ext cx="2994025" cy="314618"/>
              <a:chOff x="2940050" y="2519659"/>
              <a:chExt cx="2994025" cy="314618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2940050" y="2520075"/>
                <a:ext cx="2994025" cy="3142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1B43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2940050" y="2519659"/>
                <a:ext cx="2907650" cy="314113"/>
              </a:xfrm>
              <a:prstGeom prst="roundRect">
                <a:avLst>
                  <a:gd name="adj" fmla="val 50000"/>
                </a:avLst>
              </a:prstGeom>
              <a:solidFill>
                <a:srgbClr val="1B43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文本框 9"/>
            <p:cNvSpPr txBox="1"/>
            <p:nvPr/>
          </p:nvSpPr>
          <p:spPr>
            <a:xfrm>
              <a:off x="5317693" y="2178840"/>
              <a:ext cx="673755" cy="392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97%</a:t>
              </a:r>
              <a:endParaRPr lang="en-US" altLang="zh-CN" sz="1100" baseline="-3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90036" y="1740582"/>
            <a:ext cx="2171044" cy="294005"/>
            <a:chOff x="3244272" y="3916008"/>
            <a:chExt cx="3011560" cy="392005"/>
          </a:xfrm>
        </p:grpSpPr>
        <p:sp>
          <p:nvSpPr>
            <p:cNvPr id="10" name="圆角矩形 9"/>
            <p:cNvSpPr/>
            <p:nvPr/>
          </p:nvSpPr>
          <p:spPr>
            <a:xfrm>
              <a:off x="3261807" y="3971332"/>
              <a:ext cx="29940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rgbClr val="1B43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244272" y="3971041"/>
              <a:ext cx="2772001" cy="314112"/>
            </a:xfrm>
            <a:prstGeom prst="roundRect">
              <a:avLst>
                <a:gd name="adj" fmla="val 50000"/>
              </a:avLst>
            </a:prstGeom>
            <a:solidFill>
              <a:srgbClr val="1B4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文本框 15"/>
            <p:cNvSpPr txBox="1"/>
            <p:nvPr/>
          </p:nvSpPr>
          <p:spPr>
            <a:xfrm>
              <a:off x="5226653" y="3916008"/>
              <a:ext cx="907694" cy="392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91%</a:t>
              </a:r>
              <a:endPara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302105" y="2056196"/>
            <a:ext cx="2168869" cy="294005"/>
            <a:chOff x="3244272" y="4324968"/>
            <a:chExt cx="3008542" cy="392005"/>
          </a:xfrm>
        </p:grpSpPr>
        <p:sp>
          <p:nvSpPr>
            <p:cNvPr id="46" name="圆角矩形 45"/>
            <p:cNvSpPr/>
            <p:nvPr/>
          </p:nvSpPr>
          <p:spPr>
            <a:xfrm>
              <a:off x="3258789" y="4362615"/>
              <a:ext cx="29940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rgbClr val="1B43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244272" y="4363068"/>
              <a:ext cx="2838063" cy="314112"/>
            </a:xfrm>
            <a:prstGeom prst="roundRect">
              <a:avLst>
                <a:gd name="adj" fmla="val 50000"/>
              </a:avLst>
            </a:prstGeom>
            <a:solidFill>
              <a:srgbClr val="1B4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文本框 19"/>
            <p:cNvSpPr txBox="1"/>
            <p:nvPr/>
          </p:nvSpPr>
          <p:spPr>
            <a:xfrm>
              <a:off x="5326614" y="4324968"/>
              <a:ext cx="673754" cy="392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96%</a:t>
              </a:r>
              <a:endPara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34473" y="1704802"/>
            <a:ext cx="1618841" cy="1647000"/>
            <a:chOff x="471707" y="1675770"/>
            <a:chExt cx="2158455" cy="2196000"/>
          </a:xfrm>
          <a:solidFill>
            <a:srgbClr val="1B4367"/>
          </a:solidFill>
        </p:grpSpPr>
        <p:grpSp>
          <p:nvGrpSpPr>
            <p:cNvPr id="51" name="组合 50"/>
            <p:cNvGrpSpPr>
              <a:grpSpLocks noChangeAspect="1"/>
            </p:cNvGrpSpPr>
            <p:nvPr/>
          </p:nvGrpSpPr>
          <p:grpSpPr>
            <a:xfrm>
              <a:off x="471707" y="1675770"/>
              <a:ext cx="2158455" cy="2196000"/>
              <a:chOff x="5397500" y="5734050"/>
              <a:chExt cx="365125" cy="371476"/>
            </a:xfrm>
            <a:grpFill/>
          </p:grpSpPr>
          <p:sp>
            <p:nvSpPr>
              <p:cNvPr id="56" name="Freeform 288"/>
              <p:cNvSpPr/>
              <p:nvPr/>
            </p:nvSpPr>
            <p:spPr bwMode="auto">
              <a:xfrm>
                <a:off x="5532438" y="5907088"/>
                <a:ext cx="71438" cy="68263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289"/>
              <p:cNvSpPr>
                <a:spLocks noEditPoints="1"/>
              </p:cNvSpPr>
              <p:nvPr/>
            </p:nvSpPr>
            <p:spPr bwMode="auto">
              <a:xfrm>
                <a:off x="5537200" y="5734050"/>
                <a:ext cx="225425" cy="225425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 291"/>
              <p:cNvSpPr/>
              <p:nvPr/>
            </p:nvSpPr>
            <p:spPr bwMode="auto">
              <a:xfrm>
                <a:off x="5397500" y="5951538"/>
                <a:ext cx="158750" cy="153988"/>
              </a:xfrm>
              <a:custGeom>
                <a:avLst/>
                <a:gdLst>
                  <a:gd name="T0" fmla="*/ 30 w 42"/>
                  <a:gd name="T1" fmla="*/ 0 h 41"/>
                  <a:gd name="T2" fmla="*/ 3 w 42"/>
                  <a:gd name="T3" fmla="*/ 26 h 41"/>
                  <a:gd name="T4" fmla="*/ 3 w 42"/>
                  <a:gd name="T5" fmla="*/ 38 h 41"/>
                  <a:gd name="T6" fmla="*/ 15 w 42"/>
                  <a:gd name="T7" fmla="*/ 38 h 41"/>
                  <a:gd name="T8" fmla="*/ 42 w 42"/>
                  <a:gd name="T9" fmla="*/ 12 h 41"/>
                  <a:gd name="T10" fmla="*/ 30 w 42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1">
                    <a:moveTo>
                      <a:pt x="30" y="0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0" y="29"/>
                      <a:pt x="0" y="34"/>
                      <a:pt x="3" y="38"/>
                    </a:cubicBezTo>
                    <a:cubicBezTo>
                      <a:pt x="6" y="41"/>
                      <a:pt x="12" y="41"/>
                      <a:pt x="15" y="38"/>
                    </a:cubicBezTo>
                    <a:cubicBezTo>
                      <a:pt x="42" y="12"/>
                      <a:pt x="42" y="12"/>
                      <a:pt x="42" y="12"/>
                    </a:cubicBez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2" name="组合 51"/>
            <p:cNvGrpSpPr>
              <a:grpSpLocks noChangeAspect="1"/>
            </p:cNvGrpSpPr>
            <p:nvPr/>
          </p:nvGrpSpPr>
          <p:grpSpPr>
            <a:xfrm>
              <a:off x="1735992" y="2108076"/>
              <a:ext cx="462003" cy="468000"/>
              <a:chOff x="2665059" y="4979202"/>
              <a:chExt cx="284308" cy="288000"/>
            </a:xfrm>
            <a:grpFill/>
          </p:grpSpPr>
          <p:sp>
            <p:nvSpPr>
              <p:cNvPr id="53" name="Freeform 932"/>
              <p:cNvSpPr>
                <a:spLocks noEditPoints="1"/>
              </p:cNvSpPr>
              <p:nvPr/>
            </p:nvSpPr>
            <p:spPr bwMode="auto">
              <a:xfrm>
                <a:off x="2665059" y="4979202"/>
                <a:ext cx="284308" cy="288000"/>
              </a:xfrm>
              <a:custGeom>
                <a:avLst/>
                <a:gdLst>
                  <a:gd name="T0" fmla="*/ 70 w 98"/>
                  <a:gd name="T1" fmla="*/ 42 h 99"/>
                  <a:gd name="T2" fmla="*/ 66 w 98"/>
                  <a:gd name="T3" fmla="*/ 42 h 99"/>
                  <a:gd name="T4" fmla="*/ 41 w 98"/>
                  <a:gd name="T5" fmla="*/ 67 h 99"/>
                  <a:gd name="T6" fmla="*/ 41 w 98"/>
                  <a:gd name="T7" fmla="*/ 70 h 99"/>
                  <a:gd name="T8" fmla="*/ 70 w 98"/>
                  <a:gd name="T9" fmla="*/ 99 h 99"/>
                  <a:gd name="T10" fmla="*/ 98 w 98"/>
                  <a:gd name="T11" fmla="*/ 70 h 99"/>
                  <a:gd name="T12" fmla="*/ 70 w 98"/>
                  <a:gd name="T13" fmla="*/ 42 h 99"/>
                  <a:gd name="T14" fmla="*/ 70 w 98"/>
                  <a:gd name="T15" fmla="*/ 90 h 99"/>
                  <a:gd name="T16" fmla="*/ 50 w 98"/>
                  <a:gd name="T17" fmla="*/ 70 h 99"/>
                  <a:gd name="T18" fmla="*/ 70 w 98"/>
                  <a:gd name="T19" fmla="*/ 51 h 99"/>
                  <a:gd name="T20" fmla="*/ 89 w 98"/>
                  <a:gd name="T21" fmla="*/ 70 h 99"/>
                  <a:gd name="T22" fmla="*/ 70 w 98"/>
                  <a:gd name="T23" fmla="*/ 90 h 99"/>
                  <a:gd name="T24" fmla="*/ 57 w 98"/>
                  <a:gd name="T25" fmla="*/ 29 h 99"/>
                  <a:gd name="T26" fmla="*/ 28 w 98"/>
                  <a:gd name="T27" fmla="*/ 0 h 99"/>
                  <a:gd name="T28" fmla="*/ 0 w 98"/>
                  <a:gd name="T29" fmla="*/ 29 h 99"/>
                  <a:gd name="T30" fmla="*/ 28 w 98"/>
                  <a:gd name="T31" fmla="*/ 57 h 99"/>
                  <a:gd name="T32" fmla="*/ 32 w 98"/>
                  <a:gd name="T33" fmla="*/ 57 h 99"/>
                  <a:gd name="T34" fmla="*/ 56 w 98"/>
                  <a:gd name="T35" fmla="*/ 32 h 99"/>
                  <a:gd name="T36" fmla="*/ 57 w 98"/>
                  <a:gd name="T37" fmla="*/ 29 h 99"/>
                  <a:gd name="T38" fmla="*/ 28 w 98"/>
                  <a:gd name="T39" fmla="*/ 48 h 99"/>
                  <a:gd name="T40" fmla="*/ 8 w 98"/>
                  <a:gd name="T41" fmla="*/ 29 h 99"/>
                  <a:gd name="T42" fmla="*/ 28 w 98"/>
                  <a:gd name="T43" fmla="*/ 9 h 99"/>
                  <a:gd name="T44" fmla="*/ 48 w 98"/>
                  <a:gd name="T45" fmla="*/ 29 h 99"/>
                  <a:gd name="T46" fmla="*/ 28 w 98"/>
                  <a:gd name="T47" fmla="*/ 4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8" h="99">
                    <a:moveTo>
                      <a:pt x="70" y="42"/>
                    </a:moveTo>
                    <a:cubicBezTo>
                      <a:pt x="68" y="42"/>
                      <a:pt x="67" y="42"/>
                      <a:pt x="66" y="42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1" y="68"/>
                      <a:pt x="41" y="69"/>
                      <a:pt x="41" y="70"/>
                    </a:cubicBezTo>
                    <a:cubicBezTo>
                      <a:pt x="41" y="86"/>
                      <a:pt x="54" y="99"/>
                      <a:pt x="70" y="99"/>
                    </a:cubicBezTo>
                    <a:cubicBezTo>
                      <a:pt x="85" y="99"/>
                      <a:pt x="98" y="86"/>
                      <a:pt x="98" y="70"/>
                    </a:cubicBezTo>
                    <a:cubicBezTo>
                      <a:pt x="98" y="55"/>
                      <a:pt x="85" y="42"/>
                      <a:pt x="70" y="42"/>
                    </a:cubicBezTo>
                    <a:close/>
                    <a:moveTo>
                      <a:pt x="70" y="90"/>
                    </a:moveTo>
                    <a:cubicBezTo>
                      <a:pt x="59" y="90"/>
                      <a:pt x="50" y="81"/>
                      <a:pt x="50" y="70"/>
                    </a:cubicBezTo>
                    <a:cubicBezTo>
                      <a:pt x="50" y="59"/>
                      <a:pt x="59" y="51"/>
                      <a:pt x="70" y="51"/>
                    </a:cubicBezTo>
                    <a:cubicBezTo>
                      <a:pt x="81" y="51"/>
                      <a:pt x="89" y="59"/>
                      <a:pt x="89" y="70"/>
                    </a:cubicBezTo>
                    <a:cubicBezTo>
                      <a:pt x="89" y="81"/>
                      <a:pt x="81" y="90"/>
                      <a:pt x="70" y="90"/>
                    </a:cubicBezTo>
                    <a:close/>
                    <a:moveTo>
                      <a:pt x="57" y="29"/>
                    </a:moveTo>
                    <a:cubicBezTo>
                      <a:pt x="57" y="13"/>
                      <a:pt x="44" y="0"/>
                      <a:pt x="28" y="0"/>
                    </a:cubicBezTo>
                    <a:cubicBezTo>
                      <a:pt x="12" y="0"/>
                      <a:pt x="0" y="13"/>
                      <a:pt x="0" y="29"/>
                    </a:cubicBezTo>
                    <a:cubicBezTo>
                      <a:pt x="0" y="44"/>
                      <a:pt x="12" y="57"/>
                      <a:pt x="28" y="57"/>
                    </a:cubicBezTo>
                    <a:cubicBezTo>
                      <a:pt x="29" y="57"/>
                      <a:pt x="31" y="57"/>
                      <a:pt x="32" y="57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56" y="31"/>
                      <a:pt x="57" y="30"/>
                      <a:pt x="57" y="29"/>
                    </a:cubicBezTo>
                    <a:close/>
                    <a:moveTo>
                      <a:pt x="28" y="48"/>
                    </a:moveTo>
                    <a:cubicBezTo>
                      <a:pt x="17" y="48"/>
                      <a:pt x="8" y="40"/>
                      <a:pt x="8" y="29"/>
                    </a:cubicBezTo>
                    <a:cubicBezTo>
                      <a:pt x="8" y="18"/>
                      <a:pt x="17" y="9"/>
                      <a:pt x="28" y="9"/>
                    </a:cubicBezTo>
                    <a:cubicBezTo>
                      <a:pt x="39" y="9"/>
                      <a:pt x="48" y="18"/>
                      <a:pt x="48" y="29"/>
                    </a:cubicBezTo>
                    <a:cubicBezTo>
                      <a:pt x="48" y="40"/>
                      <a:pt x="39" y="48"/>
                      <a:pt x="28" y="48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5" name="Freeform 933"/>
              <p:cNvSpPr/>
              <p:nvPr/>
            </p:nvSpPr>
            <p:spPr bwMode="auto">
              <a:xfrm>
                <a:off x="2697062" y="5013663"/>
                <a:ext cx="220309" cy="219077"/>
              </a:xfrm>
              <a:custGeom>
                <a:avLst/>
                <a:gdLst>
                  <a:gd name="T0" fmla="*/ 179 w 179"/>
                  <a:gd name="T1" fmla="*/ 12 h 178"/>
                  <a:gd name="T2" fmla="*/ 14 w 179"/>
                  <a:gd name="T3" fmla="*/ 178 h 178"/>
                  <a:gd name="T4" fmla="*/ 0 w 179"/>
                  <a:gd name="T5" fmla="*/ 166 h 178"/>
                  <a:gd name="T6" fmla="*/ 165 w 179"/>
                  <a:gd name="T7" fmla="*/ 0 h 178"/>
                  <a:gd name="T8" fmla="*/ 179 w 179"/>
                  <a:gd name="T9" fmla="*/ 12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78">
                    <a:moveTo>
                      <a:pt x="179" y="12"/>
                    </a:moveTo>
                    <a:lnTo>
                      <a:pt x="14" y="178"/>
                    </a:lnTo>
                    <a:lnTo>
                      <a:pt x="0" y="166"/>
                    </a:lnTo>
                    <a:lnTo>
                      <a:pt x="165" y="0"/>
                    </a:lnTo>
                    <a:lnTo>
                      <a:pt x="179" y="12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4766390" y="1744172"/>
            <a:ext cx="1618833" cy="1647000"/>
            <a:chOff x="478915" y="4355475"/>
            <a:chExt cx="2158444" cy="2196000"/>
          </a:xfrm>
          <a:solidFill>
            <a:srgbClr val="1B4367"/>
          </a:solidFill>
        </p:grpSpPr>
        <p:grpSp>
          <p:nvGrpSpPr>
            <p:cNvPr id="60" name="组合 59"/>
            <p:cNvGrpSpPr>
              <a:grpSpLocks noChangeAspect="1"/>
            </p:cNvGrpSpPr>
            <p:nvPr/>
          </p:nvGrpSpPr>
          <p:grpSpPr>
            <a:xfrm>
              <a:off x="1795203" y="4733013"/>
              <a:ext cx="366333" cy="576000"/>
              <a:chOff x="2257888" y="5547128"/>
              <a:chExt cx="137373" cy="216000"/>
            </a:xfrm>
            <a:grpFill/>
          </p:grpSpPr>
          <p:sp>
            <p:nvSpPr>
              <p:cNvPr id="65" name="Freeform 69"/>
              <p:cNvSpPr/>
              <p:nvPr/>
            </p:nvSpPr>
            <p:spPr bwMode="auto">
              <a:xfrm>
                <a:off x="2257888" y="5547128"/>
                <a:ext cx="137373" cy="140987"/>
              </a:xfrm>
              <a:custGeom>
                <a:avLst/>
                <a:gdLst>
                  <a:gd name="T0" fmla="*/ 57 w 64"/>
                  <a:gd name="T1" fmla="*/ 37 h 66"/>
                  <a:gd name="T2" fmla="*/ 43 w 64"/>
                  <a:gd name="T3" fmla="*/ 12 h 66"/>
                  <a:gd name="T4" fmla="*/ 39 w 64"/>
                  <a:gd name="T5" fmla="*/ 6 h 66"/>
                  <a:gd name="T6" fmla="*/ 25 w 64"/>
                  <a:gd name="T7" fmla="*/ 6 h 66"/>
                  <a:gd name="T8" fmla="*/ 22 w 64"/>
                  <a:gd name="T9" fmla="*/ 12 h 66"/>
                  <a:gd name="T10" fmla="*/ 8 w 64"/>
                  <a:gd name="T11" fmla="*/ 37 h 66"/>
                  <a:gd name="T12" fmla="*/ 4 w 64"/>
                  <a:gd name="T13" fmla="*/ 43 h 66"/>
                  <a:gd name="T14" fmla="*/ 11 w 64"/>
                  <a:gd name="T15" fmla="*/ 55 h 66"/>
                  <a:gd name="T16" fmla="*/ 18 w 64"/>
                  <a:gd name="T17" fmla="*/ 55 h 66"/>
                  <a:gd name="T18" fmla="*/ 19 w 64"/>
                  <a:gd name="T19" fmla="*/ 55 h 66"/>
                  <a:gd name="T20" fmla="*/ 19 w 64"/>
                  <a:gd name="T21" fmla="*/ 66 h 66"/>
                  <a:gd name="T22" fmla="*/ 32 w 64"/>
                  <a:gd name="T23" fmla="*/ 62 h 66"/>
                  <a:gd name="T24" fmla="*/ 32 w 64"/>
                  <a:gd name="T25" fmla="*/ 62 h 66"/>
                  <a:gd name="T26" fmla="*/ 46 w 64"/>
                  <a:gd name="T27" fmla="*/ 66 h 66"/>
                  <a:gd name="T28" fmla="*/ 46 w 64"/>
                  <a:gd name="T29" fmla="*/ 55 h 66"/>
                  <a:gd name="T30" fmla="*/ 46 w 64"/>
                  <a:gd name="T31" fmla="*/ 55 h 66"/>
                  <a:gd name="T32" fmla="*/ 53 w 64"/>
                  <a:gd name="T33" fmla="*/ 55 h 66"/>
                  <a:gd name="T34" fmla="*/ 60 w 64"/>
                  <a:gd name="T35" fmla="*/ 43 h 66"/>
                  <a:gd name="T36" fmla="*/ 57 w 64"/>
                  <a:gd name="T37" fmla="*/ 3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4" h="66">
                    <a:moveTo>
                      <a:pt x="57" y="37"/>
                    </a:moveTo>
                    <a:cubicBezTo>
                      <a:pt x="53" y="30"/>
                      <a:pt x="47" y="19"/>
                      <a:pt x="43" y="12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5" y="0"/>
                      <a:pt x="29" y="0"/>
                      <a:pt x="25" y="6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18" y="19"/>
                      <a:pt x="11" y="30"/>
                      <a:pt x="8" y="37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50"/>
                      <a:pt x="3" y="55"/>
                      <a:pt x="11" y="55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3" y="63"/>
                      <a:pt x="27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7" y="62"/>
                      <a:pt x="42" y="63"/>
                      <a:pt x="46" y="66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61" y="55"/>
                      <a:pt x="64" y="49"/>
                      <a:pt x="60" y="43"/>
                    </a:cubicBezTo>
                    <a:lnTo>
                      <a:pt x="57" y="3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19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70"/>
              <p:cNvSpPr/>
              <p:nvPr/>
            </p:nvSpPr>
            <p:spPr bwMode="auto">
              <a:xfrm>
                <a:off x="2290424" y="5688115"/>
                <a:ext cx="75013" cy="75013"/>
              </a:xfrm>
              <a:custGeom>
                <a:avLst/>
                <a:gdLst>
                  <a:gd name="T0" fmla="*/ 17 w 35"/>
                  <a:gd name="T1" fmla="*/ 0 h 35"/>
                  <a:gd name="T2" fmla="*/ 17 w 35"/>
                  <a:gd name="T3" fmla="*/ 0 h 35"/>
                  <a:gd name="T4" fmla="*/ 17 w 35"/>
                  <a:gd name="T5" fmla="*/ 0 h 35"/>
                  <a:gd name="T6" fmla="*/ 17 w 35"/>
                  <a:gd name="T7" fmla="*/ 0 h 35"/>
                  <a:gd name="T8" fmla="*/ 17 w 35"/>
                  <a:gd name="T9" fmla="*/ 0 h 35"/>
                  <a:gd name="T10" fmla="*/ 4 w 35"/>
                  <a:gd name="T11" fmla="*/ 6 h 35"/>
                  <a:gd name="T12" fmla="*/ 0 w 35"/>
                  <a:gd name="T13" fmla="*/ 17 h 35"/>
                  <a:gd name="T14" fmla="*/ 0 w 35"/>
                  <a:gd name="T15" fmla="*/ 17 h 35"/>
                  <a:gd name="T16" fmla="*/ 17 w 35"/>
                  <a:gd name="T17" fmla="*/ 35 h 35"/>
                  <a:gd name="T18" fmla="*/ 17 w 35"/>
                  <a:gd name="T19" fmla="*/ 35 h 35"/>
                  <a:gd name="T20" fmla="*/ 35 w 35"/>
                  <a:gd name="T21" fmla="*/ 17 h 35"/>
                  <a:gd name="T22" fmla="*/ 35 w 35"/>
                  <a:gd name="T23" fmla="*/ 17 h 35"/>
                  <a:gd name="T24" fmla="*/ 31 w 35"/>
                  <a:gd name="T25" fmla="*/ 6 h 35"/>
                  <a:gd name="T26" fmla="*/ 17 w 35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35"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0"/>
                      <a:pt x="7" y="2"/>
                      <a:pt x="4" y="6"/>
                    </a:cubicBezTo>
                    <a:cubicBezTo>
                      <a:pt x="1" y="9"/>
                      <a:pt x="0" y="13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7"/>
                      <a:pt x="8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7" y="35"/>
                      <a:pt x="35" y="2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3"/>
                      <a:pt x="33" y="9"/>
                      <a:pt x="31" y="6"/>
                    </a:cubicBezTo>
                    <a:cubicBezTo>
                      <a:pt x="27" y="2"/>
                      <a:pt x="23" y="0"/>
                      <a:pt x="1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19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1" name="组合 60"/>
            <p:cNvGrpSpPr>
              <a:grpSpLocks noChangeAspect="1"/>
            </p:cNvGrpSpPr>
            <p:nvPr/>
          </p:nvGrpSpPr>
          <p:grpSpPr>
            <a:xfrm>
              <a:off x="478915" y="4355475"/>
              <a:ext cx="2158444" cy="2196000"/>
              <a:chOff x="5397500" y="5734050"/>
              <a:chExt cx="365123" cy="371476"/>
            </a:xfrm>
            <a:grpFill/>
          </p:grpSpPr>
          <p:sp>
            <p:nvSpPr>
              <p:cNvPr id="62" name="Freeform 288"/>
              <p:cNvSpPr/>
              <p:nvPr/>
            </p:nvSpPr>
            <p:spPr bwMode="auto">
              <a:xfrm>
                <a:off x="5532438" y="5907088"/>
                <a:ext cx="71438" cy="68263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19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289"/>
              <p:cNvSpPr>
                <a:spLocks noEditPoints="1"/>
              </p:cNvSpPr>
              <p:nvPr/>
            </p:nvSpPr>
            <p:spPr bwMode="auto">
              <a:xfrm>
                <a:off x="5537198" y="5734050"/>
                <a:ext cx="225425" cy="225425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19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4" name="Freeform 291"/>
              <p:cNvSpPr/>
              <p:nvPr/>
            </p:nvSpPr>
            <p:spPr bwMode="auto">
              <a:xfrm>
                <a:off x="5397500" y="5951538"/>
                <a:ext cx="158750" cy="153988"/>
              </a:xfrm>
              <a:custGeom>
                <a:avLst/>
                <a:gdLst>
                  <a:gd name="T0" fmla="*/ 30 w 42"/>
                  <a:gd name="T1" fmla="*/ 0 h 41"/>
                  <a:gd name="T2" fmla="*/ 3 w 42"/>
                  <a:gd name="T3" fmla="*/ 26 h 41"/>
                  <a:gd name="T4" fmla="*/ 3 w 42"/>
                  <a:gd name="T5" fmla="*/ 38 h 41"/>
                  <a:gd name="T6" fmla="*/ 15 w 42"/>
                  <a:gd name="T7" fmla="*/ 38 h 41"/>
                  <a:gd name="T8" fmla="*/ 42 w 42"/>
                  <a:gd name="T9" fmla="*/ 12 h 41"/>
                  <a:gd name="T10" fmla="*/ 30 w 42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1">
                    <a:moveTo>
                      <a:pt x="30" y="0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0" y="29"/>
                      <a:pt x="0" y="34"/>
                      <a:pt x="3" y="38"/>
                    </a:cubicBezTo>
                    <a:cubicBezTo>
                      <a:pt x="6" y="41"/>
                      <a:pt x="12" y="41"/>
                      <a:pt x="15" y="38"/>
                    </a:cubicBezTo>
                    <a:cubicBezTo>
                      <a:pt x="42" y="12"/>
                      <a:pt x="42" y="12"/>
                      <a:pt x="42" y="12"/>
                    </a:cubicBez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19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73" name="矩形 72"/>
          <p:cNvSpPr/>
          <p:nvPr/>
        </p:nvSpPr>
        <p:spPr>
          <a:xfrm>
            <a:off x="1690442" y="1347328"/>
            <a:ext cx="1736090" cy="344170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sz="1800" b="1" dirty="0">
                <a:solidFill>
                  <a:srgbClr val="1B43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打印字体数据集</a:t>
            </a:r>
            <a:endParaRPr lang="zh-CN" altLang="en-US" sz="1800" b="1" dirty="0">
              <a:solidFill>
                <a:srgbClr val="1B43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028762" y="1346300"/>
            <a:ext cx="1736090" cy="344170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sz="1800" b="1" dirty="0">
                <a:solidFill>
                  <a:srgbClr val="1B43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手写字体数据集</a:t>
            </a:r>
            <a:endParaRPr lang="zh-CN" altLang="en-US" sz="1800" b="1" dirty="0">
              <a:solidFill>
                <a:srgbClr val="1B43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944033" y="2433411"/>
            <a:ext cx="2158403" cy="294742"/>
            <a:chOff x="3249264" y="2178703"/>
            <a:chExt cx="2994025" cy="392989"/>
          </a:xfrm>
        </p:grpSpPr>
        <p:grpSp>
          <p:nvGrpSpPr>
            <p:cNvPr id="18" name="组合 17"/>
            <p:cNvGrpSpPr/>
            <p:nvPr/>
          </p:nvGrpSpPr>
          <p:grpSpPr>
            <a:xfrm>
              <a:off x="3249264" y="2178703"/>
              <a:ext cx="2994025" cy="314618"/>
              <a:chOff x="2940050" y="2519659"/>
              <a:chExt cx="2994025" cy="314618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2940050" y="2520075"/>
                <a:ext cx="2994025" cy="3142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1B43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9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2940050" y="2519659"/>
                <a:ext cx="2926148" cy="314113"/>
              </a:xfrm>
              <a:prstGeom prst="roundRect">
                <a:avLst>
                  <a:gd name="adj" fmla="val 50000"/>
                </a:avLst>
              </a:prstGeom>
              <a:solidFill>
                <a:srgbClr val="1B43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9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文本框 9"/>
            <p:cNvSpPr txBox="1"/>
            <p:nvPr/>
          </p:nvSpPr>
          <p:spPr>
            <a:xfrm>
              <a:off x="5335310" y="2179686"/>
              <a:ext cx="673755" cy="392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98%</a:t>
              </a:r>
              <a:endParaRPr lang="en-US" altLang="zh-CN" sz="1100" baseline="-3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6302105" y="2391476"/>
            <a:ext cx="2168869" cy="294005"/>
            <a:chOff x="3244272" y="4324968"/>
            <a:chExt cx="3008542" cy="392005"/>
          </a:xfrm>
        </p:grpSpPr>
        <p:sp>
          <p:nvSpPr>
            <p:cNvPr id="109" name="圆角矩形 108"/>
            <p:cNvSpPr/>
            <p:nvPr/>
          </p:nvSpPr>
          <p:spPr>
            <a:xfrm>
              <a:off x="3258789" y="4362615"/>
              <a:ext cx="29940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rgbClr val="1B43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9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0" name="圆角矩形 109"/>
            <p:cNvSpPr/>
            <p:nvPr/>
          </p:nvSpPr>
          <p:spPr>
            <a:xfrm>
              <a:off x="3244272" y="4363068"/>
              <a:ext cx="2910292" cy="314112"/>
            </a:xfrm>
            <a:prstGeom prst="roundRect">
              <a:avLst>
                <a:gd name="adj" fmla="val 50000"/>
              </a:avLst>
            </a:prstGeom>
            <a:solidFill>
              <a:srgbClr val="1B4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9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1" name="文本框 19"/>
            <p:cNvSpPr txBox="1"/>
            <p:nvPr/>
          </p:nvSpPr>
          <p:spPr>
            <a:xfrm>
              <a:off x="5326614" y="4324968"/>
              <a:ext cx="673754" cy="392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97%</a:t>
              </a:r>
              <a:endPara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18" name="文本框 15"/>
          <p:cNvSpPr txBox="1"/>
          <p:nvPr/>
        </p:nvSpPr>
        <p:spPr>
          <a:xfrm>
            <a:off x="4102100" y="2439670"/>
            <a:ext cx="582930" cy="25273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r>
              <a:rPr lang="en-US" altLang="zh-CN" sz="1200" b="1" dirty="0">
                <a:solidFill>
                  <a:srgbClr val="1B4367"/>
                </a:solidFill>
                <a:cs typeface="+mn-ea"/>
                <a:sym typeface="+mn-lt"/>
              </a:rPr>
              <a:t>top5</a:t>
            </a:r>
            <a:endParaRPr lang="en-US" altLang="zh-CN" sz="1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19" name="文本框 15"/>
          <p:cNvSpPr txBox="1"/>
          <p:nvPr/>
        </p:nvSpPr>
        <p:spPr>
          <a:xfrm>
            <a:off x="4115435" y="2077085"/>
            <a:ext cx="569595" cy="25273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r>
              <a:rPr lang="en-US" altLang="zh-CN" sz="1200" b="1" dirty="0">
                <a:solidFill>
                  <a:srgbClr val="1B4367"/>
                </a:solidFill>
                <a:cs typeface="+mn-ea"/>
                <a:sym typeface="+mn-lt"/>
              </a:rPr>
              <a:t>top3</a:t>
            </a:r>
            <a:endParaRPr lang="en-US" altLang="zh-CN" sz="1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20" name="文本框 15"/>
          <p:cNvSpPr txBox="1"/>
          <p:nvPr/>
        </p:nvSpPr>
        <p:spPr>
          <a:xfrm>
            <a:off x="8470900" y="2077085"/>
            <a:ext cx="631190" cy="25273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r>
              <a:rPr lang="en-US" altLang="zh-CN" sz="1200" b="1" dirty="0">
                <a:solidFill>
                  <a:srgbClr val="1B4367"/>
                </a:solidFill>
                <a:cs typeface="+mn-ea"/>
                <a:sym typeface="+mn-lt"/>
              </a:rPr>
              <a:t>top3</a:t>
            </a:r>
            <a:endParaRPr lang="en-US" altLang="zh-CN" sz="12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21" name="文本框 15"/>
          <p:cNvSpPr txBox="1"/>
          <p:nvPr/>
        </p:nvSpPr>
        <p:spPr>
          <a:xfrm>
            <a:off x="8460740" y="2419985"/>
            <a:ext cx="709295" cy="25273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r>
              <a:rPr lang="en-US" altLang="zh-CN" sz="1200" b="1" dirty="0">
                <a:solidFill>
                  <a:srgbClr val="1B4367"/>
                </a:solidFill>
                <a:cs typeface="+mn-ea"/>
                <a:sym typeface="+mn-lt"/>
              </a:rPr>
              <a:t>top5</a:t>
            </a:r>
            <a:endParaRPr lang="en-US" altLang="zh-CN" sz="12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9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6" fill="hold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99"/>
                            </p:stCondLst>
                            <p:childTnLst>
                              <p:par>
                                <p:cTn id="5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699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199"/>
                            </p:stCondLst>
                            <p:childTnLst>
                              <p:par>
                                <p:cTn id="6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699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73" grpId="0"/>
      <p:bldP spid="75" grpId="0"/>
      <p:bldP spid="118" grpId="0"/>
      <p:bldP spid="119" grpId="0"/>
      <p:bldP spid="120" grpId="0"/>
      <p:bldP spid="1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23"/>
          <p:cNvSpPr>
            <a:spLocks noChangeArrowheads="1"/>
          </p:cNvSpPr>
          <p:nvPr/>
        </p:nvSpPr>
        <p:spPr bwMode="auto">
          <a:xfrm>
            <a:off x="4633595" y="1015365"/>
            <a:ext cx="4361815" cy="2402840"/>
          </a:xfrm>
          <a:prstGeom prst="rect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 w="9525">
            <a:noFill/>
            <a:bevel/>
          </a:ln>
        </p:spPr>
        <p:txBody>
          <a:bodyPr lIns="68580" tIns="34290" rIns="68580" bIns="34290"/>
          <a:lstStyle/>
          <a:p>
            <a:pPr eaLnBrk="1" hangingPunct="1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6110" y="316509"/>
            <a:ext cx="2261711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1B4367"/>
                </a:solidFill>
                <a:cs typeface="+mn-ea"/>
                <a:sym typeface="+mn-lt"/>
              </a:rPr>
              <a:t>切割展示</a:t>
            </a:r>
            <a:endParaRPr lang="zh-CN" altLang="en-US" sz="2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6" name="TextBox 1210"/>
          <p:cNvSpPr/>
          <p:nvPr/>
        </p:nvSpPr>
        <p:spPr>
          <a:xfrm>
            <a:off x="2071480" y="3648961"/>
            <a:ext cx="949960" cy="31432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切割之前</a:t>
            </a:r>
            <a:endParaRPr lang="zh-CN" altLang="en-US" sz="16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1623178" y="3638164"/>
            <a:ext cx="448164" cy="368593"/>
            <a:chOff x="5630584" y="966369"/>
            <a:chExt cx="476097" cy="391567"/>
          </a:xfrm>
          <a:solidFill>
            <a:srgbClr val="1B4367"/>
          </a:solidFill>
        </p:grpSpPr>
        <p:sp>
          <p:nvSpPr>
            <p:cNvPr id="109" name="椭圆 10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0" name="文本框 17"/>
            <p:cNvSpPr txBox="1"/>
            <p:nvPr/>
          </p:nvSpPr>
          <p:spPr>
            <a:xfrm>
              <a:off x="5630584" y="1004389"/>
              <a:ext cx="476097" cy="3433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500" dirty="0" smtClean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15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1" name="TextBox 1210"/>
          <p:cNvSpPr/>
          <p:nvPr/>
        </p:nvSpPr>
        <p:spPr>
          <a:xfrm>
            <a:off x="6716797" y="3662077"/>
            <a:ext cx="949960" cy="31432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切割之后</a:t>
            </a:r>
            <a:endParaRPr lang="zh-CN" altLang="en-US" sz="16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6225950" y="3606830"/>
            <a:ext cx="448164" cy="368593"/>
            <a:chOff x="5630584" y="966369"/>
            <a:chExt cx="476097" cy="391567"/>
          </a:xfrm>
          <a:solidFill>
            <a:srgbClr val="1B4367"/>
          </a:solidFill>
        </p:grpSpPr>
        <p:sp>
          <p:nvSpPr>
            <p:cNvPr id="114" name="椭圆 113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5" name="文本框 17"/>
            <p:cNvSpPr txBox="1"/>
            <p:nvPr/>
          </p:nvSpPr>
          <p:spPr>
            <a:xfrm>
              <a:off x="5630584" y="1004389"/>
              <a:ext cx="476097" cy="3433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500" dirty="0" smtClean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15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23"/>
          <p:cNvSpPr>
            <a:spLocks noChangeArrowheads="1"/>
          </p:cNvSpPr>
          <p:nvPr/>
        </p:nvSpPr>
        <p:spPr bwMode="auto">
          <a:xfrm>
            <a:off x="19685" y="1558290"/>
            <a:ext cx="4613910" cy="1391920"/>
          </a:xfrm>
          <a:prstGeom prst="rect">
            <a:avLst/>
          </a:prstGeom>
          <a:blipFill dpi="0" rotWithShape="1">
            <a:blip r:embed="rId2" cstate="screen"/>
            <a:srcRect/>
            <a:stretch>
              <a:fillRect/>
            </a:stretch>
          </a:blipFill>
          <a:ln w="9525">
            <a:noFill/>
            <a:bevel/>
          </a:ln>
        </p:spPr>
        <p:txBody>
          <a:bodyPr lIns="68580" tIns="34290" rIns="68580" bIns="34290"/>
          <a:p>
            <a:pPr eaLnBrk="1" hangingPunct="1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49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49"/>
                            </p:stCondLst>
                            <p:childTnLst>
                              <p:par>
                                <p:cTn id="2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649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149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649"/>
                            </p:stCondLst>
                            <p:childTnLst>
                              <p:par>
                                <p:cTn id="4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 autoUpdateAnimBg="0"/>
      <p:bldP spid="16" grpId="0"/>
      <p:bldP spid="106" grpId="0"/>
      <p:bldP spid="111" grpId="0"/>
      <p:bldP spid="2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15"/>
          <p:cNvSpPr txBox="1"/>
          <p:nvPr/>
        </p:nvSpPr>
        <p:spPr>
          <a:xfrm>
            <a:off x="709386" y="309785"/>
            <a:ext cx="2261711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1B4367"/>
                </a:solidFill>
                <a:cs typeface="+mn-ea"/>
                <a:sym typeface="+mn-lt"/>
              </a:rPr>
              <a:t>识别展示</a:t>
            </a:r>
            <a:endParaRPr lang="zh-CN" altLang="en-US" sz="2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50" name="Text Placeholder 2"/>
          <p:cNvSpPr txBox="1"/>
          <p:nvPr/>
        </p:nvSpPr>
        <p:spPr>
          <a:xfrm>
            <a:off x="1043940" y="2351405"/>
            <a:ext cx="1634490" cy="1379855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pPr algn="ctr"/>
            <a:r>
              <a:rPr lang="zh-CN" altLang="en-US" sz="16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识别展示</a:t>
            </a:r>
            <a:endParaRPr lang="zh-CN" altLang="en-US" sz="16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r>
              <a:rPr lang="zh-CN" altLang="en-US" sz="16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取概率最大的为最终识别结果</a:t>
            </a:r>
            <a:endParaRPr lang="zh-CN" altLang="en-US" sz="16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254760" y="1095375"/>
            <a:ext cx="1200785" cy="1188085"/>
            <a:chOff x="4440068" y="3016787"/>
            <a:chExt cx="602227" cy="602227"/>
          </a:xfrm>
          <a:solidFill>
            <a:schemeClr val="bg1"/>
          </a:solidFill>
        </p:grpSpPr>
        <p:sp>
          <p:nvSpPr>
            <p:cNvPr id="53" name="泪滴形 52"/>
            <p:cNvSpPr/>
            <p:nvPr/>
          </p:nvSpPr>
          <p:spPr>
            <a:xfrm>
              <a:off x="4440068" y="3016787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571197" y="3149450"/>
              <a:ext cx="339968" cy="336901"/>
              <a:chOff x="4735830" y="4453890"/>
              <a:chExt cx="176213" cy="174625"/>
            </a:xfrm>
            <a:grpFill/>
          </p:grpSpPr>
          <p:sp>
            <p:nvSpPr>
              <p:cNvPr id="31757" name="Oval 42"/>
              <p:cNvSpPr/>
              <p:nvPr/>
            </p:nvSpPr>
            <p:spPr>
              <a:xfrm>
                <a:off x="4735830" y="4472940"/>
                <a:ext cx="73025" cy="69850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58" name="Oval 43"/>
              <p:cNvSpPr/>
              <p:nvPr/>
            </p:nvSpPr>
            <p:spPr>
              <a:xfrm>
                <a:off x="4823143" y="4453890"/>
                <a:ext cx="88900" cy="88900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59" name="Oval 44"/>
              <p:cNvSpPr/>
              <p:nvPr/>
            </p:nvSpPr>
            <p:spPr>
              <a:xfrm>
                <a:off x="4735830" y="4557078"/>
                <a:ext cx="73025" cy="71437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0" name="Oval 45"/>
              <p:cNvSpPr/>
              <p:nvPr/>
            </p:nvSpPr>
            <p:spPr>
              <a:xfrm>
                <a:off x="4823143" y="4557078"/>
                <a:ext cx="71437" cy="71437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33" name="直接连接符 3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971165" y="584200"/>
            <a:ext cx="4774565" cy="3676015"/>
          </a:xfrm>
          <a:prstGeom prst="rect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TextBox 1210"/>
          <p:cNvSpPr/>
          <p:nvPr/>
        </p:nvSpPr>
        <p:spPr>
          <a:xfrm>
            <a:off x="4489450" y="4297680"/>
            <a:ext cx="1737995" cy="56070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p>
            <a:pPr lvl="0" algn="ctr"/>
            <a:r>
              <a:rPr lang="zh-CN" altLang="en-US" sz="1600" b="1" dirty="0" smtClean="0">
                <a:solidFill>
                  <a:srgbClr val="1B4367"/>
                </a:solidFill>
                <a:cs typeface="+mn-ea"/>
                <a:sym typeface="+mn-lt"/>
              </a:rPr>
              <a:t>识别效果展示（</a:t>
            </a:r>
            <a:r>
              <a:rPr lang="en-US" altLang="zh-CN" sz="1600" b="1" dirty="0" smtClean="0">
                <a:solidFill>
                  <a:srgbClr val="1B4367"/>
                </a:solidFill>
                <a:cs typeface="+mn-ea"/>
                <a:sym typeface="+mn-lt"/>
              </a:rPr>
              <a:t>Top3</a:t>
            </a:r>
            <a:r>
              <a:rPr lang="zh-CN" altLang="en-US" sz="1600" b="1" dirty="0" smtClean="0">
                <a:solidFill>
                  <a:srgbClr val="1B4367"/>
                </a:solidFill>
                <a:cs typeface="+mn-ea"/>
                <a:sym typeface="+mn-lt"/>
              </a:rPr>
              <a:t>）</a:t>
            </a:r>
            <a:endParaRPr lang="zh-CN" altLang="en-US" sz="1600" b="1" dirty="0" smtClean="0">
              <a:solidFill>
                <a:srgbClr val="1B4367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49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49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0" grpId="0"/>
      <p:bldP spid="27" grpId="0" bldLvl="0" animBg="1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椭圆 99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1"/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总结与展望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3" name="文本框 11"/>
          <p:cNvSpPr txBox="1"/>
          <p:nvPr/>
        </p:nvSpPr>
        <p:spPr>
          <a:xfrm>
            <a:off x="3713476" y="1575042"/>
            <a:ext cx="1732894" cy="837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endParaRPr lang="en-US" altLang="zh-CN" sz="24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ldLvl="0" animBg="1"/>
      <p:bldP spid="101" grpId="0"/>
      <p:bldP spid="10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Other_3"/>
          <p:cNvSpPr/>
          <p:nvPr/>
        </p:nvSpPr>
        <p:spPr>
          <a:xfrm>
            <a:off x="1604645" y="1450975"/>
            <a:ext cx="1455420" cy="1462405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30" name="MH_Other_6"/>
          <p:cNvSpPr/>
          <p:nvPr/>
        </p:nvSpPr>
        <p:spPr>
          <a:xfrm>
            <a:off x="1321377" y="1451094"/>
            <a:ext cx="326824" cy="326822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5" name="MH_Other_7"/>
          <p:cNvSpPr/>
          <p:nvPr/>
        </p:nvSpPr>
        <p:spPr>
          <a:xfrm>
            <a:off x="3010636" y="2620647"/>
            <a:ext cx="326824" cy="325626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8" name="MH_Other_11"/>
          <p:cNvSpPr/>
          <p:nvPr/>
        </p:nvSpPr>
        <p:spPr bwMode="auto">
          <a:xfrm>
            <a:off x="2102486" y="1952484"/>
            <a:ext cx="459581" cy="459581"/>
          </a:xfrm>
          <a:custGeom>
            <a:avLst/>
            <a:gdLst>
              <a:gd name="T0" fmla="*/ 883582 w 2298700"/>
              <a:gd name="T1" fmla="*/ 1295872 h 2298700"/>
              <a:gd name="T2" fmla="*/ 899660 w 2298700"/>
              <a:gd name="T3" fmla="*/ 1824434 h 2298700"/>
              <a:gd name="T4" fmla="*/ 870674 w 2298700"/>
              <a:gd name="T5" fmla="*/ 1867800 h 2298700"/>
              <a:gd name="T6" fmla="*/ 472571 w 2298700"/>
              <a:gd name="T7" fmla="*/ 1870524 h 2298700"/>
              <a:gd name="T8" fmla="*/ 439282 w 2298700"/>
              <a:gd name="T9" fmla="*/ 1829883 h 2298700"/>
              <a:gd name="T10" fmla="*/ 450831 w 2298700"/>
              <a:gd name="T11" fmla="*/ 1299959 h 2298700"/>
              <a:gd name="T12" fmla="*/ 1168971 w 2298700"/>
              <a:gd name="T13" fmla="*/ 903287 h 2298700"/>
              <a:gd name="T14" fmla="*/ 1561900 w 2298700"/>
              <a:gd name="T15" fmla="*/ 923717 h 2298700"/>
              <a:gd name="T16" fmla="*/ 1573443 w 2298700"/>
              <a:gd name="T17" fmla="*/ 1829892 h 2298700"/>
              <a:gd name="T18" fmla="*/ 1540624 w 2298700"/>
              <a:gd name="T19" fmla="*/ 1870524 h 2298700"/>
              <a:gd name="T20" fmla="*/ 1142262 w 2298700"/>
              <a:gd name="T21" fmla="*/ 1867800 h 2298700"/>
              <a:gd name="T22" fmla="*/ 1113291 w 2298700"/>
              <a:gd name="T23" fmla="*/ 1824444 h 2298700"/>
              <a:gd name="T24" fmla="*/ 1129361 w 2298700"/>
              <a:gd name="T25" fmla="*/ 919404 h 2298700"/>
              <a:gd name="T26" fmla="*/ 2191940 w 2298700"/>
              <a:gd name="T27" fmla="*/ 450850 h 2298700"/>
              <a:gd name="T28" fmla="*/ 2238385 w 2298700"/>
              <a:gd name="T29" fmla="*/ 475582 h 2298700"/>
              <a:gd name="T30" fmla="*/ 2245636 w 2298700"/>
              <a:gd name="T31" fmla="*/ 1835358 h 2298700"/>
              <a:gd name="T32" fmla="*/ 2208706 w 2298700"/>
              <a:gd name="T33" fmla="*/ 1872115 h 2298700"/>
              <a:gd name="T34" fmla="*/ 1810633 w 2298700"/>
              <a:gd name="T35" fmla="*/ 1865309 h 2298700"/>
              <a:gd name="T36" fmla="*/ 1785938 w 2298700"/>
              <a:gd name="T37" fmla="*/ 1818568 h 2298700"/>
              <a:gd name="T38" fmla="*/ 1806329 w 2298700"/>
              <a:gd name="T39" fmla="*/ 463556 h 2298700"/>
              <a:gd name="T40" fmla="*/ 1464870 w 2298700"/>
              <a:gd name="T41" fmla="*/ 38100 h 2298700"/>
              <a:gd name="T42" fmla="*/ 1493876 w 2298700"/>
              <a:gd name="T43" fmla="*/ 48317 h 2298700"/>
              <a:gd name="T44" fmla="*/ 1512005 w 2298700"/>
              <a:gd name="T45" fmla="*/ 72609 h 2298700"/>
              <a:gd name="T46" fmla="*/ 1540105 w 2298700"/>
              <a:gd name="T47" fmla="*/ 509198 h 2298700"/>
              <a:gd name="T48" fmla="*/ 1503847 w 2298700"/>
              <a:gd name="T49" fmla="*/ 543253 h 2298700"/>
              <a:gd name="T50" fmla="*/ 1459205 w 2298700"/>
              <a:gd name="T51" fmla="*/ 535761 h 2298700"/>
              <a:gd name="T52" fmla="*/ 1437677 w 2298700"/>
              <a:gd name="T53" fmla="*/ 503749 h 2298700"/>
              <a:gd name="T54" fmla="*/ 1348845 w 2298700"/>
              <a:gd name="T55" fmla="*/ 357311 h 2298700"/>
              <a:gd name="T56" fmla="*/ 1214465 w 2298700"/>
              <a:gd name="T57" fmla="*/ 507608 h 2298700"/>
              <a:gd name="T58" fmla="*/ 1010062 w 2298700"/>
              <a:gd name="T59" fmla="*/ 669711 h 2298700"/>
              <a:gd name="T60" fmla="*/ 834212 w 2298700"/>
              <a:gd name="T61" fmla="*/ 763477 h 2298700"/>
              <a:gd name="T62" fmla="*/ 682609 w 2298700"/>
              <a:gd name="T63" fmla="*/ 817965 h 2298700"/>
              <a:gd name="T64" fmla="*/ 523528 w 2298700"/>
              <a:gd name="T65" fmla="*/ 852928 h 2298700"/>
              <a:gd name="T66" fmla="*/ 404104 w 2298700"/>
              <a:gd name="T67" fmla="*/ 862464 h 2298700"/>
              <a:gd name="T68" fmla="*/ 374191 w 2298700"/>
              <a:gd name="T69" fmla="*/ 838852 h 2298700"/>
              <a:gd name="T70" fmla="*/ 369206 w 2298700"/>
              <a:gd name="T71" fmla="*/ 795034 h 2298700"/>
              <a:gd name="T72" fmla="*/ 405237 w 2298700"/>
              <a:gd name="T73" fmla="*/ 760071 h 2298700"/>
              <a:gd name="T74" fmla="*/ 535765 w 2298700"/>
              <a:gd name="T75" fmla="*/ 742589 h 2298700"/>
              <a:gd name="T76" fmla="*/ 679890 w 2298700"/>
              <a:gd name="T77" fmla="*/ 706945 h 2298700"/>
              <a:gd name="T78" fmla="*/ 816536 w 2298700"/>
              <a:gd name="T79" fmla="*/ 654273 h 2298700"/>
              <a:gd name="T80" fmla="*/ 989667 w 2298700"/>
              <a:gd name="T81" fmla="*/ 554832 h 2298700"/>
              <a:gd name="T82" fmla="*/ 1171862 w 2298700"/>
              <a:gd name="T83" fmla="*/ 398859 h 2298700"/>
              <a:gd name="T84" fmla="*/ 1282675 w 2298700"/>
              <a:gd name="T85" fmla="*/ 267178 h 2298700"/>
              <a:gd name="T86" fmla="*/ 1087110 w 2298700"/>
              <a:gd name="T87" fmla="*/ 283979 h 2298700"/>
              <a:gd name="T88" fmla="*/ 1044054 w 2298700"/>
              <a:gd name="T89" fmla="*/ 259005 h 2298700"/>
              <a:gd name="T90" fmla="*/ 1040654 w 2298700"/>
              <a:gd name="T91" fmla="*/ 208376 h 2298700"/>
              <a:gd name="T92" fmla="*/ 1446288 w 2298700"/>
              <a:gd name="T93" fmla="*/ 40370 h 2298700"/>
              <a:gd name="T94" fmla="*/ 128386 w 2298700"/>
              <a:gd name="T95" fmla="*/ 3403 h 2298700"/>
              <a:gd name="T96" fmla="*/ 171711 w 2298700"/>
              <a:gd name="T97" fmla="*/ 26993 h 2298700"/>
              <a:gd name="T98" fmla="*/ 199157 w 2298700"/>
              <a:gd name="T99" fmla="*/ 67596 h 2298700"/>
              <a:gd name="T100" fmla="*/ 2201163 w 2298700"/>
              <a:gd name="T101" fmla="*/ 2093192 h 2298700"/>
              <a:gd name="T102" fmla="*/ 2249251 w 2298700"/>
              <a:gd name="T103" fmla="*/ 2107936 h 2298700"/>
              <a:gd name="T104" fmla="*/ 2283729 w 2298700"/>
              <a:gd name="T105" fmla="*/ 2142414 h 2298700"/>
              <a:gd name="T106" fmla="*/ 2298473 w 2298700"/>
              <a:gd name="T107" fmla="*/ 2190729 h 2298700"/>
              <a:gd name="T108" fmla="*/ 2288720 w 2298700"/>
              <a:gd name="T109" fmla="*/ 2240405 h 2298700"/>
              <a:gd name="T110" fmla="*/ 2257417 w 2298700"/>
              <a:gd name="T111" fmla="*/ 2278059 h 2298700"/>
              <a:gd name="T112" fmla="*/ 2211597 w 2298700"/>
              <a:gd name="T113" fmla="*/ 2297566 h 2298700"/>
              <a:gd name="T114" fmla="*/ 72132 w 2298700"/>
              <a:gd name="T115" fmla="*/ 2294164 h 2298700"/>
              <a:gd name="T116" fmla="*/ 29715 w 2298700"/>
              <a:gd name="T117" fmla="*/ 2268532 h 2298700"/>
              <a:gd name="T118" fmla="*/ 4537 w 2298700"/>
              <a:gd name="T119" fmla="*/ 2226568 h 2298700"/>
              <a:gd name="T120" fmla="*/ 907 w 2298700"/>
              <a:gd name="T121" fmla="*/ 87330 h 2298700"/>
              <a:gd name="T122" fmla="*/ 20188 w 2298700"/>
              <a:gd name="T123" fmla="*/ 41510 h 2298700"/>
              <a:gd name="T124" fmla="*/ 57842 w 2298700"/>
              <a:gd name="T125" fmla="*/ 10434 h 2298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98700" h="2298700">
                <a:moveTo>
                  <a:pt x="494084" y="1279525"/>
                </a:moveTo>
                <a:lnTo>
                  <a:pt x="844179" y="1279525"/>
                </a:lnTo>
                <a:lnTo>
                  <a:pt x="849841" y="1279752"/>
                </a:lnTo>
                <a:lnTo>
                  <a:pt x="855502" y="1280660"/>
                </a:lnTo>
                <a:lnTo>
                  <a:pt x="860710" y="1282023"/>
                </a:lnTo>
                <a:lnTo>
                  <a:pt x="865692" y="1283839"/>
                </a:lnTo>
                <a:lnTo>
                  <a:pt x="870674" y="1286109"/>
                </a:lnTo>
                <a:lnTo>
                  <a:pt x="875203" y="1289061"/>
                </a:lnTo>
                <a:lnTo>
                  <a:pt x="879732" y="1292467"/>
                </a:lnTo>
                <a:lnTo>
                  <a:pt x="883582" y="1295872"/>
                </a:lnTo>
                <a:lnTo>
                  <a:pt x="887205" y="1299959"/>
                </a:lnTo>
                <a:lnTo>
                  <a:pt x="890602" y="1304273"/>
                </a:lnTo>
                <a:lnTo>
                  <a:pt x="893320" y="1308814"/>
                </a:lnTo>
                <a:lnTo>
                  <a:pt x="895584" y="1313809"/>
                </a:lnTo>
                <a:lnTo>
                  <a:pt x="897396" y="1319031"/>
                </a:lnTo>
                <a:lnTo>
                  <a:pt x="898981" y="1324480"/>
                </a:lnTo>
                <a:lnTo>
                  <a:pt x="899660" y="1329702"/>
                </a:lnTo>
                <a:lnTo>
                  <a:pt x="900113" y="1335378"/>
                </a:lnTo>
                <a:lnTo>
                  <a:pt x="900113" y="1818531"/>
                </a:lnTo>
                <a:lnTo>
                  <a:pt x="899660" y="1824434"/>
                </a:lnTo>
                <a:lnTo>
                  <a:pt x="898981" y="1829883"/>
                </a:lnTo>
                <a:lnTo>
                  <a:pt x="897396" y="1835332"/>
                </a:lnTo>
                <a:lnTo>
                  <a:pt x="895584" y="1840554"/>
                </a:lnTo>
                <a:lnTo>
                  <a:pt x="893320" y="1845322"/>
                </a:lnTo>
                <a:lnTo>
                  <a:pt x="890602" y="1850090"/>
                </a:lnTo>
                <a:lnTo>
                  <a:pt x="887205" y="1854404"/>
                </a:lnTo>
                <a:lnTo>
                  <a:pt x="883582" y="1858264"/>
                </a:lnTo>
                <a:lnTo>
                  <a:pt x="879732" y="1861897"/>
                </a:lnTo>
                <a:lnTo>
                  <a:pt x="875203" y="1865302"/>
                </a:lnTo>
                <a:lnTo>
                  <a:pt x="870674" y="1867800"/>
                </a:lnTo>
                <a:lnTo>
                  <a:pt x="865692" y="1870524"/>
                </a:lnTo>
                <a:lnTo>
                  <a:pt x="860710" y="1872114"/>
                </a:lnTo>
                <a:lnTo>
                  <a:pt x="855502" y="1873476"/>
                </a:lnTo>
                <a:lnTo>
                  <a:pt x="849841" y="1874611"/>
                </a:lnTo>
                <a:lnTo>
                  <a:pt x="844179" y="1874838"/>
                </a:lnTo>
                <a:lnTo>
                  <a:pt x="494084" y="1874838"/>
                </a:lnTo>
                <a:lnTo>
                  <a:pt x="488423" y="1874611"/>
                </a:lnTo>
                <a:lnTo>
                  <a:pt x="482761" y="1873476"/>
                </a:lnTo>
                <a:lnTo>
                  <a:pt x="477326" y="1872114"/>
                </a:lnTo>
                <a:lnTo>
                  <a:pt x="472571" y="1870524"/>
                </a:lnTo>
                <a:lnTo>
                  <a:pt x="467589" y="1867800"/>
                </a:lnTo>
                <a:lnTo>
                  <a:pt x="463060" y="1865302"/>
                </a:lnTo>
                <a:lnTo>
                  <a:pt x="458531" y="1861897"/>
                </a:lnTo>
                <a:lnTo>
                  <a:pt x="454455" y="1858264"/>
                </a:lnTo>
                <a:lnTo>
                  <a:pt x="450831" y="1854404"/>
                </a:lnTo>
                <a:lnTo>
                  <a:pt x="447661" y="1850090"/>
                </a:lnTo>
                <a:lnTo>
                  <a:pt x="444944" y="1845322"/>
                </a:lnTo>
                <a:lnTo>
                  <a:pt x="442679" y="1840554"/>
                </a:lnTo>
                <a:lnTo>
                  <a:pt x="440868" y="1835332"/>
                </a:lnTo>
                <a:lnTo>
                  <a:pt x="439282" y="1829883"/>
                </a:lnTo>
                <a:lnTo>
                  <a:pt x="438603" y="1824434"/>
                </a:lnTo>
                <a:lnTo>
                  <a:pt x="438150" y="1818531"/>
                </a:lnTo>
                <a:lnTo>
                  <a:pt x="438150" y="1335378"/>
                </a:lnTo>
                <a:lnTo>
                  <a:pt x="438603" y="1329702"/>
                </a:lnTo>
                <a:lnTo>
                  <a:pt x="439282" y="1324480"/>
                </a:lnTo>
                <a:lnTo>
                  <a:pt x="440868" y="1319031"/>
                </a:lnTo>
                <a:lnTo>
                  <a:pt x="442679" y="1313809"/>
                </a:lnTo>
                <a:lnTo>
                  <a:pt x="444944" y="1308814"/>
                </a:lnTo>
                <a:lnTo>
                  <a:pt x="447661" y="1304273"/>
                </a:lnTo>
                <a:lnTo>
                  <a:pt x="450831" y="1299959"/>
                </a:lnTo>
                <a:lnTo>
                  <a:pt x="454455" y="1295872"/>
                </a:lnTo>
                <a:lnTo>
                  <a:pt x="458531" y="1292467"/>
                </a:lnTo>
                <a:lnTo>
                  <a:pt x="463060" y="1289061"/>
                </a:lnTo>
                <a:lnTo>
                  <a:pt x="467589" y="1286109"/>
                </a:lnTo>
                <a:lnTo>
                  <a:pt x="472571" y="1283839"/>
                </a:lnTo>
                <a:lnTo>
                  <a:pt x="477326" y="1282023"/>
                </a:lnTo>
                <a:lnTo>
                  <a:pt x="482761" y="1280660"/>
                </a:lnTo>
                <a:lnTo>
                  <a:pt x="488423" y="1279752"/>
                </a:lnTo>
                <a:lnTo>
                  <a:pt x="494084" y="1279525"/>
                </a:lnTo>
                <a:close/>
                <a:moveTo>
                  <a:pt x="1168971" y="903287"/>
                </a:moveTo>
                <a:lnTo>
                  <a:pt x="1518668" y="903287"/>
                </a:lnTo>
                <a:lnTo>
                  <a:pt x="1524553" y="903514"/>
                </a:lnTo>
                <a:lnTo>
                  <a:pt x="1529985" y="904195"/>
                </a:lnTo>
                <a:lnTo>
                  <a:pt x="1535418" y="905557"/>
                </a:lnTo>
                <a:lnTo>
                  <a:pt x="1540624" y="907600"/>
                </a:lnTo>
                <a:lnTo>
                  <a:pt x="1545377" y="909870"/>
                </a:lnTo>
                <a:lnTo>
                  <a:pt x="1550130" y="912821"/>
                </a:lnTo>
                <a:lnTo>
                  <a:pt x="1554430" y="915999"/>
                </a:lnTo>
                <a:lnTo>
                  <a:pt x="1558278" y="919404"/>
                </a:lnTo>
                <a:lnTo>
                  <a:pt x="1561900" y="923717"/>
                </a:lnTo>
                <a:lnTo>
                  <a:pt x="1565295" y="927803"/>
                </a:lnTo>
                <a:lnTo>
                  <a:pt x="1567784" y="932343"/>
                </a:lnTo>
                <a:lnTo>
                  <a:pt x="1570274" y="937337"/>
                </a:lnTo>
                <a:lnTo>
                  <a:pt x="1572085" y="942558"/>
                </a:lnTo>
                <a:lnTo>
                  <a:pt x="1573443" y="948006"/>
                </a:lnTo>
                <a:lnTo>
                  <a:pt x="1574575" y="953681"/>
                </a:lnTo>
                <a:lnTo>
                  <a:pt x="1574801" y="959355"/>
                </a:lnTo>
                <a:lnTo>
                  <a:pt x="1574801" y="1818542"/>
                </a:lnTo>
                <a:lnTo>
                  <a:pt x="1574575" y="1824444"/>
                </a:lnTo>
                <a:lnTo>
                  <a:pt x="1573443" y="1829892"/>
                </a:lnTo>
                <a:lnTo>
                  <a:pt x="1572085" y="1835340"/>
                </a:lnTo>
                <a:lnTo>
                  <a:pt x="1570274" y="1840560"/>
                </a:lnTo>
                <a:lnTo>
                  <a:pt x="1567784" y="1845327"/>
                </a:lnTo>
                <a:lnTo>
                  <a:pt x="1565295" y="1850094"/>
                </a:lnTo>
                <a:lnTo>
                  <a:pt x="1561900" y="1854407"/>
                </a:lnTo>
                <a:lnTo>
                  <a:pt x="1558278" y="1858266"/>
                </a:lnTo>
                <a:lnTo>
                  <a:pt x="1554430" y="1861898"/>
                </a:lnTo>
                <a:lnTo>
                  <a:pt x="1550130" y="1865303"/>
                </a:lnTo>
                <a:lnTo>
                  <a:pt x="1545377" y="1867800"/>
                </a:lnTo>
                <a:lnTo>
                  <a:pt x="1540624" y="1870524"/>
                </a:lnTo>
                <a:lnTo>
                  <a:pt x="1535418" y="1872113"/>
                </a:lnTo>
                <a:lnTo>
                  <a:pt x="1529985" y="1873475"/>
                </a:lnTo>
                <a:lnTo>
                  <a:pt x="1524553" y="1874610"/>
                </a:lnTo>
                <a:lnTo>
                  <a:pt x="1518668" y="1874837"/>
                </a:lnTo>
                <a:lnTo>
                  <a:pt x="1168971" y="1874837"/>
                </a:lnTo>
                <a:lnTo>
                  <a:pt x="1163312" y="1874610"/>
                </a:lnTo>
                <a:lnTo>
                  <a:pt x="1157654" y="1873475"/>
                </a:lnTo>
                <a:lnTo>
                  <a:pt x="1152221" y="1872113"/>
                </a:lnTo>
                <a:lnTo>
                  <a:pt x="1147242" y="1870524"/>
                </a:lnTo>
                <a:lnTo>
                  <a:pt x="1142262" y="1867800"/>
                </a:lnTo>
                <a:lnTo>
                  <a:pt x="1137736" y="1865303"/>
                </a:lnTo>
                <a:lnTo>
                  <a:pt x="1133435" y="1861898"/>
                </a:lnTo>
                <a:lnTo>
                  <a:pt x="1129361" y="1858266"/>
                </a:lnTo>
                <a:lnTo>
                  <a:pt x="1125740" y="1854407"/>
                </a:lnTo>
                <a:lnTo>
                  <a:pt x="1122797" y="1850094"/>
                </a:lnTo>
                <a:lnTo>
                  <a:pt x="1119855" y="1845327"/>
                </a:lnTo>
                <a:lnTo>
                  <a:pt x="1117365" y="1840560"/>
                </a:lnTo>
                <a:lnTo>
                  <a:pt x="1115554" y="1835340"/>
                </a:lnTo>
                <a:lnTo>
                  <a:pt x="1114196" y="1829892"/>
                </a:lnTo>
                <a:lnTo>
                  <a:pt x="1113291" y="1824444"/>
                </a:lnTo>
                <a:lnTo>
                  <a:pt x="1112838" y="1818542"/>
                </a:lnTo>
                <a:lnTo>
                  <a:pt x="1112838" y="959355"/>
                </a:lnTo>
                <a:lnTo>
                  <a:pt x="1113291" y="953681"/>
                </a:lnTo>
                <a:lnTo>
                  <a:pt x="1114196" y="948006"/>
                </a:lnTo>
                <a:lnTo>
                  <a:pt x="1115554" y="942558"/>
                </a:lnTo>
                <a:lnTo>
                  <a:pt x="1117365" y="937337"/>
                </a:lnTo>
                <a:lnTo>
                  <a:pt x="1119855" y="932343"/>
                </a:lnTo>
                <a:lnTo>
                  <a:pt x="1122797" y="927803"/>
                </a:lnTo>
                <a:lnTo>
                  <a:pt x="1125740" y="923717"/>
                </a:lnTo>
                <a:lnTo>
                  <a:pt x="1129361" y="919404"/>
                </a:lnTo>
                <a:lnTo>
                  <a:pt x="1133435" y="915999"/>
                </a:lnTo>
                <a:lnTo>
                  <a:pt x="1137736" y="912821"/>
                </a:lnTo>
                <a:lnTo>
                  <a:pt x="1142262" y="909870"/>
                </a:lnTo>
                <a:lnTo>
                  <a:pt x="1147242" y="907600"/>
                </a:lnTo>
                <a:lnTo>
                  <a:pt x="1152221" y="905557"/>
                </a:lnTo>
                <a:lnTo>
                  <a:pt x="1157654" y="904195"/>
                </a:lnTo>
                <a:lnTo>
                  <a:pt x="1163312" y="903514"/>
                </a:lnTo>
                <a:lnTo>
                  <a:pt x="1168971" y="903287"/>
                </a:lnTo>
                <a:close/>
                <a:moveTo>
                  <a:pt x="1841899" y="450850"/>
                </a:moveTo>
                <a:lnTo>
                  <a:pt x="2191940" y="450850"/>
                </a:lnTo>
                <a:lnTo>
                  <a:pt x="2197604" y="451077"/>
                </a:lnTo>
                <a:lnTo>
                  <a:pt x="2203268" y="451985"/>
                </a:lnTo>
                <a:lnTo>
                  <a:pt x="2208706" y="453573"/>
                </a:lnTo>
                <a:lnTo>
                  <a:pt x="2213917" y="455388"/>
                </a:lnTo>
                <a:lnTo>
                  <a:pt x="2218674" y="457657"/>
                </a:lnTo>
                <a:lnTo>
                  <a:pt x="2223206" y="460380"/>
                </a:lnTo>
                <a:lnTo>
                  <a:pt x="2227510" y="463556"/>
                </a:lnTo>
                <a:lnTo>
                  <a:pt x="2231589" y="467186"/>
                </a:lnTo>
                <a:lnTo>
                  <a:pt x="2235214" y="471271"/>
                </a:lnTo>
                <a:lnTo>
                  <a:pt x="2238385" y="475582"/>
                </a:lnTo>
                <a:lnTo>
                  <a:pt x="2241104" y="480119"/>
                </a:lnTo>
                <a:lnTo>
                  <a:pt x="2243596" y="484884"/>
                </a:lnTo>
                <a:lnTo>
                  <a:pt x="2245636" y="490103"/>
                </a:lnTo>
                <a:lnTo>
                  <a:pt x="2246768" y="495548"/>
                </a:lnTo>
                <a:lnTo>
                  <a:pt x="2247675" y="501221"/>
                </a:lnTo>
                <a:lnTo>
                  <a:pt x="2247901" y="506893"/>
                </a:lnTo>
                <a:lnTo>
                  <a:pt x="2247901" y="1818568"/>
                </a:lnTo>
                <a:lnTo>
                  <a:pt x="2247675" y="1824468"/>
                </a:lnTo>
                <a:lnTo>
                  <a:pt x="2246768" y="1829913"/>
                </a:lnTo>
                <a:lnTo>
                  <a:pt x="2245636" y="1835358"/>
                </a:lnTo>
                <a:lnTo>
                  <a:pt x="2243596" y="1840577"/>
                </a:lnTo>
                <a:lnTo>
                  <a:pt x="2241104" y="1845342"/>
                </a:lnTo>
                <a:lnTo>
                  <a:pt x="2238385" y="1850107"/>
                </a:lnTo>
                <a:lnTo>
                  <a:pt x="2235214" y="1854418"/>
                </a:lnTo>
                <a:lnTo>
                  <a:pt x="2231589" y="1858275"/>
                </a:lnTo>
                <a:lnTo>
                  <a:pt x="2227510" y="1861905"/>
                </a:lnTo>
                <a:lnTo>
                  <a:pt x="2223206" y="1865309"/>
                </a:lnTo>
                <a:lnTo>
                  <a:pt x="2218674" y="1867804"/>
                </a:lnTo>
                <a:lnTo>
                  <a:pt x="2213917" y="1870527"/>
                </a:lnTo>
                <a:lnTo>
                  <a:pt x="2208706" y="1872115"/>
                </a:lnTo>
                <a:lnTo>
                  <a:pt x="2203268" y="1873477"/>
                </a:lnTo>
                <a:lnTo>
                  <a:pt x="2197604" y="1874611"/>
                </a:lnTo>
                <a:lnTo>
                  <a:pt x="2191940" y="1874838"/>
                </a:lnTo>
                <a:lnTo>
                  <a:pt x="1841899" y="1874838"/>
                </a:lnTo>
                <a:lnTo>
                  <a:pt x="1836235" y="1874611"/>
                </a:lnTo>
                <a:lnTo>
                  <a:pt x="1830798" y="1873477"/>
                </a:lnTo>
                <a:lnTo>
                  <a:pt x="1825360" y="1872115"/>
                </a:lnTo>
                <a:lnTo>
                  <a:pt x="1820149" y="1870527"/>
                </a:lnTo>
                <a:lnTo>
                  <a:pt x="1815165" y="1867804"/>
                </a:lnTo>
                <a:lnTo>
                  <a:pt x="1810633" y="1865309"/>
                </a:lnTo>
                <a:lnTo>
                  <a:pt x="1806329" y="1861905"/>
                </a:lnTo>
                <a:lnTo>
                  <a:pt x="1802477" y="1858275"/>
                </a:lnTo>
                <a:lnTo>
                  <a:pt x="1798852" y="1854418"/>
                </a:lnTo>
                <a:lnTo>
                  <a:pt x="1795454" y="1850107"/>
                </a:lnTo>
                <a:lnTo>
                  <a:pt x="1792508" y="1845342"/>
                </a:lnTo>
                <a:lnTo>
                  <a:pt x="1790243" y="1840577"/>
                </a:lnTo>
                <a:lnTo>
                  <a:pt x="1788430" y="1835358"/>
                </a:lnTo>
                <a:lnTo>
                  <a:pt x="1786844" y="1829913"/>
                </a:lnTo>
                <a:lnTo>
                  <a:pt x="1786165" y="1824468"/>
                </a:lnTo>
                <a:lnTo>
                  <a:pt x="1785938" y="1818568"/>
                </a:lnTo>
                <a:lnTo>
                  <a:pt x="1785938" y="506893"/>
                </a:lnTo>
                <a:lnTo>
                  <a:pt x="1786165" y="501221"/>
                </a:lnTo>
                <a:lnTo>
                  <a:pt x="1786844" y="495548"/>
                </a:lnTo>
                <a:lnTo>
                  <a:pt x="1788430" y="490103"/>
                </a:lnTo>
                <a:lnTo>
                  <a:pt x="1790243" y="484884"/>
                </a:lnTo>
                <a:lnTo>
                  <a:pt x="1792508" y="480119"/>
                </a:lnTo>
                <a:lnTo>
                  <a:pt x="1795454" y="475582"/>
                </a:lnTo>
                <a:lnTo>
                  <a:pt x="1798852" y="471271"/>
                </a:lnTo>
                <a:lnTo>
                  <a:pt x="1802477" y="467186"/>
                </a:lnTo>
                <a:lnTo>
                  <a:pt x="1806329" y="463556"/>
                </a:lnTo>
                <a:lnTo>
                  <a:pt x="1810633" y="460380"/>
                </a:lnTo>
                <a:lnTo>
                  <a:pt x="1815165" y="457657"/>
                </a:lnTo>
                <a:lnTo>
                  <a:pt x="1820149" y="455388"/>
                </a:lnTo>
                <a:lnTo>
                  <a:pt x="1825360" y="453573"/>
                </a:lnTo>
                <a:lnTo>
                  <a:pt x="1830798" y="451985"/>
                </a:lnTo>
                <a:lnTo>
                  <a:pt x="1836235" y="451077"/>
                </a:lnTo>
                <a:lnTo>
                  <a:pt x="1841899" y="450850"/>
                </a:lnTo>
                <a:close/>
                <a:moveTo>
                  <a:pt x="1458752" y="38100"/>
                </a:moveTo>
                <a:lnTo>
                  <a:pt x="1461698" y="38100"/>
                </a:lnTo>
                <a:lnTo>
                  <a:pt x="1464870" y="38100"/>
                </a:lnTo>
                <a:lnTo>
                  <a:pt x="1468043" y="38327"/>
                </a:lnTo>
                <a:lnTo>
                  <a:pt x="1470989" y="38554"/>
                </a:lnTo>
                <a:lnTo>
                  <a:pt x="1473935" y="39235"/>
                </a:lnTo>
                <a:lnTo>
                  <a:pt x="1477107" y="40143"/>
                </a:lnTo>
                <a:lnTo>
                  <a:pt x="1479827" y="40825"/>
                </a:lnTo>
                <a:lnTo>
                  <a:pt x="1482773" y="42187"/>
                </a:lnTo>
                <a:lnTo>
                  <a:pt x="1485718" y="43322"/>
                </a:lnTo>
                <a:lnTo>
                  <a:pt x="1488438" y="44684"/>
                </a:lnTo>
                <a:lnTo>
                  <a:pt x="1491157" y="46500"/>
                </a:lnTo>
                <a:lnTo>
                  <a:pt x="1493876" y="48317"/>
                </a:lnTo>
                <a:lnTo>
                  <a:pt x="1496143" y="50133"/>
                </a:lnTo>
                <a:lnTo>
                  <a:pt x="1498409" y="52176"/>
                </a:lnTo>
                <a:lnTo>
                  <a:pt x="1500675" y="54447"/>
                </a:lnTo>
                <a:lnTo>
                  <a:pt x="1502714" y="56490"/>
                </a:lnTo>
                <a:lnTo>
                  <a:pt x="1504754" y="59214"/>
                </a:lnTo>
                <a:lnTo>
                  <a:pt x="1506567" y="61485"/>
                </a:lnTo>
                <a:lnTo>
                  <a:pt x="1508153" y="64436"/>
                </a:lnTo>
                <a:lnTo>
                  <a:pt x="1509739" y="66934"/>
                </a:lnTo>
                <a:lnTo>
                  <a:pt x="1511099" y="69658"/>
                </a:lnTo>
                <a:lnTo>
                  <a:pt x="1512005" y="72609"/>
                </a:lnTo>
                <a:lnTo>
                  <a:pt x="1513138" y="75334"/>
                </a:lnTo>
                <a:lnTo>
                  <a:pt x="1514045" y="78512"/>
                </a:lnTo>
                <a:lnTo>
                  <a:pt x="1514725" y="81691"/>
                </a:lnTo>
                <a:lnTo>
                  <a:pt x="1515178" y="84642"/>
                </a:lnTo>
                <a:lnTo>
                  <a:pt x="1515405" y="87821"/>
                </a:lnTo>
                <a:lnTo>
                  <a:pt x="1543051" y="488083"/>
                </a:lnTo>
                <a:lnTo>
                  <a:pt x="1543051" y="493305"/>
                </a:lnTo>
                <a:lnTo>
                  <a:pt x="1542371" y="498754"/>
                </a:lnTo>
                <a:lnTo>
                  <a:pt x="1541691" y="503976"/>
                </a:lnTo>
                <a:lnTo>
                  <a:pt x="1540105" y="509198"/>
                </a:lnTo>
                <a:lnTo>
                  <a:pt x="1538066" y="513965"/>
                </a:lnTo>
                <a:lnTo>
                  <a:pt x="1535800" y="518506"/>
                </a:lnTo>
                <a:lnTo>
                  <a:pt x="1532854" y="522820"/>
                </a:lnTo>
                <a:lnTo>
                  <a:pt x="1529908" y="526906"/>
                </a:lnTo>
                <a:lnTo>
                  <a:pt x="1526282" y="530539"/>
                </a:lnTo>
                <a:lnTo>
                  <a:pt x="1522429" y="533944"/>
                </a:lnTo>
                <a:lnTo>
                  <a:pt x="1518350" y="537123"/>
                </a:lnTo>
                <a:lnTo>
                  <a:pt x="1513592" y="539620"/>
                </a:lnTo>
                <a:lnTo>
                  <a:pt x="1509059" y="541663"/>
                </a:lnTo>
                <a:lnTo>
                  <a:pt x="1503847" y="543253"/>
                </a:lnTo>
                <a:lnTo>
                  <a:pt x="1498635" y="544615"/>
                </a:lnTo>
                <a:lnTo>
                  <a:pt x="1493197" y="545069"/>
                </a:lnTo>
                <a:lnTo>
                  <a:pt x="1488211" y="545296"/>
                </a:lnTo>
                <a:lnTo>
                  <a:pt x="1482999" y="544842"/>
                </a:lnTo>
                <a:lnTo>
                  <a:pt x="1478014" y="543934"/>
                </a:lnTo>
                <a:lnTo>
                  <a:pt x="1473481" y="542799"/>
                </a:lnTo>
                <a:lnTo>
                  <a:pt x="1469629" y="541437"/>
                </a:lnTo>
                <a:lnTo>
                  <a:pt x="1466003" y="539847"/>
                </a:lnTo>
                <a:lnTo>
                  <a:pt x="1462604" y="537804"/>
                </a:lnTo>
                <a:lnTo>
                  <a:pt x="1459205" y="535761"/>
                </a:lnTo>
                <a:lnTo>
                  <a:pt x="1456032" y="533490"/>
                </a:lnTo>
                <a:lnTo>
                  <a:pt x="1453086" y="530766"/>
                </a:lnTo>
                <a:lnTo>
                  <a:pt x="1450367" y="528041"/>
                </a:lnTo>
                <a:lnTo>
                  <a:pt x="1447874" y="525090"/>
                </a:lnTo>
                <a:lnTo>
                  <a:pt x="1445382" y="522139"/>
                </a:lnTo>
                <a:lnTo>
                  <a:pt x="1443342" y="518733"/>
                </a:lnTo>
                <a:lnTo>
                  <a:pt x="1441529" y="515100"/>
                </a:lnTo>
                <a:lnTo>
                  <a:pt x="1439943" y="511468"/>
                </a:lnTo>
                <a:lnTo>
                  <a:pt x="1438583" y="507608"/>
                </a:lnTo>
                <a:lnTo>
                  <a:pt x="1437677" y="503749"/>
                </a:lnTo>
                <a:lnTo>
                  <a:pt x="1436770" y="499662"/>
                </a:lnTo>
                <a:lnTo>
                  <a:pt x="1436317" y="495348"/>
                </a:lnTo>
                <a:lnTo>
                  <a:pt x="1419775" y="256735"/>
                </a:lnTo>
                <a:lnTo>
                  <a:pt x="1404592" y="280119"/>
                </a:lnTo>
                <a:lnTo>
                  <a:pt x="1396434" y="292606"/>
                </a:lnTo>
                <a:lnTo>
                  <a:pt x="1387596" y="304866"/>
                </a:lnTo>
                <a:lnTo>
                  <a:pt x="1378531" y="317580"/>
                </a:lnTo>
                <a:lnTo>
                  <a:pt x="1369014" y="330748"/>
                </a:lnTo>
                <a:lnTo>
                  <a:pt x="1359270" y="343916"/>
                </a:lnTo>
                <a:lnTo>
                  <a:pt x="1348845" y="357311"/>
                </a:lnTo>
                <a:lnTo>
                  <a:pt x="1338421" y="370933"/>
                </a:lnTo>
                <a:lnTo>
                  <a:pt x="1327317" y="384782"/>
                </a:lnTo>
                <a:lnTo>
                  <a:pt x="1315760" y="398632"/>
                </a:lnTo>
                <a:lnTo>
                  <a:pt x="1303750" y="412935"/>
                </a:lnTo>
                <a:lnTo>
                  <a:pt x="1291513" y="426784"/>
                </a:lnTo>
                <a:lnTo>
                  <a:pt x="1278823" y="441314"/>
                </a:lnTo>
                <a:lnTo>
                  <a:pt x="1265679" y="455390"/>
                </a:lnTo>
                <a:lnTo>
                  <a:pt x="1252082" y="469920"/>
                </a:lnTo>
                <a:lnTo>
                  <a:pt x="1233500" y="488991"/>
                </a:lnTo>
                <a:lnTo>
                  <a:pt x="1214465" y="507608"/>
                </a:lnTo>
                <a:lnTo>
                  <a:pt x="1195430" y="525998"/>
                </a:lnTo>
                <a:lnTo>
                  <a:pt x="1175715" y="543707"/>
                </a:lnTo>
                <a:lnTo>
                  <a:pt x="1156226" y="560961"/>
                </a:lnTo>
                <a:lnTo>
                  <a:pt x="1136058" y="577762"/>
                </a:lnTo>
                <a:lnTo>
                  <a:pt x="1115663" y="594336"/>
                </a:lnTo>
                <a:lnTo>
                  <a:pt x="1095041" y="610455"/>
                </a:lnTo>
                <a:lnTo>
                  <a:pt x="1074193" y="625893"/>
                </a:lnTo>
                <a:lnTo>
                  <a:pt x="1053118" y="641105"/>
                </a:lnTo>
                <a:lnTo>
                  <a:pt x="1031590" y="655408"/>
                </a:lnTo>
                <a:lnTo>
                  <a:pt x="1010062" y="669711"/>
                </a:lnTo>
                <a:lnTo>
                  <a:pt x="988081" y="683333"/>
                </a:lnTo>
                <a:lnTo>
                  <a:pt x="966099" y="696501"/>
                </a:lnTo>
                <a:lnTo>
                  <a:pt x="943891" y="709442"/>
                </a:lnTo>
                <a:lnTo>
                  <a:pt x="921004" y="721702"/>
                </a:lnTo>
                <a:lnTo>
                  <a:pt x="906954" y="729194"/>
                </a:lnTo>
                <a:lnTo>
                  <a:pt x="892451" y="736232"/>
                </a:lnTo>
                <a:lnTo>
                  <a:pt x="878174" y="743497"/>
                </a:lnTo>
                <a:lnTo>
                  <a:pt x="863671" y="750309"/>
                </a:lnTo>
                <a:lnTo>
                  <a:pt x="848941" y="756893"/>
                </a:lnTo>
                <a:lnTo>
                  <a:pt x="834212" y="763477"/>
                </a:lnTo>
                <a:lnTo>
                  <a:pt x="819482" y="769834"/>
                </a:lnTo>
                <a:lnTo>
                  <a:pt x="804526" y="775736"/>
                </a:lnTo>
                <a:lnTo>
                  <a:pt x="789569" y="781866"/>
                </a:lnTo>
                <a:lnTo>
                  <a:pt x="774613" y="787542"/>
                </a:lnTo>
                <a:lnTo>
                  <a:pt x="759430" y="793218"/>
                </a:lnTo>
                <a:lnTo>
                  <a:pt x="744247" y="798440"/>
                </a:lnTo>
                <a:lnTo>
                  <a:pt x="729064" y="803435"/>
                </a:lnTo>
                <a:lnTo>
                  <a:pt x="713655" y="808657"/>
                </a:lnTo>
                <a:lnTo>
                  <a:pt x="698472" y="813197"/>
                </a:lnTo>
                <a:lnTo>
                  <a:pt x="682609" y="817965"/>
                </a:lnTo>
                <a:lnTo>
                  <a:pt x="667199" y="822279"/>
                </a:lnTo>
                <a:lnTo>
                  <a:pt x="651563" y="826365"/>
                </a:lnTo>
                <a:lnTo>
                  <a:pt x="635701" y="830452"/>
                </a:lnTo>
                <a:lnTo>
                  <a:pt x="620064" y="834084"/>
                </a:lnTo>
                <a:lnTo>
                  <a:pt x="604202" y="837717"/>
                </a:lnTo>
                <a:lnTo>
                  <a:pt x="588112" y="841350"/>
                </a:lnTo>
                <a:lnTo>
                  <a:pt x="572249" y="844528"/>
                </a:lnTo>
                <a:lnTo>
                  <a:pt x="555933" y="847479"/>
                </a:lnTo>
                <a:lnTo>
                  <a:pt x="539618" y="850431"/>
                </a:lnTo>
                <a:lnTo>
                  <a:pt x="523528" y="852928"/>
                </a:lnTo>
                <a:lnTo>
                  <a:pt x="507212" y="855653"/>
                </a:lnTo>
                <a:lnTo>
                  <a:pt x="490896" y="857923"/>
                </a:lnTo>
                <a:lnTo>
                  <a:pt x="474353" y="859966"/>
                </a:lnTo>
                <a:lnTo>
                  <a:pt x="458037" y="861783"/>
                </a:lnTo>
                <a:lnTo>
                  <a:pt x="441268" y="863372"/>
                </a:lnTo>
                <a:lnTo>
                  <a:pt x="424726" y="864961"/>
                </a:lnTo>
                <a:lnTo>
                  <a:pt x="419287" y="865188"/>
                </a:lnTo>
                <a:lnTo>
                  <a:pt x="414075" y="864734"/>
                </a:lnTo>
                <a:lnTo>
                  <a:pt x="409089" y="863826"/>
                </a:lnTo>
                <a:lnTo>
                  <a:pt x="404104" y="862464"/>
                </a:lnTo>
                <a:lnTo>
                  <a:pt x="400252" y="861329"/>
                </a:lnTo>
                <a:lnTo>
                  <a:pt x="396626" y="859739"/>
                </a:lnTo>
                <a:lnTo>
                  <a:pt x="393227" y="857923"/>
                </a:lnTo>
                <a:lnTo>
                  <a:pt x="389827" y="855880"/>
                </a:lnTo>
                <a:lnTo>
                  <a:pt x="386882" y="853609"/>
                </a:lnTo>
                <a:lnTo>
                  <a:pt x="383936" y="850885"/>
                </a:lnTo>
                <a:lnTo>
                  <a:pt x="381216" y="848161"/>
                </a:lnTo>
                <a:lnTo>
                  <a:pt x="378497" y="845209"/>
                </a:lnTo>
                <a:lnTo>
                  <a:pt x="376231" y="842258"/>
                </a:lnTo>
                <a:lnTo>
                  <a:pt x="374191" y="838852"/>
                </a:lnTo>
                <a:lnTo>
                  <a:pt x="372378" y="835447"/>
                </a:lnTo>
                <a:lnTo>
                  <a:pt x="370566" y="831814"/>
                </a:lnTo>
                <a:lnTo>
                  <a:pt x="369206" y="827955"/>
                </a:lnTo>
                <a:lnTo>
                  <a:pt x="368299" y="824095"/>
                </a:lnTo>
                <a:lnTo>
                  <a:pt x="367620" y="820008"/>
                </a:lnTo>
                <a:lnTo>
                  <a:pt x="366940" y="815922"/>
                </a:lnTo>
                <a:lnTo>
                  <a:pt x="366713" y="810473"/>
                </a:lnTo>
                <a:lnTo>
                  <a:pt x="367167" y="805024"/>
                </a:lnTo>
                <a:lnTo>
                  <a:pt x="368073" y="799802"/>
                </a:lnTo>
                <a:lnTo>
                  <a:pt x="369206" y="795034"/>
                </a:lnTo>
                <a:lnTo>
                  <a:pt x="371472" y="790040"/>
                </a:lnTo>
                <a:lnTo>
                  <a:pt x="373738" y="785272"/>
                </a:lnTo>
                <a:lnTo>
                  <a:pt x="376231" y="780958"/>
                </a:lnTo>
                <a:lnTo>
                  <a:pt x="379403" y="776872"/>
                </a:lnTo>
                <a:lnTo>
                  <a:pt x="383029" y="773239"/>
                </a:lnTo>
                <a:lnTo>
                  <a:pt x="386882" y="769607"/>
                </a:lnTo>
                <a:lnTo>
                  <a:pt x="390961" y="766882"/>
                </a:lnTo>
                <a:lnTo>
                  <a:pt x="395266" y="763931"/>
                </a:lnTo>
                <a:lnTo>
                  <a:pt x="400252" y="761887"/>
                </a:lnTo>
                <a:lnTo>
                  <a:pt x="405237" y="760071"/>
                </a:lnTo>
                <a:lnTo>
                  <a:pt x="410222" y="758709"/>
                </a:lnTo>
                <a:lnTo>
                  <a:pt x="415661" y="758255"/>
                </a:lnTo>
                <a:lnTo>
                  <a:pt x="431071" y="756666"/>
                </a:lnTo>
                <a:lnTo>
                  <a:pt x="446027" y="755076"/>
                </a:lnTo>
                <a:lnTo>
                  <a:pt x="461210" y="753714"/>
                </a:lnTo>
                <a:lnTo>
                  <a:pt x="476166" y="751898"/>
                </a:lnTo>
                <a:lnTo>
                  <a:pt x="491123" y="749854"/>
                </a:lnTo>
                <a:lnTo>
                  <a:pt x="506079" y="747357"/>
                </a:lnTo>
                <a:lnTo>
                  <a:pt x="521035" y="745087"/>
                </a:lnTo>
                <a:lnTo>
                  <a:pt x="535765" y="742589"/>
                </a:lnTo>
                <a:lnTo>
                  <a:pt x="550495" y="739638"/>
                </a:lnTo>
                <a:lnTo>
                  <a:pt x="565224" y="736913"/>
                </a:lnTo>
                <a:lnTo>
                  <a:pt x="579728" y="733735"/>
                </a:lnTo>
                <a:lnTo>
                  <a:pt x="594231" y="730329"/>
                </a:lnTo>
                <a:lnTo>
                  <a:pt x="608734" y="726697"/>
                </a:lnTo>
                <a:lnTo>
                  <a:pt x="623010" y="723064"/>
                </a:lnTo>
                <a:lnTo>
                  <a:pt x="637287" y="719432"/>
                </a:lnTo>
                <a:lnTo>
                  <a:pt x="651563" y="715345"/>
                </a:lnTo>
                <a:lnTo>
                  <a:pt x="665613" y="711259"/>
                </a:lnTo>
                <a:lnTo>
                  <a:pt x="679890" y="706945"/>
                </a:lnTo>
                <a:lnTo>
                  <a:pt x="693713" y="702404"/>
                </a:lnTo>
                <a:lnTo>
                  <a:pt x="707763" y="697864"/>
                </a:lnTo>
                <a:lnTo>
                  <a:pt x="721586" y="692869"/>
                </a:lnTo>
                <a:lnTo>
                  <a:pt x="735183" y="687874"/>
                </a:lnTo>
                <a:lnTo>
                  <a:pt x="749233" y="682652"/>
                </a:lnTo>
                <a:lnTo>
                  <a:pt x="762603" y="677430"/>
                </a:lnTo>
                <a:lnTo>
                  <a:pt x="776199" y="671755"/>
                </a:lnTo>
                <a:lnTo>
                  <a:pt x="789569" y="666079"/>
                </a:lnTo>
                <a:lnTo>
                  <a:pt x="803166" y="660176"/>
                </a:lnTo>
                <a:lnTo>
                  <a:pt x="816536" y="654273"/>
                </a:lnTo>
                <a:lnTo>
                  <a:pt x="829679" y="648143"/>
                </a:lnTo>
                <a:lnTo>
                  <a:pt x="842823" y="641559"/>
                </a:lnTo>
                <a:lnTo>
                  <a:pt x="855966" y="634975"/>
                </a:lnTo>
                <a:lnTo>
                  <a:pt x="868883" y="628164"/>
                </a:lnTo>
                <a:lnTo>
                  <a:pt x="889505" y="617039"/>
                </a:lnTo>
                <a:lnTo>
                  <a:pt x="910126" y="605460"/>
                </a:lnTo>
                <a:lnTo>
                  <a:pt x="930068" y="593655"/>
                </a:lnTo>
                <a:lnTo>
                  <a:pt x="950237" y="580941"/>
                </a:lnTo>
                <a:lnTo>
                  <a:pt x="970178" y="568000"/>
                </a:lnTo>
                <a:lnTo>
                  <a:pt x="989667" y="554832"/>
                </a:lnTo>
                <a:lnTo>
                  <a:pt x="1008929" y="540982"/>
                </a:lnTo>
                <a:lnTo>
                  <a:pt x="1027964" y="526906"/>
                </a:lnTo>
                <a:lnTo>
                  <a:pt x="1046773" y="512149"/>
                </a:lnTo>
                <a:lnTo>
                  <a:pt x="1065355" y="497165"/>
                </a:lnTo>
                <a:lnTo>
                  <a:pt x="1083937" y="481726"/>
                </a:lnTo>
                <a:lnTo>
                  <a:pt x="1102066" y="466061"/>
                </a:lnTo>
                <a:lnTo>
                  <a:pt x="1119742" y="449714"/>
                </a:lnTo>
                <a:lnTo>
                  <a:pt x="1137644" y="433141"/>
                </a:lnTo>
                <a:lnTo>
                  <a:pt x="1154866" y="416113"/>
                </a:lnTo>
                <a:lnTo>
                  <a:pt x="1171862" y="398859"/>
                </a:lnTo>
                <a:lnTo>
                  <a:pt x="1184779" y="385236"/>
                </a:lnTo>
                <a:lnTo>
                  <a:pt x="1197469" y="371841"/>
                </a:lnTo>
                <a:lnTo>
                  <a:pt x="1209480" y="358219"/>
                </a:lnTo>
                <a:lnTo>
                  <a:pt x="1221037" y="344597"/>
                </a:lnTo>
                <a:lnTo>
                  <a:pt x="1232367" y="331429"/>
                </a:lnTo>
                <a:lnTo>
                  <a:pt x="1243245" y="318261"/>
                </a:lnTo>
                <a:lnTo>
                  <a:pt x="1253895" y="305093"/>
                </a:lnTo>
                <a:lnTo>
                  <a:pt x="1263866" y="292606"/>
                </a:lnTo>
                <a:lnTo>
                  <a:pt x="1273384" y="279665"/>
                </a:lnTo>
                <a:lnTo>
                  <a:pt x="1282675" y="267178"/>
                </a:lnTo>
                <a:lnTo>
                  <a:pt x="1291739" y="255145"/>
                </a:lnTo>
                <a:lnTo>
                  <a:pt x="1300124" y="242886"/>
                </a:lnTo>
                <a:lnTo>
                  <a:pt x="1308282" y="231307"/>
                </a:lnTo>
                <a:lnTo>
                  <a:pt x="1316213" y="219728"/>
                </a:lnTo>
                <a:lnTo>
                  <a:pt x="1330263" y="197706"/>
                </a:lnTo>
                <a:lnTo>
                  <a:pt x="1107958" y="281027"/>
                </a:lnTo>
                <a:lnTo>
                  <a:pt x="1102746" y="282390"/>
                </a:lnTo>
                <a:lnTo>
                  <a:pt x="1097534" y="283525"/>
                </a:lnTo>
                <a:lnTo>
                  <a:pt x="1092322" y="283979"/>
                </a:lnTo>
                <a:lnTo>
                  <a:pt x="1087110" y="283979"/>
                </a:lnTo>
                <a:lnTo>
                  <a:pt x="1081898" y="283752"/>
                </a:lnTo>
                <a:lnTo>
                  <a:pt x="1076686" y="282844"/>
                </a:lnTo>
                <a:lnTo>
                  <a:pt x="1071927" y="281255"/>
                </a:lnTo>
                <a:lnTo>
                  <a:pt x="1067168" y="279438"/>
                </a:lnTo>
                <a:lnTo>
                  <a:pt x="1062636" y="277168"/>
                </a:lnTo>
                <a:lnTo>
                  <a:pt x="1058103" y="274216"/>
                </a:lnTo>
                <a:lnTo>
                  <a:pt x="1054251" y="270811"/>
                </a:lnTo>
                <a:lnTo>
                  <a:pt x="1050399" y="267178"/>
                </a:lnTo>
                <a:lnTo>
                  <a:pt x="1047226" y="263319"/>
                </a:lnTo>
                <a:lnTo>
                  <a:pt x="1044054" y="259005"/>
                </a:lnTo>
                <a:lnTo>
                  <a:pt x="1041561" y="254237"/>
                </a:lnTo>
                <a:lnTo>
                  <a:pt x="1039295" y="249470"/>
                </a:lnTo>
                <a:lnTo>
                  <a:pt x="1037482" y="244021"/>
                </a:lnTo>
                <a:lnTo>
                  <a:pt x="1036575" y="238799"/>
                </a:lnTo>
                <a:lnTo>
                  <a:pt x="1036122" y="233350"/>
                </a:lnTo>
                <a:lnTo>
                  <a:pt x="1036122" y="228355"/>
                </a:lnTo>
                <a:lnTo>
                  <a:pt x="1036349" y="223134"/>
                </a:lnTo>
                <a:lnTo>
                  <a:pt x="1037255" y="218139"/>
                </a:lnTo>
                <a:lnTo>
                  <a:pt x="1038841" y="213144"/>
                </a:lnTo>
                <a:lnTo>
                  <a:pt x="1040654" y="208376"/>
                </a:lnTo>
                <a:lnTo>
                  <a:pt x="1042920" y="203836"/>
                </a:lnTo>
                <a:lnTo>
                  <a:pt x="1045866" y="199295"/>
                </a:lnTo>
                <a:lnTo>
                  <a:pt x="1049266" y="195435"/>
                </a:lnTo>
                <a:lnTo>
                  <a:pt x="1052891" y="191576"/>
                </a:lnTo>
                <a:lnTo>
                  <a:pt x="1056744" y="188170"/>
                </a:lnTo>
                <a:lnTo>
                  <a:pt x="1061049" y="185219"/>
                </a:lnTo>
                <a:lnTo>
                  <a:pt x="1065582" y="182494"/>
                </a:lnTo>
                <a:lnTo>
                  <a:pt x="1070567" y="180451"/>
                </a:lnTo>
                <a:lnTo>
                  <a:pt x="1443569" y="41279"/>
                </a:lnTo>
                <a:lnTo>
                  <a:pt x="1446288" y="40370"/>
                </a:lnTo>
                <a:lnTo>
                  <a:pt x="1449461" y="39462"/>
                </a:lnTo>
                <a:lnTo>
                  <a:pt x="1452633" y="38781"/>
                </a:lnTo>
                <a:lnTo>
                  <a:pt x="1455579" y="38327"/>
                </a:lnTo>
                <a:lnTo>
                  <a:pt x="1458752" y="38100"/>
                </a:lnTo>
                <a:close/>
                <a:moveTo>
                  <a:pt x="102528" y="0"/>
                </a:moveTo>
                <a:lnTo>
                  <a:pt x="107971" y="454"/>
                </a:lnTo>
                <a:lnTo>
                  <a:pt x="113189" y="681"/>
                </a:lnTo>
                <a:lnTo>
                  <a:pt x="118406" y="1361"/>
                </a:lnTo>
                <a:lnTo>
                  <a:pt x="123169" y="2268"/>
                </a:lnTo>
                <a:lnTo>
                  <a:pt x="128386" y="3403"/>
                </a:lnTo>
                <a:lnTo>
                  <a:pt x="133376" y="4764"/>
                </a:lnTo>
                <a:lnTo>
                  <a:pt x="137913" y="6578"/>
                </a:lnTo>
                <a:lnTo>
                  <a:pt x="142450" y="8393"/>
                </a:lnTo>
                <a:lnTo>
                  <a:pt x="147213" y="10434"/>
                </a:lnTo>
                <a:lnTo>
                  <a:pt x="151523" y="12476"/>
                </a:lnTo>
                <a:lnTo>
                  <a:pt x="156059" y="14971"/>
                </a:lnTo>
                <a:lnTo>
                  <a:pt x="160143" y="17693"/>
                </a:lnTo>
                <a:lnTo>
                  <a:pt x="164225" y="20642"/>
                </a:lnTo>
                <a:lnTo>
                  <a:pt x="168082" y="23590"/>
                </a:lnTo>
                <a:lnTo>
                  <a:pt x="171711" y="26993"/>
                </a:lnTo>
                <a:lnTo>
                  <a:pt x="175340" y="30169"/>
                </a:lnTo>
                <a:lnTo>
                  <a:pt x="178743" y="33798"/>
                </a:lnTo>
                <a:lnTo>
                  <a:pt x="181918" y="37427"/>
                </a:lnTo>
                <a:lnTo>
                  <a:pt x="185094" y="41510"/>
                </a:lnTo>
                <a:lnTo>
                  <a:pt x="188043" y="45593"/>
                </a:lnTo>
                <a:lnTo>
                  <a:pt x="190538" y="49676"/>
                </a:lnTo>
                <a:lnTo>
                  <a:pt x="193033" y="53986"/>
                </a:lnTo>
                <a:lnTo>
                  <a:pt x="195074" y="58296"/>
                </a:lnTo>
                <a:lnTo>
                  <a:pt x="197343" y="63059"/>
                </a:lnTo>
                <a:lnTo>
                  <a:pt x="199157" y="67596"/>
                </a:lnTo>
                <a:lnTo>
                  <a:pt x="200745" y="72359"/>
                </a:lnTo>
                <a:lnTo>
                  <a:pt x="202106" y="77122"/>
                </a:lnTo>
                <a:lnTo>
                  <a:pt x="203467" y="82340"/>
                </a:lnTo>
                <a:lnTo>
                  <a:pt x="204148" y="87330"/>
                </a:lnTo>
                <a:lnTo>
                  <a:pt x="205055" y="92320"/>
                </a:lnTo>
                <a:lnTo>
                  <a:pt x="205282" y="97537"/>
                </a:lnTo>
                <a:lnTo>
                  <a:pt x="205509" y="102981"/>
                </a:lnTo>
                <a:lnTo>
                  <a:pt x="205509" y="2092965"/>
                </a:lnTo>
                <a:lnTo>
                  <a:pt x="2195719" y="2092965"/>
                </a:lnTo>
                <a:lnTo>
                  <a:pt x="2201163" y="2093192"/>
                </a:lnTo>
                <a:lnTo>
                  <a:pt x="2206380" y="2093419"/>
                </a:lnTo>
                <a:lnTo>
                  <a:pt x="2211597" y="2094326"/>
                </a:lnTo>
                <a:lnTo>
                  <a:pt x="2216587" y="2095233"/>
                </a:lnTo>
                <a:lnTo>
                  <a:pt x="2221578" y="2096367"/>
                </a:lnTo>
                <a:lnTo>
                  <a:pt x="2226568" y="2097501"/>
                </a:lnTo>
                <a:lnTo>
                  <a:pt x="2231105" y="2099316"/>
                </a:lnTo>
                <a:lnTo>
                  <a:pt x="2235868" y="2101131"/>
                </a:lnTo>
                <a:lnTo>
                  <a:pt x="2240405" y="2103172"/>
                </a:lnTo>
                <a:lnTo>
                  <a:pt x="2244714" y="2105667"/>
                </a:lnTo>
                <a:lnTo>
                  <a:pt x="2249251" y="2107936"/>
                </a:lnTo>
                <a:lnTo>
                  <a:pt x="2253334" y="2110658"/>
                </a:lnTo>
                <a:lnTo>
                  <a:pt x="2257417" y="2113606"/>
                </a:lnTo>
                <a:lnTo>
                  <a:pt x="2261273" y="2116328"/>
                </a:lnTo>
                <a:lnTo>
                  <a:pt x="2264902" y="2119731"/>
                </a:lnTo>
                <a:lnTo>
                  <a:pt x="2268532" y="2123133"/>
                </a:lnTo>
                <a:lnTo>
                  <a:pt x="2271934" y="2126763"/>
                </a:lnTo>
                <a:lnTo>
                  <a:pt x="2275337" y="2130619"/>
                </a:lnTo>
                <a:lnTo>
                  <a:pt x="2278285" y="2134475"/>
                </a:lnTo>
                <a:lnTo>
                  <a:pt x="2281234" y="2138331"/>
                </a:lnTo>
                <a:lnTo>
                  <a:pt x="2283729" y="2142414"/>
                </a:lnTo>
                <a:lnTo>
                  <a:pt x="2286224" y="2146724"/>
                </a:lnTo>
                <a:lnTo>
                  <a:pt x="2288720" y="2151260"/>
                </a:lnTo>
                <a:lnTo>
                  <a:pt x="2290761" y="2155797"/>
                </a:lnTo>
                <a:lnTo>
                  <a:pt x="2292576" y="2160560"/>
                </a:lnTo>
                <a:lnTo>
                  <a:pt x="2294164" y="2165324"/>
                </a:lnTo>
                <a:lnTo>
                  <a:pt x="2295298" y="2170087"/>
                </a:lnTo>
                <a:lnTo>
                  <a:pt x="2296659" y="2175304"/>
                </a:lnTo>
                <a:lnTo>
                  <a:pt x="2297339" y="2180068"/>
                </a:lnTo>
                <a:lnTo>
                  <a:pt x="2298246" y="2185285"/>
                </a:lnTo>
                <a:lnTo>
                  <a:pt x="2298473" y="2190729"/>
                </a:lnTo>
                <a:lnTo>
                  <a:pt x="2298700" y="2195946"/>
                </a:lnTo>
                <a:lnTo>
                  <a:pt x="2298473" y="2201163"/>
                </a:lnTo>
                <a:lnTo>
                  <a:pt x="2298246" y="2206380"/>
                </a:lnTo>
                <a:lnTo>
                  <a:pt x="2297339" y="2211597"/>
                </a:lnTo>
                <a:lnTo>
                  <a:pt x="2296659" y="2216361"/>
                </a:lnTo>
                <a:lnTo>
                  <a:pt x="2295298" y="2221578"/>
                </a:lnTo>
                <a:lnTo>
                  <a:pt x="2294164" y="2226568"/>
                </a:lnTo>
                <a:lnTo>
                  <a:pt x="2292576" y="2231105"/>
                </a:lnTo>
                <a:lnTo>
                  <a:pt x="2290761" y="2235868"/>
                </a:lnTo>
                <a:lnTo>
                  <a:pt x="2288720" y="2240405"/>
                </a:lnTo>
                <a:lnTo>
                  <a:pt x="2286224" y="2244941"/>
                </a:lnTo>
                <a:lnTo>
                  <a:pt x="2283729" y="2249251"/>
                </a:lnTo>
                <a:lnTo>
                  <a:pt x="2281234" y="2253334"/>
                </a:lnTo>
                <a:lnTo>
                  <a:pt x="2278285" y="2257417"/>
                </a:lnTo>
                <a:lnTo>
                  <a:pt x="2275337" y="2261273"/>
                </a:lnTo>
                <a:lnTo>
                  <a:pt x="2271934" y="2264902"/>
                </a:lnTo>
                <a:lnTo>
                  <a:pt x="2268532" y="2268532"/>
                </a:lnTo>
                <a:lnTo>
                  <a:pt x="2264902" y="2271934"/>
                </a:lnTo>
                <a:lnTo>
                  <a:pt x="2261273" y="2275337"/>
                </a:lnTo>
                <a:lnTo>
                  <a:pt x="2257417" y="2278059"/>
                </a:lnTo>
                <a:lnTo>
                  <a:pt x="2253334" y="2281234"/>
                </a:lnTo>
                <a:lnTo>
                  <a:pt x="2249251" y="2283729"/>
                </a:lnTo>
                <a:lnTo>
                  <a:pt x="2244714" y="2286451"/>
                </a:lnTo>
                <a:lnTo>
                  <a:pt x="2240405" y="2288493"/>
                </a:lnTo>
                <a:lnTo>
                  <a:pt x="2235868" y="2290534"/>
                </a:lnTo>
                <a:lnTo>
                  <a:pt x="2231105" y="2292349"/>
                </a:lnTo>
                <a:lnTo>
                  <a:pt x="2226568" y="2294164"/>
                </a:lnTo>
                <a:lnTo>
                  <a:pt x="2221578" y="2295298"/>
                </a:lnTo>
                <a:lnTo>
                  <a:pt x="2216587" y="2296659"/>
                </a:lnTo>
                <a:lnTo>
                  <a:pt x="2211597" y="2297566"/>
                </a:lnTo>
                <a:lnTo>
                  <a:pt x="2206380" y="2298246"/>
                </a:lnTo>
                <a:lnTo>
                  <a:pt x="2201163" y="2298473"/>
                </a:lnTo>
                <a:lnTo>
                  <a:pt x="2195719" y="2298700"/>
                </a:lnTo>
                <a:lnTo>
                  <a:pt x="102528" y="2298700"/>
                </a:lnTo>
                <a:lnTo>
                  <a:pt x="97310" y="2298473"/>
                </a:lnTo>
                <a:lnTo>
                  <a:pt x="92093" y="2298246"/>
                </a:lnTo>
                <a:lnTo>
                  <a:pt x="86876" y="2297566"/>
                </a:lnTo>
                <a:lnTo>
                  <a:pt x="81886" y="2296659"/>
                </a:lnTo>
                <a:lnTo>
                  <a:pt x="77122" y="2295298"/>
                </a:lnTo>
                <a:lnTo>
                  <a:pt x="72132" y="2294164"/>
                </a:lnTo>
                <a:lnTo>
                  <a:pt x="67142" y="2292349"/>
                </a:lnTo>
                <a:lnTo>
                  <a:pt x="62605" y="2290534"/>
                </a:lnTo>
                <a:lnTo>
                  <a:pt x="57842" y="2288493"/>
                </a:lnTo>
                <a:lnTo>
                  <a:pt x="53532" y="2286451"/>
                </a:lnTo>
                <a:lnTo>
                  <a:pt x="49449" y="2283729"/>
                </a:lnTo>
                <a:lnTo>
                  <a:pt x="45139" y="2281234"/>
                </a:lnTo>
                <a:lnTo>
                  <a:pt x="41283" y="2278059"/>
                </a:lnTo>
                <a:lnTo>
                  <a:pt x="37200" y="2275337"/>
                </a:lnTo>
                <a:lnTo>
                  <a:pt x="33344" y="2271934"/>
                </a:lnTo>
                <a:lnTo>
                  <a:pt x="29715" y="2268532"/>
                </a:lnTo>
                <a:lnTo>
                  <a:pt x="26539" y="2264902"/>
                </a:lnTo>
                <a:lnTo>
                  <a:pt x="23364" y="2261273"/>
                </a:lnTo>
                <a:lnTo>
                  <a:pt x="20188" y="2257417"/>
                </a:lnTo>
                <a:lnTo>
                  <a:pt x="17466" y="2253334"/>
                </a:lnTo>
                <a:lnTo>
                  <a:pt x="14517" y="2249251"/>
                </a:lnTo>
                <a:lnTo>
                  <a:pt x="12249" y="2244941"/>
                </a:lnTo>
                <a:lnTo>
                  <a:pt x="9981" y="2240405"/>
                </a:lnTo>
                <a:lnTo>
                  <a:pt x="7939" y="2235868"/>
                </a:lnTo>
                <a:lnTo>
                  <a:pt x="6125" y="2231105"/>
                </a:lnTo>
                <a:lnTo>
                  <a:pt x="4537" y="2226568"/>
                </a:lnTo>
                <a:lnTo>
                  <a:pt x="2949" y="2221578"/>
                </a:lnTo>
                <a:lnTo>
                  <a:pt x="2042" y="2216361"/>
                </a:lnTo>
                <a:lnTo>
                  <a:pt x="907" y="2211597"/>
                </a:lnTo>
                <a:lnTo>
                  <a:pt x="454" y="2206380"/>
                </a:lnTo>
                <a:lnTo>
                  <a:pt x="0" y="2201163"/>
                </a:lnTo>
                <a:lnTo>
                  <a:pt x="0" y="2195946"/>
                </a:lnTo>
                <a:lnTo>
                  <a:pt x="0" y="102981"/>
                </a:lnTo>
                <a:lnTo>
                  <a:pt x="0" y="97537"/>
                </a:lnTo>
                <a:lnTo>
                  <a:pt x="454" y="92320"/>
                </a:lnTo>
                <a:lnTo>
                  <a:pt x="907" y="87330"/>
                </a:lnTo>
                <a:lnTo>
                  <a:pt x="2042" y="82340"/>
                </a:lnTo>
                <a:lnTo>
                  <a:pt x="2949" y="77122"/>
                </a:lnTo>
                <a:lnTo>
                  <a:pt x="4537" y="72359"/>
                </a:lnTo>
                <a:lnTo>
                  <a:pt x="6125" y="67596"/>
                </a:lnTo>
                <a:lnTo>
                  <a:pt x="7939" y="63059"/>
                </a:lnTo>
                <a:lnTo>
                  <a:pt x="9981" y="58296"/>
                </a:lnTo>
                <a:lnTo>
                  <a:pt x="12249" y="53986"/>
                </a:lnTo>
                <a:lnTo>
                  <a:pt x="14517" y="49676"/>
                </a:lnTo>
                <a:lnTo>
                  <a:pt x="17466" y="45593"/>
                </a:lnTo>
                <a:lnTo>
                  <a:pt x="20188" y="41510"/>
                </a:lnTo>
                <a:lnTo>
                  <a:pt x="23364" y="37427"/>
                </a:lnTo>
                <a:lnTo>
                  <a:pt x="26539" y="33798"/>
                </a:lnTo>
                <a:lnTo>
                  <a:pt x="29715" y="30169"/>
                </a:lnTo>
                <a:lnTo>
                  <a:pt x="33344" y="26993"/>
                </a:lnTo>
                <a:lnTo>
                  <a:pt x="37200" y="23590"/>
                </a:lnTo>
                <a:lnTo>
                  <a:pt x="41283" y="20642"/>
                </a:lnTo>
                <a:lnTo>
                  <a:pt x="45139" y="17693"/>
                </a:lnTo>
                <a:lnTo>
                  <a:pt x="49449" y="14971"/>
                </a:lnTo>
                <a:lnTo>
                  <a:pt x="53532" y="12476"/>
                </a:lnTo>
                <a:lnTo>
                  <a:pt x="57842" y="10434"/>
                </a:lnTo>
                <a:lnTo>
                  <a:pt x="62605" y="8393"/>
                </a:lnTo>
                <a:lnTo>
                  <a:pt x="67142" y="6578"/>
                </a:lnTo>
                <a:lnTo>
                  <a:pt x="72132" y="4764"/>
                </a:lnTo>
                <a:lnTo>
                  <a:pt x="77122" y="3403"/>
                </a:lnTo>
                <a:lnTo>
                  <a:pt x="81886" y="2268"/>
                </a:lnTo>
                <a:lnTo>
                  <a:pt x="86876" y="1361"/>
                </a:lnTo>
                <a:lnTo>
                  <a:pt x="92093" y="681"/>
                </a:lnTo>
                <a:lnTo>
                  <a:pt x="97310" y="454"/>
                </a:lnTo>
                <a:lnTo>
                  <a:pt x="1025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20" name="MH_SubTitle_3"/>
          <p:cNvSpPr txBox="1"/>
          <p:nvPr/>
        </p:nvSpPr>
        <p:spPr>
          <a:xfrm>
            <a:off x="1554480" y="3120390"/>
            <a:ext cx="1556385" cy="56451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000" b="1" kern="0" noProof="0" dirty="0">
                <a:ln>
                  <a:noFill/>
                </a:ln>
                <a:solidFill>
                  <a:srgbClr val="1B4367"/>
                </a:solidFill>
                <a:uLnTx/>
                <a:uFillTx/>
                <a:cs typeface="+mn-ea"/>
                <a:sym typeface="+mn-lt"/>
              </a:rPr>
              <a:t>总结与展望</a:t>
            </a:r>
            <a:endParaRPr lang="zh-CN" altLang="en-US" sz="2000" b="1" kern="0" noProof="0" dirty="0">
              <a:ln>
                <a:noFill/>
              </a:ln>
              <a:solidFill>
                <a:srgbClr val="1B4367"/>
              </a:solidFill>
              <a:uLnTx/>
              <a:uFillTx/>
              <a:cs typeface="+mn-ea"/>
              <a:sym typeface="+mn-lt"/>
            </a:endParaRPr>
          </a:p>
        </p:txBody>
      </p:sp>
      <p:sp>
        <p:nvSpPr>
          <p:cNvPr id="5138" name="MH_Desc_1"/>
          <p:cNvSpPr>
            <a:spLocks noChangeArrowheads="1"/>
          </p:cNvSpPr>
          <p:nvPr/>
        </p:nvSpPr>
        <p:spPr bwMode="auto">
          <a:xfrm>
            <a:off x="3758565" y="1092200"/>
            <a:ext cx="4256405" cy="1282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0" rIns="68580" bIns="0"/>
          <a:lstStyle/>
          <a:p>
            <a:pPr lvl="0" algn="l" fontAlgn="auto">
              <a:lnSpc>
                <a:spcPct val="100000"/>
              </a:lnSpc>
            </a:pPr>
            <a:r>
              <a:rPr lang="zh-CN" altLang="en-US" sz="2000" b="1" dirty="0" smtClean="0">
                <a:solidFill>
                  <a:srgbClr val="1B4367"/>
                </a:solidFill>
                <a:cs typeface="+mn-ea"/>
                <a:sym typeface="+mn-lt"/>
              </a:rPr>
              <a:t>总结：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总体来说，识别效果还不错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高于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90%)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，打印字体数据集的准确率高于训练数据的手写数据集。分割效果也能准确分割，设计达到要求。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algn="ctr">
              <a:lnSpc>
                <a:spcPts val="15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15"/>
          <p:cNvSpPr txBox="1"/>
          <p:nvPr/>
        </p:nvSpPr>
        <p:spPr>
          <a:xfrm>
            <a:off x="709386" y="309785"/>
            <a:ext cx="2261711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1B4367"/>
                </a:solidFill>
                <a:cs typeface="+mn-ea"/>
                <a:sym typeface="+mn-lt"/>
              </a:rPr>
              <a:t>结论</a:t>
            </a:r>
            <a:endParaRPr lang="zh-CN" altLang="en-US" sz="2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H_Desc_1"/>
          <p:cNvSpPr>
            <a:spLocks noChangeArrowheads="1"/>
          </p:cNvSpPr>
          <p:nvPr/>
        </p:nvSpPr>
        <p:spPr bwMode="auto">
          <a:xfrm>
            <a:off x="3697605" y="2620645"/>
            <a:ext cx="4317365" cy="156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0" rIns="68580" bIns="0"/>
          <a:p>
            <a:pPr lvl="0" algn="l" fontAlgn="auto">
              <a:lnSpc>
                <a:spcPct val="100000"/>
              </a:lnSpc>
            </a:pPr>
            <a:r>
              <a:rPr lang="zh-CN" altLang="en-US" sz="2000" b="1" dirty="0" smtClean="0">
                <a:solidFill>
                  <a:srgbClr val="1B4367"/>
                </a:solidFill>
                <a:cs typeface="+mn-ea"/>
                <a:sym typeface="+mn-lt"/>
              </a:rPr>
              <a:t>展望：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时间充足或者计算速度较快时，可以优化网络模型（增加卷积层数、优化网络参数，增加迭代次数等），准确率应该还会进一步提高。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algn="ctr" fontAlgn="auto">
              <a:lnSpc>
                <a:spcPct val="125000"/>
              </a:lnSpc>
            </a:pP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5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5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30" grpId="0" bldLvl="0" animBg="1"/>
      <p:bldP spid="15" grpId="0" bldLvl="0" animBg="1"/>
      <p:bldP spid="18" grpId="0" bldLvl="0" animBg="1"/>
      <p:bldP spid="20" grpId="0"/>
      <p:bldP spid="5138" grpId="0"/>
      <p:bldP spid="24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Other_3"/>
          <p:cNvSpPr/>
          <p:nvPr/>
        </p:nvSpPr>
        <p:spPr>
          <a:xfrm>
            <a:off x="3931227" y="1644450"/>
            <a:ext cx="1281388" cy="1281388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2000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0" name="MH_Other_1"/>
          <p:cNvSpPr/>
          <p:nvPr/>
        </p:nvSpPr>
        <p:spPr>
          <a:xfrm>
            <a:off x="1628742" y="1856448"/>
            <a:ext cx="858110" cy="856916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2000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1" name="MH_Other_2"/>
          <p:cNvSpPr/>
          <p:nvPr/>
        </p:nvSpPr>
        <p:spPr>
          <a:xfrm>
            <a:off x="2759718" y="1856448"/>
            <a:ext cx="856916" cy="856916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2000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2" name="MH_Other_3"/>
          <p:cNvSpPr/>
          <p:nvPr/>
        </p:nvSpPr>
        <p:spPr>
          <a:xfrm>
            <a:off x="5526731" y="1856448"/>
            <a:ext cx="856916" cy="856916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2000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3" name="MH_Other_4"/>
          <p:cNvSpPr/>
          <p:nvPr/>
        </p:nvSpPr>
        <p:spPr>
          <a:xfrm>
            <a:off x="6656949" y="1856448"/>
            <a:ext cx="857714" cy="856916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2000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4" name="MH_Other_5"/>
          <p:cNvSpPr/>
          <p:nvPr/>
        </p:nvSpPr>
        <p:spPr>
          <a:xfrm>
            <a:off x="2449455" y="2439514"/>
            <a:ext cx="326824" cy="325626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2000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30" name="MH_Other_6"/>
          <p:cNvSpPr/>
          <p:nvPr/>
        </p:nvSpPr>
        <p:spPr>
          <a:xfrm>
            <a:off x="3568642" y="1804789"/>
            <a:ext cx="326824" cy="326822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2000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5" name="MH_Other_7"/>
          <p:cNvSpPr/>
          <p:nvPr/>
        </p:nvSpPr>
        <p:spPr>
          <a:xfrm>
            <a:off x="5219801" y="2437132"/>
            <a:ext cx="326824" cy="325626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2000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3" name="MH_Other_8"/>
          <p:cNvSpPr/>
          <p:nvPr/>
        </p:nvSpPr>
        <p:spPr>
          <a:xfrm>
            <a:off x="6347561" y="1816695"/>
            <a:ext cx="326824" cy="326822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2000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42" name="MH_Other_12"/>
          <p:cNvSpPr/>
          <p:nvPr/>
        </p:nvSpPr>
        <p:spPr bwMode="auto">
          <a:xfrm>
            <a:off x="5797074" y="2125362"/>
            <a:ext cx="316706" cy="320516"/>
          </a:xfrm>
          <a:custGeom>
            <a:avLst/>
            <a:gdLst>
              <a:gd name="T0" fmla="*/ 2147483646 w 5438"/>
              <a:gd name="T1" fmla="*/ 0 h 5494"/>
              <a:gd name="T2" fmla="*/ 0 w 5438"/>
              <a:gd name="T3" fmla="*/ 2147483646 h 5494"/>
              <a:gd name="T4" fmla="*/ 2147483646 w 5438"/>
              <a:gd name="T5" fmla="*/ 2147483646 h 5494"/>
              <a:gd name="T6" fmla="*/ 2147483646 w 5438"/>
              <a:gd name="T7" fmla="*/ 2147483646 h 5494"/>
              <a:gd name="T8" fmla="*/ 2147483646 w 5438"/>
              <a:gd name="T9" fmla="*/ 2147483646 h 5494"/>
              <a:gd name="T10" fmla="*/ 2147483646 w 5438"/>
              <a:gd name="T11" fmla="*/ 2147483646 h 5494"/>
              <a:gd name="T12" fmla="*/ 2147483646 w 5438"/>
              <a:gd name="T13" fmla="*/ 2147483646 h 5494"/>
              <a:gd name="T14" fmla="*/ 2147483646 w 5438"/>
              <a:gd name="T15" fmla="*/ 2147483646 h 5494"/>
              <a:gd name="T16" fmla="*/ 2147483646 w 5438"/>
              <a:gd name="T17" fmla="*/ 2147483646 h 5494"/>
              <a:gd name="T18" fmla="*/ 2147483646 w 5438"/>
              <a:gd name="T19" fmla="*/ 2147483646 h 5494"/>
              <a:gd name="T20" fmla="*/ 2147483646 w 5438"/>
              <a:gd name="T21" fmla="*/ 2147483646 h 5494"/>
              <a:gd name="T22" fmla="*/ 2147483646 w 5438"/>
              <a:gd name="T23" fmla="*/ 2147483646 h 5494"/>
              <a:gd name="T24" fmla="*/ 2147483646 w 5438"/>
              <a:gd name="T25" fmla="*/ 2147483646 h 5494"/>
              <a:gd name="T26" fmla="*/ 2147483646 w 5438"/>
              <a:gd name="T27" fmla="*/ 2147483646 h 5494"/>
              <a:gd name="T28" fmla="*/ 2147483646 w 5438"/>
              <a:gd name="T29" fmla="*/ 2147483646 h 5494"/>
              <a:gd name="T30" fmla="*/ 2147483646 w 5438"/>
              <a:gd name="T31" fmla="*/ 2147483646 h 5494"/>
              <a:gd name="T32" fmla="*/ 2147483646 w 5438"/>
              <a:gd name="T33" fmla="*/ 2147483646 h 5494"/>
              <a:gd name="T34" fmla="*/ 2147483646 w 5438"/>
              <a:gd name="T35" fmla="*/ 2147483646 h 5494"/>
              <a:gd name="T36" fmla="*/ 2147483646 w 5438"/>
              <a:gd name="T37" fmla="*/ 2147483646 h 5494"/>
              <a:gd name="T38" fmla="*/ 2147483646 w 5438"/>
              <a:gd name="T39" fmla="*/ 2147483646 h 5494"/>
              <a:gd name="T40" fmla="*/ 2147483646 w 5438"/>
              <a:gd name="T41" fmla="*/ 2147483646 h 5494"/>
              <a:gd name="T42" fmla="*/ 2147483646 w 5438"/>
              <a:gd name="T43" fmla="*/ 2147483646 h 5494"/>
              <a:gd name="T44" fmla="*/ 2147483646 w 5438"/>
              <a:gd name="T45" fmla="*/ 2147483646 h 5494"/>
              <a:gd name="T46" fmla="*/ 2147483646 w 5438"/>
              <a:gd name="T47" fmla="*/ 2147483646 h 5494"/>
              <a:gd name="T48" fmla="*/ 2147483646 w 5438"/>
              <a:gd name="T49" fmla="*/ 2147483646 h 5494"/>
              <a:gd name="T50" fmla="*/ 2147483646 w 5438"/>
              <a:gd name="T51" fmla="*/ 2147483646 h 5494"/>
              <a:gd name="T52" fmla="*/ 2147483646 w 5438"/>
              <a:gd name="T53" fmla="*/ 2147483646 h 5494"/>
              <a:gd name="T54" fmla="*/ 2147483646 w 5438"/>
              <a:gd name="T55" fmla="*/ 2147483646 h 5494"/>
              <a:gd name="T56" fmla="*/ 2147483646 w 5438"/>
              <a:gd name="T57" fmla="*/ 2147483646 h 5494"/>
              <a:gd name="T58" fmla="*/ 2147483646 w 5438"/>
              <a:gd name="T59" fmla="*/ 2147483646 h 5494"/>
              <a:gd name="T60" fmla="*/ 2147483646 w 5438"/>
              <a:gd name="T61" fmla="*/ 2147483646 h 5494"/>
              <a:gd name="T62" fmla="*/ 2147483646 w 5438"/>
              <a:gd name="T63" fmla="*/ 2147483646 h 5494"/>
              <a:gd name="T64" fmla="*/ 2147483646 w 5438"/>
              <a:gd name="T65" fmla="*/ 2147483646 h 5494"/>
              <a:gd name="T66" fmla="*/ 2147483646 w 5438"/>
              <a:gd name="T67" fmla="*/ 2147483646 h 5494"/>
              <a:gd name="T68" fmla="*/ 2147483646 w 5438"/>
              <a:gd name="T69" fmla="*/ 2147483646 h 5494"/>
              <a:gd name="T70" fmla="*/ 2147483646 w 5438"/>
              <a:gd name="T71" fmla="*/ 2147483646 h 5494"/>
              <a:gd name="T72" fmla="*/ 2147483646 w 5438"/>
              <a:gd name="T73" fmla="*/ 2147483646 h 5494"/>
              <a:gd name="T74" fmla="*/ 2147483646 w 5438"/>
              <a:gd name="T75" fmla="*/ 2147483646 h 5494"/>
              <a:gd name="T76" fmla="*/ 2147483646 w 5438"/>
              <a:gd name="T77" fmla="*/ 2147483646 h 5494"/>
              <a:gd name="T78" fmla="*/ 2147483646 w 5438"/>
              <a:gd name="T79" fmla="*/ 2147483646 h 5494"/>
              <a:gd name="T80" fmla="*/ 2147483646 w 5438"/>
              <a:gd name="T81" fmla="*/ 2147483646 h 5494"/>
              <a:gd name="T82" fmla="*/ 2147483646 w 5438"/>
              <a:gd name="T83" fmla="*/ 2147483646 h 5494"/>
              <a:gd name="T84" fmla="*/ 2147483646 w 5438"/>
              <a:gd name="T85" fmla="*/ 2147483646 h 5494"/>
              <a:gd name="T86" fmla="*/ 2147483646 w 5438"/>
              <a:gd name="T87" fmla="*/ 2147483646 h 5494"/>
              <a:gd name="T88" fmla="*/ 2147483646 w 5438"/>
              <a:gd name="T89" fmla="*/ 2147483646 h 5494"/>
              <a:gd name="T90" fmla="*/ 2147483646 w 5438"/>
              <a:gd name="T91" fmla="*/ 2147483646 h 5494"/>
              <a:gd name="T92" fmla="*/ 2147483646 w 5438"/>
              <a:gd name="T93" fmla="*/ 2147483646 h 5494"/>
              <a:gd name="T94" fmla="*/ 2147483646 w 5438"/>
              <a:gd name="T95" fmla="*/ 2147483646 h 5494"/>
              <a:gd name="T96" fmla="*/ 2147483646 w 5438"/>
              <a:gd name="T97" fmla="*/ 2147483646 h 5494"/>
              <a:gd name="T98" fmla="*/ 2147483646 w 5438"/>
              <a:gd name="T99" fmla="*/ 2147483646 h 5494"/>
              <a:gd name="T100" fmla="*/ 2147483646 w 5438"/>
              <a:gd name="T101" fmla="*/ 2147483646 h 5494"/>
              <a:gd name="T102" fmla="*/ 2147483646 w 5438"/>
              <a:gd name="T103" fmla="*/ 2147483646 h 5494"/>
              <a:gd name="T104" fmla="*/ 2147483646 w 5438"/>
              <a:gd name="T105" fmla="*/ 2147483646 h 5494"/>
              <a:gd name="T106" fmla="*/ 2147483646 w 5438"/>
              <a:gd name="T107" fmla="*/ 2147483646 h 5494"/>
              <a:gd name="T108" fmla="*/ 2147483646 w 5438"/>
              <a:gd name="T109" fmla="*/ 2147483646 h 5494"/>
              <a:gd name="T110" fmla="*/ 2147483646 w 5438"/>
              <a:gd name="T111" fmla="*/ 2147483646 h 5494"/>
              <a:gd name="T112" fmla="*/ 2147483646 w 5438"/>
              <a:gd name="T113" fmla="*/ 2147483646 h 5494"/>
              <a:gd name="T114" fmla="*/ 2147483646 w 5438"/>
              <a:gd name="T115" fmla="*/ 2147483646 h 5494"/>
              <a:gd name="T116" fmla="*/ 2147483646 w 5438"/>
              <a:gd name="T117" fmla="*/ 2147483646 h 5494"/>
              <a:gd name="T118" fmla="*/ 2147483646 w 5438"/>
              <a:gd name="T119" fmla="*/ 2147483646 h 549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438" h="5494">
                <a:moveTo>
                  <a:pt x="2825" y="454"/>
                </a:moveTo>
                <a:lnTo>
                  <a:pt x="2825" y="0"/>
                </a:lnTo>
                <a:lnTo>
                  <a:pt x="2514" y="0"/>
                </a:lnTo>
                <a:lnTo>
                  <a:pt x="2514" y="454"/>
                </a:lnTo>
                <a:lnTo>
                  <a:pt x="0" y="454"/>
                </a:lnTo>
                <a:lnTo>
                  <a:pt x="0" y="1259"/>
                </a:lnTo>
                <a:lnTo>
                  <a:pt x="276" y="1259"/>
                </a:lnTo>
                <a:lnTo>
                  <a:pt x="276" y="4295"/>
                </a:lnTo>
                <a:lnTo>
                  <a:pt x="2197" y="4295"/>
                </a:lnTo>
                <a:lnTo>
                  <a:pt x="1028" y="5252"/>
                </a:lnTo>
                <a:lnTo>
                  <a:pt x="1225" y="5494"/>
                </a:lnTo>
                <a:lnTo>
                  <a:pt x="2689" y="4295"/>
                </a:lnTo>
                <a:lnTo>
                  <a:pt x="2699" y="4295"/>
                </a:lnTo>
                <a:lnTo>
                  <a:pt x="4163" y="5494"/>
                </a:lnTo>
                <a:lnTo>
                  <a:pt x="4360" y="5252"/>
                </a:lnTo>
                <a:lnTo>
                  <a:pt x="3192" y="4295"/>
                </a:lnTo>
                <a:lnTo>
                  <a:pt x="5105" y="4295"/>
                </a:lnTo>
                <a:lnTo>
                  <a:pt x="5105" y="1259"/>
                </a:lnTo>
                <a:lnTo>
                  <a:pt x="5438" y="1259"/>
                </a:lnTo>
                <a:lnTo>
                  <a:pt x="5438" y="454"/>
                </a:lnTo>
                <a:lnTo>
                  <a:pt x="2825" y="454"/>
                </a:lnTo>
                <a:close/>
                <a:moveTo>
                  <a:pt x="4793" y="3983"/>
                </a:moveTo>
                <a:lnTo>
                  <a:pt x="587" y="3983"/>
                </a:lnTo>
                <a:lnTo>
                  <a:pt x="587" y="1259"/>
                </a:lnTo>
                <a:lnTo>
                  <a:pt x="4793" y="1259"/>
                </a:lnTo>
                <a:lnTo>
                  <a:pt x="4793" y="3983"/>
                </a:lnTo>
                <a:close/>
                <a:moveTo>
                  <a:pt x="1611" y="3281"/>
                </a:moveTo>
                <a:lnTo>
                  <a:pt x="1611" y="2471"/>
                </a:lnTo>
                <a:lnTo>
                  <a:pt x="2422" y="2471"/>
                </a:lnTo>
                <a:lnTo>
                  <a:pt x="2420" y="2429"/>
                </a:lnTo>
                <a:lnTo>
                  <a:pt x="2417" y="2388"/>
                </a:lnTo>
                <a:lnTo>
                  <a:pt x="2412" y="2347"/>
                </a:lnTo>
                <a:lnTo>
                  <a:pt x="2405" y="2308"/>
                </a:lnTo>
                <a:lnTo>
                  <a:pt x="2396" y="2268"/>
                </a:lnTo>
                <a:lnTo>
                  <a:pt x="2385" y="2230"/>
                </a:lnTo>
                <a:lnTo>
                  <a:pt x="2373" y="2192"/>
                </a:lnTo>
                <a:lnTo>
                  <a:pt x="2358" y="2156"/>
                </a:lnTo>
                <a:lnTo>
                  <a:pt x="2341" y="2120"/>
                </a:lnTo>
                <a:lnTo>
                  <a:pt x="2324" y="2085"/>
                </a:lnTo>
                <a:lnTo>
                  <a:pt x="2304" y="2051"/>
                </a:lnTo>
                <a:lnTo>
                  <a:pt x="2284" y="2018"/>
                </a:lnTo>
                <a:lnTo>
                  <a:pt x="2260" y="1986"/>
                </a:lnTo>
                <a:lnTo>
                  <a:pt x="2237" y="1956"/>
                </a:lnTo>
                <a:lnTo>
                  <a:pt x="2210" y="1926"/>
                </a:lnTo>
                <a:lnTo>
                  <a:pt x="2184" y="1898"/>
                </a:lnTo>
                <a:lnTo>
                  <a:pt x="2156" y="1871"/>
                </a:lnTo>
                <a:lnTo>
                  <a:pt x="2126" y="1846"/>
                </a:lnTo>
                <a:lnTo>
                  <a:pt x="2096" y="1822"/>
                </a:lnTo>
                <a:lnTo>
                  <a:pt x="2064" y="1799"/>
                </a:lnTo>
                <a:lnTo>
                  <a:pt x="2031" y="1778"/>
                </a:lnTo>
                <a:lnTo>
                  <a:pt x="1997" y="1759"/>
                </a:lnTo>
                <a:lnTo>
                  <a:pt x="1962" y="1741"/>
                </a:lnTo>
                <a:lnTo>
                  <a:pt x="1926" y="1724"/>
                </a:lnTo>
                <a:lnTo>
                  <a:pt x="1890" y="1710"/>
                </a:lnTo>
                <a:lnTo>
                  <a:pt x="1852" y="1697"/>
                </a:lnTo>
                <a:lnTo>
                  <a:pt x="1814" y="1686"/>
                </a:lnTo>
                <a:lnTo>
                  <a:pt x="1774" y="1677"/>
                </a:lnTo>
                <a:lnTo>
                  <a:pt x="1735" y="1670"/>
                </a:lnTo>
                <a:lnTo>
                  <a:pt x="1694" y="1665"/>
                </a:lnTo>
                <a:lnTo>
                  <a:pt x="1653" y="1662"/>
                </a:lnTo>
                <a:lnTo>
                  <a:pt x="1611" y="1660"/>
                </a:lnTo>
                <a:lnTo>
                  <a:pt x="1569" y="1662"/>
                </a:lnTo>
                <a:lnTo>
                  <a:pt x="1528" y="1665"/>
                </a:lnTo>
                <a:lnTo>
                  <a:pt x="1487" y="1670"/>
                </a:lnTo>
                <a:lnTo>
                  <a:pt x="1448" y="1677"/>
                </a:lnTo>
                <a:lnTo>
                  <a:pt x="1408" y="1686"/>
                </a:lnTo>
                <a:lnTo>
                  <a:pt x="1369" y="1697"/>
                </a:lnTo>
                <a:lnTo>
                  <a:pt x="1332" y="1710"/>
                </a:lnTo>
                <a:lnTo>
                  <a:pt x="1295" y="1724"/>
                </a:lnTo>
                <a:lnTo>
                  <a:pt x="1260" y="1741"/>
                </a:lnTo>
                <a:lnTo>
                  <a:pt x="1224" y="1759"/>
                </a:lnTo>
                <a:lnTo>
                  <a:pt x="1191" y="1778"/>
                </a:lnTo>
                <a:lnTo>
                  <a:pt x="1157" y="1799"/>
                </a:lnTo>
                <a:lnTo>
                  <a:pt x="1126" y="1822"/>
                </a:lnTo>
                <a:lnTo>
                  <a:pt x="1096" y="1846"/>
                </a:lnTo>
                <a:lnTo>
                  <a:pt x="1066" y="1871"/>
                </a:lnTo>
                <a:lnTo>
                  <a:pt x="1038" y="1898"/>
                </a:lnTo>
                <a:lnTo>
                  <a:pt x="1011" y="1926"/>
                </a:lnTo>
                <a:lnTo>
                  <a:pt x="986" y="1956"/>
                </a:lnTo>
                <a:lnTo>
                  <a:pt x="962" y="1986"/>
                </a:lnTo>
                <a:lnTo>
                  <a:pt x="939" y="2018"/>
                </a:lnTo>
                <a:lnTo>
                  <a:pt x="918" y="2051"/>
                </a:lnTo>
                <a:lnTo>
                  <a:pt x="899" y="2085"/>
                </a:lnTo>
                <a:lnTo>
                  <a:pt x="881" y="2120"/>
                </a:lnTo>
                <a:lnTo>
                  <a:pt x="864" y="2156"/>
                </a:lnTo>
                <a:lnTo>
                  <a:pt x="850" y="2192"/>
                </a:lnTo>
                <a:lnTo>
                  <a:pt x="837" y="2230"/>
                </a:lnTo>
                <a:lnTo>
                  <a:pt x="826" y="2268"/>
                </a:lnTo>
                <a:lnTo>
                  <a:pt x="817" y="2308"/>
                </a:lnTo>
                <a:lnTo>
                  <a:pt x="809" y="2347"/>
                </a:lnTo>
                <a:lnTo>
                  <a:pt x="804" y="2388"/>
                </a:lnTo>
                <a:lnTo>
                  <a:pt x="801" y="2429"/>
                </a:lnTo>
                <a:lnTo>
                  <a:pt x="800" y="2471"/>
                </a:lnTo>
                <a:lnTo>
                  <a:pt x="801" y="2513"/>
                </a:lnTo>
                <a:lnTo>
                  <a:pt x="804" y="2554"/>
                </a:lnTo>
                <a:lnTo>
                  <a:pt x="809" y="2595"/>
                </a:lnTo>
                <a:lnTo>
                  <a:pt x="817" y="2634"/>
                </a:lnTo>
                <a:lnTo>
                  <a:pt x="826" y="2674"/>
                </a:lnTo>
                <a:lnTo>
                  <a:pt x="837" y="2712"/>
                </a:lnTo>
                <a:lnTo>
                  <a:pt x="850" y="2750"/>
                </a:lnTo>
                <a:lnTo>
                  <a:pt x="864" y="2786"/>
                </a:lnTo>
                <a:lnTo>
                  <a:pt x="881" y="2822"/>
                </a:lnTo>
                <a:lnTo>
                  <a:pt x="899" y="2857"/>
                </a:lnTo>
                <a:lnTo>
                  <a:pt x="918" y="2891"/>
                </a:lnTo>
                <a:lnTo>
                  <a:pt x="939" y="2924"/>
                </a:lnTo>
                <a:lnTo>
                  <a:pt x="962" y="2956"/>
                </a:lnTo>
                <a:lnTo>
                  <a:pt x="986" y="2986"/>
                </a:lnTo>
                <a:lnTo>
                  <a:pt x="1011" y="3016"/>
                </a:lnTo>
                <a:lnTo>
                  <a:pt x="1038" y="3044"/>
                </a:lnTo>
                <a:lnTo>
                  <a:pt x="1066" y="3070"/>
                </a:lnTo>
                <a:lnTo>
                  <a:pt x="1096" y="3097"/>
                </a:lnTo>
                <a:lnTo>
                  <a:pt x="1126" y="3120"/>
                </a:lnTo>
                <a:lnTo>
                  <a:pt x="1157" y="3144"/>
                </a:lnTo>
                <a:lnTo>
                  <a:pt x="1191" y="3164"/>
                </a:lnTo>
                <a:lnTo>
                  <a:pt x="1224" y="3184"/>
                </a:lnTo>
                <a:lnTo>
                  <a:pt x="1260" y="3201"/>
                </a:lnTo>
                <a:lnTo>
                  <a:pt x="1295" y="3218"/>
                </a:lnTo>
                <a:lnTo>
                  <a:pt x="1332" y="3233"/>
                </a:lnTo>
                <a:lnTo>
                  <a:pt x="1369" y="3245"/>
                </a:lnTo>
                <a:lnTo>
                  <a:pt x="1408" y="3256"/>
                </a:lnTo>
                <a:lnTo>
                  <a:pt x="1448" y="3265"/>
                </a:lnTo>
                <a:lnTo>
                  <a:pt x="1487" y="3272"/>
                </a:lnTo>
                <a:lnTo>
                  <a:pt x="1528" y="3277"/>
                </a:lnTo>
                <a:lnTo>
                  <a:pt x="1569" y="3280"/>
                </a:lnTo>
                <a:lnTo>
                  <a:pt x="1611" y="3281"/>
                </a:lnTo>
                <a:close/>
                <a:moveTo>
                  <a:pt x="1838" y="3503"/>
                </a:moveTo>
                <a:lnTo>
                  <a:pt x="1838" y="3503"/>
                </a:lnTo>
                <a:lnTo>
                  <a:pt x="1881" y="3502"/>
                </a:lnTo>
                <a:lnTo>
                  <a:pt x="1921" y="3499"/>
                </a:lnTo>
                <a:lnTo>
                  <a:pt x="1962" y="3493"/>
                </a:lnTo>
                <a:lnTo>
                  <a:pt x="2002" y="3486"/>
                </a:lnTo>
                <a:lnTo>
                  <a:pt x="2041" y="3477"/>
                </a:lnTo>
                <a:lnTo>
                  <a:pt x="2080" y="3466"/>
                </a:lnTo>
                <a:lnTo>
                  <a:pt x="2117" y="3453"/>
                </a:lnTo>
                <a:lnTo>
                  <a:pt x="2154" y="3439"/>
                </a:lnTo>
                <a:lnTo>
                  <a:pt x="2190" y="3422"/>
                </a:lnTo>
                <a:lnTo>
                  <a:pt x="2225" y="3404"/>
                </a:lnTo>
                <a:lnTo>
                  <a:pt x="2259" y="3385"/>
                </a:lnTo>
                <a:lnTo>
                  <a:pt x="2292" y="3364"/>
                </a:lnTo>
                <a:lnTo>
                  <a:pt x="2323" y="3341"/>
                </a:lnTo>
                <a:lnTo>
                  <a:pt x="2355" y="3317"/>
                </a:lnTo>
                <a:lnTo>
                  <a:pt x="2384" y="3292"/>
                </a:lnTo>
                <a:lnTo>
                  <a:pt x="2411" y="3265"/>
                </a:lnTo>
                <a:lnTo>
                  <a:pt x="2439" y="3237"/>
                </a:lnTo>
                <a:lnTo>
                  <a:pt x="2464" y="3207"/>
                </a:lnTo>
                <a:lnTo>
                  <a:pt x="2488" y="3177"/>
                </a:lnTo>
                <a:lnTo>
                  <a:pt x="2511" y="3146"/>
                </a:lnTo>
                <a:lnTo>
                  <a:pt x="2532" y="3112"/>
                </a:lnTo>
                <a:lnTo>
                  <a:pt x="2551" y="3079"/>
                </a:lnTo>
                <a:lnTo>
                  <a:pt x="2570" y="3043"/>
                </a:lnTo>
                <a:lnTo>
                  <a:pt x="2586" y="3008"/>
                </a:lnTo>
                <a:lnTo>
                  <a:pt x="2600" y="2971"/>
                </a:lnTo>
                <a:lnTo>
                  <a:pt x="2612" y="2933"/>
                </a:lnTo>
                <a:lnTo>
                  <a:pt x="2623" y="2895"/>
                </a:lnTo>
                <a:lnTo>
                  <a:pt x="2633" y="2855"/>
                </a:lnTo>
                <a:lnTo>
                  <a:pt x="2640" y="2816"/>
                </a:lnTo>
                <a:lnTo>
                  <a:pt x="2645" y="2775"/>
                </a:lnTo>
                <a:lnTo>
                  <a:pt x="2648" y="2734"/>
                </a:lnTo>
                <a:lnTo>
                  <a:pt x="2649" y="2692"/>
                </a:lnTo>
                <a:lnTo>
                  <a:pt x="1838" y="2692"/>
                </a:lnTo>
                <a:lnTo>
                  <a:pt x="1838" y="3503"/>
                </a:lnTo>
                <a:close/>
                <a:moveTo>
                  <a:pt x="4318" y="1839"/>
                </a:moveTo>
                <a:lnTo>
                  <a:pt x="3281" y="1839"/>
                </a:lnTo>
                <a:lnTo>
                  <a:pt x="3281" y="2150"/>
                </a:lnTo>
                <a:lnTo>
                  <a:pt x="4318" y="2150"/>
                </a:lnTo>
                <a:lnTo>
                  <a:pt x="4318" y="1839"/>
                </a:lnTo>
                <a:close/>
                <a:moveTo>
                  <a:pt x="4318" y="2411"/>
                </a:moveTo>
                <a:lnTo>
                  <a:pt x="3281" y="2411"/>
                </a:lnTo>
                <a:lnTo>
                  <a:pt x="3281" y="2723"/>
                </a:lnTo>
                <a:lnTo>
                  <a:pt x="4318" y="2723"/>
                </a:lnTo>
                <a:lnTo>
                  <a:pt x="4318" y="2411"/>
                </a:lnTo>
                <a:close/>
                <a:moveTo>
                  <a:pt x="4318" y="2983"/>
                </a:moveTo>
                <a:lnTo>
                  <a:pt x="3281" y="2983"/>
                </a:lnTo>
                <a:lnTo>
                  <a:pt x="3281" y="3295"/>
                </a:lnTo>
                <a:lnTo>
                  <a:pt x="4318" y="3295"/>
                </a:lnTo>
                <a:lnTo>
                  <a:pt x="4318" y="29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000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9" name="MH_Other_13"/>
          <p:cNvSpPr/>
          <p:nvPr/>
        </p:nvSpPr>
        <p:spPr>
          <a:xfrm>
            <a:off x="3033554" y="2125203"/>
            <a:ext cx="309563" cy="296704"/>
          </a:xfrm>
          <a:custGeom>
            <a:avLst/>
            <a:gdLst/>
            <a:ahLst/>
            <a:cxnLst/>
            <a:rect l="l" t="t" r="r" b="b"/>
            <a:pathLst>
              <a:path w="1889279" h="1810503">
                <a:moveTo>
                  <a:pt x="1408636" y="1462945"/>
                </a:moveTo>
                <a:cubicBezTo>
                  <a:pt x="1471912" y="1494489"/>
                  <a:pt x="1528819" y="1532588"/>
                  <a:pt x="1575786" y="1578162"/>
                </a:cubicBezTo>
                <a:cubicBezTo>
                  <a:pt x="1467281" y="1672800"/>
                  <a:pt x="1335058" y="1742507"/>
                  <a:pt x="1188886" y="1779443"/>
                </a:cubicBezTo>
                <a:cubicBezTo>
                  <a:pt x="1278166" y="1700386"/>
                  <a:pt x="1353810" y="1592053"/>
                  <a:pt x="1408636" y="1462945"/>
                </a:cubicBezTo>
                <a:close/>
                <a:moveTo>
                  <a:pt x="494888" y="1445849"/>
                </a:moveTo>
                <a:cubicBezTo>
                  <a:pt x="556747" y="1590569"/>
                  <a:pt x="643865" y="1709702"/>
                  <a:pt x="747068" y="1790925"/>
                </a:cubicBezTo>
                <a:cubicBezTo>
                  <a:pt x="576321" y="1756303"/>
                  <a:pt x="422614" y="1677538"/>
                  <a:pt x="300900" y="1566189"/>
                </a:cubicBezTo>
                <a:cubicBezTo>
                  <a:pt x="355309" y="1517036"/>
                  <a:pt x="421005" y="1476420"/>
                  <a:pt x="494888" y="1445849"/>
                </a:cubicBezTo>
                <a:close/>
                <a:moveTo>
                  <a:pt x="900586" y="1355871"/>
                </a:moveTo>
                <a:lnTo>
                  <a:pt x="900586" y="1808904"/>
                </a:lnTo>
                <a:lnTo>
                  <a:pt x="884222" y="1808113"/>
                </a:lnTo>
                <a:cubicBezTo>
                  <a:pt x="745280" y="1742581"/>
                  <a:pt x="627378" y="1604992"/>
                  <a:pt x="551037" y="1423344"/>
                </a:cubicBezTo>
                <a:cubicBezTo>
                  <a:pt x="655969" y="1381011"/>
                  <a:pt x="774745" y="1357337"/>
                  <a:pt x="900586" y="1355871"/>
                </a:cubicBezTo>
                <a:close/>
                <a:moveTo>
                  <a:pt x="953521" y="1355186"/>
                </a:moveTo>
                <a:cubicBezTo>
                  <a:pt x="1099660" y="1356509"/>
                  <a:pt x="1236550" y="1386650"/>
                  <a:pt x="1354036" y="1440083"/>
                </a:cubicBezTo>
                <a:cubicBezTo>
                  <a:pt x="1283551" y="1605630"/>
                  <a:pt x="1178611" y="1734316"/>
                  <a:pt x="1054486" y="1804443"/>
                </a:cubicBezTo>
                <a:lnTo>
                  <a:pt x="953521" y="1810503"/>
                </a:lnTo>
                <a:close/>
                <a:moveTo>
                  <a:pt x="1517159" y="931303"/>
                </a:moveTo>
                <a:lnTo>
                  <a:pt x="1889279" y="931303"/>
                </a:lnTo>
                <a:cubicBezTo>
                  <a:pt x="1883282" y="1167646"/>
                  <a:pt x="1781715" y="1381244"/>
                  <a:pt x="1618873" y="1536894"/>
                </a:cubicBezTo>
                <a:cubicBezTo>
                  <a:pt x="1566437" y="1485571"/>
                  <a:pt x="1502786" y="1442774"/>
                  <a:pt x="1431939" y="1407715"/>
                </a:cubicBezTo>
                <a:cubicBezTo>
                  <a:pt x="1485774" y="1266553"/>
                  <a:pt x="1516428" y="1104135"/>
                  <a:pt x="1517159" y="931303"/>
                </a:cubicBezTo>
                <a:close/>
                <a:moveTo>
                  <a:pt x="953521" y="931303"/>
                </a:moveTo>
                <a:lnTo>
                  <a:pt x="1456842" y="931303"/>
                </a:lnTo>
                <a:cubicBezTo>
                  <a:pt x="1456123" y="1096196"/>
                  <a:pt x="1427268" y="1250986"/>
                  <a:pt x="1375819" y="1384691"/>
                </a:cubicBezTo>
                <a:cubicBezTo>
                  <a:pt x="1251537" y="1327928"/>
                  <a:pt x="1107288" y="1296191"/>
                  <a:pt x="953521" y="1294902"/>
                </a:cubicBezTo>
                <a:close/>
                <a:moveTo>
                  <a:pt x="448568" y="931303"/>
                </a:moveTo>
                <a:lnTo>
                  <a:pt x="900586" y="931303"/>
                </a:lnTo>
                <a:lnTo>
                  <a:pt x="900586" y="1295603"/>
                </a:lnTo>
                <a:cubicBezTo>
                  <a:pt x="766605" y="1297053"/>
                  <a:pt x="640053" y="1322469"/>
                  <a:pt x="528061" y="1368046"/>
                </a:cubicBezTo>
                <a:cubicBezTo>
                  <a:pt x="478984" y="1238632"/>
                  <a:pt x="450499" y="1089843"/>
                  <a:pt x="448568" y="931303"/>
                </a:cubicBezTo>
                <a:close/>
                <a:moveTo>
                  <a:pt x="0" y="931303"/>
                </a:moveTo>
                <a:lnTo>
                  <a:pt x="388264" y="931303"/>
                </a:lnTo>
                <a:cubicBezTo>
                  <a:pt x="390220" y="1097785"/>
                  <a:pt x="420532" y="1254193"/>
                  <a:pt x="473139" y="1390578"/>
                </a:cubicBezTo>
                <a:cubicBezTo>
                  <a:pt x="391203" y="1423988"/>
                  <a:pt x="318506" y="1469260"/>
                  <a:pt x="258353" y="1524144"/>
                </a:cubicBezTo>
                <a:cubicBezTo>
                  <a:pt x="102364" y="1370026"/>
                  <a:pt x="5849" y="1161456"/>
                  <a:pt x="0" y="931303"/>
                </a:cubicBezTo>
                <a:close/>
                <a:moveTo>
                  <a:pt x="536834" y="421694"/>
                </a:moveTo>
                <a:cubicBezTo>
                  <a:pt x="646682" y="464986"/>
                  <a:pt x="770110" y="489176"/>
                  <a:pt x="900586" y="490537"/>
                </a:cubicBezTo>
                <a:lnTo>
                  <a:pt x="900586" y="875390"/>
                </a:lnTo>
                <a:lnTo>
                  <a:pt x="448805" y="875390"/>
                </a:lnTo>
                <a:cubicBezTo>
                  <a:pt x="451150" y="709592"/>
                  <a:pt x="482649" y="554587"/>
                  <a:pt x="536834" y="421694"/>
                </a:cubicBezTo>
                <a:close/>
                <a:moveTo>
                  <a:pt x="1356131" y="409527"/>
                </a:moveTo>
                <a:cubicBezTo>
                  <a:pt x="1415590" y="544412"/>
                  <a:pt x="1451132" y="703874"/>
                  <a:pt x="1455052" y="875390"/>
                </a:cubicBezTo>
                <a:lnTo>
                  <a:pt x="953521" y="875390"/>
                </a:lnTo>
                <a:lnTo>
                  <a:pt x="953521" y="491238"/>
                </a:lnTo>
                <a:cubicBezTo>
                  <a:pt x="1099303" y="490092"/>
                  <a:pt x="1236528" y="461431"/>
                  <a:pt x="1356131" y="409527"/>
                </a:cubicBezTo>
                <a:close/>
                <a:moveTo>
                  <a:pt x="271202" y="273767"/>
                </a:moveTo>
                <a:cubicBezTo>
                  <a:pt x="330895" y="324894"/>
                  <a:pt x="401533" y="367494"/>
                  <a:pt x="480768" y="398692"/>
                </a:cubicBezTo>
                <a:cubicBezTo>
                  <a:pt x="424147" y="539118"/>
                  <a:pt x="390867" y="701724"/>
                  <a:pt x="388496" y="875390"/>
                </a:cubicBezTo>
                <a:lnTo>
                  <a:pt x="238" y="875390"/>
                </a:lnTo>
                <a:cubicBezTo>
                  <a:pt x="7162" y="640451"/>
                  <a:pt x="108645" y="428248"/>
                  <a:pt x="271202" y="273767"/>
                </a:cubicBezTo>
                <a:close/>
                <a:moveTo>
                  <a:pt x="1605567" y="261436"/>
                </a:moveTo>
                <a:cubicBezTo>
                  <a:pt x="1775300" y="417133"/>
                  <a:pt x="1881942" y="634296"/>
                  <a:pt x="1889035" y="875390"/>
                </a:cubicBezTo>
                <a:lnTo>
                  <a:pt x="1515364" y="875390"/>
                </a:lnTo>
                <a:cubicBezTo>
                  <a:pt x="1511419" y="696081"/>
                  <a:pt x="1474168" y="529014"/>
                  <a:pt x="1413107" y="386152"/>
                </a:cubicBezTo>
                <a:cubicBezTo>
                  <a:pt x="1485941" y="353453"/>
                  <a:pt x="1551126" y="311628"/>
                  <a:pt x="1605567" y="261436"/>
                </a:cubicBezTo>
                <a:close/>
                <a:moveTo>
                  <a:pt x="748157" y="19413"/>
                </a:moveTo>
                <a:cubicBezTo>
                  <a:pt x="649482" y="96557"/>
                  <a:pt x="565491" y="208310"/>
                  <a:pt x="504779" y="344256"/>
                </a:cubicBezTo>
                <a:cubicBezTo>
                  <a:pt x="432706" y="315858"/>
                  <a:pt x="368354" y="277545"/>
                  <a:pt x="313920" y="231604"/>
                </a:cubicBezTo>
                <a:cubicBezTo>
                  <a:pt x="434240" y="127070"/>
                  <a:pt x="583275" y="52667"/>
                  <a:pt x="748157" y="19413"/>
                </a:cubicBezTo>
                <a:close/>
                <a:moveTo>
                  <a:pt x="1137621" y="18543"/>
                </a:moveTo>
                <a:cubicBezTo>
                  <a:pt x="1297904" y="50310"/>
                  <a:pt x="1443338" y="120918"/>
                  <a:pt x="1562575" y="219802"/>
                </a:cubicBezTo>
                <a:cubicBezTo>
                  <a:pt x="1512842" y="265093"/>
                  <a:pt x="1453308" y="302843"/>
                  <a:pt x="1386970" y="332857"/>
                </a:cubicBezTo>
                <a:cubicBezTo>
                  <a:pt x="1323718" y="199817"/>
                  <a:pt x="1237626" y="91674"/>
                  <a:pt x="1137621" y="18543"/>
                </a:cubicBezTo>
                <a:close/>
                <a:moveTo>
                  <a:pt x="900586" y="1702"/>
                </a:moveTo>
                <a:lnTo>
                  <a:pt x="900586" y="430269"/>
                </a:lnTo>
                <a:cubicBezTo>
                  <a:pt x="778345" y="428899"/>
                  <a:pt x="662774" y="406468"/>
                  <a:pt x="560047" y="366408"/>
                </a:cubicBezTo>
                <a:cubicBezTo>
                  <a:pt x="637783" y="193348"/>
                  <a:pt x="753999" y="63227"/>
                  <a:pt x="890213" y="2203"/>
                </a:cubicBezTo>
                <a:close/>
                <a:moveTo>
                  <a:pt x="953521" y="0"/>
                </a:moveTo>
                <a:lnTo>
                  <a:pt x="981035" y="1330"/>
                </a:lnTo>
                <a:cubicBezTo>
                  <a:pt x="1124068" y="53565"/>
                  <a:pt x="1247786" y="180867"/>
                  <a:pt x="1332000" y="354889"/>
                </a:cubicBezTo>
                <a:cubicBezTo>
                  <a:pt x="1219743" y="403080"/>
                  <a:pt x="1090709" y="429800"/>
                  <a:pt x="953521" y="430954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000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20" name="MH_SubTitle_3"/>
          <p:cNvSpPr txBox="1"/>
          <p:nvPr/>
        </p:nvSpPr>
        <p:spPr>
          <a:xfrm>
            <a:off x="4044474" y="3145966"/>
            <a:ext cx="1054894" cy="564356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000" b="1" kern="0" dirty="0">
                <a:solidFill>
                  <a:srgbClr val="1B4367"/>
                </a:solidFill>
                <a:cs typeface="+mn-ea"/>
                <a:sym typeface="+mn-lt"/>
              </a:rPr>
              <a:t>汉字识别</a:t>
            </a:r>
            <a:endParaRPr lang="zh-CN" altLang="en-US" sz="2000" b="1" kern="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1" name="MH_SubTitle_2"/>
          <p:cNvSpPr txBox="1"/>
          <p:nvPr/>
        </p:nvSpPr>
        <p:spPr>
          <a:xfrm>
            <a:off x="2647632" y="2922128"/>
            <a:ext cx="1080135" cy="657225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000" b="1" kern="0" dirty="0">
                <a:solidFill>
                  <a:srgbClr val="1B4367"/>
                </a:solidFill>
                <a:cs typeface="+mn-ea"/>
                <a:sym typeface="+mn-lt"/>
              </a:rPr>
              <a:t>深度学习</a:t>
            </a:r>
            <a:endParaRPr lang="zh-CN" altLang="en-US" sz="2000" b="1" kern="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2" name="MH_SubTitle_1"/>
          <p:cNvSpPr txBox="1"/>
          <p:nvPr/>
        </p:nvSpPr>
        <p:spPr>
          <a:xfrm>
            <a:off x="1513205" y="2922128"/>
            <a:ext cx="1081088" cy="657225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000" b="1" kern="0" dirty="0">
                <a:solidFill>
                  <a:srgbClr val="1B4367"/>
                </a:solidFill>
                <a:cs typeface="+mn-ea"/>
                <a:sym typeface="+mn-lt"/>
              </a:rPr>
              <a:t>机器学习</a:t>
            </a:r>
            <a:endParaRPr lang="zh-CN" altLang="en-US" sz="2000" b="1" kern="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3" name="MH_SubTitle_5"/>
          <p:cNvSpPr txBox="1"/>
          <p:nvPr/>
        </p:nvSpPr>
        <p:spPr>
          <a:xfrm>
            <a:off x="6539547" y="2922128"/>
            <a:ext cx="1081088" cy="657225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000" b="1" kern="0" dirty="0">
                <a:solidFill>
                  <a:srgbClr val="1B4367"/>
                </a:solidFill>
                <a:cs typeface="+mn-ea"/>
                <a:sym typeface="+mn-lt"/>
              </a:rPr>
              <a:t>图片分割</a:t>
            </a:r>
            <a:endParaRPr lang="zh-CN" altLang="en-US" sz="2000" b="1" kern="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6" name="MH_SubTitle_4"/>
          <p:cNvSpPr txBox="1"/>
          <p:nvPr/>
        </p:nvSpPr>
        <p:spPr>
          <a:xfrm>
            <a:off x="5406073" y="2922128"/>
            <a:ext cx="1079659" cy="657225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000" b="1" kern="0" noProof="0" dirty="0">
                <a:ln>
                  <a:noFill/>
                </a:ln>
                <a:solidFill>
                  <a:srgbClr val="1B4367"/>
                </a:solidFill>
                <a:uLnTx/>
                <a:uFillTx/>
                <a:cs typeface="+mn-ea"/>
                <a:sym typeface="+mn-lt"/>
              </a:rPr>
              <a:t>卷积神经网络</a:t>
            </a:r>
            <a:endParaRPr lang="zh-CN" altLang="en-US" sz="2000" b="1" kern="0" noProof="0" dirty="0">
              <a:ln>
                <a:noFill/>
              </a:ln>
              <a:solidFill>
                <a:srgbClr val="1B4367"/>
              </a:solidFill>
              <a:uLnTx/>
              <a:uFillTx/>
              <a:cs typeface="+mn-ea"/>
              <a:sym typeface="+mn-lt"/>
            </a:endParaRPr>
          </a:p>
        </p:txBody>
      </p:sp>
      <p:sp>
        <p:nvSpPr>
          <p:cNvPr id="24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关键词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5"/>
          <p:cNvSpPr>
            <a:spLocks noEditPoints="1"/>
          </p:cNvSpPr>
          <p:nvPr/>
        </p:nvSpPr>
        <p:spPr bwMode="auto">
          <a:xfrm>
            <a:off x="1872038" y="2143923"/>
            <a:ext cx="371396" cy="232646"/>
          </a:xfrm>
          <a:custGeom>
            <a:avLst/>
            <a:gdLst>
              <a:gd name="T0" fmla="*/ 211 w 260"/>
              <a:gd name="T1" fmla="*/ 65 h 162"/>
              <a:gd name="T2" fmla="*/ 146 w 260"/>
              <a:gd name="T3" fmla="*/ 0 h 162"/>
              <a:gd name="T4" fmla="*/ 90 w 260"/>
              <a:gd name="T5" fmla="*/ 33 h 162"/>
              <a:gd name="T6" fmla="*/ 81 w 260"/>
              <a:gd name="T7" fmla="*/ 32 h 162"/>
              <a:gd name="T8" fmla="*/ 35 w 260"/>
              <a:gd name="T9" fmla="*/ 67 h 162"/>
              <a:gd name="T10" fmla="*/ 0 w 260"/>
              <a:gd name="T11" fmla="*/ 114 h 162"/>
              <a:gd name="T12" fmla="*/ 49 w 260"/>
              <a:gd name="T13" fmla="*/ 162 h 162"/>
              <a:gd name="T14" fmla="*/ 211 w 260"/>
              <a:gd name="T15" fmla="*/ 162 h 162"/>
              <a:gd name="T16" fmla="*/ 260 w 260"/>
              <a:gd name="T17" fmla="*/ 114 h 162"/>
              <a:gd name="T18" fmla="*/ 211 w 260"/>
              <a:gd name="T19" fmla="*/ 65 h 162"/>
              <a:gd name="T20" fmla="*/ 130 w 260"/>
              <a:gd name="T21" fmla="*/ 146 h 162"/>
              <a:gd name="T22" fmla="*/ 81 w 260"/>
              <a:gd name="T23" fmla="*/ 81 h 162"/>
              <a:gd name="T24" fmla="*/ 114 w 260"/>
              <a:gd name="T25" fmla="*/ 81 h 162"/>
              <a:gd name="T26" fmla="*/ 114 w 260"/>
              <a:gd name="T27" fmla="*/ 32 h 162"/>
              <a:gd name="T28" fmla="*/ 146 w 260"/>
              <a:gd name="T29" fmla="*/ 32 h 162"/>
              <a:gd name="T30" fmla="*/ 146 w 260"/>
              <a:gd name="T31" fmla="*/ 81 h 162"/>
              <a:gd name="T32" fmla="*/ 179 w 260"/>
              <a:gd name="T33" fmla="*/ 81 h 162"/>
              <a:gd name="T34" fmla="*/ 130 w 260"/>
              <a:gd name="T35" fmla="*/ 146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0" h="162">
                <a:moveTo>
                  <a:pt x="211" y="65"/>
                </a:moveTo>
                <a:cubicBezTo>
                  <a:pt x="211" y="29"/>
                  <a:pt x="182" y="0"/>
                  <a:pt x="146" y="0"/>
                </a:cubicBezTo>
                <a:cubicBezTo>
                  <a:pt x="122" y="0"/>
                  <a:pt x="101" y="13"/>
                  <a:pt x="90" y="33"/>
                </a:cubicBezTo>
                <a:cubicBezTo>
                  <a:pt x="87" y="33"/>
                  <a:pt x="84" y="32"/>
                  <a:pt x="81" y="32"/>
                </a:cubicBezTo>
                <a:cubicBezTo>
                  <a:pt x="59" y="32"/>
                  <a:pt x="41" y="47"/>
                  <a:pt x="35" y="67"/>
                </a:cubicBezTo>
                <a:cubicBezTo>
                  <a:pt x="15" y="73"/>
                  <a:pt x="0" y="92"/>
                  <a:pt x="0" y="114"/>
                </a:cubicBezTo>
                <a:cubicBezTo>
                  <a:pt x="0" y="140"/>
                  <a:pt x="22" y="162"/>
                  <a:pt x="49" y="162"/>
                </a:cubicBezTo>
                <a:cubicBezTo>
                  <a:pt x="211" y="162"/>
                  <a:pt x="211" y="162"/>
                  <a:pt x="211" y="162"/>
                </a:cubicBezTo>
                <a:cubicBezTo>
                  <a:pt x="238" y="162"/>
                  <a:pt x="260" y="140"/>
                  <a:pt x="260" y="114"/>
                </a:cubicBezTo>
                <a:cubicBezTo>
                  <a:pt x="260" y="87"/>
                  <a:pt x="238" y="65"/>
                  <a:pt x="211" y="65"/>
                </a:cubicBezTo>
                <a:close/>
                <a:moveTo>
                  <a:pt x="130" y="146"/>
                </a:moveTo>
                <a:cubicBezTo>
                  <a:pt x="81" y="81"/>
                  <a:pt x="81" y="81"/>
                  <a:pt x="81" y="81"/>
                </a:cubicBezTo>
                <a:cubicBezTo>
                  <a:pt x="114" y="81"/>
                  <a:pt x="114" y="81"/>
                  <a:pt x="114" y="81"/>
                </a:cubicBezTo>
                <a:cubicBezTo>
                  <a:pt x="114" y="32"/>
                  <a:pt x="114" y="32"/>
                  <a:pt x="114" y="32"/>
                </a:cubicBezTo>
                <a:cubicBezTo>
                  <a:pt x="146" y="32"/>
                  <a:pt x="146" y="32"/>
                  <a:pt x="146" y="32"/>
                </a:cubicBezTo>
                <a:cubicBezTo>
                  <a:pt x="146" y="81"/>
                  <a:pt x="146" y="81"/>
                  <a:pt x="146" y="81"/>
                </a:cubicBezTo>
                <a:cubicBezTo>
                  <a:pt x="179" y="81"/>
                  <a:pt x="179" y="81"/>
                  <a:pt x="179" y="81"/>
                </a:cubicBezTo>
                <a:lnTo>
                  <a:pt x="130" y="1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Freeform 25"/>
          <p:cNvSpPr>
            <a:spLocks noEditPoints="1"/>
          </p:cNvSpPr>
          <p:nvPr/>
        </p:nvSpPr>
        <p:spPr bwMode="auto">
          <a:xfrm>
            <a:off x="4398645" y="2051050"/>
            <a:ext cx="345440" cy="469900"/>
          </a:xfrm>
          <a:custGeom>
            <a:avLst/>
            <a:gdLst>
              <a:gd name="T0" fmla="*/ 145 w 156"/>
              <a:gd name="T1" fmla="*/ 22 h 178"/>
              <a:gd name="T2" fmla="*/ 134 w 156"/>
              <a:gd name="T3" fmla="*/ 22 h 178"/>
              <a:gd name="T4" fmla="*/ 134 w 156"/>
              <a:gd name="T5" fmla="*/ 11 h 178"/>
              <a:gd name="T6" fmla="*/ 123 w 156"/>
              <a:gd name="T7" fmla="*/ 0 h 178"/>
              <a:gd name="T8" fmla="*/ 11 w 156"/>
              <a:gd name="T9" fmla="*/ 0 h 178"/>
              <a:gd name="T10" fmla="*/ 0 w 156"/>
              <a:gd name="T11" fmla="*/ 11 h 178"/>
              <a:gd name="T12" fmla="*/ 0 w 156"/>
              <a:gd name="T13" fmla="*/ 145 h 178"/>
              <a:gd name="T14" fmla="*/ 11 w 156"/>
              <a:gd name="T15" fmla="*/ 156 h 178"/>
              <a:gd name="T16" fmla="*/ 22 w 156"/>
              <a:gd name="T17" fmla="*/ 156 h 178"/>
              <a:gd name="T18" fmla="*/ 22 w 156"/>
              <a:gd name="T19" fmla="*/ 167 h 178"/>
              <a:gd name="T20" fmla="*/ 33 w 156"/>
              <a:gd name="T21" fmla="*/ 178 h 178"/>
              <a:gd name="T22" fmla="*/ 145 w 156"/>
              <a:gd name="T23" fmla="*/ 178 h 178"/>
              <a:gd name="T24" fmla="*/ 156 w 156"/>
              <a:gd name="T25" fmla="*/ 167 h 178"/>
              <a:gd name="T26" fmla="*/ 156 w 156"/>
              <a:gd name="T27" fmla="*/ 33 h 178"/>
              <a:gd name="T28" fmla="*/ 145 w 156"/>
              <a:gd name="T29" fmla="*/ 22 h 178"/>
              <a:gd name="T30" fmla="*/ 11 w 156"/>
              <a:gd name="T31" fmla="*/ 145 h 178"/>
              <a:gd name="T32" fmla="*/ 11 w 156"/>
              <a:gd name="T33" fmla="*/ 11 h 178"/>
              <a:gd name="T34" fmla="*/ 123 w 156"/>
              <a:gd name="T35" fmla="*/ 11 h 178"/>
              <a:gd name="T36" fmla="*/ 123 w 156"/>
              <a:gd name="T37" fmla="*/ 145 h 178"/>
              <a:gd name="T38" fmla="*/ 11 w 156"/>
              <a:gd name="T39" fmla="*/ 145 h 178"/>
              <a:gd name="T40" fmla="*/ 145 w 156"/>
              <a:gd name="T41" fmla="*/ 167 h 178"/>
              <a:gd name="T42" fmla="*/ 33 w 156"/>
              <a:gd name="T43" fmla="*/ 167 h 178"/>
              <a:gd name="T44" fmla="*/ 33 w 156"/>
              <a:gd name="T45" fmla="*/ 156 h 178"/>
              <a:gd name="T46" fmla="*/ 123 w 156"/>
              <a:gd name="T47" fmla="*/ 156 h 178"/>
              <a:gd name="T48" fmla="*/ 134 w 156"/>
              <a:gd name="T49" fmla="*/ 145 h 178"/>
              <a:gd name="T50" fmla="*/ 134 w 156"/>
              <a:gd name="T51" fmla="*/ 33 h 178"/>
              <a:gd name="T52" fmla="*/ 145 w 156"/>
              <a:gd name="T53" fmla="*/ 33 h 178"/>
              <a:gd name="T54" fmla="*/ 145 w 156"/>
              <a:gd name="T55" fmla="*/ 16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6" h="178">
                <a:moveTo>
                  <a:pt x="145" y="22"/>
                </a:moveTo>
                <a:cubicBezTo>
                  <a:pt x="134" y="22"/>
                  <a:pt x="134" y="22"/>
                  <a:pt x="134" y="22"/>
                </a:cubicBezTo>
                <a:cubicBezTo>
                  <a:pt x="134" y="11"/>
                  <a:pt x="134" y="11"/>
                  <a:pt x="134" y="11"/>
                </a:cubicBezTo>
                <a:cubicBezTo>
                  <a:pt x="134" y="5"/>
                  <a:pt x="129" y="0"/>
                  <a:pt x="123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1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51"/>
                  <a:pt x="5" y="156"/>
                  <a:pt x="11" y="156"/>
                </a:cubicBezTo>
                <a:cubicBezTo>
                  <a:pt x="22" y="156"/>
                  <a:pt x="22" y="156"/>
                  <a:pt x="22" y="156"/>
                </a:cubicBezTo>
                <a:cubicBezTo>
                  <a:pt x="22" y="167"/>
                  <a:pt x="22" y="167"/>
                  <a:pt x="22" y="167"/>
                </a:cubicBezTo>
                <a:cubicBezTo>
                  <a:pt x="22" y="173"/>
                  <a:pt x="27" y="178"/>
                  <a:pt x="33" y="178"/>
                </a:cubicBezTo>
                <a:cubicBezTo>
                  <a:pt x="145" y="178"/>
                  <a:pt x="145" y="178"/>
                  <a:pt x="145" y="178"/>
                </a:cubicBezTo>
                <a:cubicBezTo>
                  <a:pt x="151" y="178"/>
                  <a:pt x="156" y="173"/>
                  <a:pt x="156" y="167"/>
                </a:cubicBezTo>
                <a:cubicBezTo>
                  <a:pt x="156" y="33"/>
                  <a:pt x="156" y="33"/>
                  <a:pt x="156" y="33"/>
                </a:cubicBezTo>
                <a:cubicBezTo>
                  <a:pt x="156" y="27"/>
                  <a:pt x="151" y="22"/>
                  <a:pt x="145" y="22"/>
                </a:cubicBezTo>
                <a:close/>
                <a:moveTo>
                  <a:pt x="11" y="145"/>
                </a:moveTo>
                <a:cubicBezTo>
                  <a:pt x="11" y="11"/>
                  <a:pt x="11" y="11"/>
                  <a:pt x="11" y="11"/>
                </a:cubicBezTo>
                <a:cubicBezTo>
                  <a:pt x="123" y="11"/>
                  <a:pt x="123" y="11"/>
                  <a:pt x="123" y="11"/>
                </a:cubicBezTo>
                <a:cubicBezTo>
                  <a:pt x="123" y="145"/>
                  <a:pt x="123" y="145"/>
                  <a:pt x="123" y="145"/>
                </a:cubicBezTo>
                <a:lnTo>
                  <a:pt x="11" y="145"/>
                </a:lnTo>
                <a:close/>
                <a:moveTo>
                  <a:pt x="145" y="167"/>
                </a:moveTo>
                <a:cubicBezTo>
                  <a:pt x="33" y="167"/>
                  <a:pt x="33" y="167"/>
                  <a:pt x="33" y="167"/>
                </a:cubicBezTo>
                <a:cubicBezTo>
                  <a:pt x="33" y="156"/>
                  <a:pt x="33" y="156"/>
                  <a:pt x="33" y="156"/>
                </a:cubicBezTo>
                <a:cubicBezTo>
                  <a:pt x="123" y="156"/>
                  <a:pt x="123" y="156"/>
                  <a:pt x="123" y="156"/>
                </a:cubicBezTo>
                <a:cubicBezTo>
                  <a:pt x="129" y="156"/>
                  <a:pt x="134" y="151"/>
                  <a:pt x="134" y="145"/>
                </a:cubicBezTo>
                <a:cubicBezTo>
                  <a:pt x="134" y="33"/>
                  <a:pt x="134" y="33"/>
                  <a:pt x="134" y="33"/>
                </a:cubicBezTo>
                <a:cubicBezTo>
                  <a:pt x="145" y="33"/>
                  <a:pt x="145" y="33"/>
                  <a:pt x="145" y="33"/>
                </a:cubicBezTo>
                <a:lnTo>
                  <a:pt x="145" y="1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Freeform 26"/>
          <p:cNvSpPr/>
          <p:nvPr/>
        </p:nvSpPr>
        <p:spPr bwMode="auto">
          <a:xfrm>
            <a:off x="1158726" y="2630347"/>
            <a:ext cx="116305" cy="19550"/>
          </a:xfrm>
          <a:custGeom>
            <a:avLst/>
            <a:gdLst>
              <a:gd name="T0" fmla="*/ 61 w 67"/>
              <a:gd name="T1" fmla="*/ 0 h 11"/>
              <a:gd name="T2" fmla="*/ 5 w 67"/>
              <a:gd name="T3" fmla="*/ 0 h 11"/>
              <a:gd name="T4" fmla="*/ 0 w 67"/>
              <a:gd name="T5" fmla="*/ 6 h 11"/>
              <a:gd name="T6" fmla="*/ 5 w 67"/>
              <a:gd name="T7" fmla="*/ 11 h 11"/>
              <a:gd name="T8" fmla="*/ 61 w 67"/>
              <a:gd name="T9" fmla="*/ 11 h 11"/>
              <a:gd name="T10" fmla="*/ 67 w 67"/>
              <a:gd name="T11" fmla="*/ 6 h 11"/>
              <a:gd name="T12" fmla="*/ 61 w 67"/>
              <a:gd name="T13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11">
                <a:moveTo>
                  <a:pt x="61" y="0"/>
                </a:move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3"/>
                  <a:pt x="0" y="6"/>
                </a:cubicBezTo>
                <a:cubicBezTo>
                  <a:pt x="0" y="9"/>
                  <a:pt x="2" y="11"/>
                  <a:pt x="5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9"/>
                  <a:pt x="67" y="6"/>
                </a:cubicBezTo>
                <a:cubicBezTo>
                  <a:pt x="67" y="3"/>
                  <a:pt x="64" y="0"/>
                  <a:pt x="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Freeform 29"/>
          <p:cNvSpPr/>
          <p:nvPr/>
        </p:nvSpPr>
        <p:spPr bwMode="auto">
          <a:xfrm>
            <a:off x="4493297" y="2208983"/>
            <a:ext cx="156760" cy="21806"/>
          </a:xfrm>
          <a:custGeom>
            <a:avLst/>
            <a:gdLst>
              <a:gd name="T0" fmla="*/ 84 w 90"/>
              <a:gd name="T1" fmla="*/ 0 h 12"/>
              <a:gd name="T2" fmla="*/ 6 w 90"/>
              <a:gd name="T3" fmla="*/ 0 h 12"/>
              <a:gd name="T4" fmla="*/ 0 w 90"/>
              <a:gd name="T5" fmla="*/ 6 h 12"/>
              <a:gd name="T6" fmla="*/ 6 w 90"/>
              <a:gd name="T7" fmla="*/ 12 h 12"/>
              <a:gd name="T8" fmla="*/ 84 w 90"/>
              <a:gd name="T9" fmla="*/ 12 h 12"/>
              <a:gd name="T10" fmla="*/ 90 w 90"/>
              <a:gd name="T11" fmla="*/ 6 h 12"/>
              <a:gd name="T12" fmla="*/ 84 w 90"/>
              <a:gd name="T1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0" h="12">
                <a:moveTo>
                  <a:pt x="8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9"/>
                  <a:pt x="3" y="12"/>
                  <a:pt x="6" y="12"/>
                </a:cubicBezTo>
                <a:cubicBezTo>
                  <a:pt x="84" y="12"/>
                  <a:pt x="84" y="12"/>
                  <a:pt x="84" y="12"/>
                </a:cubicBezTo>
                <a:cubicBezTo>
                  <a:pt x="87" y="12"/>
                  <a:pt x="90" y="9"/>
                  <a:pt x="90" y="6"/>
                </a:cubicBezTo>
                <a:cubicBezTo>
                  <a:pt x="90" y="3"/>
                  <a:pt x="87" y="0"/>
                  <a:pt x="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Freeform 29"/>
          <p:cNvSpPr/>
          <p:nvPr/>
        </p:nvSpPr>
        <p:spPr bwMode="auto">
          <a:xfrm>
            <a:off x="4493932" y="2275023"/>
            <a:ext cx="156760" cy="21806"/>
          </a:xfrm>
          <a:custGeom>
            <a:avLst/>
            <a:gdLst>
              <a:gd name="T0" fmla="*/ 84 w 90"/>
              <a:gd name="T1" fmla="*/ 0 h 12"/>
              <a:gd name="T2" fmla="*/ 6 w 90"/>
              <a:gd name="T3" fmla="*/ 0 h 12"/>
              <a:gd name="T4" fmla="*/ 0 w 90"/>
              <a:gd name="T5" fmla="*/ 6 h 12"/>
              <a:gd name="T6" fmla="*/ 6 w 90"/>
              <a:gd name="T7" fmla="*/ 12 h 12"/>
              <a:gd name="T8" fmla="*/ 84 w 90"/>
              <a:gd name="T9" fmla="*/ 12 h 12"/>
              <a:gd name="T10" fmla="*/ 90 w 90"/>
              <a:gd name="T11" fmla="*/ 6 h 12"/>
              <a:gd name="T12" fmla="*/ 84 w 90"/>
              <a:gd name="T1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0" h="12">
                <a:moveTo>
                  <a:pt x="8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9"/>
                  <a:pt x="3" y="12"/>
                  <a:pt x="6" y="12"/>
                </a:cubicBezTo>
                <a:cubicBezTo>
                  <a:pt x="84" y="12"/>
                  <a:pt x="84" y="12"/>
                  <a:pt x="84" y="12"/>
                </a:cubicBezTo>
                <a:cubicBezTo>
                  <a:pt x="87" y="12"/>
                  <a:pt x="90" y="9"/>
                  <a:pt x="90" y="6"/>
                </a:cubicBezTo>
                <a:cubicBezTo>
                  <a:pt x="90" y="3"/>
                  <a:pt x="87" y="0"/>
                  <a:pt x="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Freeform 29"/>
          <p:cNvSpPr/>
          <p:nvPr/>
        </p:nvSpPr>
        <p:spPr bwMode="auto">
          <a:xfrm>
            <a:off x="4493932" y="2354398"/>
            <a:ext cx="156760" cy="21806"/>
          </a:xfrm>
          <a:custGeom>
            <a:avLst/>
            <a:gdLst>
              <a:gd name="T0" fmla="*/ 84 w 90"/>
              <a:gd name="T1" fmla="*/ 0 h 12"/>
              <a:gd name="T2" fmla="*/ 6 w 90"/>
              <a:gd name="T3" fmla="*/ 0 h 12"/>
              <a:gd name="T4" fmla="*/ 0 w 90"/>
              <a:gd name="T5" fmla="*/ 6 h 12"/>
              <a:gd name="T6" fmla="*/ 6 w 90"/>
              <a:gd name="T7" fmla="*/ 12 h 12"/>
              <a:gd name="T8" fmla="*/ 84 w 90"/>
              <a:gd name="T9" fmla="*/ 12 h 12"/>
              <a:gd name="T10" fmla="*/ 90 w 90"/>
              <a:gd name="T11" fmla="*/ 6 h 12"/>
              <a:gd name="T12" fmla="*/ 84 w 90"/>
              <a:gd name="T1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0" h="12">
                <a:moveTo>
                  <a:pt x="8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9"/>
                  <a:pt x="3" y="12"/>
                  <a:pt x="6" y="12"/>
                </a:cubicBezTo>
                <a:cubicBezTo>
                  <a:pt x="84" y="12"/>
                  <a:pt x="84" y="12"/>
                  <a:pt x="84" y="12"/>
                </a:cubicBezTo>
                <a:cubicBezTo>
                  <a:pt x="87" y="12"/>
                  <a:pt x="90" y="9"/>
                  <a:pt x="90" y="6"/>
                </a:cubicBezTo>
                <a:cubicBezTo>
                  <a:pt x="90" y="3"/>
                  <a:pt x="87" y="0"/>
                  <a:pt x="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Freeform 15"/>
          <p:cNvSpPr>
            <a:spLocks noEditPoints="1"/>
          </p:cNvSpPr>
          <p:nvPr/>
        </p:nvSpPr>
        <p:spPr bwMode="auto">
          <a:xfrm>
            <a:off x="6952826" y="2205288"/>
            <a:ext cx="88353" cy="179446"/>
          </a:xfrm>
          <a:custGeom>
            <a:avLst/>
            <a:gdLst>
              <a:gd name="T0" fmla="*/ 41 w 54"/>
              <a:gd name="T1" fmla="*/ 13 h 109"/>
              <a:gd name="T2" fmla="*/ 41 w 54"/>
              <a:gd name="T3" fmla="*/ 47 h 109"/>
              <a:gd name="T4" fmla="*/ 13 w 54"/>
              <a:gd name="T5" fmla="*/ 47 h 109"/>
              <a:gd name="T6" fmla="*/ 13 w 54"/>
              <a:gd name="T7" fmla="*/ 13 h 109"/>
              <a:gd name="T8" fmla="*/ 41 w 54"/>
              <a:gd name="T9" fmla="*/ 13 h 109"/>
              <a:gd name="T10" fmla="*/ 50 w 54"/>
              <a:gd name="T11" fmla="*/ 0 h 109"/>
              <a:gd name="T12" fmla="*/ 4 w 54"/>
              <a:gd name="T13" fmla="*/ 0 h 109"/>
              <a:gd name="T14" fmla="*/ 0 w 54"/>
              <a:gd name="T15" fmla="*/ 5 h 109"/>
              <a:gd name="T16" fmla="*/ 0 w 54"/>
              <a:gd name="T17" fmla="*/ 105 h 109"/>
              <a:gd name="T18" fmla="*/ 4 w 54"/>
              <a:gd name="T19" fmla="*/ 109 h 109"/>
              <a:gd name="T20" fmla="*/ 50 w 54"/>
              <a:gd name="T21" fmla="*/ 109 h 109"/>
              <a:gd name="T22" fmla="*/ 54 w 54"/>
              <a:gd name="T23" fmla="*/ 105 h 109"/>
              <a:gd name="T24" fmla="*/ 54 w 54"/>
              <a:gd name="T25" fmla="*/ 5 h 109"/>
              <a:gd name="T26" fmla="*/ 50 w 54"/>
              <a:gd name="T27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4" h="109">
                <a:moveTo>
                  <a:pt x="41" y="13"/>
                </a:moveTo>
                <a:cubicBezTo>
                  <a:pt x="41" y="47"/>
                  <a:pt x="41" y="47"/>
                  <a:pt x="41" y="47"/>
                </a:cubicBezTo>
                <a:cubicBezTo>
                  <a:pt x="13" y="47"/>
                  <a:pt x="13" y="47"/>
                  <a:pt x="13" y="47"/>
                </a:cubicBezTo>
                <a:cubicBezTo>
                  <a:pt x="13" y="13"/>
                  <a:pt x="13" y="13"/>
                  <a:pt x="13" y="13"/>
                </a:cubicBezTo>
                <a:cubicBezTo>
                  <a:pt x="41" y="13"/>
                  <a:pt x="41" y="13"/>
                  <a:pt x="41" y="13"/>
                </a:cubicBezTo>
                <a:moveTo>
                  <a:pt x="50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107"/>
                  <a:pt x="2" y="109"/>
                  <a:pt x="4" y="109"/>
                </a:cubicBezTo>
                <a:cubicBezTo>
                  <a:pt x="50" y="109"/>
                  <a:pt x="50" y="109"/>
                  <a:pt x="50" y="109"/>
                </a:cubicBezTo>
                <a:cubicBezTo>
                  <a:pt x="52" y="109"/>
                  <a:pt x="54" y="107"/>
                  <a:pt x="54" y="105"/>
                </a:cubicBezTo>
                <a:cubicBezTo>
                  <a:pt x="54" y="5"/>
                  <a:pt x="54" y="5"/>
                  <a:pt x="54" y="5"/>
                </a:cubicBezTo>
                <a:cubicBezTo>
                  <a:pt x="54" y="2"/>
                  <a:pt x="52" y="0"/>
                  <a:pt x="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Freeform 16"/>
          <p:cNvSpPr>
            <a:spLocks noEditPoints="1"/>
          </p:cNvSpPr>
          <p:nvPr/>
        </p:nvSpPr>
        <p:spPr bwMode="auto">
          <a:xfrm>
            <a:off x="7040871" y="2162824"/>
            <a:ext cx="89723" cy="221911"/>
          </a:xfrm>
          <a:custGeom>
            <a:avLst/>
            <a:gdLst>
              <a:gd name="T0" fmla="*/ 42 w 55"/>
              <a:gd name="T1" fmla="*/ 13 h 135"/>
              <a:gd name="T2" fmla="*/ 42 w 55"/>
              <a:gd name="T3" fmla="*/ 81 h 135"/>
              <a:gd name="T4" fmla="*/ 13 w 55"/>
              <a:gd name="T5" fmla="*/ 81 h 135"/>
              <a:gd name="T6" fmla="*/ 13 w 55"/>
              <a:gd name="T7" fmla="*/ 13 h 135"/>
              <a:gd name="T8" fmla="*/ 42 w 55"/>
              <a:gd name="T9" fmla="*/ 13 h 135"/>
              <a:gd name="T10" fmla="*/ 51 w 55"/>
              <a:gd name="T11" fmla="*/ 0 h 135"/>
              <a:gd name="T12" fmla="*/ 5 w 55"/>
              <a:gd name="T13" fmla="*/ 0 h 135"/>
              <a:gd name="T14" fmla="*/ 0 w 55"/>
              <a:gd name="T15" fmla="*/ 5 h 135"/>
              <a:gd name="T16" fmla="*/ 0 w 55"/>
              <a:gd name="T17" fmla="*/ 131 h 135"/>
              <a:gd name="T18" fmla="*/ 5 w 55"/>
              <a:gd name="T19" fmla="*/ 135 h 135"/>
              <a:gd name="T20" fmla="*/ 51 w 55"/>
              <a:gd name="T21" fmla="*/ 135 h 135"/>
              <a:gd name="T22" fmla="*/ 55 w 55"/>
              <a:gd name="T23" fmla="*/ 131 h 135"/>
              <a:gd name="T24" fmla="*/ 55 w 55"/>
              <a:gd name="T25" fmla="*/ 5 h 135"/>
              <a:gd name="T26" fmla="*/ 51 w 55"/>
              <a:gd name="T2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5" h="135">
                <a:moveTo>
                  <a:pt x="42" y="13"/>
                </a:moveTo>
                <a:cubicBezTo>
                  <a:pt x="42" y="81"/>
                  <a:pt x="42" y="81"/>
                  <a:pt x="42" y="81"/>
                </a:cubicBezTo>
                <a:cubicBezTo>
                  <a:pt x="13" y="81"/>
                  <a:pt x="13" y="81"/>
                  <a:pt x="13" y="81"/>
                </a:cubicBezTo>
                <a:cubicBezTo>
                  <a:pt x="13" y="13"/>
                  <a:pt x="13" y="13"/>
                  <a:pt x="13" y="13"/>
                </a:cubicBezTo>
                <a:cubicBezTo>
                  <a:pt x="42" y="13"/>
                  <a:pt x="42" y="13"/>
                  <a:pt x="42" y="13"/>
                </a:cubicBezTo>
                <a:moveTo>
                  <a:pt x="51" y="0"/>
                </a:move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133"/>
                  <a:pt x="2" y="135"/>
                  <a:pt x="5" y="135"/>
                </a:cubicBezTo>
                <a:cubicBezTo>
                  <a:pt x="51" y="135"/>
                  <a:pt x="51" y="135"/>
                  <a:pt x="51" y="135"/>
                </a:cubicBezTo>
                <a:cubicBezTo>
                  <a:pt x="53" y="135"/>
                  <a:pt x="55" y="133"/>
                  <a:pt x="55" y="131"/>
                </a:cubicBezTo>
                <a:cubicBezTo>
                  <a:pt x="55" y="5"/>
                  <a:pt x="55" y="5"/>
                  <a:pt x="55" y="5"/>
                </a:cubicBezTo>
                <a:cubicBezTo>
                  <a:pt x="55" y="2"/>
                  <a:pt x="53" y="0"/>
                  <a:pt x="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Freeform 17"/>
          <p:cNvSpPr>
            <a:spLocks noEditPoints="1"/>
          </p:cNvSpPr>
          <p:nvPr/>
        </p:nvSpPr>
        <p:spPr bwMode="auto">
          <a:xfrm>
            <a:off x="7136100" y="2088219"/>
            <a:ext cx="90407" cy="295881"/>
          </a:xfrm>
          <a:custGeom>
            <a:avLst/>
            <a:gdLst>
              <a:gd name="T0" fmla="*/ 42 w 55"/>
              <a:gd name="T1" fmla="*/ 13 h 180"/>
              <a:gd name="T2" fmla="*/ 42 w 55"/>
              <a:gd name="T3" fmla="*/ 96 h 180"/>
              <a:gd name="T4" fmla="*/ 13 w 55"/>
              <a:gd name="T5" fmla="*/ 96 h 180"/>
              <a:gd name="T6" fmla="*/ 13 w 55"/>
              <a:gd name="T7" fmla="*/ 13 h 180"/>
              <a:gd name="T8" fmla="*/ 42 w 55"/>
              <a:gd name="T9" fmla="*/ 13 h 180"/>
              <a:gd name="T10" fmla="*/ 50 w 55"/>
              <a:gd name="T11" fmla="*/ 0 h 180"/>
              <a:gd name="T12" fmla="*/ 4 w 55"/>
              <a:gd name="T13" fmla="*/ 0 h 180"/>
              <a:gd name="T14" fmla="*/ 0 w 55"/>
              <a:gd name="T15" fmla="*/ 4 h 180"/>
              <a:gd name="T16" fmla="*/ 0 w 55"/>
              <a:gd name="T17" fmla="*/ 176 h 180"/>
              <a:gd name="T18" fmla="*/ 4 w 55"/>
              <a:gd name="T19" fmla="*/ 180 h 180"/>
              <a:gd name="T20" fmla="*/ 50 w 55"/>
              <a:gd name="T21" fmla="*/ 180 h 180"/>
              <a:gd name="T22" fmla="*/ 55 w 55"/>
              <a:gd name="T23" fmla="*/ 176 h 180"/>
              <a:gd name="T24" fmla="*/ 55 w 55"/>
              <a:gd name="T25" fmla="*/ 4 h 180"/>
              <a:gd name="T26" fmla="*/ 50 w 55"/>
              <a:gd name="T27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5" h="180">
                <a:moveTo>
                  <a:pt x="42" y="13"/>
                </a:moveTo>
                <a:cubicBezTo>
                  <a:pt x="42" y="96"/>
                  <a:pt x="42" y="96"/>
                  <a:pt x="42" y="96"/>
                </a:cubicBezTo>
                <a:cubicBezTo>
                  <a:pt x="13" y="96"/>
                  <a:pt x="13" y="96"/>
                  <a:pt x="13" y="96"/>
                </a:cubicBezTo>
                <a:cubicBezTo>
                  <a:pt x="13" y="13"/>
                  <a:pt x="13" y="13"/>
                  <a:pt x="13" y="13"/>
                </a:cubicBezTo>
                <a:cubicBezTo>
                  <a:pt x="42" y="13"/>
                  <a:pt x="42" y="13"/>
                  <a:pt x="42" y="13"/>
                </a:cubicBezTo>
                <a:moveTo>
                  <a:pt x="50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178"/>
                  <a:pt x="2" y="180"/>
                  <a:pt x="4" y="180"/>
                </a:cubicBezTo>
                <a:cubicBezTo>
                  <a:pt x="50" y="180"/>
                  <a:pt x="50" y="180"/>
                  <a:pt x="50" y="180"/>
                </a:cubicBezTo>
                <a:cubicBezTo>
                  <a:pt x="53" y="180"/>
                  <a:pt x="55" y="178"/>
                  <a:pt x="55" y="176"/>
                </a:cubicBezTo>
                <a:cubicBezTo>
                  <a:pt x="55" y="4"/>
                  <a:pt x="55" y="4"/>
                  <a:pt x="55" y="4"/>
                </a:cubicBezTo>
                <a:cubicBezTo>
                  <a:pt x="55" y="2"/>
                  <a:pt x="53" y="0"/>
                  <a:pt x="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600"/>
                            </p:stCondLst>
                            <p:childTnLst>
                              <p:par>
                                <p:cTn id="9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30" grpId="0" bldLvl="0" animBg="1"/>
      <p:bldP spid="15" grpId="0" bldLvl="0" animBg="1"/>
      <p:bldP spid="3" grpId="0" bldLvl="0" animBg="1"/>
      <p:bldP spid="42" grpId="0" bldLvl="0" animBg="1"/>
      <p:bldP spid="19" grpId="0" bldLvl="0" animBg="1"/>
      <p:bldP spid="20" grpId="0"/>
      <p:bldP spid="21" grpId="0"/>
      <p:bldP spid="22" grpId="0"/>
      <p:bldP spid="23" grpId="0"/>
      <p:bldP spid="26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1B4367"/>
                </a:solidFill>
                <a:cs typeface="+mn-ea"/>
                <a:sym typeface="+mn-lt"/>
              </a:rPr>
              <a:t>参考文献</a:t>
            </a:r>
            <a:endParaRPr lang="zh-CN" altLang="en-US" sz="2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6" name="文本框 26"/>
          <p:cNvSpPr txBox="1"/>
          <p:nvPr/>
        </p:nvSpPr>
        <p:spPr>
          <a:xfrm>
            <a:off x="1367506" y="1263783"/>
            <a:ext cx="960626" cy="587395"/>
          </a:xfrm>
          <a:prstGeom prst="roundRect">
            <a:avLst/>
          </a:prstGeom>
          <a:solidFill>
            <a:srgbClr val="1B4367"/>
          </a:solidFill>
          <a:ln w="9525">
            <a:noFill/>
          </a:ln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dirty="0">
                <a:solidFill>
                  <a:schemeClr val="bg1"/>
                </a:solidFill>
              </a:rPr>
              <a:t>论文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27" name="文本框 31"/>
          <p:cNvSpPr txBox="1"/>
          <p:nvPr/>
        </p:nvSpPr>
        <p:spPr>
          <a:xfrm>
            <a:off x="1299770" y="1808746"/>
            <a:ext cx="2600712" cy="80791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zh-CN" sz="4800" b="1" dirty="0">
                <a:solidFill>
                  <a:srgbClr val="1B4367"/>
                </a:solidFill>
              </a:rPr>
              <a:t>参考文献</a:t>
            </a:r>
            <a:endParaRPr lang="zh-CN" altLang="en-US" sz="4800" b="1" dirty="0">
              <a:solidFill>
                <a:srgbClr val="1B4367"/>
              </a:solidFill>
            </a:endParaRPr>
          </a:p>
        </p:txBody>
      </p:sp>
      <p:sp>
        <p:nvSpPr>
          <p:cNvPr id="28" name="TextBox 1957"/>
          <p:cNvSpPr/>
          <p:nvPr/>
        </p:nvSpPr>
        <p:spPr>
          <a:xfrm>
            <a:off x="1367790" y="2672715"/>
            <a:ext cx="1967865" cy="2838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Tensorflow官网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9" name="文本框 19"/>
          <p:cNvSpPr txBox="1"/>
          <p:nvPr/>
        </p:nvSpPr>
        <p:spPr>
          <a:xfrm>
            <a:off x="1367506" y="2931756"/>
            <a:ext cx="3003877" cy="45275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Tensorflow官方文档</a:t>
            </a:r>
            <a:endParaRPr lang="zh-CN" altLang="en-US" sz="14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https://www.tensorflow.org</a:t>
            </a: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endParaRPr lang="zh-CN" altLang="en-US" sz="12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957"/>
          <p:cNvSpPr/>
          <p:nvPr/>
        </p:nvSpPr>
        <p:spPr>
          <a:xfrm>
            <a:off x="1367790" y="3569970"/>
            <a:ext cx="2244725" cy="2838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积神经网络的并行化研究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3" name="文本框 19"/>
          <p:cNvSpPr txBox="1"/>
          <p:nvPr/>
        </p:nvSpPr>
        <p:spPr>
          <a:xfrm>
            <a:off x="1367506" y="3853989"/>
            <a:ext cx="3003877" cy="26035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500"/>
              </a:lnSpc>
              <a:buNone/>
            </a:pP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作者：凡保磊，郑州大学，2013</a:t>
            </a:r>
            <a:endParaRPr lang="zh-CN" altLang="en-US" sz="14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TextBox 1957"/>
          <p:cNvSpPr/>
          <p:nvPr/>
        </p:nvSpPr>
        <p:spPr>
          <a:xfrm>
            <a:off x="4563745" y="932815"/>
            <a:ext cx="3146425" cy="3143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图像理解中的卷积神经网络</a:t>
            </a:r>
            <a:endParaRPr lang="zh-CN" altLang="en-US" sz="16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5" name="文本框 19"/>
          <p:cNvSpPr txBox="1"/>
          <p:nvPr/>
        </p:nvSpPr>
        <p:spPr>
          <a:xfrm>
            <a:off x="4563745" y="1247140"/>
            <a:ext cx="3558540" cy="45275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500"/>
              </a:lnSpc>
              <a:buNone/>
            </a:pP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作者：常亮，邓小明，周明全，武仲科，袁野，杨硕，王宏安，自动化学报,2016</a:t>
            </a:r>
            <a:endParaRPr lang="zh-CN" altLang="en-US" sz="14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TextBox 1957"/>
          <p:cNvSpPr/>
          <p:nvPr/>
        </p:nvSpPr>
        <p:spPr>
          <a:xfrm>
            <a:off x="4563745" y="1830705"/>
            <a:ext cx="3059430" cy="3143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卷积神经网络研究综述</a:t>
            </a:r>
            <a:endParaRPr lang="zh-CN" altLang="en-US" sz="16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7" name="文本框 19"/>
          <p:cNvSpPr txBox="1"/>
          <p:nvPr/>
        </p:nvSpPr>
        <p:spPr>
          <a:xfrm>
            <a:off x="4563462" y="2083819"/>
            <a:ext cx="3003877" cy="47625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00000"/>
              </a:lnSpc>
              <a:buNone/>
            </a:pP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作者：李彦冬,郝宗波,雷航</a:t>
            </a:r>
            <a:endParaRPr lang="zh-CN" altLang="en-US" sz="14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ts val="1500"/>
              </a:lnSpc>
              <a:buNone/>
            </a:pP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计算机应用,2016</a:t>
            </a:r>
            <a:endParaRPr lang="zh-CN" altLang="en-US" sz="14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TextBox 1957"/>
          <p:cNvSpPr/>
          <p:nvPr/>
        </p:nvSpPr>
        <p:spPr>
          <a:xfrm>
            <a:off x="4563745" y="2617470"/>
            <a:ext cx="3559175" cy="3143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用于手写汉字识别的文本分割方法</a:t>
            </a:r>
            <a:endParaRPr lang="zh-CN" altLang="en-US" sz="16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3" name="文本框 19"/>
          <p:cNvSpPr txBox="1"/>
          <p:nvPr/>
        </p:nvSpPr>
        <p:spPr>
          <a:xfrm>
            <a:off x="4563462" y="2907626"/>
            <a:ext cx="3003877" cy="45275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500"/>
              </a:lnSpc>
              <a:buNone/>
            </a:pP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作者：雷鑫，李俊阳，宋宇，赛琳伟</a:t>
            </a:r>
            <a:endParaRPr lang="zh-CN" altLang="en-US" sz="14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ts val="1500"/>
              </a:lnSpc>
              <a:buNone/>
            </a:pP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智能计算机与应用，2018</a:t>
            </a:r>
            <a:endParaRPr lang="zh-CN" altLang="en-US" sz="14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TextBox 1957"/>
          <p:cNvSpPr/>
          <p:nvPr/>
        </p:nvSpPr>
        <p:spPr>
          <a:xfrm>
            <a:off x="4563745" y="3514725"/>
            <a:ext cx="4529455" cy="2838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基于卷积神经网络图像分类优化算法的研究与验证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5" name="文本框 19"/>
          <p:cNvSpPr txBox="1"/>
          <p:nvPr/>
        </p:nvSpPr>
        <p:spPr>
          <a:xfrm>
            <a:off x="4563462" y="3798744"/>
            <a:ext cx="3003877" cy="45275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500"/>
              </a:lnSpc>
              <a:buNone/>
            </a:pP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作者：石琪.</a:t>
            </a:r>
            <a:endParaRPr lang="zh-CN" altLang="en-US" sz="14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ts val="1500"/>
              </a:lnSpc>
              <a:buNone/>
            </a:pP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北京交通大学，2017.</a:t>
            </a:r>
            <a:endParaRPr lang="zh-CN" altLang="en-US" sz="14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49"/>
                            </p:stCondLst>
                            <p:childTnLst>
                              <p:par>
                                <p:cTn id="21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49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649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49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649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149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649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149"/>
                            </p:stCondLst>
                            <p:childTnLst>
                              <p:par>
                                <p:cTn id="5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649"/>
                            </p:stCondLst>
                            <p:childTnLst>
                              <p:par>
                                <p:cTn id="6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149"/>
                            </p:stCondLst>
                            <p:childTnLst>
                              <p:par>
                                <p:cTn id="6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649"/>
                            </p:stCondLst>
                            <p:childTnLst>
                              <p:par>
                                <p:cTn id="7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149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649"/>
                            </p:stCondLst>
                            <p:childTnLst>
                              <p:par>
                                <p:cTn id="8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 animBg="1"/>
      <p:bldP spid="27" grpId="0"/>
      <p:bldP spid="28" grpId="0"/>
      <p:bldP spid="29" grpId="0"/>
      <p:bldP spid="18" grpId="0"/>
      <p:bldP spid="23" grpId="0"/>
      <p:bldP spid="34" grpId="0"/>
      <p:bldP spid="35" grpId="0"/>
      <p:bldP spid="36" grpId="0"/>
      <p:bldP spid="37" grpId="0"/>
      <p:bldP spid="42" grpId="0"/>
      <p:bldP spid="43" grpId="0"/>
      <p:bldP spid="44" grpId="0"/>
      <p:bldP spid="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74137" y="1884748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6600" b="1" dirty="0">
                <a:solidFill>
                  <a:srgbClr val="1B4367"/>
                </a:solidFill>
                <a:cs typeface="+mn-ea"/>
                <a:sym typeface="+mn-lt"/>
              </a:rPr>
              <a:t>THANKS</a:t>
            </a:r>
            <a:endParaRPr lang="en-US" altLang="zh-CN" sz="66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80466" y="2787026"/>
            <a:ext cx="2059781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zh-CN" altLang="en-US" sz="3000" dirty="0">
                <a:solidFill>
                  <a:srgbClr val="1B4367"/>
                </a:solidFill>
                <a:cs typeface="+mn-ea"/>
                <a:sym typeface="+mn-lt"/>
              </a:rPr>
              <a:t>感谢恩师</a:t>
            </a:r>
            <a:endParaRPr lang="zh-CN" altLang="en-US" sz="3000" dirty="0">
              <a:solidFill>
                <a:srgbClr val="1B4367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45032" y="1377153"/>
            <a:ext cx="2214693" cy="438460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背景与意义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135755" y="1357339"/>
            <a:ext cx="478533" cy="393570"/>
            <a:chOff x="5640108" y="966369"/>
            <a:chExt cx="476097" cy="391567"/>
          </a:xfrm>
        </p:grpSpPr>
        <p:sp>
          <p:nvSpPr>
            <p:cNvPr id="25" name="椭圆 2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866491" y="2012712"/>
            <a:ext cx="2147298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4400" b="1" spc="-225" dirty="0">
                <a:solidFill>
                  <a:srgbClr val="1B4367"/>
                </a:solidFill>
                <a:cs typeface="+mn-ea"/>
                <a:sym typeface="+mn-lt"/>
              </a:rPr>
              <a:t>目 录</a:t>
            </a:r>
            <a:endParaRPr lang="zh-CN" altLang="en-US" sz="4400" b="1" spc="-225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66491" y="2643910"/>
            <a:ext cx="211315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1B4367"/>
                </a:solidFill>
                <a:cs typeface="+mn-ea"/>
                <a:sym typeface="+mn-lt"/>
              </a:rPr>
              <a:t>CONTENTS</a:t>
            </a:r>
            <a:endParaRPr lang="en-US" altLang="zh-CN" sz="2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79" name="文本框 10"/>
          <p:cNvSpPr txBox="1"/>
          <p:nvPr/>
        </p:nvSpPr>
        <p:spPr>
          <a:xfrm>
            <a:off x="5645032" y="2094697"/>
            <a:ext cx="2214693" cy="438460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设计详解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5135755" y="2074883"/>
            <a:ext cx="478533" cy="393570"/>
            <a:chOff x="5640108" y="966369"/>
            <a:chExt cx="476097" cy="391567"/>
          </a:xfrm>
        </p:grpSpPr>
        <p:sp>
          <p:nvSpPr>
            <p:cNvPr id="81" name="椭圆 80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3" name="文本框 10"/>
          <p:cNvSpPr txBox="1"/>
          <p:nvPr/>
        </p:nvSpPr>
        <p:spPr>
          <a:xfrm>
            <a:off x="5645032" y="2812241"/>
            <a:ext cx="2214693" cy="438460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评估与展示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5135755" y="2792427"/>
            <a:ext cx="478533" cy="393570"/>
            <a:chOff x="5640108" y="966369"/>
            <a:chExt cx="476097" cy="391567"/>
          </a:xfrm>
        </p:grpSpPr>
        <p:sp>
          <p:nvSpPr>
            <p:cNvPr id="85" name="椭圆 8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7" name="文本框 10"/>
          <p:cNvSpPr txBox="1"/>
          <p:nvPr/>
        </p:nvSpPr>
        <p:spPr>
          <a:xfrm>
            <a:off x="5645032" y="3529785"/>
            <a:ext cx="2214693" cy="438460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总结与展望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5135755" y="3509971"/>
            <a:ext cx="478533" cy="393570"/>
            <a:chOff x="5640108" y="966369"/>
            <a:chExt cx="476097" cy="391567"/>
          </a:xfrm>
        </p:grpSpPr>
        <p:sp>
          <p:nvSpPr>
            <p:cNvPr id="89" name="椭圆 8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0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燕尾形 3"/>
          <p:cNvSpPr/>
          <p:nvPr/>
        </p:nvSpPr>
        <p:spPr>
          <a:xfrm>
            <a:off x="4284324" y="2183489"/>
            <a:ext cx="256853" cy="448435"/>
          </a:xfrm>
          <a:prstGeom prst="chevron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33" grpId="0"/>
      <p:bldP spid="3" grpId="0"/>
      <p:bldP spid="79" grpId="0" bldLvl="0" animBg="1"/>
      <p:bldP spid="83" grpId="0" bldLvl="0" animBg="1"/>
      <p:bldP spid="87" grpId="0" bldLvl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背景与意义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95" name="文本框 11"/>
          <p:cNvSpPr txBox="1"/>
          <p:nvPr/>
        </p:nvSpPr>
        <p:spPr>
          <a:xfrm>
            <a:off x="3713476" y="1575042"/>
            <a:ext cx="1732894" cy="8157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endParaRPr lang="en-US" altLang="zh-CN" sz="24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9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28871" y="2888875"/>
            <a:ext cx="1202531" cy="1202531"/>
            <a:chOff x="4420032" y="1854736"/>
            <a:chExt cx="1603375" cy="1603375"/>
          </a:xfrm>
          <a:solidFill>
            <a:srgbClr val="1B4367"/>
          </a:solidFill>
        </p:grpSpPr>
        <p:sp>
          <p:nvSpPr>
            <p:cNvPr id="20486" name="Rectangle 5"/>
            <p:cNvSpPr/>
            <p:nvPr/>
          </p:nvSpPr>
          <p:spPr>
            <a:xfrm>
              <a:off x="4420032" y="1854736"/>
              <a:ext cx="1603375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2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489" name="Freeform 132"/>
            <p:cNvSpPr>
              <a:spLocks noEditPoints="1"/>
            </p:cNvSpPr>
            <p:nvPr/>
          </p:nvSpPr>
          <p:spPr>
            <a:xfrm>
              <a:off x="4971860" y="2268369"/>
              <a:ext cx="497814" cy="691654"/>
            </a:xfrm>
            <a:custGeom>
              <a:avLst/>
              <a:gdLst/>
              <a:ahLst/>
              <a:cxnLst>
                <a:cxn ang="0">
                  <a:pos x="69148" y="0"/>
                </a:cxn>
                <a:cxn ang="0">
                  <a:pos x="69148" y="0"/>
                </a:cxn>
                <a:cxn ang="0">
                  <a:pos x="69148" y="48617"/>
                </a:cxn>
                <a:cxn ang="0">
                  <a:pos x="69148" y="70611"/>
                </a:cxn>
                <a:cxn ang="0">
                  <a:pos x="47251" y="70611"/>
                </a:cxn>
                <a:cxn ang="0">
                  <a:pos x="0" y="70611"/>
                </a:cxn>
                <a:cxn ang="0">
                  <a:pos x="0" y="333375"/>
                </a:cxn>
                <a:cxn ang="0">
                  <a:pos x="239712" y="333375"/>
                </a:cxn>
                <a:cxn ang="0">
                  <a:pos x="239712" y="0"/>
                </a:cxn>
                <a:cxn ang="0">
                  <a:pos x="69148" y="0"/>
                </a:cxn>
                <a:cxn ang="0">
                  <a:pos x="187851" y="193311"/>
                </a:cxn>
                <a:cxn ang="0">
                  <a:pos x="154430" y="193311"/>
                </a:cxn>
                <a:cxn ang="0">
                  <a:pos x="140600" y="193311"/>
                </a:cxn>
                <a:cxn ang="0">
                  <a:pos x="140600" y="266237"/>
                </a:cxn>
                <a:cxn ang="0">
                  <a:pos x="127923" y="278970"/>
                </a:cxn>
                <a:cxn ang="0">
                  <a:pos x="111789" y="278970"/>
                </a:cxn>
                <a:cxn ang="0">
                  <a:pos x="99112" y="266237"/>
                </a:cxn>
                <a:cxn ang="0">
                  <a:pos x="99112" y="193311"/>
                </a:cxn>
                <a:cxn ang="0">
                  <a:pos x="85282" y="193311"/>
                </a:cxn>
                <a:cxn ang="0">
                  <a:pos x="51861" y="193311"/>
                </a:cxn>
                <a:cxn ang="0">
                  <a:pos x="46098" y="182893"/>
                </a:cxn>
                <a:cxn ang="0">
                  <a:pos x="111789" y="105337"/>
                </a:cxn>
                <a:cxn ang="0">
                  <a:pos x="127923" y="105337"/>
                </a:cxn>
                <a:cxn ang="0">
                  <a:pos x="192461" y="182893"/>
                </a:cxn>
                <a:cxn ang="0">
                  <a:pos x="187851" y="193311"/>
                </a:cxn>
              </a:cxnLst>
              <a:rect l="0" t="0" r="0" b="0"/>
              <a:pathLst>
                <a:path w="208" h="288">
                  <a:moveTo>
                    <a:pt x="6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208" y="288"/>
                    <a:pt x="208" y="288"/>
                    <a:pt x="208" y="288"/>
                  </a:cubicBezTo>
                  <a:cubicBezTo>
                    <a:pt x="208" y="0"/>
                    <a:pt x="208" y="0"/>
                    <a:pt x="208" y="0"/>
                  </a:cubicBezTo>
                  <a:lnTo>
                    <a:pt x="60" y="0"/>
                  </a:lnTo>
                  <a:close/>
                  <a:moveTo>
                    <a:pt x="163" y="167"/>
                  </a:moveTo>
                  <a:cubicBezTo>
                    <a:pt x="134" y="167"/>
                    <a:pt x="134" y="167"/>
                    <a:pt x="134" y="167"/>
                  </a:cubicBezTo>
                  <a:cubicBezTo>
                    <a:pt x="131" y="167"/>
                    <a:pt x="126" y="167"/>
                    <a:pt x="122" y="167"/>
                  </a:cubicBezTo>
                  <a:cubicBezTo>
                    <a:pt x="122" y="230"/>
                    <a:pt x="122" y="230"/>
                    <a:pt x="122" y="230"/>
                  </a:cubicBezTo>
                  <a:cubicBezTo>
                    <a:pt x="122" y="236"/>
                    <a:pt x="117" y="241"/>
                    <a:pt x="111" y="241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1" y="241"/>
                    <a:pt x="86" y="236"/>
                    <a:pt x="86" y="230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1" y="167"/>
                    <a:pt x="77" y="167"/>
                    <a:pt x="74" y="167"/>
                  </a:cubicBezTo>
                  <a:cubicBezTo>
                    <a:pt x="45" y="167"/>
                    <a:pt x="45" y="167"/>
                    <a:pt x="45" y="167"/>
                  </a:cubicBezTo>
                  <a:cubicBezTo>
                    <a:pt x="38" y="167"/>
                    <a:pt x="36" y="163"/>
                    <a:pt x="40" y="158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101" y="86"/>
                    <a:pt x="107" y="86"/>
                    <a:pt x="111" y="91"/>
                  </a:cubicBezTo>
                  <a:cubicBezTo>
                    <a:pt x="167" y="158"/>
                    <a:pt x="167" y="158"/>
                    <a:pt x="167" y="158"/>
                  </a:cubicBezTo>
                  <a:cubicBezTo>
                    <a:pt x="172" y="163"/>
                    <a:pt x="170" y="167"/>
                    <a:pt x="163" y="16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 sz="1600"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24718" y="1120238"/>
            <a:ext cx="1202531" cy="1202531"/>
            <a:chOff x="2361414" y="1854736"/>
            <a:chExt cx="1603375" cy="1603375"/>
          </a:xfrm>
          <a:solidFill>
            <a:srgbClr val="1B4367"/>
          </a:solidFill>
        </p:grpSpPr>
        <p:sp>
          <p:nvSpPr>
            <p:cNvPr id="20485" name="Rectangle 3"/>
            <p:cNvSpPr/>
            <p:nvPr/>
          </p:nvSpPr>
          <p:spPr>
            <a:xfrm>
              <a:off x="2361414" y="1854736"/>
              <a:ext cx="1603375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2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490" name="Freeform 220"/>
            <p:cNvSpPr/>
            <p:nvPr/>
          </p:nvSpPr>
          <p:spPr>
            <a:xfrm>
              <a:off x="2770383" y="2305455"/>
              <a:ext cx="796514" cy="594622"/>
            </a:xfrm>
            <a:custGeom>
              <a:avLst/>
              <a:gdLst/>
              <a:ahLst/>
              <a:cxnLst>
                <a:cxn ang="0">
                  <a:pos x="384421" y="282893"/>
                </a:cxn>
                <a:cxn ang="0">
                  <a:pos x="384421" y="0"/>
                </a:cxn>
                <a:cxn ang="0">
                  <a:pos x="299800" y="0"/>
                </a:cxn>
                <a:cxn ang="0">
                  <a:pos x="299800" y="282893"/>
                </a:cxn>
                <a:cxn ang="0">
                  <a:pos x="251445" y="282893"/>
                </a:cxn>
                <a:cxn ang="0">
                  <a:pos x="251445" y="174088"/>
                </a:cxn>
                <a:cxn ang="0">
                  <a:pos x="166824" y="174088"/>
                </a:cxn>
                <a:cxn ang="0">
                  <a:pos x="166824" y="282893"/>
                </a:cxn>
                <a:cxn ang="0">
                  <a:pos x="120887" y="282893"/>
                </a:cxn>
                <a:cxn ang="0">
                  <a:pos x="120887" y="77372"/>
                </a:cxn>
                <a:cxn ang="0">
                  <a:pos x="36266" y="77372"/>
                </a:cxn>
                <a:cxn ang="0">
                  <a:pos x="36266" y="282893"/>
                </a:cxn>
                <a:cxn ang="0">
                  <a:pos x="0" y="282893"/>
                </a:cxn>
                <a:cxn ang="0">
                  <a:pos x="0" y="314325"/>
                </a:cxn>
                <a:cxn ang="0">
                  <a:pos x="420687" y="314325"/>
                </a:cxn>
                <a:cxn ang="0">
                  <a:pos x="420687" y="282893"/>
                </a:cxn>
                <a:cxn ang="0">
                  <a:pos x="384421" y="282893"/>
                </a:cxn>
              </a:cxnLst>
              <a:rect l="0" t="0" r="0" b="0"/>
              <a:pathLst>
                <a:path w="174" h="130">
                  <a:moveTo>
                    <a:pt x="159" y="117"/>
                  </a:moveTo>
                  <a:lnTo>
                    <a:pt x="159" y="0"/>
                  </a:lnTo>
                  <a:lnTo>
                    <a:pt x="124" y="0"/>
                  </a:lnTo>
                  <a:lnTo>
                    <a:pt x="124" y="117"/>
                  </a:lnTo>
                  <a:lnTo>
                    <a:pt x="104" y="117"/>
                  </a:lnTo>
                  <a:lnTo>
                    <a:pt x="104" y="72"/>
                  </a:lnTo>
                  <a:lnTo>
                    <a:pt x="69" y="72"/>
                  </a:lnTo>
                  <a:lnTo>
                    <a:pt x="69" y="117"/>
                  </a:lnTo>
                  <a:lnTo>
                    <a:pt x="50" y="117"/>
                  </a:lnTo>
                  <a:lnTo>
                    <a:pt x="50" y="32"/>
                  </a:lnTo>
                  <a:lnTo>
                    <a:pt x="15" y="32"/>
                  </a:lnTo>
                  <a:lnTo>
                    <a:pt x="15" y="117"/>
                  </a:lnTo>
                  <a:lnTo>
                    <a:pt x="0" y="117"/>
                  </a:lnTo>
                  <a:lnTo>
                    <a:pt x="0" y="130"/>
                  </a:lnTo>
                  <a:lnTo>
                    <a:pt x="174" y="130"/>
                  </a:lnTo>
                  <a:lnTo>
                    <a:pt x="174" y="117"/>
                  </a:lnTo>
                  <a:lnTo>
                    <a:pt x="159" y="11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 sz="1600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765723" y="2888875"/>
            <a:ext cx="1181100" cy="1202531"/>
            <a:chOff x="8565208" y="1856641"/>
            <a:chExt cx="1574800" cy="1603375"/>
          </a:xfrm>
          <a:solidFill>
            <a:srgbClr val="1B4367"/>
          </a:solidFill>
        </p:grpSpPr>
        <p:sp>
          <p:nvSpPr>
            <p:cNvPr id="20488" name="Rectangle 7"/>
            <p:cNvSpPr/>
            <p:nvPr/>
          </p:nvSpPr>
          <p:spPr>
            <a:xfrm>
              <a:off x="8565208" y="1856641"/>
              <a:ext cx="1574800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2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492" name="Freeform 289"/>
            <p:cNvSpPr>
              <a:spLocks noEditPoints="1"/>
            </p:cNvSpPr>
            <p:nvPr/>
          </p:nvSpPr>
          <p:spPr>
            <a:xfrm>
              <a:off x="9100279" y="2382692"/>
              <a:ext cx="557770" cy="565878"/>
            </a:xfrm>
            <a:custGeom>
              <a:avLst/>
              <a:gdLst/>
              <a:ahLst/>
              <a:cxnLst>
                <a:cxn ang="0">
                  <a:pos x="244146" y="20836"/>
                </a:cxn>
                <a:cxn ang="0">
                  <a:pos x="163149" y="0"/>
                </a:cxn>
                <a:cxn ang="0">
                  <a:pos x="0" y="0"/>
                </a:cxn>
                <a:cxn ang="0">
                  <a:pos x="0" y="77556"/>
                </a:cxn>
                <a:cxn ang="0">
                  <a:pos x="161992" y="77556"/>
                </a:cxn>
                <a:cxn ang="0">
                  <a:pos x="208276" y="90289"/>
                </a:cxn>
                <a:cxn ang="0">
                  <a:pos x="251088" y="167845"/>
                </a:cxn>
                <a:cxn ang="0">
                  <a:pos x="210590" y="243086"/>
                </a:cxn>
                <a:cxn ang="0">
                  <a:pos x="161992" y="255819"/>
                </a:cxn>
                <a:cxn ang="0">
                  <a:pos x="0" y="255819"/>
                </a:cxn>
                <a:cxn ang="0">
                  <a:pos x="0" y="333375"/>
                </a:cxn>
                <a:cxn ang="0">
                  <a:pos x="161992" y="333375"/>
                </a:cxn>
                <a:cxn ang="0">
                  <a:pos x="242988" y="313697"/>
                </a:cxn>
                <a:cxn ang="0">
                  <a:pos x="328613" y="167845"/>
                </a:cxn>
                <a:cxn ang="0">
                  <a:pos x="244146" y="20836"/>
                </a:cxn>
                <a:cxn ang="0">
                  <a:pos x="60169" y="57878"/>
                </a:cxn>
                <a:cxn ang="0">
                  <a:pos x="21985" y="57878"/>
                </a:cxn>
                <a:cxn ang="0">
                  <a:pos x="21985" y="19678"/>
                </a:cxn>
                <a:cxn ang="0">
                  <a:pos x="60169" y="19678"/>
                </a:cxn>
                <a:cxn ang="0">
                  <a:pos x="60169" y="57878"/>
                </a:cxn>
                <a:cxn ang="0">
                  <a:pos x="60169" y="314854"/>
                </a:cxn>
                <a:cxn ang="0">
                  <a:pos x="21985" y="314854"/>
                </a:cxn>
                <a:cxn ang="0">
                  <a:pos x="21985" y="275497"/>
                </a:cxn>
                <a:cxn ang="0">
                  <a:pos x="60169" y="275497"/>
                </a:cxn>
                <a:cxn ang="0">
                  <a:pos x="60169" y="314854"/>
                </a:cxn>
              </a:cxnLst>
              <a:rect l="0" t="0" r="0" b="0"/>
              <a:pathLst>
                <a:path w="284" h="288">
                  <a:moveTo>
                    <a:pt x="211" y="18"/>
                  </a:moveTo>
                  <a:cubicBezTo>
                    <a:pt x="177" y="1"/>
                    <a:pt x="144" y="0"/>
                    <a:pt x="1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40" y="67"/>
                    <a:pt x="140" y="67"/>
                    <a:pt x="140" y="67"/>
                  </a:cubicBezTo>
                  <a:cubicBezTo>
                    <a:pt x="141" y="67"/>
                    <a:pt x="161" y="68"/>
                    <a:pt x="180" y="78"/>
                  </a:cubicBezTo>
                  <a:cubicBezTo>
                    <a:pt x="205" y="91"/>
                    <a:pt x="217" y="112"/>
                    <a:pt x="217" y="145"/>
                  </a:cubicBezTo>
                  <a:cubicBezTo>
                    <a:pt x="217" y="177"/>
                    <a:pt x="206" y="198"/>
                    <a:pt x="182" y="210"/>
                  </a:cubicBezTo>
                  <a:cubicBezTo>
                    <a:pt x="162" y="221"/>
                    <a:pt x="140" y="221"/>
                    <a:pt x="140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140" y="288"/>
                    <a:pt x="140" y="288"/>
                    <a:pt x="140" y="288"/>
                  </a:cubicBezTo>
                  <a:cubicBezTo>
                    <a:pt x="144" y="288"/>
                    <a:pt x="177" y="288"/>
                    <a:pt x="210" y="271"/>
                  </a:cubicBezTo>
                  <a:cubicBezTo>
                    <a:pt x="258" y="247"/>
                    <a:pt x="284" y="203"/>
                    <a:pt x="284" y="145"/>
                  </a:cubicBezTo>
                  <a:cubicBezTo>
                    <a:pt x="284" y="87"/>
                    <a:pt x="258" y="42"/>
                    <a:pt x="211" y="18"/>
                  </a:cubicBezTo>
                  <a:close/>
                  <a:moveTo>
                    <a:pt x="52" y="50"/>
                  </a:moveTo>
                  <a:cubicBezTo>
                    <a:pt x="19" y="50"/>
                    <a:pt x="19" y="50"/>
                    <a:pt x="19" y="50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52" y="17"/>
                    <a:pt x="52" y="17"/>
                    <a:pt x="52" y="17"/>
                  </a:cubicBezTo>
                  <a:lnTo>
                    <a:pt x="52" y="50"/>
                  </a:lnTo>
                  <a:close/>
                  <a:moveTo>
                    <a:pt x="52" y="272"/>
                  </a:moveTo>
                  <a:cubicBezTo>
                    <a:pt x="19" y="272"/>
                    <a:pt x="19" y="272"/>
                    <a:pt x="19" y="272"/>
                  </a:cubicBezTo>
                  <a:cubicBezTo>
                    <a:pt x="19" y="238"/>
                    <a:pt x="19" y="238"/>
                    <a:pt x="19" y="238"/>
                  </a:cubicBezTo>
                  <a:cubicBezTo>
                    <a:pt x="52" y="238"/>
                    <a:pt x="52" y="238"/>
                    <a:pt x="52" y="238"/>
                  </a:cubicBezTo>
                  <a:lnTo>
                    <a:pt x="52" y="2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 sz="1600">
                <a:cs typeface="+mn-ea"/>
                <a:sym typeface="+mn-lt"/>
              </a:endParaRPr>
            </a:p>
          </p:txBody>
        </p:sp>
      </p:grpSp>
      <p:sp>
        <p:nvSpPr>
          <p:cNvPr id="20493" name="TextBox 13"/>
          <p:cNvSpPr txBox="1"/>
          <p:nvPr/>
        </p:nvSpPr>
        <p:spPr>
          <a:xfrm>
            <a:off x="2151948" y="1185069"/>
            <a:ext cx="1401112" cy="2768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260">
              <a:spcBef>
                <a:spcPct val="20000"/>
              </a:spcBef>
            </a:pPr>
            <a:r>
              <a:rPr lang="en-US" altLang="zh-CN" sz="1800" b="1" dirty="0">
                <a:solidFill>
                  <a:srgbClr val="1B4367"/>
                </a:solidFill>
                <a:cs typeface="+mn-ea"/>
                <a:sym typeface="+mn-lt"/>
              </a:rPr>
              <a:t>14</a:t>
            </a:r>
            <a:r>
              <a:rPr lang="zh-CN" altLang="en-US" sz="1800" b="1" dirty="0">
                <a:solidFill>
                  <a:srgbClr val="1B4367"/>
                </a:solidFill>
                <a:cs typeface="+mn-ea"/>
                <a:sym typeface="+mn-lt"/>
              </a:rPr>
              <a:t>亿</a:t>
            </a:r>
            <a:r>
              <a:rPr lang="en-US" altLang="zh-CN" sz="1800" b="1" dirty="0">
                <a:solidFill>
                  <a:srgbClr val="1B4367"/>
                </a:solidFill>
                <a:cs typeface="+mn-ea"/>
                <a:sym typeface="+mn-lt"/>
              </a:rPr>
              <a:t>+2</a:t>
            </a:r>
            <a:r>
              <a:rPr lang="zh-CN" altLang="en-US" sz="1800" b="1" dirty="0">
                <a:solidFill>
                  <a:srgbClr val="1B4367"/>
                </a:solidFill>
                <a:cs typeface="+mn-ea"/>
                <a:sym typeface="+mn-lt"/>
              </a:rPr>
              <a:t>亿</a:t>
            </a:r>
            <a:endParaRPr lang="zh-CN" altLang="en-US" sz="18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0494" name="TextBox 13"/>
          <p:cNvSpPr txBox="1"/>
          <p:nvPr/>
        </p:nvSpPr>
        <p:spPr>
          <a:xfrm>
            <a:off x="2151948" y="1519833"/>
            <a:ext cx="2157202" cy="11074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据国家汉办粗略估算，除中国，全球学习使用汉语（汉字）的人数已超过1亿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15"/>
          <p:cNvSpPr txBox="1"/>
          <p:nvPr/>
        </p:nvSpPr>
        <p:spPr>
          <a:xfrm>
            <a:off x="709386" y="309785"/>
            <a:ext cx="2261711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1B4367"/>
                </a:solidFill>
                <a:cs typeface="+mn-ea"/>
                <a:sym typeface="+mn-lt"/>
              </a:rPr>
              <a:t>背景意义</a:t>
            </a:r>
            <a:endParaRPr lang="zh-CN" altLang="en-US" sz="2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755722" y="1121666"/>
            <a:ext cx="1201103" cy="1202531"/>
            <a:chOff x="4856202" y="1222146"/>
            <a:chExt cx="1201103" cy="1202531"/>
          </a:xfrm>
          <a:solidFill>
            <a:srgbClr val="1B4367"/>
          </a:solidFill>
        </p:grpSpPr>
        <p:sp>
          <p:nvSpPr>
            <p:cNvPr id="20487" name="Rectangle 6"/>
            <p:cNvSpPr/>
            <p:nvPr/>
          </p:nvSpPr>
          <p:spPr>
            <a:xfrm>
              <a:off x="4856202" y="1222146"/>
              <a:ext cx="1201103" cy="1202531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2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5" name="KSO_Shape"/>
            <p:cNvSpPr/>
            <p:nvPr/>
          </p:nvSpPr>
          <p:spPr bwMode="auto">
            <a:xfrm>
              <a:off x="5275038" y="1500840"/>
              <a:ext cx="363431" cy="645143"/>
            </a:xfrm>
            <a:custGeom>
              <a:avLst/>
              <a:gdLst>
                <a:gd name="T0" fmla="*/ 2147483646 w 3056"/>
                <a:gd name="T1" fmla="*/ 2147483646 h 5429"/>
                <a:gd name="T2" fmla="*/ 2147483646 w 3056"/>
                <a:gd name="T3" fmla="*/ 2147483646 h 5429"/>
                <a:gd name="T4" fmla="*/ 2147483646 w 3056"/>
                <a:gd name="T5" fmla="*/ 388832290 h 5429"/>
                <a:gd name="T6" fmla="*/ 2147483646 w 3056"/>
                <a:gd name="T7" fmla="*/ 345615213 h 5429"/>
                <a:gd name="T8" fmla="*/ 2147483646 w 3056"/>
                <a:gd name="T9" fmla="*/ 2147483646 h 5429"/>
                <a:gd name="T10" fmla="*/ 2147483646 w 3056"/>
                <a:gd name="T11" fmla="*/ 2147483646 h 5429"/>
                <a:gd name="T12" fmla="*/ 2147483646 w 3056"/>
                <a:gd name="T13" fmla="*/ 2147483646 h 5429"/>
                <a:gd name="T14" fmla="*/ 2147483646 w 3056"/>
                <a:gd name="T15" fmla="*/ 2147483646 h 5429"/>
                <a:gd name="T16" fmla="*/ 2147483646 w 3056"/>
                <a:gd name="T17" fmla="*/ 2147483646 h 5429"/>
                <a:gd name="T18" fmla="*/ 2147483646 w 3056"/>
                <a:gd name="T19" fmla="*/ 2147483646 h 5429"/>
                <a:gd name="T20" fmla="*/ 475747481 w 3056"/>
                <a:gd name="T21" fmla="*/ 2147483646 h 5429"/>
                <a:gd name="T22" fmla="*/ 432463999 w 3056"/>
                <a:gd name="T23" fmla="*/ 2147483646 h 5429"/>
                <a:gd name="T24" fmla="*/ 2147483646 w 3056"/>
                <a:gd name="T25" fmla="*/ 2147483646 h 5429"/>
                <a:gd name="T26" fmla="*/ 2147483646 w 3056"/>
                <a:gd name="T27" fmla="*/ 2147483646 h 5429"/>
                <a:gd name="T28" fmla="*/ 2147483646 w 3056"/>
                <a:gd name="T29" fmla="*/ 2147483646 h 5429"/>
                <a:gd name="T30" fmla="*/ 2147483646 w 3056"/>
                <a:gd name="T31" fmla="*/ 2147483646 h 5429"/>
                <a:gd name="T32" fmla="*/ 2147483646 w 3056"/>
                <a:gd name="T33" fmla="*/ 2147483646 h 5429"/>
                <a:gd name="T34" fmla="*/ 2147483646 w 3056"/>
                <a:gd name="T35" fmla="*/ 2147483646 h 5429"/>
                <a:gd name="T36" fmla="*/ 2147483646 w 3056"/>
                <a:gd name="T37" fmla="*/ 2147483646 h 5429"/>
                <a:gd name="T38" fmla="*/ 2147483646 w 3056"/>
                <a:gd name="T39" fmla="*/ 2147483646 h 5429"/>
                <a:gd name="T40" fmla="*/ 2147483646 w 3056"/>
                <a:gd name="T41" fmla="*/ 2147483646 h 5429"/>
                <a:gd name="T42" fmla="*/ 2147483646 w 3056"/>
                <a:gd name="T43" fmla="*/ 2147483646 h 5429"/>
                <a:gd name="T44" fmla="*/ 2147483646 w 3056"/>
                <a:gd name="T45" fmla="*/ 2147483646 h 5429"/>
                <a:gd name="T46" fmla="*/ 2147483646 w 3056"/>
                <a:gd name="T47" fmla="*/ 2147483646 h 5429"/>
                <a:gd name="T48" fmla="*/ 2147483646 w 3056"/>
                <a:gd name="T49" fmla="*/ 2147483646 h 5429"/>
                <a:gd name="T50" fmla="*/ 2147483646 w 3056"/>
                <a:gd name="T51" fmla="*/ 2147483646 h 5429"/>
                <a:gd name="T52" fmla="*/ 2147483646 w 3056"/>
                <a:gd name="T53" fmla="*/ 2147483646 h 5429"/>
                <a:gd name="T54" fmla="*/ 2147483646 w 3056"/>
                <a:gd name="T55" fmla="*/ 2147483646 h 5429"/>
                <a:gd name="T56" fmla="*/ 2147483646 w 3056"/>
                <a:gd name="T57" fmla="*/ 2147483646 h 5429"/>
                <a:gd name="T58" fmla="*/ 2147483646 w 3056"/>
                <a:gd name="T59" fmla="*/ 2147483646 h 5429"/>
                <a:gd name="T60" fmla="*/ 2147483646 w 3056"/>
                <a:gd name="T61" fmla="*/ 2147483646 h 5429"/>
                <a:gd name="T62" fmla="*/ 2147483646 w 3056"/>
                <a:gd name="T63" fmla="*/ 2147483646 h 5429"/>
                <a:gd name="T64" fmla="*/ 2147483646 w 3056"/>
                <a:gd name="T65" fmla="*/ 2147483646 h 5429"/>
                <a:gd name="T66" fmla="*/ 2147483646 w 3056"/>
                <a:gd name="T67" fmla="*/ 2147483646 h 5429"/>
                <a:gd name="T68" fmla="*/ 2147483646 w 3056"/>
                <a:gd name="T69" fmla="*/ 2147483646 h 5429"/>
                <a:gd name="T70" fmla="*/ 2147483646 w 3056"/>
                <a:gd name="T71" fmla="*/ 2147483646 h 5429"/>
                <a:gd name="T72" fmla="*/ 2147483646 w 3056"/>
                <a:gd name="T73" fmla="*/ 2147483646 h 5429"/>
                <a:gd name="T74" fmla="*/ 2147483646 w 3056"/>
                <a:gd name="T75" fmla="*/ 2147483646 h 5429"/>
                <a:gd name="T76" fmla="*/ 2147483646 w 3056"/>
                <a:gd name="T77" fmla="*/ 2147483646 h 5429"/>
                <a:gd name="T78" fmla="*/ 2147483646 w 3056"/>
                <a:gd name="T79" fmla="*/ 2147483646 h 5429"/>
                <a:gd name="T80" fmla="*/ 2147483646 w 3056"/>
                <a:gd name="T81" fmla="*/ 2147483646 h 5429"/>
                <a:gd name="T82" fmla="*/ 2147483646 w 3056"/>
                <a:gd name="T83" fmla="*/ 2147483646 h 5429"/>
                <a:gd name="T84" fmla="*/ 2147483646 w 3056"/>
                <a:gd name="T85" fmla="*/ 2147483646 h 5429"/>
                <a:gd name="T86" fmla="*/ 2147483646 w 3056"/>
                <a:gd name="T87" fmla="*/ 2147483646 h 5429"/>
                <a:gd name="T88" fmla="*/ 2147483646 w 3056"/>
                <a:gd name="T89" fmla="*/ 2147483646 h 5429"/>
                <a:gd name="T90" fmla="*/ 2147483646 w 3056"/>
                <a:gd name="T91" fmla="*/ 2147483646 h 5429"/>
                <a:gd name="T92" fmla="*/ 2147483646 w 3056"/>
                <a:gd name="T93" fmla="*/ 2147483646 h 5429"/>
                <a:gd name="T94" fmla="*/ 2147483646 w 3056"/>
                <a:gd name="T95" fmla="*/ 2147483646 h 5429"/>
                <a:gd name="T96" fmla="*/ 2147483646 w 3056"/>
                <a:gd name="T97" fmla="*/ 2147483646 h 5429"/>
                <a:gd name="T98" fmla="*/ 2147483646 w 3056"/>
                <a:gd name="T99" fmla="*/ 2147483646 h 5429"/>
                <a:gd name="T100" fmla="*/ 2147483646 w 3056"/>
                <a:gd name="T101" fmla="*/ 2147483646 h 5429"/>
                <a:gd name="T102" fmla="*/ 2147483646 w 3056"/>
                <a:gd name="T103" fmla="*/ 2147483646 h 5429"/>
                <a:gd name="T104" fmla="*/ 2147483646 w 3056"/>
                <a:gd name="T105" fmla="*/ 2147483646 h 5429"/>
                <a:gd name="T106" fmla="*/ 2147483646 w 3056"/>
                <a:gd name="T107" fmla="*/ 2147483646 h 5429"/>
                <a:gd name="T108" fmla="*/ 2147483646 w 3056"/>
                <a:gd name="T109" fmla="*/ 2147483646 h 5429"/>
                <a:gd name="T110" fmla="*/ 2147483646 w 3056"/>
                <a:gd name="T111" fmla="*/ 2147483646 h 5429"/>
                <a:gd name="T112" fmla="*/ 2147483646 w 3056"/>
                <a:gd name="T113" fmla="*/ 2147483646 h 5429"/>
                <a:gd name="T114" fmla="*/ 2147483646 w 3056"/>
                <a:gd name="T115" fmla="*/ 2147483646 h 5429"/>
                <a:gd name="T116" fmla="*/ 2147483646 w 3056"/>
                <a:gd name="T117" fmla="*/ 2147483646 h 5429"/>
                <a:gd name="T118" fmla="*/ 2147483646 w 3056"/>
                <a:gd name="T119" fmla="*/ 2147483646 h 5429"/>
                <a:gd name="T120" fmla="*/ 2147483646 w 3056"/>
                <a:gd name="T121" fmla="*/ 2147483646 h 542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056" h="5429">
                  <a:moveTo>
                    <a:pt x="2609" y="448"/>
                  </a:moveTo>
                  <a:lnTo>
                    <a:pt x="2609" y="448"/>
                  </a:lnTo>
                  <a:lnTo>
                    <a:pt x="2575" y="415"/>
                  </a:lnTo>
                  <a:lnTo>
                    <a:pt x="2538" y="383"/>
                  </a:lnTo>
                  <a:lnTo>
                    <a:pt x="2503" y="352"/>
                  </a:lnTo>
                  <a:lnTo>
                    <a:pt x="2465" y="322"/>
                  </a:lnTo>
                  <a:lnTo>
                    <a:pt x="2426" y="293"/>
                  </a:lnTo>
                  <a:lnTo>
                    <a:pt x="2388" y="265"/>
                  </a:lnTo>
                  <a:lnTo>
                    <a:pt x="2348" y="239"/>
                  </a:lnTo>
                  <a:lnTo>
                    <a:pt x="2307" y="213"/>
                  </a:lnTo>
                  <a:lnTo>
                    <a:pt x="2266" y="190"/>
                  </a:lnTo>
                  <a:lnTo>
                    <a:pt x="2224" y="168"/>
                  </a:lnTo>
                  <a:lnTo>
                    <a:pt x="2182" y="146"/>
                  </a:lnTo>
                  <a:lnTo>
                    <a:pt x="2138" y="127"/>
                  </a:lnTo>
                  <a:lnTo>
                    <a:pt x="2095" y="108"/>
                  </a:lnTo>
                  <a:lnTo>
                    <a:pt x="2049" y="91"/>
                  </a:lnTo>
                  <a:lnTo>
                    <a:pt x="2005" y="75"/>
                  </a:lnTo>
                  <a:lnTo>
                    <a:pt x="1960" y="61"/>
                  </a:lnTo>
                  <a:lnTo>
                    <a:pt x="1907" y="46"/>
                  </a:lnTo>
                  <a:lnTo>
                    <a:pt x="1853" y="34"/>
                  </a:lnTo>
                  <a:lnTo>
                    <a:pt x="1800" y="24"/>
                  </a:lnTo>
                  <a:lnTo>
                    <a:pt x="1746" y="15"/>
                  </a:lnTo>
                  <a:lnTo>
                    <a:pt x="1692" y="9"/>
                  </a:lnTo>
                  <a:lnTo>
                    <a:pt x="1638" y="3"/>
                  </a:lnTo>
                  <a:lnTo>
                    <a:pt x="1582" y="1"/>
                  </a:lnTo>
                  <a:lnTo>
                    <a:pt x="1527" y="0"/>
                  </a:lnTo>
                  <a:lnTo>
                    <a:pt x="1490" y="0"/>
                  </a:lnTo>
                  <a:lnTo>
                    <a:pt x="1451" y="2"/>
                  </a:lnTo>
                  <a:lnTo>
                    <a:pt x="1413" y="4"/>
                  </a:lnTo>
                  <a:lnTo>
                    <a:pt x="1376" y="8"/>
                  </a:lnTo>
                  <a:lnTo>
                    <a:pt x="1338" y="11"/>
                  </a:lnTo>
                  <a:lnTo>
                    <a:pt x="1302" y="17"/>
                  </a:lnTo>
                  <a:lnTo>
                    <a:pt x="1264" y="22"/>
                  </a:lnTo>
                  <a:lnTo>
                    <a:pt x="1227" y="29"/>
                  </a:lnTo>
                  <a:lnTo>
                    <a:pt x="1191" y="36"/>
                  </a:lnTo>
                  <a:lnTo>
                    <a:pt x="1154" y="45"/>
                  </a:lnTo>
                  <a:lnTo>
                    <a:pt x="1118" y="55"/>
                  </a:lnTo>
                  <a:lnTo>
                    <a:pt x="1083" y="65"/>
                  </a:lnTo>
                  <a:lnTo>
                    <a:pt x="1047" y="76"/>
                  </a:lnTo>
                  <a:lnTo>
                    <a:pt x="1012" y="88"/>
                  </a:lnTo>
                  <a:lnTo>
                    <a:pt x="977" y="102"/>
                  </a:lnTo>
                  <a:lnTo>
                    <a:pt x="942" y="115"/>
                  </a:lnTo>
                  <a:lnTo>
                    <a:pt x="909" y="130"/>
                  </a:lnTo>
                  <a:lnTo>
                    <a:pt x="875" y="146"/>
                  </a:lnTo>
                  <a:lnTo>
                    <a:pt x="841" y="161"/>
                  </a:lnTo>
                  <a:lnTo>
                    <a:pt x="808" y="179"/>
                  </a:lnTo>
                  <a:lnTo>
                    <a:pt x="775" y="197"/>
                  </a:lnTo>
                  <a:lnTo>
                    <a:pt x="743" y="216"/>
                  </a:lnTo>
                  <a:lnTo>
                    <a:pt x="712" y="235"/>
                  </a:lnTo>
                  <a:lnTo>
                    <a:pt x="680" y="255"/>
                  </a:lnTo>
                  <a:lnTo>
                    <a:pt x="649" y="277"/>
                  </a:lnTo>
                  <a:lnTo>
                    <a:pt x="619" y="300"/>
                  </a:lnTo>
                  <a:lnTo>
                    <a:pt x="589" y="322"/>
                  </a:lnTo>
                  <a:lnTo>
                    <a:pt x="559" y="345"/>
                  </a:lnTo>
                  <a:lnTo>
                    <a:pt x="531" y="370"/>
                  </a:lnTo>
                  <a:lnTo>
                    <a:pt x="502" y="395"/>
                  </a:lnTo>
                  <a:lnTo>
                    <a:pt x="474" y="421"/>
                  </a:lnTo>
                  <a:lnTo>
                    <a:pt x="447" y="448"/>
                  </a:lnTo>
                  <a:lnTo>
                    <a:pt x="420" y="475"/>
                  </a:lnTo>
                  <a:lnTo>
                    <a:pt x="395" y="503"/>
                  </a:lnTo>
                  <a:lnTo>
                    <a:pt x="369" y="531"/>
                  </a:lnTo>
                  <a:lnTo>
                    <a:pt x="345" y="561"/>
                  </a:lnTo>
                  <a:lnTo>
                    <a:pt x="322" y="589"/>
                  </a:lnTo>
                  <a:lnTo>
                    <a:pt x="298" y="619"/>
                  </a:lnTo>
                  <a:lnTo>
                    <a:pt x="276" y="650"/>
                  </a:lnTo>
                  <a:lnTo>
                    <a:pt x="255" y="681"/>
                  </a:lnTo>
                  <a:lnTo>
                    <a:pt x="235" y="712"/>
                  </a:lnTo>
                  <a:lnTo>
                    <a:pt x="215" y="744"/>
                  </a:lnTo>
                  <a:lnTo>
                    <a:pt x="197" y="776"/>
                  </a:lnTo>
                  <a:lnTo>
                    <a:pt x="179" y="808"/>
                  </a:lnTo>
                  <a:lnTo>
                    <a:pt x="161" y="841"/>
                  </a:lnTo>
                  <a:lnTo>
                    <a:pt x="145" y="875"/>
                  </a:lnTo>
                  <a:lnTo>
                    <a:pt x="129" y="909"/>
                  </a:lnTo>
                  <a:lnTo>
                    <a:pt x="115" y="943"/>
                  </a:lnTo>
                  <a:lnTo>
                    <a:pt x="101" y="977"/>
                  </a:lnTo>
                  <a:lnTo>
                    <a:pt x="88" y="1012"/>
                  </a:lnTo>
                  <a:lnTo>
                    <a:pt x="76" y="1047"/>
                  </a:lnTo>
                  <a:lnTo>
                    <a:pt x="65" y="1082"/>
                  </a:lnTo>
                  <a:lnTo>
                    <a:pt x="55" y="1118"/>
                  </a:lnTo>
                  <a:lnTo>
                    <a:pt x="45" y="1154"/>
                  </a:lnTo>
                  <a:lnTo>
                    <a:pt x="36" y="1191"/>
                  </a:lnTo>
                  <a:lnTo>
                    <a:pt x="28" y="1227"/>
                  </a:lnTo>
                  <a:lnTo>
                    <a:pt x="22" y="1264"/>
                  </a:lnTo>
                  <a:lnTo>
                    <a:pt x="16" y="1301"/>
                  </a:lnTo>
                  <a:lnTo>
                    <a:pt x="11" y="1338"/>
                  </a:lnTo>
                  <a:lnTo>
                    <a:pt x="7" y="1376"/>
                  </a:lnTo>
                  <a:lnTo>
                    <a:pt x="4" y="1413"/>
                  </a:lnTo>
                  <a:lnTo>
                    <a:pt x="2" y="1452"/>
                  </a:lnTo>
                  <a:lnTo>
                    <a:pt x="0" y="1489"/>
                  </a:lnTo>
                  <a:lnTo>
                    <a:pt x="0" y="1527"/>
                  </a:lnTo>
                  <a:lnTo>
                    <a:pt x="6" y="1667"/>
                  </a:lnTo>
                  <a:lnTo>
                    <a:pt x="10" y="1707"/>
                  </a:lnTo>
                  <a:lnTo>
                    <a:pt x="15" y="1746"/>
                  </a:lnTo>
                  <a:lnTo>
                    <a:pt x="22" y="1785"/>
                  </a:lnTo>
                  <a:lnTo>
                    <a:pt x="28" y="1823"/>
                  </a:lnTo>
                  <a:lnTo>
                    <a:pt x="36" y="1862"/>
                  </a:lnTo>
                  <a:lnTo>
                    <a:pt x="45" y="1900"/>
                  </a:lnTo>
                  <a:lnTo>
                    <a:pt x="55" y="1937"/>
                  </a:lnTo>
                  <a:lnTo>
                    <a:pt x="66" y="1975"/>
                  </a:lnTo>
                  <a:lnTo>
                    <a:pt x="78" y="2012"/>
                  </a:lnTo>
                  <a:lnTo>
                    <a:pt x="92" y="2049"/>
                  </a:lnTo>
                  <a:lnTo>
                    <a:pt x="105" y="2085"/>
                  </a:lnTo>
                  <a:lnTo>
                    <a:pt x="119" y="2122"/>
                  </a:lnTo>
                  <a:lnTo>
                    <a:pt x="136" y="2157"/>
                  </a:lnTo>
                  <a:lnTo>
                    <a:pt x="152" y="2193"/>
                  </a:lnTo>
                  <a:lnTo>
                    <a:pt x="170" y="2228"/>
                  </a:lnTo>
                  <a:lnTo>
                    <a:pt x="189" y="2262"/>
                  </a:lnTo>
                  <a:lnTo>
                    <a:pt x="195" y="2277"/>
                  </a:lnTo>
                  <a:lnTo>
                    <a:pt x="213" y="2312"/>
                  </a:lnTo>
                  <a:lnTo>
                    <a:pt x="242" y="2366"/>
                  </a:lnTo>
                  <a:lnTo>
                    <a:pt x="278" y="2439"/>
                  </a:lnTo>
                  <a:lnTo>
                    <a:pt x="323" y="2528"/>
                  </a:lnTo>
                  <a:lnTo>
                    <a:pt x="371" y="2631"/>
                  </a:lnTo>
                  <a:lnTo>
                    <a:pt x="422" y="2743"/>
                  </a:lnTo>
                  <a:lnTo>
                    <a:pt x="450" y="2804"/>
                  </a:lnTo>
                  <a:lnTo>
                    <a:pt x="476" y="2867"/>
                  </a:lnTo>
                  <a:lnTo>
                    <a:pt x="503" y="2931"/>
                  </a:lnTo>
                  <a:lnTo>
                    <a:pt x="530" y="2998"/>
                  </a:lnTo>
                  <a:lnTo>
                    <a:pt x="556" y="3065"/>
                  </a:lnTo>
                  <a:lnTo>
                    <a:pt x="582" y="3134"/>
                  </a:lnTo>
                  <a:lnTo>
                    <a:pt x="607" y="3202"/>
                  </a:lnTo>
                  <a:lnTo>
                    <a:pt x="630" y="3273"/>
                  </a:lnTo>
                  <a:lnTo>
                    <a:pt x="653" y="3343"/>
                  </a:lnTo>
                  <a:lnTo>
                    <a:pt x="674" y="3413"/>
                  </a:lnTo>
                  <a:lnTo>
                    <a:pt x="693" y="3483"/>
                  </a:lnTo>
                  <a:lnTo>
                    <a:pt x="711" y="3553"/>
                  </a:lnTo>
                  <a:lnTo>
                    <a:pt x="726" y="3621"/>
                  </a:lnTo>
                  <a:lnTo>
                    <a:pt x="739" y="3690"/>
                  </a:lnTo>
                  <a:lnTo>
                    <a:pt x="750" y="3756"/>
                  </a:lnTo>
                  <a:lnTo>
                    <a:pt x="754" y="3788"/>
                  </a:lnTo>
                  <a:lnTo>
                    <a:pt x="757" y="3822"/>
                  </a:lnTo>
                  <a:lnTo>
                    <a:pt x="760" y="3854"/>
                  </a:lnTo>
                  <a:lnTo>
                    <a:pt x="762" y="3885"/>
                  </a:lnTo>
                  <a:lnTo>
                    <a:pt x="763" y="3915"/>
                  </a:lnTo>
                  <a:lnTo>
                    <a:pt x="764" y="3946"/>
                  </a:lnTo>
                  <a:lnTo>
                    <a:pt x="783" y="4137"/>
                  </a:lnTo>
                  <a:lnTo>
                    <a:pt x="789" y="4160"/>
                  </a:lnTo>
                  <a:lnTo>
                    <a:pt x="796" y="4181"/>
                  </a:lnTo>
                  <a:lnTo>
                    <a:pt x="804" y="4202"/>
                  </a:lnTo>
                  <a:lnTo>
                    <a:pt x="813" y="4220"/>
                  </a:lnTo>
                  <a:lnTo>
                    <a:pt x="823" y="4237"/>
                  </a:lnTo>
                  <a:lnTo>
                    <a:pt x="833" y="4253"/>
                  </a:lnTo>
                  <a:lnTo>
                    <a:pt x="844" y="4267"/>
                  </a:lnTo>
                  <a:lnTo>
                    <a:pt x="855" y="4280"/>
                  </a:lnTo>
                  <a:lnTo>
                    <a:pt x="867" y="4291"/>
                  </a:lnTo>
                  <a:lnTo>
                    <a:pt x="880" y="4301"/>
                  </a:lnTo>
                  <a:lnTo>
                    <a:pt x="895" y="4309"/>
                  </a:lnTo>
                  <a:lnTo>
                    <a:pt x="909" y="4316"/>
                  </a:lnTo>
                  <a:lnTo>
                    <a:pt x="924" y="4321"/>
                  </a:lnTo>
                  <a:lnTo>
                    <a:pt x="941" y="4325"/>
                  </a:lnTo>
                  <a:lnTo>
                    <a:pt x="959" y="4328"/>
                  </a:lnTo>
                  <a:lnTo>
                    <a:pt x="976" y="4328"/>
                  </a:lnTo>
                  <a:lnTo>
                    <a:pt x="2079" y="4328"/>
                  </a:lnTo>
                  <a:lnTo>
                    <a:pt x="2097" y="4328"/>
                  </a:lnTo>
                  <a:lnTo>
                    <a:pt x="2114" y="4325"/>
                  </a:lnTo>
                  <a:lnTo>
                    <a:pt x="2130" y="4321"/>
                  </a:lnTo>
                  <a:lnTo>
                    <a:pt x="2145" y="4316"/>
                  </a:lnTo>
                  <a:lnTo>
                    <a:pt x="2161" y="4309"/>
                  </a:lnTo>
                  <a:lnTo>
                    <a:pt x="2174" y="4301"/>
                  </a:lnTo>
                  <a:lnTo>
                    <a:pt x="2187" y="4291"/>
                  </a:lnTo>
                  <a:lnTo>
                    <a:pt x="2201" y="4280"/>
                  </a:lnTo>
                  <a:lnTo>
                    <a:pt x="2212" y="4267"/>
                  </a:lnTo>
                  <a:lnTo>
                    <a:pt x="2223" y="4253"/>
                  </a:lnTo>
                  <a:lnTo>
                    <a:pt x="2233" y="4237"/>
                  </a:lnTo>
                  <a:lnTo>
                    <a:pt x="2243" y="4220"/>
                  </a:lnTo>
                  <a:lnTo>
                    <a:pt x="2251" y="4202"/>
                  </a:lnTo>
                  <a:lnTo>
                    <a:pt x="2259" y="4181"/>
                  </a:lnTo>
                  <a:lnTo>
                    <a:pt x="2266" y="4160"/>
                  </a:lnTo>
                  <a:lnTo>
                    <a:pt x="2272" y="4137"/>
                  </a:lnTo>
                  <a:lnTo>
                    <a:pt x="2291" y="3946"/>
                  </a:lnTo>
                  <a:lnTo>
                    <a:pt x="2293" y="3915"/>
                  </a:lnTo>
                  <a:lnTo>
                    <a:pt x="2294" y="3885"/>
                  </a:lnTo>
                  <a:lnTo>
                    <a:pt x="2295" y="3854"/>
                  </a:lnTo>
                  <a:lnTo>
                    <a:pt x="2298" y="3822"/>
                  </a:lnTo>
                  <a:lnTo>
                    <a:pt x="2301" y="3788"/>
                  </a:lnTo>
                  <a:lnTo>
                    <a:pt x="2306" y="3756"/>
                  </a:lnTo>
                  <a:lnTo>
                    <a:pt x="2316" y="3690"/>
                  </a:lnTo>
                  <a:lnTo>
                    <a:pt x="2329" y="3621"/>
                  </a:lnTo>
                  <a:lnTo>
                    <a:pt x="2345" y="3553"/>
                  </a:lnTo>
                  <a:lnTo>
                    <a:pt x="2362" y="3483"/>
                  </a:lnTo>
                  <a:lnTo>
                    <a:pt x="2381" y="3413"/>
                  </a:lnTo>
                  <a:lnTo>
                    <a:pt x="2402" y="3343"/>
                  </a:lnTo>
                  <a:lnTo>
                    <a:pt x="2425" y="3273"/>
                  </a:lnTo>
                  <a:lnTo>
                    <a:pt x="2449" y="3202"/>
                  </a:lnTo>
                  <a:lnTo>
                    <a:pt x="2474" y="3134"/>
                  </a:lnTo>
                  <a:lnTo>
                    <a:pt x="2499" y="3065"/>
                  </a:lnTo>
                  <a:lnTo>
                    <a:pt x="2526" y="2998"/>
                  </a:lnTo>
                  <a:lnTo>
                    <a:pt x="2552" y="2931"/>
                  </a:lnTo>
                  <a:lnTo>
                    <a:pt x="2579" y="2867"/>
                  </a:lnTo>
                  <a:lnTo>
                    <a:pt x="2607" y="2804"/>
                  </a:lnTo>
                  <a:lnTo>
                    <a:pt x="2633" y="2743"/>
                  </a:lnTo>
                  <a:lnTo>
                    <a:pt x="2685" y="2631"/>
                  </a:lnTo>
                  <a:lnTo>
                    <a:pt x="2735" y="2528"/>
                  </a:lnTo>
                  <a:lnTo>
                    <a:pt x="2778" y="2439"/>
                  </a:lnTo>
                  <a:lnTo>
                    <a:pt x="2816" y="2366"/>
                  </a:lnTo>
                  <a:lnTo>
                    <a:pt x="2846" y="2312"/>
                  </a:lnTo>
                  <a:lnTo>
                    <a:pt x="2872" y="2262"/>
                  </a:lnTo>
                  <a:lnTo>
                    <a:pt x="2890" y="2228"/>
                  </a:lnTo>
                  <a:lnTo>
                    <a:pt x="2906" y="2193"/>
                  </a:lnTo>
                  <a:lnTo>
                    <a:pt x="2923" y="2157"/>
                  </a:lnTo>
                  <a:lnTo>
                    <a:pt x="2937" y="2122"/>
                  </a:lnTo>
                  <a:lnTo>
                    <a:pt x="2952" y="2085"/>
                  </a:lnTo>
                  <a:lnTo>
                    <a:pt x="2965" y="2049"/>
                  </a:lnTo>
                  <a:lnTo>
                    <a:pt x="2978" y="2012"/>
                  </a:lnTo>
                  <a:lnTo>
                    <a:pt x="2989" y="1975"/>
                  </a:lnTo>
                  <a:lnTo>
                    <a:pt x="3000" y="1937"/>
                  </a:lnTo>
                  <a:lnTo>
                    <a:pt x="3010" y="1900"/>
                  </a:lnTo>
                  <a:lnTo>
                    <a:pt x="3019" y="1862"/>
                  </a:lnTo>
                  <a:lnTo>
                    <a:pt x="3027" y="1823"/>
                  </a:lnTo>
                  <a:lnTo>
                    <a:pt x="3034" y="1785"/>
                  </a:lnTo>
                  <a:lnTo>
                    <a:pt x="3040" y="1746"/>
                  </a:lnTo>
                  <a:lnTo>
                    <a:pt x="3045" y="1707"/>
                  </a:lnTo>
                  <a:lnTo>
                    <a:pt x="3049" y="1667"/>
                  </a:lnTo>
                  <a:lnTo>
                    <a:pt x="3056" y="1527"/>
                  </a:lnTo>
                  <a:lnTo>
                    <a:pt x="3055" y="1489"/>
                  </a:lnTo>
                  <a:lnTo>
                    <a:pt x="3054" y="1452"/>
                  </a:lnTo>
                  <a:lnTo>
                    <a:pt x="3051" y="1413"/>
                  </a:lnTo>
                  <a:lnTo>
                    <a:pt x="3048" y="1376"/>
                  </a:lnTo>
                  <a:lnTo>
                    <a:pt x="3044" y="1338"/>
                  </a:lnTo>
                  <a:lnTo>
                    <a:pt x="3039" y="1301"/>
                  </a:lnTo>
                  <a:lnTo>
                    <a:pt x="3034" y="1264"/>
                  </a:lnTo>
                  <a:lnTo>
                    <a:pt x="3026" y="1227"/>
                  </a:lnTo>
                  <a:lnTo>
                    <a:pt x="3018" y="1191"/>
                  </a:lnTo>
                  <a:lnTo>
                    <a:pt x="3010" y="1154"/>
                  </a:lnTo>
                  <a:lnTo>
                    <a:pt x="3000" y="1118"/>
                  </a:lnTo>
                  <a:lnTo>
                    <a:pt x="2990" y="1082"/>
                  </a:lnTo>
                  <a:lnTo>
                    <a:pt x="2979" y="1047"/>
                  </a:lnTo>
                  <a:lnTo>
                    <a:pt x="2967" y="1012"/>
                  </a:lnTo>
                  <a:lnTo>
                    <a:pt x="2954" y="977"/>
                  </a:lnTo>
                  <a:lnTo>
                    <a:pt x="2941" y="943"/>
                  </a:lnTo>
                  <a:lnTo>
                    <a:pt x="2925" y="909"/>
                  </a:lnTo>
                  <a:lnTo>
                    <a:pt x="2910" y="875"/>
                  </a:lnTo>
                  <a:lnTo>
                    <a:pt x="2894" y="841"/>
                  </a:lnTo>
                  <a:lnTo>
                    <a:pt x="2877" y="808"/>
                  </a:lnTo>
                  <a:lnTo>
                    <a:pt x="2859" y="776"/>
                  </a:lnTo>
                  <a:lnTo>
                    <a:pt x="2840" y="744"/>
                  </a:lnTo>
                  <a:lnTo>
                    <a:pt x="2820" y="712"/>
                  </a:lnTo>
                  <a:lnTo>
                    <a:pt x="2800" y="681"/>
                  </a:lnTo>
                  <a:lnTo>
                    <a:pt x="2779" y="650"/>
                  </a:lnTo>
                  <a:lnTo>
                    <a:pt x="2757" y="619"/>
                  </a:lnTo>
                  <a:lnTo>
                    <a:pt x="2734" y="589"/>
                  </a:lnTo>
                  <a:lnTo>
                    <a:pt x="2711" y="561"/>
                  </a:lnTo>
                  <a:lnTo>
                    <a:pt x="2686" y="531"/>
                  </a:lnTo>
                  <a:lnTo>
                    <a:pt x="2661" y="503"/>
                  </a:lnTo>
                  <a:lnTo>
                    <a:pt x="2635" y="475"/>
                  </a:lnTo>
                  <a:lnTo>
                    <a:pt x="2609" y="448"/>
                  </a:lnTo>
                  <a:close/>
                  <a:moveTo>
                    <a:pt x="2661" y="1641"/>
                  </a:moveTo>
                  <a:lnTo>
                    <a:pt x="2661" y="1641"/>
                  </a:lnTo>
                  <a:lnTo>
                    <a:pt x="2658" y="1669"/>
                  </a:lnTo>
                  <a:lnTo>
                    <a:pt x="2654" y="1697"/>
                  </a:lnTo>
                  <a:lnTo>
                    <a:pt x="2650" y="1725"/>
                  </a:lnTo>
                  <a:lnTo>
                    <a:pt x="2644" y="1753"/>
                  </a:lnTo>
                  <a:lnTo>
                    <a:pt x="2639" y="1781"/>
                  </a:lnTo>
                  <a:lnTo>
                    <a:pt x="2632" y="1809"/>
                  </a:lnTo>
                  <a:lnTo>
                    <a:pt x="2624" y="1837"/>
                  </a:lnTo>
                  <a:lnTo>
                    <a:pt x="2617" y="1863"/>
                  </a:lnTo>
                  <a:lnTo>
                    <a:pt x="2608" y="1891"/>
                  </a:lnTo>
                  <a:lnTo>
                    <a:pt x="2599" y="1918"/>
                  </a:lnTo>
                  <a:lnTo>
                    <a:pt x="2589" y="1945"/>
                  </a:lnTo>
                  <a:lnTo>
                    <a:pt x="2579" y="1972"/>
                  </a:lnTo>
                  <a:lnTo>
                    <a:pt x="2567" y="1998"/>
                  </a:lnTo>
                  <a:lnTo>
                    <a:pt x="2556" y="2025"/>
                  </a:lnTo>
                  <a:lnTo>
                    <a:pt x="2543" y="2051"/>
                  </a:lnTo>
                  <a:lnTo>
                    <a:pt x="2529" y="2078"/>
                  </a:lnTo>
                  <a:lnTo>
                    <a:pt x="2485" y="2158"/>
                  </a:lnTo>
                  <a:lnTo>
                    <a:pt x="2450" y="2227"/>
                  </a:lnTo>
                  <a:lnTo>
                    <a:pt x="2408" y="2311"/>
                  </a:lnTo>
                  <a:lnTo>
                    <a:pt x="2359" y="2409"/>
                  </a:lnTo>
                  <a:lnTo>
                    <a:pt x="2307" y="2519"/>
                  </a:lnTo>
                  <a:lnTo>
                    <a:pt x="2253" y="2641"/>
                  </a:lnTo>
                  <a:lnTo>
                    <a:pt x="2225" y="2705"/>
                  </a:lnTo>
                  <a:lnTo>
                    <a:pt x="2197" y="2771"/>
                  </a:lnTo>
                  <a:lnTo>
                    <a:pt x="2170" y="2838"/>
                  </a:lnTo>
                  <a:lnTo>
                    <a:pt x="2142" y="2908"/>
                  </a:lnTo>
                  <a:lnTo>
                    <a:pt x="2116" y="2979"/>
                  </a:lnTo>
                  <a:lnTo>
                    <a:pt x="2090" y="3051"/>
                  </a:lnTo>
                  <a:lnTo>
                    <a:pt x="2065" y="3124"/>
                  </a:lnTo>
                  <a:lnTo>
                    <a:pt x="2040" y="3198"/>
                  </a:lnTo>
                  <a:lnTo>
                    <a:pt x="2018" y="3272"/>
                  </a:lnTo>
                  <a:lnTo>
                    <a:pt x="1996" y="3346"/>
                  </a:lnTo>
                  <a:lnTo>
                    <a:pt x="1977" y="3420"/>
                  </a:lnTo>
                  <a:lnTo>
                    <a:pt x="1960" y="3494"/>
                  </a:lnTo>
                  <a:lnTo>
                    <a:pt x="1944" y="3568"/>
                  </a:lnTo>
                  <a:lnTo>
                    <a:pt x="1930" y="3641"/>
                  </a:lnTo>
                  <a:lnTo>
                    <a:pt x="1919" y="3714"/>
                  </a:lnTo>
                  <a:lnTo>
                    <a:pt x="1911" y="3785"/>
                  </a:lnTo>
                  <a:lnTo>
                    <a:pt x="1908" y="3820"/>
                  </a:lnTo>
                  <a:lnTo>
                    <a:pt x="1905" y="3856"/>
                  </a:lnTo>
                  <a:lnTo>
                    <a:pt x="1903" y="3890"/>
                  </a:lnTo>
                  <a:lnTo>
                    <a:pt x="1902" y="3924"/>
                  </a:lnTo>
                  <a:lnTo>
                    <a:pt x="1901" y="3939"/>
                  </a:lnTo>
                  <a:lnTo>
                    <a:pt x="1722" y="3939"/>
                  </a:lnTo>
                  <a:lnTo>
                    <a:pt x="1722" y="3230"/>
                  </a:lnTo>
                  <a:lnTo>
                    <a:pt x="1333" y="3230"/>
                  </a:lnTo>
                  <a:lnTo>
                    <a:pt x="1333" y="3939"/>
                  </a:lnTo>
                  <a:lnTo>
                    <a:pt x="1154" y="3939"/>
                  </a:lnTo>
                  <a:lnTo>
                    <a:pt x="1152" y="3924"/>
                  </a:lnTo>
                  <a:lnTo>
                    <a:pt x="1151" y="3873"/>
                  </a:lnTo>
                  <a:lnTo>
                    <a:pt x="1148" y="3820"/>
                  </a:lnTo>
                  <a:lnTo>
                    <a:pt x="1142" y="3767"/>
                  </a:lnTo>
                  <a:lnTo>
                    <a:pt x="1136" y="3714"/>
                  </a:lnTo>
                  <a:lnTo>
                    <a:pt x="1128" y="3659"/>
                  </a:lnTo>
                  <a:lnTo>
                    <a:pt x="1118" y="3604"/>
                  </a:lnTo>
                  <a:lnTo>
                    <a:pt x="1108" y="3547"/>
                  </a:lnTo>
                  <a:lnTo>
                    <a:pt x="1096" y="3491"/>
                  </a:lnTo>
                  <a:lnTo>
                    <a:pt x="1081" y="3434"/>
                  </a:lnTo>
                  <a:lnTo>
                    <a:pt x="1067" y="3377"/>
                  </a:lnTo>
                  <a:lnTo>
                    <a:pt x="1052" y="3319"/>
                  </a:lnTo>
                  <a:lnTo>
                    <a:pt x="1035" y="3261"/>
                  </a:lnTo>
                  <a:lnTo>
                    <a:pt x="1016" y="3203"/>
                  </a:lnTo>
                  <a:lnTo>
                    <a:pt x="997" y="3145"/>
                  </a:lnTo>
                  <a:lnTo>
                    <a:pt x="977" y="3086"/>
                  </a:lnTo>
                  <a:lnTo>
                    <a:pt x="958" y="3029"/>
                  </a:lnTo>
                  <a:lnTo>
                    <a:pt x="937" y="2970"/>
                  </a:lnTo>
                  <a:lnTo>
                    <a:pt x="914" y="2911"/>
                  </a:lnTo>
                  <a:lnTo>
                    <a:pt x="868" y="2796"/>
                  </a:lnTo>
                  <a:lnTo>
                    <a:pt x="820" y="2681"/>
                  </a:lnTo>
                  <a:lnTo>
                    <a:pt x="771" y="2570"/>
                  </a:lnTo>
                  <a:lnTo>
                    <a:pt x="721" y="2459"/>
                  </a:lnTo>
                  <a:lnTo>
                    <a:pt x="669" y="2353"/>
                  </a:lnTo>
                  <a:lnTo>
                    <a:pt x="618" y="2249"/>
                  </a:lnTo>
                  <a:lnTo>
                    <a:pt x="568" y="2150"/>
                  </a:lnTo>
                  <a:lnTo>
                    <a:pt x="567" y="2144"/>
                  </a:lnTo>
                  <a:lnTo>
                    <a:pt x="530" y="2075"/>
                  </a:lnTo>
                  <a:lnTo>
                    <a:pt x="515" y="2050"/>
                  </a:lnTo>
                  <a:lnTo>
                    <a:pt x="503" y="2024"/>
                  </a:lnTo>
                  <a:lnTo>
                    <a:pt x="491" y="1998"/>
                  </a:lnTo>
                  <a:lnTo>
                    <a:pt x="479" y="1972"/>
                  </a:lnTo>
                  <a:lnTo>
                    <a:pt x="468" y="1945"/>
                  </a:lnTo>
                  <a:lnTo>
                    <a:pt x="458" y="1918"/>
                  </a:lnTo>
                  <a:lnTo>
                    <a:pt x="449" y="1892"/>
                  </a:lnTo>
                  <a:lnTo>
                    <a:pt x="440" y="1864"/>
                  </a:lnTo>
                  <a:lnTo>
                    <a:pt x="431" y="1838"/>
                  </a:lnTo>
                  <a:lnTo>
                    <a:pt x="424" y="1810"/>
                  </a:lnTo>
                  <a:lnTo>
                    <a:pt x="418" y="1782"/>
                  </a:lnTo>
                  <a:lnTo>
                    <a:pt x="411" y="1754"/>
                  </a:lnTo>
                  <a:lnTo>
                    <a:pt x="406" y="1726"/>
                  </a:lnTo>
                  <a:lnTo>
                    <a:pt x="401" y="1697"/>
                  </a:lnTo>
                  <a:lnTo>
                    <a:pt x="398" y="1670"/>
                  </a:lnTo>
                  <a:lnTo>
                    <a:pt x="395" y="1641"/>
                  </a:lnTo>
                  <a:lnTo>
                    <a:pt x="389" y="1519"/>
                  </a:lnTo>
                  <a:lnTo>
                    <a:pt x="389" y="1492"/>
                  </a:lnTo>
                  <a:lnTo>
                    <a:pt x="390" y="1463"/>
                  </a:lnTo>
                  <a:lnTo>
                    <a:pt x="392" y="1435"/>
                  </a:lnTo>
                  <a:lnTo>
                    <a:pt x="395" y="1408"/>
                  </a:lnTo>
                  <a:lnTo>
                    <a:pt x="398" y="1380"/>
                  </a:lnTo>
                  <a:lnTo>
                    <a:pt x="402" y="1352"/>
                  </a:lnTo>
                  <a:lnTo>
                    <a:pt x="407" y="1325"/>
                  </a:lnTo>
                  <a:lnTo>
                    <a:pt x="412" y="1298"/>
                  </a:lnTo>
                  <a:lnTo>
                    <a:pt x="418" y="1270"/>
                  </a:lnTo>
                  <a:lnTo>
                    <a:pt x="424" y="1244"/>
                  </a:lnTo>
                  <a:lnTo>
                    <a:pt x="431" y="1217"/>
                  </a:lnTo>
                  <a:lnTo>
                    <a:pt x="439" y="1191"/>
                  </a:lnTo>
                  <a:lnTo>
                    <a:pt x="448" y="1165"/>
                  </a:lnTo>
                  <a:lnTo>
                    <a:pt x="457" y="1139"/>
                  </a:lnTo>
                  <a:lnTo>
                    <a:pt x="466" y="1113"/>
                  </a:lnTo>
                  <a:lnTo>
                    <a:pt x="476" y="1088"/>
                  </a:lnTo>
                  <a:lnTo>
                    <a:pt x="487" y="1063"/>
                  </a:lnTo>
                  <a:lnTo>
                    <a:pt x="499" y="1038"/>
                  </a:lnTo>
                  <a:lnTo>
                    <a:pt x="511" y="1013"/>
                  </a:lnTo>
                  <a:lnTo>
                    <a:pt x="524" y="989"/>
                  </a:lnTo>
                  <a:lnTo>
                    <a:pt x="537" y="965"/>
                  </a:lnTo>
                  <a:lnTo>
                    <a:pt x="551" y="941"/>
                  </a:lnTo>
                  <a:lnTo>
                    <a:pt x="565" y="918"/>
                  </a:lnTo>
                  <a:lnTo>
                    <a:pt x="580" y="895"/>
                  </a:lnTo>
                  <a:lnTo>
                    <a:pt x="596" y="871"/>
                  </a:lnTo>
                  <a:lnTo>
                    <a:pt x="612" y="849"/>
                  </a:lnTo>
                  <a:lnTo>
                    <a:pt x="629" y="827"/>
                  </a:lnTo>
                  <a:lnTo>
                    <a:pt x="647" y="806"/>
                  </a:lnTo>
                  <a:lnTo>
                    <a:pt x="664" y="784"/>
                  </a:lnTo>
                  <a:lnTo>
                    <a:pt x="683" y="763"/>
                  </a:lnTo>
                  <a:lnTo>
                    <a:pt x="702" y="743"/>
                  </a:lnTo>
                  <a:lnTo>
                    <a:pt x="722" y="723"/>
                  </a:lnTo>
                  <a:lnTo>
                    <a:pt x="743" y="703"/>
                  </a:lnTo>
                  <a:lnTo>
                    <a:pt x="764" y="683"/>
                  </a:lnTo>
                  <a:lnTo>
                    <a:pt x="785" y="665"/>
                  </a:lnTo>
                  <a:lnTo>
                    <a:pt x="806" y="647"/>
                  </a:lnTo>
                  <a:lnTo>
                    <a:pt x="828" y="629"/>
                  </a:lnTo>
                  <a:lnTo>
                    <a:pt x="850" y="611"/>
                  </a:lnTo>
                  <a:lnTo>
                    <a:pt x="874" y="596"/>
                  </a:lnTo>
                  <a:lnTo>
                    <a:pt x="896" y="579"/>
                  </a:lnTo>
                  <a:lnTo>
                    <a:pt x="920" y="565"/>
                  </a:lnTo>
                  <a:lnTo>
                    <a:pt x="943" y="550"/>
                  </a:lnTo>
                  <a:lnTo>
                    <a:pt x="968" y="536"/>
                  </a:lnTo>
                  <a:lnTo>
                    <a:pt x="992" y="523"/>
                  </a:lnTo>
                  <a:lnTo>
                    <a:pt x="1016" y="510"/>
                  </a:lnTo>
                  <a:lnTo>
                    <a:pt x="1041" y="498"/>
                  </a:lnTo>
                  <a:lnTo>
                    <a:pt x="1066" y="486"/>
                  </a:lnTo>
                  <a:lnTo>
                    <a:pt x="1091" y="475"/>
                  </a:lnTo>
                  <a:lnTo>
                    <a:pt x="1117" y="464"/>
                  </a:lnTo>
                  <a:lnTo>
                    <a:pt x="1143" y="456"/>
                  </a:lnTo>
                  <a:lnTo>
                    <a:pt x="1170" y="446"/>
                  </a:lnTo>
                  <a:lnTo>
                    <a:pt x="1195" y="438"/>
                  </a:lnTo>
                  <a:lnTo>
                    <a:pt x="1223" y="430"/>
                  </a:lnTo>
                  <a:lnTo>
                    <a:pt x="1250" y="423"/>
                  </a:lnTo>
                  <a:lnTo>
                    <a:pt x="1276" y="417"/>
                  </a:lnTo>
                  <a:lnTo>
                    <a:pt x="1304" y="411"/>
                  </a:lnTo>
                  <a:lnTo>
                    <a:pt x="1331" y="406"/>
                  </a:lnTo>
                  <a:lnTo>
                    <a:pt x="1359" y="401"/>
                  </a:lnTo>
                  <a:lnTo>
                    <a:pt x="1387" y="398"/>
                  </a:lnTo>
                  <a:lnTo>
                    <a:pt x="1414" y="395"/>
                  </a:lnTo>
                  <a:lnTo>
                    <a:pt x="1443" y="392"/>
                  </a:lnTo>
                  <a:lnTo>
                    <a:pt x="1471" y="390"/>
                  </a:lnTo>
                  <a:lnTo>
                    <a:pt x="1500" y="389"/>
                  </a:lnTo>
                  <a:lnTo>
                    <a:pt x="1527" y="389"/>
                  </a:lnTo>
                  <a:lnTo>
                    <a:pt x="1569" y="389"/>
                  </a:lnTo>
                  <a:lnTo>
                    <a:pt x="1610" y="391"/>
                  </a:lnTo>
                  <a:lnTo>
                    <a:pt x="1651" y="396"/>
                  </a:lnTo>
                  <a:lnTo>
                    <a:pt x="1691" y="400"/>
                  </a:lnTo>
                  <a:lnTo>
                    <a:pt x="1732" y="407"/>
                  </a:lnTo>
                  <a:lnTo>
                    <a:pt x="1771" y="415"/>
                  </a:lnTo>
                  <a:lnTo>
                    <a:pt x="1810" y="423"/>
                  </a:lnTo>
                  <a:lnTo>
                    <a:pt x="1849" y="435"/>
                  </a:lnTo>
                  <a:lnTo>
                    <a:pt x="1882" y="444"/>
                  </a:lnTo>
                  <a:lnTo>
                    <a:pt x="1917" y="457"/>
                  </a:lnTo>
                  <a:lnTo>
                    <a:pt x="1950" y="470"/>
                  </a:lnTo>
                  <a:lnTo>
                    <a:pt x="1983" y="483"/>
                  </a:lnTo>
                  <a:lnTo>
                    <a:pt x="2015" y="498"/>
                  </a:lnTo>
                  <a:lnTo>
                    <a:pt x="2047" y="514"/>
                  </a:lnTo>
                  <a:lnTo>
                    <a:pt x="2078" y="531"/>
                  </a:lnTo>
                  <a:lnTo>
                    <a:pt x="2109" y="548"/>
                  </a:lnTo>
                  <a:lnTo>
                    <a:pt x="2139" y="567"/>
                  </a:lnTo>
                  <a:lnTo>
                    <a:pt x="2169" y="586"/>
                  </a:lnTo>
                  <a:lnTo>
                    <a:pt x="2197" y="607"/>
                  </a:lnTo>
                  <a:lnTo>
                    <a:pt x="2226" y="628"/>
                  </a:lnTo>
                  <a:lnTo>
                    <a:pt x="2254" y="650"/>
                  </a:lnTo>
                  <a:lnTo>
                    <a:pt x="2281" y="673"/>
                  </a:lnTo>
                  <a:lnTo>
                    <a:pt x="2308" y="698"/>
                  </a:lnTo>
                  <a:lnTo>
                    <a:pt x="2333" y="723"/>
                  </a:lnTo>
                  <a:lnTo>
                    <a:pt x="2353" y="743"/>
                  </a:lnTo>
                  <a:lnTo>
                    <a:pt x="2372" y="763"/>
                  </a:lnTo>
                  <a:lnTo>
                    <a:pt x="2391" y="784"/>
                  </a:lnTo>
                  <a:lnTo>
                    <a:pt x="2409" y="806"/>
                  </a:lnTo>
                  <a:lnTo>
                    <a:pt x="2426" y="827"/>
                  </a:lnTo>
                  <a:lnTo>
                    <a:pt x="2443" y="849"/>
                  </a:lnTo>
                  <a:lnTo>
                    <a:pt x="2460" y="872"/>
                  </a:lnTo>
                  <a:lnTo>
                    <a:pt x="2475" y="895"/>
                  </a:lnTo>
                  <a:lnTo>
                    <a:pt x="2489" y="918"/>
                  </a:lnTo>
                  <a:lnTo>
                    <a:pt x="2505" y="941"/>
                  </a:lnTo>
                  <a:lnTo>
                    <a:pt x="2518" y="965"/>
                  </a:lnTo>
                  <a:lnTo>
                    <a:pt x="2531" y="989"/>
                  </a:lnTo>
                  <a:lnTo>
                    <a:pt x="2545" y="1013"/>
                  </a:lnTo>
                  <a:lnTo>
                    <a:pt x="2557" y="1038"/>
                  </a:lnTo>
                  <a:lnTo>
                    <a:pt x="2568" y="1063"/>
                  </a:lnTo>
                  <a:lnTo>
                    <a:pt x="2579" y="1088"/>
                  </a:lnTo>
                  <a:lnTo>
                    <a:pt x="2589" y="1113"/>
                  </a:lnTo>
                  <a:lnTo>
                    <a:pt x="2599" y="1139"/>
                  </a:lnTo>
                  <a:lnTo>
                    <a:pt x="2608" y="1164"/>
                  </a:lnTo>
                  <a:lnTo>
                    <a:pt x="2617" y="1191"/>
                  </a:lnTo>
                  <a:lnTo>
                    <a:pt x="2624" y="1217"/>
                  </a:lnTo>
                  <a:lnTo>
                    <a:pt x="2631" y="1244"/>
                  </a:lnTo>
                  <a:lnTo>
                    <a:pt x="2638" y="1270"/>
                  </a:lnTo>
                  <a:lnTo>
                    <a:pt x="2643" y="1297"/>
                  </a:lnTo>
                  <a:lnTo>
                    <a:pt x="2649" y="1325"/>
                  </a:lnTo>
                  <a:lnTo>
                    <a:pt x="2653" y="1352"/>
                  </a:lnTo>
                  <a:lnTo>
                    <a:pt x="2658" y="1379"/>
                  </a:lnTo>
                  <a:lnTo>
                    <a:pt x="2660" y="1406"/>
                  </a:lnTo>
                  <a:lnTo>
                    <a:pt x="2663" y="1435"/>
                  </a:lnTo>
                  <a:lnTo>
                    <a:pt x="2664" y="1463"/>
                  </a:lnTo>
                  <a:lnTo>
                    <a:pt x="2666" y="1491"/>
                  </a:lnTo>
                  <a:lnTo>
                    <a:pt x="2666" y="1519"/>
                  </a:lnTo>
                  <a:lnTo>
                    <a:pt x="2661" y="1641"/>
                  </a:lnTo>
                  <a:close/>
                  <a:moveTo>
                    <a:pt x="907" y="4981"/>
                  </a:moveTo>
                  <a:lnTo>
                    <a:pt x="2149" y="4981"/>
                  </a:lnTo>
                  <a:lnTo>
                    <a:pt x="2149" y="4592"/>
                  </a:lnTo>
                  <a:lnTo>
                    <a:pt x="907" y="4592"/>
                  </a:lnTo>
                  <a:lnTo>
                    <a:pt x="907" y="4981"/>
                  </a:lnTo>
                  <a:close/>
                  <a:moveTo>
                    <a:pt x="1177" y="5429"/>
                  </a:moveTo>
                  <a:lnTo>
                    <a:pt x="1879" y="5429"/>
                  </a:lnTo>
                  <a:lnTo>
                    <a:pt x="1879" y="5209"/>
                  </a:lnTo>
                  <a:lnTo>
                    <a:pt x="1177" y="5209"/>
                  </a:lnTo>
                  <a:lnTo>
                    <a:pt x="1177" y="54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600">
                <a:solidFill>
                  <a:srgbClr val="FFFFFF"/>
                </a:solidFill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3"/>
          <p:cNvSpPr txBox="1"/>
          <p:nvPr/>
        </p:nvSpPr>
        <p:spPr>
          <a:xfrm>
            <a:off x="6130925" y="1184910"/>
            <a:ext cx="1873885" cy="2768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260">
              <a:spcBef>
                <a:spcPct val="20000"/>
              </a:spcBef>
            </a:pPr>
            <a:r>
              <a:rPr lang="zh-CN" altLang="en-US" sz="1800" b="1" dirty="0">
                <a:solidFill>
                  <a:srgbClr val="1B4367"/>
                </a:solidFill>
                <a:cs typeface="+mn-ea"/>
                <a:sym typeface="+mn-lt"/>
              </a:rPr>
              <a:t>图片汉字再编辑</a:t>
            </a:r>
            <a:endParaRPr lang="zh-CN" altLang="en-US" sz="18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" name="TextBox 13"/>
          <p:cNvSpPr txBox="1"/>
          <p:nvPr/>
        </p:nvSpPr>
        <p:spPr>
          <a:xfrm>
            <a:off x="6131100" y="1519833"/>
            <a:ext cx="2157202" cy="11074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想要重新识别并且编辑图片中的汉字，人工方式耗时耗力，不划算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TextBox 13"/>
          <p:cNvSpPr txBox="1"/>
          <p:nvPr/>
        </p:nvSpPr>
        <p:spPr>
          <a:xfrm>
            <a:off x="2151948" y="2984162"/>
            <a:ext cx="1401112" cy="2768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260">
              <a:spcBef>
                <a:spcPct val="20000"/>
              </a:spcBef>
            </a:pPr>
            <a:r>
              <a:rPr lang="en-US" altLang="zh-CN" sz="1800" b="1" dirty="0">
                <a:solidFill>
                  <a:srgbClr val="1B4367"/>
                </a:solidFill>
                <a:cs typeface="+mn-ea"/>
                <a:sym typeface="+mn-lt"/>
              </a:rPr>
              <a:t>PDF</a:t>
            </a:r>
            <a:r>
              <a:rPr lang="zh-CN" altLang="en-US" sz="1800" b="1" dirty="0">
                <a:solidFill>
                  <a:srgbClr val="1B4367"/>
                </a:solidFill>
                <a:cs typeface="+mn-ea"/>
                <a:sym typeface="+mn-lt"/>
              </a:rPr>
              <a:t>转</a:t>
            </a:r>
            <a:r>
              <a:rPr lang="en-US" altLang="zh-CN" sz="1800" b="1" dirty="0">
                <a:solidFill>
                  <a:srgbClr val="1B4367"/>
                </a:solidFill>
                <a:cs typeface="+mn-ea"/>
                <a:sym typeface="+mn-lt"/>
              </a:rPr>
              <a:t>Word</a:t>
            </a:r>
            <a:endParaRPr lang="en-US" altLang="zh-CN" sz="18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2" name="TextBox 13"/>
          <p:cNvSpPr txBox="1"/>
          <p:nvPr/>
        </p:nvSpPr>
        <p:spPr>
          <a:xfrm>
            <a:off x="2188143" y="3356391"/>
            <a:ext cx="2157202" cy="11074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引用别人的文档论文，无奈下载下来的是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pdf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文件，不可直接复制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TextBox 13"/>
          <p:cNvSpPr txBox="1"/>
          <p:nvPr/>
        </p:nvSpPr>
        <p:spPr>
          <a:xfrm>
            <a:off x="6130925" y="2983865"/>
            <a:ext cx="2157730" cy="2768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260">
              <a:spcBef>
                <a:spcPct val="20000"/>
              </a:spcBef>
            </a:pPr>
            <a:r>
              <a:rPr lang="zh-CN" altLang="en-US" sz="1800" b="1" dirty="0">
                <a:solidFill>
                  <a:srgbClr val="1B4367"/>
                </a:solidFill>
                <a:cs typeface="+mn-ea"/>
                <a:sym typeface="+mn-lt"/>
              </a:rPr>
              <a:t>票面</a:t>
            </a:r>
            <a:r>
              <a:rPr lang="en-US" altLang="zh-CN" sz="1800" b="1" dirty="0">
                <a:solidFill>
                  <a:srgbClr val="1B4367"/>
                </a:solidFill>
                <a:cs typeface="+mn-ea"/>
                <a:sym typeface="+mn-lt"/>
              </a:rPr>
              <a:t>/</a:t>
            </a:r>
            <a:r>
              <a:rPr lang="zh-CN" altLang="en-US" sz="1800" b="1" dirty="0">
                <a:solidFill>
                  <a:srgbClr val="1B4367"/>
                </a:solidFill>
                <a:cs typeface="+mn-ea"/>
                <a:sym typeface="+mn-lt"/>
              </a:rPr>
              <a:t>证件</a:t>
            </a:r>
            <a:r>
              <a:rPr lang="en-US" altLang="zh-CN" sz="1800" b="1" dirty="0">
                <a:solidFill>
                  <a:srgbClr val="1B4367"/>
                </a:solidFill>
                <a:cs typeface="+mn-ea"/>
                <a:sym typeface="+mn-lt"/>
              </a:rPr>
              <a:t>/</a:t>
            </a:r>
            <a:r>
              <a:rPr lang="zh-CN" altLang="en-US" sz="1800" b="1" dirty="0">
                <a:solidFill>
                  <a:srgbClr val="1B4367"/>
                </a:solidFill>
                <a:cs typeface="+mn-ea"/>
                <a:sym typeface="+mn-lt"/>
              </a:rPr>
              <a:t>名片</a:t>
            </a:r>
            <a:endParaRPr lang="zh-CN" altLang="en-US" sz="18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4" name="TextBox 13"/>
          <p:cNvSpPr txBox="1"/>
          <p:nvPr/>
        </p:nvSpPr>
        <p:spPr>
          <a:xfrm>
            <a:off x="6131735" y="3333531"/>
            <a:ext cx="2157202" cy="8305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识别发票、票面、证件、名片等上面的信息 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49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49"/>
                            </p:stCondLst>
                            <p:childTnLst>
                              <p:par>
                                <p:cTn id="3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649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149"/>
                            </p:stCondLst>
                            <p:childTnLst>
                              <p:par>
                                <p:cTn id="5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649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149"/>
                            </p:stCondLst>
                            <p:childTnLst>
                              <p:par>
                                <p:cTn id="74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649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3" grpId="0"/>
      <p:bldP spid="20494" grpId="0"/>
      <p:bldP spid="24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椭圆 99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1"/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设计详解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3" name="文本框 11"/>
          <p:cNvSpPr txBox="1"/>
          <p:nvPr/>
        </p:nvSpPr>
        <p:spPr>
          <a:xfrm>
            <a:off x="3713476" y="1575042"/>
            <a:ext cx="1732894" cy="837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endParaRPr lang="en-US" altLang="zh-CN" sz="24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ldLvl="0" animBg="1"/>
      <p:bldP spid="101" grpId="0"/>
      <p:bldP spid="1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2820327" y="1543908"/>
            <a:ext cx="2254385" cy="939044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2878692" y="2571554"/>
            <a:ext cx="2196020" cy="1162996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4619625" y="1121412"/>
            <a:ext cx="1134358" cy="1069902"/>
            <a:chOff x="6368440" y="1774898"/>
            <a:chExt cx="555440" cy="555438"/>
          </a:xfrm>
          <a:solidFill>
            <a:srgbClr val="1B4367"/>
          </a:solidFill>
        </p:grpSpPr>
        <p:sp>
          <p:nvSpPr>
            <p:cNvPr id="33" name="椭圆 32"/>
            <p:cNvSpPr/>
            <p:nvPr/>
          </p:nvSpPr>
          <p:spPr>
            <a:xfrm>
              <a:off x="6368440" y="1774898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370674" y="1845114"/>
              <a:ext cx="553085" cy="4147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sz="2300" b="1" dirty="0">
                  <a:solidFill>
                    <a:schemeClr val="bg1"/>
                  </a:solidFill>
                  <a:cs typeface="+mn-ea"/>
                  <a:sym typeface="+mn-lt"/>
                </a:rPr>
                <a:t>汉字</a:t>
              </a:r>
              <a:endParaRPr lang="zh-CN" altLang="en-US" sz="2300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>
                <a:defRPr/>
              </a:pPr>
              <a:r>
                <a:rPr lang="zh-CN" altLang="en-US" sz="2300" b="1" dirty="0">
                  <a:solidFill>
                    <a:schemeClr val="bg1"/>
                  </a:solidFill>
                  <a:cs typeface="+mn-ea"/>
                  <a:sym typeface="+mn-lt"/>
                </a:rPr>
                <a:t>识别</a:t>
              </a:r>
              <a:endParaRPr lang="zh-CN" altLang="en-US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5753735" y="1217930"/>
            <a:ext cx="1897380" cy="837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25000"/>
              </a:lnSpc>
            </a:pPr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识别单个常用的汉字</a:t>
            </a:r>
            <a:endParaRPr lang="zh-CN" altLang="en-US" sz="2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56396" y="3398704"/>
            <a:ext cx="2496026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汉字识别</a:t>
            </a:r>
            <a:endParaRPr lang="zh-CN" altLang="en-US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599305" y="3194052"/>
            <a:ext cx="1133475" cy="1052712"/>
            <a:chOff x="6280888" y="4763850"/>
            <a:chExt cx="563092" cy="555438"/>
          </a:xfrm>
          <a:solidFill>
            <a:srgbClr val="1B4367"/>
          </a:solidFill>
        </p:grpSpPr>
        <p:sp>
          <p:nvSpPr>
            <p:cNvPr id="42" name="椭圆 41"/>
            <p:cNvSpPr/>
            <p:nvPr/>
          </p:nvSpPr>
          <p:spPr>
            <a:xfrm>
              <a:off x="6280888" y="4763850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3" name="文本框 34"/>
            <p:cNvSpPr txBox="1"/>
            <p:nvPr/>
          </p:nvSpPr>
          <p:spPr>
            <a:xfrm>
              <a:off x="6290895" y="4825497"/>
              <a:ext cx="553085" cy="4214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zh-CN" altLang="en-US" sz="2300" b="1" dirty="0">
                  <a:solidFill>
                    <a:schemeClr val="bg1"/>
                  </a:solidFill>
                  <a:cs typeface="+mn-ea"/>
                  <a:sym typeface="+mn-lt"/>
                </a:rPr>
                <a:t>图片</a:t>
              </a:r>
              <a:endParaRPr lang="zh-CN" altLang="en-US" sz="2300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>
                <a:defRPr/>
              </a:pPr>
              <a:r>
                <a:rPr lang="zh-CN" altLang="en-US" sz="2300" b="1" dirty="0">
                  <a:solidFill>
                    <a:schemeClr val="bg1"/>
                  </a:solidFill>
                  <a:cs typeface="+mn-ea"/>
                  <a:sym typeface="+mn-lt"/>
                </a:rPr>
                <a:t>分割</a:t>
              </a:r>
              <a:endParaRPr lang="zh-CN" altLang="en-US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4" name="文本框 60"/>
          <p:cNvSpPr txBox="1"/>
          <p:nvPr/>
        </p:nvSpPr>
        <p:spPr>
          <a:xfrm>
            <a:off x="5829935" y="3167380"/>
            <a:ext cx="2299335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5000"/>
              </a:lnSpc>
            </a:pPr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将包含多个汉字的图片分割为只包含单个汉字的图片</a:t>
            </a:r>
            <a:endParaRPr lang="zh-CN" altLang="en-US" sz="2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1965415" y="1832567"/>
            <a:ext cx="1478616" cy="1477975"/>
            <a:chOff x="2056673" y="2524327"/>
            <a:chExt cx="1971488" cy="1970633"/>
          </a:xfrm>
          <a:solidFill>
            <a:srgbClr val="1B4367"/>
          </a:solidFill>
        </p:grpSpPr>
        <p:sp>
          <p:nvSpPr>
            <p:cNvPr id="47" name="椭圆 46"/>
            <p:cNvSpPr/>
            <p:nvPr/>
          </p:nvSpPr>
          <p:spPr>
            <a:xfrm>
              <a:off x="2056673" y="2524327"/>
              <a:ext cx="1970641" cy="1970633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文本框 15"/>
            <p:cNvSpPr txBox="1"/>
            <p:nvPr/>
          </p:nvSpPr>
          <p:spPr>
            <a:xfrm>
              <a:off x="2057520" y="3213045"/>
              <a:ext cx="1970641" cy="5935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300" b="1" dirty="0">
                  <a:solidFill>
                    <a:schemeClr val="bg1"/>
                  </a:solidFill>
                  <a:cs typeface="+mn-ea"/>
                  <a:sym typeface="+mn-lt"/>
                </a:rPr>
                <a:t>设计要求</a:t>
              </a:r>
              <a:endParaRPr lang="zh-CN" altLang="en-US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6" name="文本框 15"/>
          <p:cNvSpPr txBox="1"/>
          <p:nvPr/>
        </p:nvSpPr>
        <p:spPr>
          <a:xfrm>
            <a:off x="709386" y="309785"/>
            <a:ext cx="2261711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1B4367"/>
                </a:solidFill>
                <a:cs typeface="+mn-ea"/>
                <a:sym typeface="+mn-lt"/>
              </a:rPr>
              <a:t>设计思路</a:t>
            </a:r>
            <a:endParaRPr lang="zh-CN" altLang="en-US" sz="2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49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49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149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649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649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149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649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ldLvl="0" animBg="1"/>
      <p:bldP spid="6" grpId="0" bldLvl="0" animBg="1"/>
      <p:bldP spid="44" grpId="0" bldLvl="0" animBg="1"/>
      <p:bldP spid="1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5"/>
          <p:cNvSpPr txBox="1"/>
          <p:nvPr/>
        </p:nvSpPr>
        <p:spPr>
          <a:xfrm>
            <a:off x="709386" y="309785"/>
            <a:ext cx="2261711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1B4367"/>
                </a:solidFill>
                <a:cs typeface="+mn-ea"/>
                <a:sym typeface="+mn-lt"/>
              </a:rPr>
              <a:t>设计实现</a:t>
            </a:r>
            <a:endParaRPr lang="zh-CN" altLang="en-US" sz="2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grpSp>
        <p:nvGrpSpPr>
          <p:cNvPr id="48" name="组合 27"/>
          <p:cNvGrpSpPr/>
          <p:nvPr/>
        </p:nvGrpSpPr>
        <p:grpSpPr bwMode="auto">
          <a:xfrm>
            <a:off x="4595997" y="2223043"/>
            <a:ext cx="1624013" cy="783894"/>
            <a:chOff x="0" y="234675"/>
            <a:chExt cx="2166010" cy="1045342"/>
          </a:xfrm>
          <a:solidFill>
            <a:srgbClr val="1B4367"/>
          </a:solidFill>
        </p:grpSpPr>
        <p:sp>
          <p:nvSpPr>
            <p:cNvPr id="49" name="任意多边形 14"/>
            <p:cNvSpPr/>
            <p:nvPr/>
          </p:nvSpPr>
          <p:spPr bwMode="auto">
            <a:xfrm>
              <a:off x="433519" y="234675"/>
              <a:ext cx="1732491" cy="1045342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lIns="481462" tIns="239269" rIns="478992" bIns="239269" anchor="ctr"/>
            <a:lstStyle/>
            <a:p>
              <a:pPr marL="128905" lvl="1" indent="-128905" defTabSz="633095" eaLnBrk="1" hangingPunct="1">
                <a:lnSpc>
                  <a:spcPct val="9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28905" lvl="1" indent="-128905" defTabSz="633095" eaLnBrk="1" hangingPunct="1">
                <a:lnSpc>
                  <a:spcPct val="9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任意多边形 15"/>
            <p:cNvSpPr/>
            <p:nvPr/>
          </p:nvSpPr>
          <p:spPr bwMode="auto">
            <a:xfrm>
              <a:off x="0" y="323896"/>
              <a:ext cx="867039" cy="866899"/>
            </a:xfrm>
            <a:custGeom>
              <a:avLst/>
              <a:gdLst>
                <a:gd name="T0" fmla="*/ 0 w 866404"/>
                <a:gd name="T1" fmla="*/ 433945 h 866404"/>
                <a:gd name="T2" fmla="*/ 434156 w 866404"/>
                <a:gd name="T3" fmla="*/ 0 h 866404"/>
                <a:gd name="T4" fmla="*/ 868310 w 866404"/>
                <a:gd name="T5" fmla="*/ 433945 h 866404"/>
                <a:gd name="T6" fmla="*/ 434156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</a:ln>
          </p:spPr>
          <p:txBody>
            <a:bodyPr lIns="139582" tIns="139582" rIns="139582" bIns="1395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13"/>
            <p:cNvSpPr/>
            <p:nvPr/>
          </p:nvSpPr>
          <p:spPr bwMode="auto">
            <a:xfrm>
              <a:off x="1202687" y="583515"/>
              <a:ext cx="371639" cy="347662"/>
            </a:xfrm>
            <a:custGeom>
              <a:avLst/>
              <a:gdLst>
                <a:gd name="T0" fmla="*/ 489318417 w 257"/>
                <a:gd name="T1" fmla="*/ 49945036 h 241"/>
                <a:gd name="T2" fmla="*/ 384763496 w 257"/>
                <a:gd name="T3" fmla="*/ 0 h 241"/>
                <a:gd name="T4" fmla="*/ 288572622 w 257"/>
                <a:gd name="T5" fmla="*/ 49945036 h 241"/>
                <a:gd name="T6" fmla="*/ 41821679 w 257"/>
                <a:gd name="T7" fmla="*/ 299670218 h 241"/>
                <a:gd name="T8" fmla="*/ 41821679 w 257"/>
                <a:gd name="T9" fmla="*/ 457829019 h 241"/>
                <a:gd name="T10" fmla="*/ 198654783 w 257"/>
                <a:gd name="T11" fmla="*/ 457829019 h 241"/>
                <a:gd name="T12" fmla="*/ 432859656 w 257"/>
                <a:gd name="T13" fmla="*/ 220590818 h 241"/>
                <a:gd name="T14" fmla="*/ 443314715 w 257"/>
                <a:gd name="T15" fmla="*/ 93646583 h 241"/>
                <a:gd name="T16" fmla="*/ 319939243 w 257"/>
                <a:gd name="T17" fmla="*/ 106133563 h 241"/>
                <a:gd name="T18" fmla="*/ 92008851 w 257"/>
                <a:gd name="T19" fmla="*/ 339209918 h 241"/>
                <a:gd name="T20" fmla="*/ 92008851 w 257"/>
                <a:gd name="T21" fmla="*/ 362100792 h 241"/>
                <a:gd name="T22" fmla="*/ 115011425 w 257"/>
                <a:gd name="T23" fmla="*/ 362100792 h 241"/>
                <a:gd name="T24" fmla="*/ 342941817 w 257"/>
                <a:gd name="T25" fmla="*/ 129024437 h 241"/>
                <a:gd name="T26" fmla="*/ 422403152 w 257"/>
                <a:gd name="T27" fmla="*/ 116538899 h 241"/>
                <a:gd name="T28" fmla="*/ 409857082 w 257"/>
                <a:gd name="T29" fmla="*/ 197698501 h 241"/>
                <a:gd name="T30" fmla="*/ 175653655 w 257"/>
                <a:gd name="T31" fmla="*/ 434936703 h 241"/>
                <a:gd name="T32" fmla="*/ 64824253 w 257"/>
                <a:gd name="T33" fmla="*/ 434936703 h 241"/>
                <a:gd name="T34" fmla="*/ 64824253 w 257"/>
                <a:gd name="T35" fmla="*/ 322561092 h 241"/>
                <a:gd name="T36" fmla="*/ 311575196 w 257"/>
                <a:gd name="T37" fmla="*/ 70755709 h 241"/>
                <a:gd name="T38" fmla="*/ 384763496 w 257"/>
                <a:gd name="T39" fmla="*/ 33296210 h 241"/>
                <a:gd name="T40" fmla="*/ 466317289 w 257"/>
                <a:gd name="T41" fmla="*/ 72835910 h 241"/>
                <a:gd name="T42" fmla="*/ 503956945 w 257"/>
                <a:gd name="T43" fmla="*/ 153996955 h 241"/>
                <a:gd name="T44" fmla="*/ 466317289 w 257"/>
                <a:gd name="T45" fmla="*/ 230994711 h 241"/>
                <a:gd name="T46" fmla="*/ 328303290 w 257"/>
                <a:gd name="T47" fmla="*/ 370424484 h 241"/>
                <a:gd name="T48" fmla="*/ 328303290 w 257"/>
                <a:gd name="T49" fmla="*/ 393316801 h 241"/>
                <a:gd name="T50" fmla="*/ 351305864 w 257"/>
                <a:gd name="T51" fmla="*/ 393316801 h 241"/>
                <a:gd name="T52" fmla="*/ 487227405 w 257"/>
                <a:gd name="T53" fmla="*/ 253887028 h 241"/>
                <a:gd name="T54" fmla="*/ 535323565 w 257"/>
                <a:gd name="T55" fmla="*/ 156078599 h 241"/>
                <a:gd name="T56" fmla="*/ 489318417 w 257"/>
                <a:gd name="T57" fmla="*/ 49945036 h 24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57" h="241">
                  <a:moveTo>
                    <a:pt x="234" y="24"/>
                  </a:moveTo>
                  <a:cubicBezTo>
                    <a:pt x="218" y="8"/>
                    <a:pt x="201" y="0"/>
                    <a:pt x="184" y="0"/>
                  </a:cubicBezTo>
                  <a:cubicBezTo>
                    <a:pt x="156" y="2"/>
                    <a:pt x="138" y="23"/>
                    <a:pt x="138" y="2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0" y="165"/>
                    <a:pt x="0" y="199"/>
                    <a:pt x="20" y="220"/>
                  </a:cubicBezTo>
                  <a:cubicBezTo>
                    <a:pt x="41" y="241"/>
                    <a:pt x="74" y="241"/>
                    <a:pt x="95" y="220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24" y="88"/>
                    <a:pt x="227" y="61"/>
                    <a:pt x="212" y="45"/>
                  </a:cubicBezTo>
                  <a:cubicBezTo>
                    <a:pt x="198" y="30"/>
                    <a:pt x="171" y="33"/>
                    <a:pt x="153" y="51"/>
                  </a:cubicBezTo>
                  <a:cubicBezTo>
                    <a:pt x="44" y="163"/>
                    <a:pt x="44" y="163"/>
                    <a:pt x="44" y="163"/>
                  </a:cubicBezTo>
                  <a:cubicBezTo>
                    <a:pt x="41" y="166"/>
                    <a:pt x="41" y="171"/>
                    <a:pt x="44" y="174"/>
                  </a:cubicBezTo>
                  <a:cubicBezTo>
                    <a:pt x="47" y="177"/>
                    <a:pt x="52" y="177"/>
                    <a:pt x="55" y="174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76" y="50"/>
                    <a:pt x="193" y="47"/>
                    <a:pt x="202" y="56"/>
                  </a:cubicBezTo>
                  <a:cubicBezTo>
                    <a:pt x="210" y="65"/>
                    <a:pt x="208" y="83"/>
                    <a:pt x="196" y="95"/>
                  </a:cubicBezTo>
                  <a:cubicBezTo>
                    <a:pt x="84" y="209"/>
                    <a:pt x="84" y="209"/>
                    <a:pt x="84" y="209"/>
                  </a:cubicBezTo>
                  <a:cubicBezTo>
                    <a:pt x="70" y="225"/>
                    <a:pt x="46" y="225"/>
                    <a:pt x="31" y="209"/>
                  </a:cubicBezTo>
                  <a:cubicBezTo>
                    <a:pt x="16" y="194"/>
                    <a:pt x="16" y="170"/>
                    <a:pt x="31" y="155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4"/>
                    <a:pt x="163" y="17"/>
                    <a:pt x="184" y="16"/>
                  </a:cubicBezTo>
                  <a:cubicBezTo>
                    <a:pt x="197" y="15"/>
                    <a:pt x="210" y="22"/>
                    <a:pt x="223" y="35"/>
                  </a:cubicBezTo>
                  <a:cubicBezTo>
                    <a:pt x="236" y="47"/>
                    <a:pt x="242" y="61"/>
                    <a:pt x="241" y="74"/>
                  </a:cubicBezTo>
                  <a:cubicBezTo>
                    <a:pt x="240" y="95"/>
                    <a:pt x="224" y="111"/>
                    <a:pt x="223" y="111"/>
                  </a:cubicBezTo>
                  <a:cubicBezTo>
                    <a:pt x="157" y="178"/>
                    <a:pt x="157" y="178"/>
                    <a:pt x="157" y="178"/>
                  </a:cubicBezTo>
                  <a:cubicBezTo>
                    <a:pt x="155" y="181"/>
                    <a:pt x="155" y="186"/>
                    <a:pt x="157" y="189"/>
                  </a:cubicBezTo>
                  <a:cubicBezTo>
                    <a:pt x="160" y="192"/>
                    <a:pt x="165" y="192"/>
                    <a:pt x="168" y="189"/>
                  </a:cubicBezTo>
                  <a:cubicBezTo>
                    <a:pt x="233" y="122"/>
                    <a:pt x="233" y="122"/>
                    <a:pt x="233" y="122"/>
                  </a:cubicBezTo>
                  <a:cubicBezTo>
                    <a:pt x="234" y="122"/>
                    <a:pt x="255" y="103"/>
                    <a:pt x="256" y="75"/>
                  </a:cubicBezTo>
                  <a:cubicBezTo>
                    <a:pt x="257" y="57"/>
                    <a:pt x="249" y="40"/>
                    <a:pt x="234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29"/>
          <p:cNvGrpSpPr/>
          <p:nvPr/>
        </p:nvGrpSpPr>
        <p:grpSpPr bwMode="auto">
          <a:xfrm>
            <a:off x="1002528" y="2223678"/>
            <a:ext cx="1625204" cy="783894"/>
            <a:chOff x="0" y="234675"/>
            <a:chExt cx="2166010" cy="1045342"/>
          </a:xfrm>
          <a:solidFill>
            <a:srgbClr val="1B4367"/>
          </a:solidFill>
        </p:grpSpPr>
        <p:sp>
          <p:nvSpPr>
            <p:cNvPr id="53" name="任意多边形 18"/>
            <p:cNvSpPr/>
            <p:nvPr/>
          </p:nvSpPr>
          <p:spPr bwMode="auto">
            <a:xfrm>
              <a:off x="433202" y="234675"/>
              <a:ext cx="1732808" cy="1045342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lIns="481462" tIns="239269" rIns="478992" bIns="239269" anchor="ctr"/>
            <a:lstStyle/>
            <a:p>
              <a:pPr marL="128905" lvl="1" indent="-128905" defTabSz="633095" eaLnBrk="1" hangingPunct="1">
                <a:lnSpc>
                  <a:spcPct val="9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28905" lvl="1" indent="-128905" defTabSz="633095" eaLnBrk="1" hangingPunct="1">
                <a:lnSpc>
                  <a:spcPct val="9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任意多边形 19"/>
            <p:cNvSpPr/>
            <p:nvPr/>
          </p:nvSpPr>
          <p:spPr bwMode="auto">
            <a:xfrm>
              <a:off x="0" y="323896"/>
              <a:ext cx="866404" cy="866899"/>
            </a:xfrm>
            <a:custGeom>
              <a:avLst/>
              <a:gdLst>
                <a:gd name="T0" fmla="*/ 0 w 866404"/>
                <a:gd name="T1" fmla="*/ 433945 h 866404"/>
                <a:gd name="T2" fmla="*/ 433202 w 866404"/>
                <a:gd name="T3" fmla="*/ 0 h 866404"/>
                <a:gd name="T4" fmla="*/ 866404 w 866404"/>
                <a:gd name="T5" fmla="*/ 433945 h 866404"/>
                <a:gd name="T6" fmla="*/ 433202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</a:ln>
          </p:spPr>
          <p:txBody>
            <a:bodyPr lIns="139582" tIns="139582" rIns="139582" bIns="1395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14"/>
            <p:cNvSpPr>
              <a:spLocks noEditPoints="1"/>
            </p:cNvSpPr>
            <p:nvPr/>
          </p:nvSpPr>
          <p:spPr bwMode="auto">
            <a:xfrm>
              <a:off x="1212278" y="581118"/>
              <a:ext cx="352457" cy="352457"/>
            </a:xfrm>
            <a:custGeom>
              <a:avLst/>
              <a:gdLst>
                <a:gd name="T0" fmla="*/ 327681910 w 147"/>
                <a:gd name="T1" fmla="*/ 845074400 h 147"/>
                <a:gd name="T2" fmla="*/ 0 w 147"/>
                <a:gd name="T3" fmla="*/ 0 h 147"/>
                <a:gd name="T4" fmla="*/ 845074400 w 147"/>
                <a:gd name="T5" fmla="*/ 356425138 h 147"/>
                <a:gd name="T6" fmla="*/ 454156429 w 147"/>
                <a:gd name="T7" fmla="*/ 454156429 h 147"/>
                <a:gd name="T8" fmla="*/ 327681910 w 147"/>
                <a:gd name="T9" fmla="*/ 845074400 h 147"/>
                <a:gd name="T10" fmla="*/ 97728893 w 147"/>
                <a:gd name="T11" fmla="*/ 97728893 h 147"/>
                <a:gd name="T12" fmla="*/ 321932306 w 147"/>
                <a:gd name="T13" fmla="*/ 684107049 h 147"/>
                <a:gd name="T14" fmla="*/ 413913992 w 147"/>
                <a:gd name="T15" fmla="*/ 413913992 h 147"/>
                <a:gd name="T16" fmla="*/ 678359842 w 147"/>
                <a:gd name="T17" fmla="*/ 344928327 h 147"/>
                <a:gd name="T18" fmla="*/ 97728893 w 147"/>
                <a:gd name="T19" fmla="*/ 97728893 h 1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7" h="147">
                  <a:moveTo>
                    <a:pt x="57" y="147"/>
                  </a:moveTo>
                  <a:lnTo>
                    <a:pt x="0" y="0"/>
                  </a:lnTo>
                  <a:lnTo>
                    <a:pt x="147" y="62"/>
                  </a:lnTo>
                  <a:lnTo>
                    <a:pt x="79" y="79"/>
                  </a:lnTo>
                  <a:lnTo>
                    <a:pt x="57" y="147"/>
                  </a:lnTo>
                  <a:close/>
                  <a:moveTo>
                    <a:pt x="17" y="17"/>
                  </a:moveTo>
                  <a:lnTo>
                    <a:pt x="56" y="119"/>
                  </a:lnTo>
                  <a:lnTo>
                    <a:pt x="72" y="72"/>
                  </a:lnTo>
                  <a:lnTo>
                    <a:pt x="118" y="60"/>
                  </a:lnTo>
                  <a:lnTo>
                    <a:pt x="17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28"/>
          <p:cNvGrpSpPr/>
          <p:nvPr/>
        </p:nvGrpSpPr>
        <p:grpSpPr bwMode="auto">
          <a:xfrm>
            <a:off x="2775490" y="2223043"/>
            <a:ext cx="1625203" cy="783894"/>
            <a:chOff x="0" y="234675"/>
            <a:chExt cx="2166010" cy="1045342"/>
          </a:xfrm>
          <a:solidFill>
            <a:srgbClr val="1B4367"/>
          </a:solidFill>
        </p:grpSpPr>
        <p:sp>
          <p:nvSpPr>
            <p:cNvPr id="57" name="任意多边形 16"/>
            <p:cNvSpPr/>
            <p:nvPr/>
          </p:nvSpPr>
          <p:spPr bwMode="auto">
            <a:xfrm>
              <a:off x="433203" y="234675"/>
              <a:ext cx="1732807" cy="1045342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lIns="481462" tIns="239269" rIns="478992" bIns="239269" anchor="ctr"/>
            <a:lstStyle/>
            <a:p>
              <a:pPr marL="128905" lvl="1" indent="-128905" defTabSz="633095" eaLnBrk="1" hangingPunct="1">
                <a:lnSpc>
                  <a:spcPct val="9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28905" lvl="1" indent="-128905" defTabSz="633095" eaLnBrk="1" hangingPunct="1">
                <a:lnSpc>
                  <a:spcPct val="90000"/>
                </a:lnSpc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任意多边形 17"/>
            <p:cNvSpPr/>
            <p:nvPr/>
          </p:nvSpPr>
          <p:spPr bwMode="auto">
            <a:xfrm>
              <a:off x="0" y="323896"/>
              <a:ext cx="866404" cy="866899"/>
            </a:xfrm>
            <a:custGeom>
              <a:avLst/>
              <a:gdLst>
                <a:gd name="T0" fmla="*/ 0 w 866404"/>
                <a:gd name="T1" fmla="*/ 433945 h 866404"/>
                <a:gd name="T2" fmla="*/ 433202 w 866404"/>
                <a:gd name="T3" fmla="*/ 0 h 866404"/>
                <a:gd name="T4" fmla="*/ 866404 w 866404"/>
                <a:gd name="T5" fmla="*/ 433945 h 866404"/>
                <a:gd name="T6" fmla="*/ 433202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</a:ln>
          </p:spPr>
          <p:txBody>
            <a:bodyPr lIns="139582" tIns="139582" rIns="139582" bIns="1395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19"/>
            <p:cNvSpPr>
              <a:spLocks noEditPoints="1"/>
            </p:cNvSpPr>
            <p:nvPr/>
          </p:nvSpPr>
          <p:spPr bwMode="auto">
            <a:xfrm>
              <a:off x="1157132" y="608691"/>
              <a:ext cx="462749" cy="297310"/>
            </a:xfrm>
            <a:custGeom>
              <a:avLst/>
              <a:gdLst>
                <a:gd name="T0" fmla="*/ 516520434 w 320"/>
                <a:gd name="T1" fmla="*/ 429093379 h 206"/>
                <a:gd name="T2" fmla="*/ 98284995 w 320"/>
                <a:gd name="T3" fmla="*/ 429093379 h 206"/>
                <a:gd name="T4" fmla="*/ 0 w 320"/>
                <a:gd name="T5" fmla="*/ 306197548 h 206"/>
                <a:gd name="T6" fmla="*/ 127562546 w 320"/>
                <a:gd name="T7" fmla="*/ 185384331 h 206"/>
                <a:gd name="T8" fmla="*/ 340862359 w 320"/>
                <a:gd name="T9" fmla="*/ 0 h 206"/>
                <a:gd name="T10" fmla="*/ 549980079 w 320"/>
                <a:gd name="T11" fmla="*/ 141642236 h 206"/>
                <a:gd name="T12" fmla="*/ 669176991 w 320"/>
                <a:gd name="T13" fmla="*/ 283284473 h 206"/>
                <a:gd name="T14" fmla="*/ 516520434 w 320"/>
                <a:gd name="T15" fmla="*/ 429093379 h 206"/>
                <a:gd name="T16" fmla="*/ 102467090 w 320"/>
                <a:gd name="T17" fmla="*/ 397848407 h 206"/>
                <a:gd name="T18" fmla="*/ 516520434 w 320"/>
                <a:gd name="T19" fmla="*/ 397848407 h 206"/>
                <a:gd name="T20" fmla="*/ 637809839 w 320"/>
                <a:gd name="T21" fmla="*/ 283284473 h 206"/>
                <a:gd name="T22" fmla="*/ 535341303 w 320"/>
                <a:gd name="T23" fmla="*/ 170804595 h 206"/>
                <a:gd name="T24" fmla="*/ 524886068 w 320"/>
                <a:gd name="T25" fmla="*/ 170804595 h 206"/>
                <a:gd name="T26" fmla="*/ 522795021 w 320"/>
                <a:gd name="T27" fmla="*/ 160388642 h 206"/>
                <a:gd name="T28" fmla="*/ 340862359 w 320"/>
                <a:gd name="T29" fmla="*/ 33327585 h 206"/>
                <a:gd name="T30" fmla="*/ 156838651 w 320"/>
                <a:gd name="T31" fmla="*/ 204132180 h 206"/>
                <a:gd name="T32" fmla="*/ 156838651 w 320"/>
                <a:gd name="T33" fmla="*/ 222878586 h 206"/>
                <a:gd name="T34" fmla="*/ 138017781 w 320"/>
                <a:gd name="T35" fmla="*/ 218713359 h 206"/>
                <a:gd name="T36" fmla="*/ 123379006 w 320"/>
                <a:gd name="T37" fmla="*/ 218713359 h 206"/>
                <a:gd name="T38" fmla="*/ 31367152 w 320"/>
                <a:gd name="T39" fmla="*/ 306197548 h 206"/>
                <a:gd name="T40" fmla="*/ 102467090 w 320"/>
                <a:gd name="T41" fmla="*/ 397848407 h 20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20" h="206">
                  <a:moveTo>
                    <a:pt x="247" y="206"/>
                  </a:moveTo>
                  <a:cubicBezTo>
                    <a:pt x="47" y="206"/>
                    <a:pt x="47" y="206"/>
                    <a:pt x="47" y="206"/>
                  </a:cubicBezTo>
                  <a:cubicBezTo>
                    <a:pt x="20" y="200"/>
                    <a:pt x="0" y="175"/>
                    <a:pt x="0" y="147"/>
                  </a:cubicBezTo>
                  <a:cubicBezTo>
                    <a:pt x="0" y="115"/>
                    <a:pt x="27" y="88"/>
                    <a:pt x="61" y="89"/>
                  </a:cubicBezTo>
                  <a:cubicBezTo>
                    <a:pt x="67" y="38"/>
                    <a:pt x="110" y="0"/>
                    <a:pt x="163" y="0"/>
                  </a:cubicBezTo>
                  <a:cubicBezTo>
                    <a:pt x="208" y="0"/>
                    <a:pt x="248" y="28"/>
                    <a:pt x="263" y="68"/>
                  </a:cubicBezTo>
                  <a:cubicBezTo>
                    <a:pt x="296" y="74"/>
                    <a:pt x="320" y="103"/>
                    <a:pt x="320" y="136"/>
                  </a:cubicBezTo>
                  <a:cubicBezTo>
                    <a:pt x="320" y="174"/>
                    <a:pt x="287" y="206"/>
                    <a:pt x="247" y="206"/>
                  </a:cubicBezTo>
                  <a:close/>
                  <a:moveTo>
                    <a:pt x="49" y="191"/>
                  </a:moveTo>
                  <a:cubicBezTo>
                    <a:pt x="247" y="191"/>
                    <a:pt x="247" y="191"/>
                    <a:pt x="247" y="191"/>
                  </a:cubicBezTo>
                  <a:cubicBezTo>
                    <a:pt x="278" y="191"/>
                    <a:pt x="305" y="165"/>
                    <a:pt x="305" y="136"/>
                  </a:cubicBezTo>
                  <a:cubicBezTo>
                    <a:pt x="305" y="109"/>
                    <a:pt x="284" y="86"/>
                    <a:pt x="256" y="82"/>
                  </a:cubicBezTo>
                  <a:cubicBezTo>
                    <a:pt x="251" y="82"/>
                    <a:pt x="251" y="82"/>
                    <a:pt x="251" y="82"/>
                  </a:cubicBezTo>
                  <a:cubicBezTo>
                    <a:pt x="250" y="77"/>
                    <a:pt x="250" y="77"/>
                    <a:pt x="250" y="77"/>
                  </a:cubicBezTo>
                  <a:cubicBezTo>
                    <a:pt x="239" y="41"/>
                    <a:pt x="203" y="16"/>
                    <a:pt x="163" y="16"/>
                  </a:cubicBezTo>
                  <a:cubicBezTo>
                    <a:pt x="115" y="16"/>
                    <a:pt x="77" y="51"/>
                    <a:pt x="75" y="98"/>
                  </a:cubicBezTo>
                  <a:cubicBezTo>
                    <a:pt x="75" y="107"/>
                    <a:pt x="75" y="107"/>
                    <a:pt x="75" y="107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3" y="105"/>
                    <a:pt x="61" y="105"/>
                    <a:pt x="59" y="105"/>
                  </a:cubicBezTo>
                  <a:cubicBezTo>
                    <a:pt x="35" y="105"/>
                    <a:pt x="15" y="124"/>
                    <a:pt x="15" y="147"/>
                  </a:cubicBezTo>
                  <a:cubicBezTo>
                    <a:pt x="15" y="167"/>
                    <a:pt x="30" y="186"/>
                    <a:pt x="49" y="19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30"/>
          <p:cNvGrpSpPr/>
          <p:nvPr/>
        </p:nvGrpSpPr>
        <p:grpSpPr bwMode="auto">
          <a:xfrm>
            <a:off x="6415227" y="2223043"/>
            <a:ext cx="1624013" cy="783894"/>
            <a:chOff x="0" y="234675"/>
            <a:chExt cx="2166010" cy="1045342"/>
          </a:xfrm>
          <a:solidFill>
            <a:srgbClr val="1B4367"/>
          </a:solidFill>
        </p:grpSpPr>
        <p:sp>
          <p:nvSpPr>
            <p:cNvPr id="61" name="右箭头 20"/>
            <p:cNvSpPr>
              <a:spLocks noChangeArrowheads="1"/>
            </p:cNvSpPr>
            <p:nvPr/>
          </p:nvSpPr>
          <p:spPr bwMode="auto">
            <a:xfrm>
              <a:off x="433519" y="234675"/>
              <a:ext cx="1732491" cy="1045342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任意多边形 21"/>
            <p:cNvSpPr/>
            <p:nvPr/>
          </p:nvSpPr>
          <p:spPr bwMode="auto">
            <a:xfrm>
              <a:off x="0" y="323896"/>
              <a:ext cx="867039" cy="866899"/>
            </a:xfrm>
            <a:custGeom>
              <a:avLst/>
              <a:gdLst>
                <a:gd name="T0" fmla="*/ 0 w 866404"/>
                <a:gd name="T1" fmla="*/ 433945 h 866404"/>
                <a:gd name="T2" fmla="*/ 434156 w 866404"/>
                <a:gd name="T3" fmla="*/ 0 h 866404"/>
                <a:gd name="T4" fmla="*/ 868310 w 866404"/>
                <a:gd name="T5" fmla="*/ 433945 h 866404"/>
                <a:gd name="T6" fmla="*/ 434156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</a:ln>
          </p:spPr>
          <p:txBody>
            <a:bodyPr lIns="152282" tIns="152282" rIns="152282" bIns="1522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Freeform 26"/>
            <p:cNvSpPr>
              <a:spLocks noEditPoints="1"/>
            </p:cNvSpPr>
            <p:nvPr/>
          </p:nvSpPr>
          <p:spPr bwMode="auto">
            <a:xfrm>
              <a:off x="1214675" y="534364"/>
              <a:ext cx="347662" cy="445965"/>
            </a:xfrm>
            <a:custGeom>
              <a:avLst/>
              <a:gdLst>
                <a:gd name="T0" fmla="*/ 182561662 w 240"/>
                <a:gd name="T1" fmla="*/ 645729809 h 308"/>
                <a:gd name="T2" fmla="*/ 142692074 w 240"/>
                <a:gd name="T3" fmla="*/ 612185422 h 308"/>
                <a:gd name="T4" fmla="*/ 4196570 w 240"/>
                <a:gd name="T5" fmla="*/ 113212849 h 308"/>
                <a:gd name="T6" fmla="*/ 8393140 w 240"/>
                <a:gd name="T7" fmla="*/ 79668462 h 308"/>
                <a:gd name="T8" fmla="*/ 31476448 w 240"/>
                <a:gd name="T9" fmla="*/ 62895544 h 308"/>
                <a:gd name="T10" fmla="*/ 73445046 w 240"/>
                <a:gd name="T11" fmla="*/ 85956858 h 308"/>
                <a:gd name="T12" fmla="*/ 119610214 w 240"/>
                <a:gd name="T13" fmla="*/ 94343317 h 308"/>
                <a:gd name="T14" fmla="*/ 119610214 w 240"/>
                <a:gd name="T15" fmla="*/ 94343317 h 308"/>
                <a:gd name="T16" fmla="*/ 228726830 w 240"/>
                <a:gd name="T17" fmla="*/ 50317304 h 308"/>
                <a:gd name="T18" fmla="*/ 352533614 w 240"/>
                <a:gd name="T19" fmla="*/ 0 h 308"/>
                <a:gd name="T20" fmla="*/ 421782090 w 240"/>
                <a:gd name="T21" fmla="*/ 16772917 h 308"/>
                <a:gd name="T22" fmla="*/ 428077669 w 240"/>
                <a:gd name="T23" fmla="*/ 18868084 h 308"/>
                <a:gd name="T24" fmla="*/ 503620276 w 240"/>
                <a:gd name="T25" fmla="*/ 295609638 h 308"/>
                <a:gd name="T26" fmla="*/ 474242837 w 240"/>
                <a:gd name="T27" fmla="*/ 280934783 h 308"/>
                <a:gd name="T28" fmla="*/ 419683080 w 240"/>
                <a:gd name="T29" fmla="*/ 266258480 h 308"/>
                <a:gd name="T30" fmla="*/ 310566465 w 240"/>
                <a:gd name="T31" fmla="*/ 310285941 h 308"/>
                <a:gd name="T32" fmla="*/ 184660671 w 240"/>
                <a:gd name="T33" fmla="*/ 360601797 h 308"/>
                <a:gd name="T34" fmla="*/ 151086662 w 240"/>
                <a:gd name="T35" fmla="*/ 356410015 h 308"/>
                <a:gd name="T36" fmla="*/ 218236129 w 240"/>
                <a:gd name="T37" fmla="*/ 595412505 h 308"/>
                <a:gd name="T38" fmla="*/ 214038110 w 240"/>
                <a:gd name="T39" fmla="*/ 628956892 h 308"/>
                <a:gd name="T40" fmla="*/ 188857241 w 240"/>
                <a:gd name="T41" fmla="*/ 645729809 h 308"/>
                <a:gd name="T42" fmla="*/ 182561662 w 240"/>
                <a:gd name="T43" fmla="*/ 645729809 h 308"/>
                <a:gd name="T44" fmla="*/ 37772028 w 240"/>
                <a:gd name="T45" fmla="*/ 90150087 h 308"/>
                <a:gd name="T46" fmla="*/ 31476448 w 240"/>
                <a:gd name="T47" fmla="*/ 94343317 h 308"/>
                <a:gd name="T48" fmla="*/ 29377439 w 240"/>
                <a:gd name="T49" fmla="*/ 104826390 h 308"/>
                <a:gd name="T50" fmla="*/ 169971952 w 240"/>
                <a:gd name="T51" fmla="*/ 603798964 h 308"/>
                <a:gd name="T52" fmla="*/ 184660671 w 240"/>
                <a:gd name="T53" fmla="*/ 618475266 h 308"/>
                <a:gd name="T54" fmla="*/ 188857241 w 240"/>
                <a:gd name="T55" fmla="*/ 614282037 h 308"/>
                <a:gd name="T56" fmla="*/ 190956251 w 240"/>
                <a:gd name="T57" fmla="*/ 603798964 h 308"/>
                <a:gd name="T58" fmla="*/ 109118064 w 240"/>
                <a:gd name="T59" fmla="*/ 308189326 h 308"/>
                <a:gd name="T60" fmla="*/ 136396494 w 240"/>
                <a:gd name="T61" fmla="*/ 320769014 h 308"/>
                <a:gd name="T62" fmla="*/ 184660671 w 240"/>
                <a:gd name="T63" fmla="*/ 333347254 h 308"/>
                <a:gd name="T64" fmla="*/ 293778736 w 240"/>
                <a:gd name="T65" fmla="*/ 287224627 h 308"/>
                <a:gd name="T66" fmla="*/ 419683080 w 240"/>
                <a:gd name="T67" fmla="*/ 236907323 h 308"/>
                <a:gd name="T68" fmla="*/ 459554118 w 240"/>
                <a:gd name="T69" fmla="*/ 243197167 h 308"/>
                <a:gd name="T70" fmla="*/ 402896800 w 240"/>
                <a:gd name="T71" fmla="*/ 39834231 h 308"/>
                <a:gd name="T72" fmla="*/ 352533614 w 240"/>
                <a:gd name="T73" fmla="*/ 27254543 h 308"/>
                <a:gd name="T74" fmla="*/ 243416998 w 240"/>
                <a:gd name="T75" fmla="*/ 73378618 h 308"/>
                <a:gd name="T76" fmla="*/ 119610214 w 240"/>
                <a:gd name="T77" fmla="*/ 123694474 h 308"/>
                <a:gd name="T78" fmla="*/ 119610214 w 240"/>
                <a:gd name="T79" fmla="*/ 123694474 h 308"/>
                <a:gd name="T80" fmla="*/ 58756327 w 240"/>
                <a:gd name="T81" fmla="*/ 109019619 h 308"/>
                <a:gd name="T82" fmla="*/ 52460747 w 240"/>
                <a:gd name="T83" fmla="*/ 106923005 h 308"/>
                <a:gd name="T84" fmla="*/ 50361738 w 240"/>
                <a:gd name="T85" fmla="*/ 100633161 h 308"/>
                <a:gd name="T86" fmla="*/ 37772028 w 240"/>
                <a:gd name="T87" fmla="*/ 90150087 h 30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0" h="308">
                  <a:moveTo>
                    <a:pt x="87" y="308"/>
                  </a:moveTo>
                  <a:cubicBezTo>
                    <a:pt x="79" y="308"/>
                    <a:pt x="70" y="301"/>
                    <a:pt x="68" y="292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48"/>
                    <a:pt x="1" y="42"/>
                    <a:pt x="4" y="38"/>
                  </a:cubicBezTo>
                  <a:cubicBezTo>
                    <a:pt x="6" y="34"/>
                    <a:pt x="10" y="31"/>
                    <a:pt x="15" y="30"/>
                  </a:cubicBezTo>
                  <a:cubicBezTo>
                    <a:pt x="23" y="29"/>
                    <a:pt x="31" y="33"/>
                    <a:pt x="35" y="41"/>
                  </a:cubicBezTo>
                  <a:cubicBezTo>
                    <a:pt x="43" y="44"/>
                    <a:pt x="50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75" y="45"/>
                    <a:pt x="92" y="35"/>
                    <a:pt x="109" y="24"/>
                  </a:cubicBezTo>
                  <a:cubicBezTo>
                    <a:pt x="127" y="12"/>
                    <a:pt x="146" y="0"/>
                    <a:pt x="168" y="0"/>
                  </a:cubicBezTo>
                  <a:cubicBezTo>
                    <a:pt x="179" y="0"/>
                    <a:pt x="190" y="2"/>
                    <a:pt x="201" y="8"/>
                  </a:cubicBezTo>
                  <a:cubicBezTo>
                    <a:pt x="204" y="9"/>
                    <a:pt x="204" y="9"/>
                    <a:pt x="204" y="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26" y="134"/>
                    <a:pt x="226" y="134"/>
                    <a:pt x="226" y="134"/>
                  </a:cubicBezTo>
                  <a:cubicBezTo>
                    <a:pt x="217" y="129"/>
                    <a:pt x="209" y="127"/>
                    <a:pt x="200" y="127"/>
                  </a:cubicBezTo>
                  <a:cubicBezTo>
                    <a:pt x="181" y="127"/>
                    <a:pt x="165" y="137"/>
                    <a:pt x="148" y="148"/>
                  </a:cubicBezTo>
                  <a:cubicBezTo>
                    <a:pt x="130" y="160"/>
                    <a:pt x="111" y="172"/>
                    <a:pt x="88" y="172"/>
                  </a:cubicBezTo>
                  <a:cubicBezTo>
                    <a:pt x="83" y="172"/>
                    <a:pt x="77" y="172"/>
                    <a:pt x="72" y="170"/>
                  </a:cubicBezTo>
                  <a:cubicBezTo>
                    <a:pt x="104" y="284"/>
                    <a:pt x="104" y="284"/>
                    <a:pt x="104" y="284"/>
                  </a:cubicBezTo>
                  <a:cubicBezTo>
                    <a:pt x="105" y="290"/>
                    <a:pt x="104" y="296"/>
                    <a:pt x="102" y="300"/>
                  </a:cubicBezTo>
                  <a:cubicBezTo>
                    <a:pt x="99" y="304"/>
                    <a:pt x="95" y="307"/>
                    <a:pt x="90" y="308"/>
                  </a:cubicBezTo>
                  <a:cubicBezTo>
                    <a:pt x="89" y="308"/>
                    <a:pt x="88" y="308"/>
                    <a:pt x="87" y="308"/>
                  </a:cubicBezTo>
                  <a:close/>
                  <a:moveTo>
                    <a:pt x="18" y="43"/>
                  </a:moveTo>
                  <a:cubicBezTo>
                    <a:pt x="16" y="43"/>
                    <a:pt x="15" y="44"/>
                    <a:pt x="15" y="45"/>
                  </a:cubicBezTo>
                  <a:cubicBezTo>
                    <a:pt x="14" y="46"/>
                    <a:pt x="14" y="48"/>
                    <a:pt x="14" y="50"/>
                  </a:cubicBezTo>
                  <a:cubicBezTo>
                    <a:pt x="81" y="288"/>
                    <a:pt x="81" y="288"/>
                    <a:pt x="81" y="288"/>
                  </a:cubicBezTo>
                  <a:cubicBezTo>
                    <a:pt x="82" y="293"/>
                    <a:pt x="85" y="295"/>
                    <a:pt x="88" y="295"/>
                  </a:cubicBezTo>
                  <a:cubicBezTo>
                    <a:pt x="89" y="294"/>
                    <a:pt x="90" y="294"/>
                    <a:pt x="90" y="293"/>
                  </a:cubicBezTo>
                  <a:cubicBezTo>
                    <a:pt x="91" y="292"/>
                    <a:pt x="91" y="290"/>
                    <a:pt x="91" y="288"/>
                  </a:cubicBezTo>
                  <a:cubicBezTo>
                    <a:pt x="52" y="147"/>
                    <a:pt x="52" y="147"/>
                    <a:pt x="52" y="147"/>
                  </a:cubicBezTo>
                  <a:cubicBezTo>
                    <a:pt x="65" y="153"/>
                    <a:pt x="65" y="153"/>
                    <a:pt x="65" y="153"/>
                  </a:cubicBezTo>
                  <a:cubicBezTo>
                    <a:pt x="73" y="157"/>
                    <a:pt x="80" y="159"/>
                    <a:pt x="88" y="159"/>
                  </a:cubicBezTo>
                  <a:cubicBezTo>
                    <a:pt x="107" y="159"/>
                    <a:pt x="123" y="148"/>
                    <a:pt x="140" y="137"/>
                  </a:cubicBezTo>
                  <a:cubicBezTo>
                    <a:pt x="159" y="125"/>
                    <a:pt x="177" y="113"/>
                    <a:pt x="200" y="113"/>
                  </a:cubicBezTo>
                  <a:cubicBezTo>
                    <a:pt x="206" y="113"/>
                    <a:pt x="213" y="114"/>
                    <a:pt x="219" y="116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84" y="15"/>
                    <a:pt x="176" y="13"/>
                    <a:pt x="168" y="13"/>
                  </a:cubicBezTo>
                  <a:cubicBezTo>
                    <a:pt x="150" y="13"/>
                    <a:pt x="133" y="24"/>
                    <a:pt x="116" y="35"/>
                  </a:cubicBezTo>
                  <a:cubicBezTo>
                    <a:pt x="98" y="47"/>
                    <a:pt x="79" y="59"/>
                    <a:pt x="57" y="59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47" y="59"/>
                    <a:pt x="37" y="57"/>
                    <a:pt x="28" y="52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3" y="45"/>
                    <a:pt x="20" y="43"/>
                    <a:pt x="18" y="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8" name="TextBox 1210"/>
          <p:cNvSpPr/>
          <p:nvPr/>
        </p:nvSpPr>
        <p:spPr>
          <a:xfrm>
            <a:off x="1235293" y="3142870"/>
            <a:ext cx="959485" cy="34544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en-US" altLang="zh-CN" sz="1800" b="1" dirty="0">
                <a:solidFill>
                  <a:srgbClr val="1B4367"/>
                </a:solidFill>
                <a:cs typeface="+mn-ea"/>
                <a:sym typeface="+mn-lt"/>
              </a:rPr>
              <a:t>Python</a:t>
            </a:r>
            <a:endParaRPr lang="en-US" altLang="zh-CN" sz="18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69" name="文本框 8"/>
          <p:cNvSpPr txBox="1"/>
          <p:nvPr/>
        </p:nvSpPr>
        <p:spPr>
          <a:xfrm>
            <a:off x="580010" y="3427463"/>
            <a:ext cx="2270052" cy="117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简单清晰、通俗易懂、开源、跨平台、解释型程序设计语言，强大的第三方模块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0" name="TextBox 1210"/>
          <p:cNvSpPr/>
          <p:nvPr/>
        </p:nvSpPr>
        <p:spPr>
          <a:xfrm>
            <a:off x="3205826" y="991097"/>
            <a:ext cx="822960" cy="34544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sz="1800" b="1" dirty="0">
                <a:solidFill>
                  <a:srgbClr val="1B4367"/>
                </a:solidFill>
                <a:cs typeface="+mn-ea"/>
                <a:sym typeface="+mn-lt"/>
              </a:rPr>
              <a:t>数据集</a:t>
            </a:r>
            <a:endParaRPr lang="zh-CN" altLang="en-US" sz="18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71" name="文本框 8"/>
          <p:cNvSpPr txBox="1"/>
          <p:nvPr/>
        </p:nvSpPr>
        <p:spPr>
          <a:xfrm>
            <a:off x="2258695" y="1305560"/>
            <a:ext cx="3117850" cy="89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模式识别国家重点实验室http://www.nlpr.ia.ac.cn/CN/model/index.shtml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2" name="TextBox 1210"/>
          <p:cNvSpPr/>
          <p:nvPr/>
        </p:nvSpPr>
        <p:spPr>
          <a:xfrm>
            <a:off x="4927418" y="3142870"/>
            <a:ext cx="1051560" cy="34544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sz="1800" b="1" dirty="0" smtClean="0">
                <a:solidFill>
                  <a:srgbClr val="1B4367"/>
                </a:solidFill>
                <a:cs typeface="+mn-ea"/>
                <a:sym typeface="+mn-lt"/>
              </a:rPr>
              <a:t>汉字识别</a:t>
            </a:r>
            <a:endParaRPr lang="zh-CN" altLang="en-US" sz="1800" b="1" dirty="0" smtClean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73" name="文本框 8"/>
          <p:cNvSpPr txBox="1"/>
          <p:nvPr/>
        </p:nvSpPr>
        <p:spPr>
          <a:xfrm>
            <a:off x="4318172" y="3427463"/>
            <a:ext cx="2270052" cy="117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采用深度学习中的卷积神经网络为预测模型，使用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Tensorflow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开源框架搭建模型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4" name="TextBox 1210"/>
          <p:cNvSpPr/>
          <p:nvPr/>
        </p:nvSpPr>
        <p:spPr>
          <a:xfrm>
            <a:off x="6823670" y="991097"/>
            <a:ext cx="1051560" cy="34544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sz="1800" b="1" dirty="0">
                <a:solidFill>
                  <a:srgbClr val="1B4367"/>
                </a:solidFill>
                <a:cs typeface="+mn-ea"/>
                <a:sym typeface="+mn-lt"/>
              </a:rPr>
              <a:t>图片分割</a:t>
            </a:r>
            <a:endParaRPr lang="zh-CN" altLang="en-US" sz="18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75" name="文本框 8"/>
          <p:cNvSpPr txBox="1"/>
          <p:nvPr/>
        </p:nvSpPr>
        <p:spPr>
          <a:xfrm>
            <a:off x="6166485" y="1305560"/>
            <a:ext cx="2580005" cy="89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图片处理用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OpenCV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模块先按行分割，再按列分割 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649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149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649"/>
                            </p:stCondLst>
                            <p:childTnLst>
                              <p:par>
                                <p:cTn id="4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149"/>
                            </p:stCondLst>
                            <p:childTnLst>
                              <p:par>
                                <p:cTn id="4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649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149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649"/>
                            </p:stCondLst>
                            <p:childTnLst>
                              <p:par>
                                <p:cTn id="6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149"/>
                            </p:stCondLst>
                            <p:childTnLst>
                              <p:par>
                                <p:cTn id="6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15"/>
          <p:cNvSpPr txBox="1"/>
          <p:nvPr/>
        </p:nvSpPr>
        <p:spPr>
          <a:xfrm>
            <a:off x="709386" y="309785"/>
            <a:ext cx="2261711" cy="3759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0" b="1" dirty="0">
                <a:solidFill>
                  <a:srgbClr val="1B4367"/>
                </a:solidFill>
                <a:cs typeface="+mn-ea"/>
                <a:sym typeface="+mn-lt"/>
              </a:rPr>
              <a:t>数据集</a:t>
            </a:r>
            <a:endParaRPr lang="zh-CN" altLang="en-US" sz="2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526665" y="2390775"/>
            <a:ext cx="682625" cy="1711325"/>
          </a:xfrm>
          <a:prstGeom prst="rect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81200" y="2390775"/>
            <a:ext cx="545465" cy="1711325"/>
          </a:xfrm>
          <a:prstGeom prst="rect">
            <a:avLst/>
          </a:prstGeom>
          <a:blipFill dpi="0" rotWithShape="1"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97475" y="2439670"/>
            <a:ext cx="3368040" cy="1711325"/>
          </a:xfrm>
          <a:prstGeom prst="rect">
            <a:avLst/>
          </a:prstGeom>
          <a:blipFill dpi="0" rotWithShape="1">
            <a:blip r:embed="rId3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96840" y="731520"/>
            <a:ext cx="3369310" cy="1711325"/>
          </a:xfrm>
          <a:prstGeom prst="rect">
            <a:avLst/>
          </a:prstGeom>
          <a:blipFill dpi="0" rotWithShape="1">
            <a:blip r:embed="rId4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66750" y="950595"/>
            <a:ext cx="695325" cy="701040"/>
            <a:chOff x="3424768" y="1611109"/>
            <a:chExt cx="759650" cy="759649"/>
          </a:xfrm>
          <a:solidFill>
            <a:schemeClr val="bg1"/>
          </a:solidFill>
        </p:grpSpPr>
        <p:sp>
          <p:nvSpPr>
            <p:cNvPr id="17" name="椭圆 16"/>
            <p:cNvSpPr/>
            <p:nvPr/>
          </p:nvSpPr>
          <p:spPr>
            <a:xfrm>
              <a:off x="3424768" y="1611109"/>
              <a:ext cx="759650" cy="759649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 5"/>
            <p:cNvSpPr>
              <a:spLocks noEditPoints="1"/>
            </p:cNvSpPr>
            <p:nvPr/>
          </p:nvSpPr>
          <p:spPr bwMode="auto">
            <a:xfrm>
              <a:off x="3524311" y="1805900"/>
              <a:ext cx="555723" cy="348110"/>
            </a:xfrm>
            <a:custGeom>
              <a:avLst/>
              <a:gdLst>
                <a:gd name="T0" fmla="*/ 211 w 260"/>
                <a:gd name="T1" fmla="*/ 65 h 162"/>
                <a:gd name="T2" fmla="*/ 146 w 260"/>
                <a:gd name="T3" fmla="*/ 0 h 162"/>
                <a:gd name="T4" fmla="*/ 90 w 260"/>
                <a:gd name="T5" fmla="*/ 33 h 162"/>
                <a:gd name="T6" fmla="*/ 81 w 260"/>
                <a:gd name="T7" fmla="*/ 32 h 162"/>
                <a:gd name="T8" fmla="*/ 35 w 260"/>
                <a:gd name="T9" fmla="*/ 67 h 162"/>
                <a:gd name="T10" fmla="*/ 0 w 260"/>
                <a:gd name="T11" fmla="*/ 114 h 162"/>
                <a:gd name="T12" fmla="*/ 49 w 260"/>
                <a:gd name="T13" fmla="*/ 162 h 162"/>
                <a:gd name="T14" fmla="*/ 211 w 260"/>
                <a:gd name="T15" fmla="*/ 162 h 162"/>
                <a:gd name="T16" fmla="*/ 260 w 260"/>
                <a:gd name="T17" fmla="*/ 114 h 162"/>
                <a:gd name="T18" fmla="*/ 211 w 260"/>
                <a:gd name="T19" fmla="*/ 65 h 162"/>
                <a:gd name="T20" fmla="*/ 130 w 260"/>
                <a:gd name="T21" fmla="*/ 146 h 162"/>
                <a:gd name="T22" fmla="*/ 81 w 260"/>
                <a:gd name="T23" fmla="*/ 81 h 162"/>
                <a:gd name="T24" fmla="*/ 114 w 260"/>
                <a:gd name="T25" fmla="*/ 81 h 162"/>
                <a:gd name="T26" fmla="*/ 114 w 260"/>
                <a:gd name="T27" fmla="*/ 32 h 162"/>
                <a:gd name="T28" fmla="*/ 146 w 260"/>
                <a:gd name="T29" fmla="*/ 32 h 162"/>
                <a:gd name="T30" fmla="*/ 146 w 260"/>
                <a:gd name="T31" fmla="*/ 81 h 162"/>
                <a:gd name="T32" fmla="*/ 179 w 260"/>
                <a:gd name="T33" fmla="*/ 81 h 162"/>
                <a:gd name="T34" fmla="*/ 130 w 260"/>
                <a:gd name="T35" fmla="*/ 14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0" h="162">
                  <a:moveTo>
                    <a:pt x="211" y="65"/>
                  </a:moveTo>
                  <a:cubicBezTo>
                    <a:pt x="211" y="29"/>
                    <a:pt x="182" y="0"/>
                    <a:pt x="146" y="0"/>
                  </a:cubicBezTo>
                  <a:cubicBezTo>
                    <a:pt x="122" y="0"/>
                    <a:pt x="101" y="13"/>
                    <a:pt x="90" y="33"/>
                  </a:cubicBezTo>
                  <a:cubicBezTo>
                    <a:pt x="87" y="33"/>
                    <a:pt x="84" y="32"/>
                    <a:pt x="81" y="32"/>
                  </a:cubicBezTo>
                  <a:cubicBezTo>
                    <a:pt x="59" y="32"/>
                    <a:pt x="41" y="47"/>
                    <a:pt x="35" y="67"/>
                  </a:cubicBezTo>
                  <a:cubicBezTo>
                    <a:pt x="15" y="73"/>
                    <a:pt x="0" y="92"/>
                    <a:pt x="0" y="114"/>
                  </a:cubicBezTo>
                  <a:cubicBezTo>
                    <a:pt x="0" y="140"/>
                    <a:pt x="22" y="162"/>
                    <a:pt x="49" y="162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38" y="162"/>
                    <a:pt x="260" y="140"/>
                    <a:pt x="260" y="114"/>
                  </a:cubicBezTo>
                  <a:cubicBezTo>
                    <a:pt x="260" y="87"/>
                    <a:pt x="238" y="65"/>
                    <a:pt x="211" y="65"/>
                  </a:cubicBezTo>
                  <a:close/>
                  <a:moveTo>
                    <a:pt x="130" y="146"/>
                  </a:moveTo>
                  <a:cubicBezTo>
                    <a:pt x="81" y="81"/>
                    <a:pt x="81" y="81"/>
                    <a:pt x="81" y="81"/>
                  </a:cubicBezTo>
                  <a:cubicBezTo>
                    <a:pt x="114" y="81"/>
                    <a:pt x="114" y="81"/>
                    <a:pt x="114" y="81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6" y="81"/>
                    <a:pt x="146" y="81"/>
                    <a:pt x="146" y="81"/>
                  </a:cubicBezTo>
                  <a:cubicBezTo>
                    <a:pt x="179" y="81"/>
                    <a:pt x="179" y="81"/>
                    <a:pt x="179" y="81"/>
                  </a:cubicBezTo>
                  <a:lnTo>
                    <a:pt x="130" y="1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TextBox 1210"/>
          <p:cNvSpPr/>
          <p:nvPr/>
        </p:nvSpPr>
        <p:spPr>
          <a:xfrm>
            <a:off x="1361966" y="950651"/>
            <a:ext cx="822960" cy="34544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sz="1800" b="1" dirty="0">
                <a:solidFill>
                  <a:srgbClr val="1B4367"/>
                </a:solidFill>
                <a:cs typeface="+mn-ea"/>
                <a:sym typeface="+mn-lt"/>
              </a:rPr>
              <a:t>数据集</a:t>
            </a:r>
            <a:endParaRPr lang="zh-CN" altLang="en-US" sz="18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5" name="文本框 11"/>
          <p:cNvSpPr txBox="1"/>
          <p:nvPr/>
        </p:nvSpPr>
        <p:spPr>
          <a:xfrm>
            <a:off x="1362075" y="1234440"/>
            <a:ext cx="3745865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l" fontAlgn="auto">
              <a:lnSpc>
                <a:spcPct val="125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汉字个数总量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超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8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万，常用汉字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3500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多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，使用频率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99%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GB2312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国标码一级字库含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3755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个常用汉字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03045" y="4150360"/>
            <a:ext cx="2092325" cy="372110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chinese_labels文件</a:t>
            </a:r>
            <a:endParaRPr lang="zh-CN" alt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96840" y="4150995"/>
            <a:ext cx="3470275" cy="371475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模式识别国家重点实验室手写数据集</a:t>
            </a:r>
            <a:endParaRPr lang="zh-CN" alt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6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1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6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1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6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1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8" grpId="0" bldLvl="0" animBg="1"/>
      <p:bldP spid="10" grpId="0" bldLvl="0" animBg="1"/>
      <p:bldP spid="11" grpId="0" bldLvl="0" animBg="1"/>
      <p:bldP spid="12" grpId="0" bldLvl="0" animBg="1"/>
      <p:bldP spid="20" grpId="0"/>
      <p:bldP spid="35" grpId="0"/>
      <p:bldP spid="2" grpId="0" bldLvl="0" animBg="1"/>
      <p:bldP spid="3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1839</Words>
  <Application>WPS 演示</Application>
  <PresentationFormat>全屏显示(16:9)</PresentationFormat>
  <Paragraphs>285</Paragraphs>
  <Slides>21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微软雅黑</vt:lpstr>
      <vt:lpstr>Arial Unicode MS</vt:lpstr>
      <vt:lpstr>Arial</vt:lpstr>
      <vt:lpstr>Roboto condensed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苦涩</cp:lastModifiedBy>
  <cp:revision>159</cp:revision>
  <dcterms:created xsi:type="dcterms:W3CDTF">2016-05-20T12:59:00Z</dcterms:created>
  <dcterms:modified xsi:type="dcterms:W3CDTF">2018-05-28T15:38:35Z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  <property fmtid="{D5CDD505-2E9C-101B-9397-08002B2CF9AE}" pid="3" name="KSORubyTemplateID">
    <vt:lpwstr>8</vt:lpwstr>
  </property>
</Properties>
</file>