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2"/>
  </p:notesMasterIdLst>
  <p:sldIdLst>
    <p:sldId id="256" r:id="rId2"/>
    <p:sldId id="275" r:id="rId3"/>
    <p:sldId id="268" r:id="rId4"/>
    <p:sldId id="258" r:id="rId5"/>
    <p:sldId id="344" r:id="rId6"/>
    <p:sldId id="267" r:id="rId7"/>
    <p:sldId id="259" r:id="rId8"/>
    <p:sldId id="263" r:id="rId9"/>
    <p:sldId id="355" r:id="rId10"/>
    <p:sldId id="352" r:id="rId11"/>
    <p:sldId id="260" r:id="rId12"/>
    <p:sldId id="262" r:id="rId13"/>
    <p:sldId id="261" r:id="rId14"/>
    <p:sldId id="264" r:id="rId15"/>
    <p:sldId id="351" r:id="rId16"/>
    <p:sldId id="312" r:id="rId17"/>
    <p:sldId id="265" r:id="rId18"/>
    <p:sldId id="270" r:id="rId19"/>
    <p:sldId id="269" r:id="rId20"/>
    <p:sldId id="271" r:id="rId21"/>
    <p:sldId id="266" r:id="rId22"/>
    <p:sldId id="347" r:id="rId23"/>
    <p:sldId id="279" r:id="rId24"/>
    <p:sldId id="272" r:id="rId25"/>
    <p:sldId id="274" r:id="rId26"/>
    <p:sldId id="356" r:id="rId27"/>
    <p:sldId id="357" r:id="rId28"/>
    <p:sldId id="273" r:id="rId29"/>
    <p:sldId id="278" r:id="rId30"/>
    <p:sldId id="348" r:id="rId31"/>
    <p:sldId id="313" r:id="rId32"/>
    <p:sldId id="335" r:id="rId33"/>
    <p:sldId id="360" r:id="rId34"/>
    <p:sldId id="336" r:id="rId35"/>
    <p:sldId id="340" r:id="rId36"/>
    <p:sldId id="339" r:id="rId37"/>
    <p:sldId id="358" r:id="rId38"/>
    <p:sldId id="338" r:id="rId39"/>
    <p:sldId id="337" r:id="rId40"/>
    <p:sldId id="346" r:id="rId41"/>
    <p:sldId id="280" r:id="rId42"/>
    <p:sldId id="282" r:id="rId43"/>
    <p:sldId id="283" r:id="rId44"/>
    <p:sldId id="284" r:id="rId45"/>
    <p:sldId id="285" r:id="rId46"/>
    <p:sldId id="307" r:id="rId47"/>
    <p:sldId id="306" r:id="rId48"/>
    <p:sldId id="309" r:id="rId49"/>
    <p:sldId id="361" r:id="rId50"/>
    <p:sldId id="365" r:id="rId51"/>
    <p:sldId id="362" r:id="rId52"/>
    <p:sldId id="310" r:id="rId53"/>
    <p:sldId id="318" r:id="rId54"/>
    <p:sldId id="289" r:id="rId55"/>
    <p:sldId id="288" r:id="rId56"/>
    <p:sldId id="315" r:id="rId57"/>
    <p:sldId id="363" r:id="rId58"/>
    <p:sldId id="308" r:id="rId59"/>
    <p:sldId id="316" r:id="rId60"/>
    <p:sldId id="317" r:id="rId61"/>
    <p:sldId id="334" r:id="rId62"/>
    <p:sldId id="349" r:id="rId63"/>
    <p:sldId id="332" r:id="rId64"/>
    <p:sldId id="299" r:id="rId65"/>
    <p:sldId id="321" r:id="rId66"/>
    <p:sldId id="322" r:id="rId67"/>
    <p:sldId id="323" r:id="rId68"/>
    <p:sldId id="341" r:id="rId69"/>
    <p:sldId id="350" r:id="rId70"/>
    <p:sldId id="333" r:id="rId71"/>
    <p:sldId id="314" r:id="rId72"/>
    <p:sldId id="325" r:id="rId73"/>
    <p:sldId id="364" r:id="rId74"/>
    <p:sldId id="326" r:id="rId75"/>
    <p:sldId id="328" r:id="rId76"/>
    <p:sldId id="327" r:id="rId77"/>
    <p:sldId id="324" r:id="rId78"/>
    <p:sldId id="330" r:id="rId79"/>
    <p:sldId id="342" r:id="rId80"/>
    <p:sldId id="343" r:id="rId8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1788" autoAdjust="0"/>
  </p:normalViewPr>
  <p:slideViewPr>
    <p:cSldViewPr>
      <p:cViewPr varScale="1">
        <p:scale>
          <a:sx n="62" d="100"/>
          <a:sy n="62" d="100"/>
        </p:scale>
        <p:origin x="142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39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2EE06-CC84-4939-8D30-3E7A115E483F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B6C6E-4402-4DAB-A750-D2F15767E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79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B6C6E-4402-4DAB-A750-D2F15767E9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05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Deviance = </a:t>
            </a:r>
            <a:r>
              <a:rPr lang="en-US" sz="1200" dirty="0"/>
              <a:t>Residual sum-of-square of the node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yval</a:t>
            </a:r>
            <a:r>
              <a:rPr lang="en-US" dirty="0"/>
              <a:t> = predicted</a:t>
            </a:r>
            <a:r>
              <a:rPr lang="en-US" baseline="0" dirty="0"/>
              <a:t> value of the node</a:t>
            </a:r>
            <a:endParaRPr lang="en-US" sz="1200" dirty="0"/>
          </a:p>
          <a:p>
            <a:r>
              <a:rPr lang="en-US" dirty="0"/>
              <a:t>Star</a:t>
            </a:r>
            <a:r>
              <a:rPr lang="en-US" baseline="0" dirty="0"/>
              <a:t> symbols: leaf nodes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66EB4-F5D8-4951-90BE-CF5927C8EF7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17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66EB4-F5D8-4951-90BE-CF5927C8EF7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02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66EB4-F5D8-4951-90BE-CF5927C8EF7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76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66EB4-F5D8-4951-90BE-CF5927C8EF72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94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Loss = 0/1 loss</a:t>
            </a:r>
            <a:endParaRPr lang="en-US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 err="1"/>
              <a:t>yval</a:t>
            </a:r>
            <a:r>
              <a:rPr lang="en-US" i="0" baseline="0" dirty="0"/>
              <a:t> (</a:t>
            </a:r>
            <a:r>
              <a:rPr lang="en-US" i="0" baseline="0" dirty="0" err="1"/>
              <a:t>yrpob</a:t>
            </a:r>
            <a:r>
              <a:rPr lang="en-US" i="0" baseline="0" dirty="0"/>
              <a:t>) = </a:t>
            </a:r>
            <a:r>
              <a:rPr lang="en-US" dirty="0"/>
              <a:t>Predicted class (class probabilities)</a:t>
            </a:r>
            <a:endParaRPr lang="en-US" i="1" dirty="0"/>
          </a:p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B6C6E-4402-4DAB-A750-D2F15767E964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58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B6C6E-4402-4DAB-A750-D2F15767E964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220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optimal “</a:t>
            </a:r>
            <a:r>
              <a:rPr lang="en-US" dirty="0" err="1"/>
              <a:t>mtry</a:t>
            </a:r>
            <a:r>
              <a:rPr lang="en-US" dirty="0"/>
              <a:t>” value with respect to OOB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B6C6E-4402-4DAB-A750-D2F15767E964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28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deviance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plays the role of RSS for a broader class of models. The deviance is negative two times the maximized log-likelihood; the smaller the 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deviance, the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better the fit.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B6C6E-4402-4DAB-A750-D2F15767E96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0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B6C6E-4402-4DAB-A750-D2F15767E96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1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linear mixed models the conditional modes of the random effects are also the conditional means.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B6C6E-4402-4DAB-A750-D2F15767E96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86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66EB4-F5D8-4951-90BE-CF5927C8EF7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0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 smtClean="0"/>
                  <a:t>More on splitting complexity: </a:t>
                </a:r>
              </a:p>
              <a:p>
                <a:pPr lvl="1"/>
                <a:r>
                  <a:rPr lang="en-US" dirty="0" smtClean="0"/>
                  <a:t>Numerical variables: </a:t>
                </a:r>
                <a:r>
                  <a:rPr lang="en-US" b="0" i="0" smtClean="0">
                    <a:latin typeface="Cambria Math"/>
                  </a:rPr>
                  <a:t>𝑂(𝑛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^(</a:t>
                </a:r>
                <a:r>
                  <a:rPr lang="en-US" b="0" i="0" smtClean="0">
                    <a:latin typeface="Cambria Math"/>
                  </a:rPr>
                  <a:t>𝐵−1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)</a:t>
                </a:r>
                <a:r>
                  <a:rPr lang="en-US" b="0" i="0" smtClean="0">
                    <a:latin typeface="Cambria Math"/>
                  </a:rPr>
                  <a:t>)</a:t>
                </a:r>
                <a:r>
                  <a:rPr lang="en-US" dirty="0" smtClean="0"/>
                  <a:t> for an exhaustive search.</a:t>
                </a:r>
              </a:p>
              <a:p>
                <a:pPr lvl="2"/>
                <a:r>
                  <a:rPr lang="en-US" i="0">
                    <a:latin typeface="Cambria Math"/>
                  </a:rPr>
                  <a:t>𝑂(𝑛</a:t>
                </a:r>
                <a:r>
                  <a:rPr lang="en-US" i="0">
                    <a:latin typeface="Cambria Math" panose="02040503050406030204" pitchFamily="18" charset="0"/>
                  </a:rPr>
                  <a:t>^</a:t>
                </a:r>
                <a:r>
                  <a:rPr lang="en-US" b="0" i="0" smtClean="0">
                    <a:latin typeface="Cambria Math"/>
                  </a:rPr>
                  <a:t>2</a:t>
                </a:r>
                <a:r>
                  <a:rPr lang="en-US" i="0">
                    <a:latin typeface="Cambria Math"/>
                  </a:rPr>
                  <a:t>)</a:t>
                </a:r>
                <a:r>
                  <a:rPr lang="en-US" dirty="0"/>
                  <a:t> </a:t>
                </a:r>
                <a:r>
                  <a:rPr lang="en-US" dirty="0" smtClean="0"/>
                  <a:t>if using dynamic programming</a:t>
                </a:r>
              </a:p>
              <a:p>
                <a:pPr lvl="2"/>
                <a:r>
                  <a:rPr lang="en-US" i="1" dirty="0" smtClean="0"/>
                  <a:t>B</a:t>
                </a:r>
                <a:r>
                  <a:rPr lang="en-US" dirty="0" smtClean="0"/>
                  <a:t> can be adaptively chosen</a:t>
                </a:r>
              </a:p>
              <a:p>
                <a:pPr lvl="1"/>
                <a:r>
                  <a:rPr lang="en-US" dirty="0" smtClean="0"/>
                  <a:t>Categorical variables: (</a:t>
                </a:r>
                <a:r>
                  <a:rPr lang="en-US" i="1" dirty="0" smtClean="0"/>
                  <a:t>B </a:t>
                </a:r>
                <a:r>
                  <a:rPr lang="en-US" dirty="0" smtClean="0"/>
                  <a:t>≤ </a:t>
                </a:r>
                <a:r>
                  <a:rPr lang="en-US" i="1" dirty="0" smtClean="0"/>
                  <a:t>C</a:t>
                </a:r>
                <a:r>
                  <a:rPr lang="en-US" dirty="0" smtClean="0"/>
                  <a:t>, the number of categories)</a:t>
                </a:r>
              </a:p>
              <a:p>
                <a:pPr lvl="2"/>
                <a:r>
                  <a:rPr lang="en-US" i="1" dirty="0" smtClean="0"/>
                  <a:t>B</a:t>
                </a:r>
                <a:r>
                  <a:rPr lang="en-US" dirty="0" smtClean="0"/>
                  <a:t> = 2: </a:t>
                </a:r>
                <a:r>
                  <a:rPr lang="en-US" i="0">
                    <a:latin typeface="Cambria Math"/>
                  </a:rPr>
                  <a:t>𝑂(𝑛</a:t>
                </a:r>
                <a:r>
                  <a:rPr lang="en-US" i="0">
                    <a:latin typeface="Cambria Math" panose="02040503050406030204" pitchFamily="18" charset="0"/>
                  </a:rPr>
                  <a:t>^(</a:t>
                </a:r>
                <a:r>
                  <a:rPr lang="en-US" b="0" i="0" smtClean="0">
                    <a:latin typeface="Cambria Math"/>
                  </a:rPr>
                  <a:t>𝐶</a:t>
                </a:r>
                <a:r>
                  <a:rPr lang="en-US" i="0">
                    <a:latin typeface="Cambria Math"/>
                  </a:rPr>
                  <a:t>−1</a:t>
                </a:r>
                <a:r>
                  <a:rPr lang="en-US" i="0">
                    <a:latin typeface="Cambria Math" panose="02040503050406030204" pitchFamily="18" charset="0"/>
                  </a:rPr>
                  <a:t>)</a:t>
                </a:r>
                <a:r>
                  <a:rPr lang="en-US" i="0">
                    <a:latin typeface="Cambria Math"/>
                  </a:rPr>
                  <a:t>)</a:t>
                </a:r>
                <a:r>
                  <a:rPr lang="en-US" dirty="0" smtClean="0"/>
                  <a:t> </a:t>
                </a:r>
                <a:r>
                  <a:rPr lang="en-US" dirty="0"/>
                  <a:t>for an exhaustive </a:t>
                </a:r>
                <a:r>
                  <a:rPr lang="en-US" dirty="0" smtClean="0"/>
                  <a:t>search, but can be done in </a:t>
                </a:r>
                <a:r>
                  <a:rPr lang="en-US" i="0">
                    <a:latin typeface="Cambria Math"/>
                  </a:rPr>
                  <a:t>𝑂(𝑛)</a:t>
                </a:r>
                <a:r>
                  <a:rPr lang="en-US" dirty="0" smtClean="0"/>
                  <a:t> by ordering the categories using mean response</a:t>
                </a:r>
                <a:endParaRPr lang="en-US" dirty="0"/>
              </a:p>
              <a:p>
                <a:pPr lvl="2"/>
                <a:r>
                  <a:rPr lang="en-US" i="1" dirty="0" smtClean="0"/>
                  <a:t>B</a:t>
                </a:r>
                <a:r>
                  <a:rPr lang="en-US" dirty="0" smtClean="0"/>
                  <a:t> = </a:t>
                </a:r>
                <a:r>
                  <a:rPr lang="en-US" i="1" dirty="0" smtClean="0"/>
                  <a:t>C</a:t>
                </a:r>
                <a:r>
                  <a:rPr lang="en-US" dirty="0" smtClean="0"/>
                  <a:t>: </a:t>
                </a:r>
                <a:r>
                  <a:rPr lang="en-US" i="0">
                    <a:latin typeface="Cambria Math"/>
                  </a:rPr>
                  <a:t>𝑂</a:t>
                </a:r>
                <a:r>
                  <a:rPr lang="en-US" b="0" i="0" smtClean="0">
                    <a:latin typeface="Cambria Math"/>
                  </a:rPr>
                  <a:t>(𝑛)</a:t>
                </a:r>
                <a:endParaRPr lang="en-US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66EB4-F5D8-4951-90BE-CF5927C8EF7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30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66EB4-F5D8-4951-90BE-CF5927C8EF7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89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66EB4-F5D8-4951-90BE-CF5927C8EF7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89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66EB4-F5D8-4951-90BE-CF5927C8EF7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17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371600" cy="365125"/>
          </a:xfrm>
        </p:spPr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6356350"/>
            <a:ext cx="4343400" cy="365126"/>
          </a:xfrm>
        </p:spPr>
        <p:txBody>
          <a:bodyPr/>
          <a:lstStyle/>
          <a:p>
            <a:r>
              <a:rPr lang="en-US" dirty="0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91400" y="6356350"/>
            <a:ext cx="1295400" cy="36512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7/25/2018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urldefense.proofpoint.com/v2/url?u=http-3A__faculty.chicagobooth.edu_richard.hahn_teaching_formulanotation.pdf&amp;d=DwMGaQ&amp;c=yHlS04HhBraes5BQ9ueu5zKhE7rtNXt_d012z2PA6ws&amp;r=ej3_B1yaKdnuKmbrgjDl6ZuTHzu6vnkpgmz4n5zxunM&amp;m=JsoiSrGMXi7JH8XkstdNNCVruOiL8yslnBDPgcsOtbI&amp;s=eafyw7pEO8g7SZKvCxuO4QonMZnxyLhNM2dCqQLRHeo&amp;e=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hbui2013/Statistical-Modeling-and-Learning-in-R" TargetMode="External"/><Relationship Id="rId2" Type="http://schemas.openxmlformats.org/officeDocument/2006/relationships/hyperlink" Target="https://sites.northwestern.edu/summerworkshops/resources/downloading-from-github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alumni.media.mit.edu/~tpminka/courses/36-350.2001/lectures/day20/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29600" cy="1470025"/>
          </a:xfrm>
        </p:spPr>
        <p:txBody>
          <a:bodyPr/>
          <a:lstStyle/>
          <a:p>
            <a:r>
              <a:rPr lang="en-US" dirty="0"/>
              <a:t>Statistical Modeling &amp; Learning in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733800"/>
            <a:ext cx="7086600" cy="17526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i="1" dirty="0"/>
              <a:t>Data Science and Programming Summer Workshop Series</a:t>
            </a:r>
          </a:p>
          <a:p>
            <a:pPr>
              <a:lnSpc>
                <a:spcPct val="120000"/>
              </a:lnSpc>
            </a:pPr>
            <a:r>
              <a:rPr lang="en-US" dirty="0"/>
              <a:t>07/25/2018</a:t>
            </a:r>
          </a:p>
          <a:p>
            <a:pPr>
              <a:lnSpc>
                <a:spcPct val="120000"/>
              </a:lnSpc>
            </a:pPr>
            <a:r>
              <a:rPr lang="en-US" dirty="0"/>
              <a:t>Anh T. Bui</a:t>
            </a:r>
          </a:p>
          <a:p>
            <a:pPr>
              <a:lnSpc>
                <a:spcPct val="120000"/>
              </a:lnSpc>
            </a:pPr>
            <a:r>
              <a:rPr lang="en-US" dirty="0"/>
              <a:t>IEMS, Northwestern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73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02FAC-DC6D-4A19-9A62-D9547F4E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Model Output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96" y="1639094"/>
            <a:ext cx="7218807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026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846F-43E9-4C16-AEC1-50A3FDB0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1: Car Price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C86D0-3F92-49A6-A54C-46E980747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“Cars93” dataset in the “MASS” package: require(MASS)</a:t>
            </a:r>
          </a:p>
          <a:p>
            <a:r>
              <a:rPr lang="en-US" dirty="0"/>
              <a:t>Explore this dataset.</a:t>
            </a:r>
          </a:p>
          <a:p>
            <a:r>
              <a:rPr lang="en-US" dirty="0"/>
              <a:t>Fit a linear regression model to predict “Price” based on “Horsepower” and “Weight”.</a:t>
            </a:r>
          </a:p>
          <a:p>
            <a:r>
              <a:rPr lang="en-US" dirty="0"/>
              <a:t>Which variables are statistically significant with 99% confidence level?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28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1D1F4-6E47-4400-90E8-F73753F91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R’s Formulas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72DA8-1DB5-42D2-89BC-0E24AB8E8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all variables in the dataset:</a:t>
            </a:r>
          </a:p>
          <a:p>
            <a:pPr lvl="1"/>
            <a:r>
              <a:rPr lang="en-US" dirty="0" err="1"/>
              <a:t>lm</a:t>
            </a:r>
            <a:r>
              <a:rPr lang="en-US" dirty="0"/>
              <a:t>(y ~ ., data=toy)</a:t>
            </a:r>
          </a:p>
          <a:p>
            <a:r>
              <a:rPr lang="en-US" dirty="0"/>
              <a:t>Add variable interactions:</a:t>
            </a:r>
          </a:p>
          <a:p>
            <a:pPr lvl="1"/>
            <a:r>
              <a:rPr lang="en-US" dirty="0" err="1"/>
              <a:t>lm</a:t>
            </a:r>
            <a:r>
              <a:rPr lang="en-US" dirty="0"/>
              <a:t>(y ~ . + x1:x2 + x1:x3 + x2:x3, data=toy)</a:t>
            </a:r>
          </a:p>
          <a:p>
            <a:pPr lvl="1"/>
            <a:r>
              <a:rPr lang="en-US" dirty="0"/>
              <a:t>Or: lm(y ~ (x1 + x2 + x3)^2, data=toy)</a:t>
            </a:r>
          </a:p>
          <a:p>
            <a:pPr lvl="1"/>
            <a:r>
              <a:rPr lang="en-US" dirty="0"/>
              <a:t>Or: </a:t>
            </a:r>
            <a:r>
              <a:rPr lang="es-ES" dirty="0"/>
              <a:t>lm(y ~ . + .^2, data=</a:t>
            </a:r>
            <a:r>
              <a:rPr lang="es-ES" dirty="0" err="1"/>
              <a:t>toy</a:t>
            </a:r>
            <a:r>
              <a:rPr lang="es-ES" dirty="0"/>
              <a:t>)</a:t>
            </a:r>
            <a:endParaRPr lang="en-US" dirty="0"/>
          </a:p>
          <a:p>
            <a:r>
              <a:rPr lang="en-US" dirty="0"/>
              <a:t>Add all possible interactions:</a:t>
            </a:r>
          </a:p>
          <a:p>
            <a:pPr lvl="1"/>
            <a:r>
              <a:rPr lang="en-US" dirty="0" err="1"/>
              <a:t>lm</a:t>
            </a:r>
            <a:r>
              <a:rPr lang="en-US" dirty="0"/>
              <a:t>(y ~ x1*x2*x3, data=toy)</a:t>
            </a:r>
          </a:p>
          <a:p>
            <a:pPr lvl="1"/>
            <a:r>
              <a:rPr lang="en-US" dirty="0"/>
              <a:t>Or: lm(y ~ (x1 + x2 + x3)^3, data=toy)</a:t>
            </a:r>
          </a:p>
          <a:p>
            <a:pPr lvl="1"/>
            <a:r>
              <a:rPr lang="en-US" dirty="0"/>
              <a:t>Or: </a:t>
            </a:r>
            <a:r>
              <a:rPr lang="es-ES" dirty="0"/>
              <a:t>lm(y ~ . + .^2 + .^3, data=</a:t>
            </a:r>
            <a:r>
              <a:rPr lang="es-ES" dirty="0" err="1"/>
              <a:t>toy</a:t>
            </a:r>
            <a:r>
              <a:rPr lang="es-ES" dirty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03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1D1F4-6E47-4400-90E8-F73753F91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R’s Formulas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72DA8-1DB5-42D2-89BC-0E24AB8E8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Remove intercept:</a:t>
            </a:r>
          </a:p>
          <a:p>
            <a:pPr lvl="1"/>
            <a:r>
              <a:rPr lang="en-US" dirty="0" err="1"/>
              <a:t>lm</a:t>
            </a:r>
            <a:r>
              <a:rPr lang="en-US" dirty="0"/>
              <a:t>(y ~ x1*x2*x3 - 1, data=toy)</a:t>
            </a:r>
          </a:p>
          <a:p>
            <a:r>
              <a:rPr lang="en-US" dirty="0"/>
              <a:t>Remove a variable</a:t>
            </a:r>
          </a:p>
          <a:p>
            <a:pPr lvl="1"/>
            <a:r>
              <a:rPr lang="en-US" dirty="0" err="1"/>
              <a:t>lm</a:t>
            </a:r>
            <a:r>
              <a:rPr lang="en-US" dirty="0"/>
              <a:t>(y ~ x1*x2*x3 - x3, data=toy)</a:t>
            </a:r>
          </a:p>
          <a:p>
            <a:r>
              <a:rPr lang="en-US" dirty="0"/>
              <a:t>Remove all variables:</a:t>
            </a:r>
          </a:p>
          <a:p>
            <a:pPr lvl="1"/>
            <a:r>
              <a:rPr lang="en-US" dirty="0" err="1"/>
              <a:t>lm</a:t>
            </a:r>
            <a:r>
              <a:rPr lang="en-US" dirty="0"/>
              <a:t>(y ~ x1*x2*x3 - ., data=toy)</a:t>
            </a:r>
          </a:p>
          <a:p>
            <a:r>
              <a:rPr lang="en-US" dirty="0"/>
              <a:t>Formulas are evaluated from left to right. The below commands produce different models:</a:t>
            </a:r>
          </a:p>
          <a:p>
            <a:pPr lvl="1"/>
            <a:r>
              <a:rPr lang="en-US" dirty="0" err="1"/>
              <a:t>lm</a:t>
            </a:r>
            <a:r>
              <a:rPr lang="en-US" dirty="0"/>
              <a:t>(y ~ . + x1*x2*x3 - (x1+x2+x3)^2, data=toy)</a:t>
            </a:r>
          </a:p>
          <a:p>
            <a:pPr lvl="1"/>
            <a:r>
              <a:rPr lang="en-US" dirty="0" err="1"/>
              <a:t>lm</a:t>
            </a:r>
            <a:r>
              <a:rPr lang="en-US" dirty="0"/>
              <a:t>(y ~ x1*x2*x3 - (x1+x2+x3)^2 + ., data=toy)</a:t>
            </a:r>
          </a:p>
          <a:p>
            <a:pPr lvl="1"/>
            <a:r>
              <a:rPr lang="en-US" dirty="0"/>
              <a:t>To make sure a term is included or excluded, we can add/subtract it at the end of the formula.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040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1D1F4-6E47-4400-90E8-F73753F91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R’s Formulas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872DA8-1DB5-42D2-89BC-0E24AB8E83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Add arithmetic operations:</a:t>
                </a:r>
              </a:p>
              <a:p>
                <a:pPr lvl="1"/>
                <a:r>
                  <a:rPr lang="en-US" dirty="0" err="1"/>
                  <a:t>lm</a:t>
                </a:r>
                <a:r>
                  <a:rPr lang="en-US" dirty="0"/>
                  <a:t>(log(abs(y)) ~ x1 + x2 + I(x2^2) + I(x2*x3), data=toy)</a:t>
                </a:r>
              </a:p>
              <a:p>
                <a:pPr lvl="1"/>
                <a:r>
                  <a:rPr lang="en-US" dirty="0"/>
                  <a:t>The above fits a model for: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Function I() tells R to create a variable from the arithmetic operations inside the parentheses.</a:t>
                </a:r>
              </a:p>
              <a:p>
                <a:pPr lvl="1"/>
                <a:r>
                  <a:rPr lang="en-US" dirty="0"/>
                  <a:t>Without I(), the above fits a model for: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𝑏𝑋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872DA8-1DB5-42D2-89BC-0E24AB8E83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99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5405D-573D-4FC4-B35A-D571C5AC9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R’s Formula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C6D6E-3382-4829-A3DD-AD47DEC86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92500" lnSpcReduction="10000"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Note that the intercept is formulas are evaluated from left to right.</a:t>
            </a:r>
          </a:p>
          <a:p>
            <a:r>
              <a:rPr lang="en-US" sz="2000" dirty="0"/>
              <a:t>Useful note: </a:t>
            </a:r>
            <a:r>
              <a:rPr lang="en-US" sz="2000" u="sng" dirty="0">
                <a:hlinkClick r:id="rId2"/>
              </a:rPr>
              <a:t>http://faculty.chicagobooth.edu/richard.hahn/teaching/formulanotation.pdf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BBB72235-0718-4D64-8E43-5306F90BE0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8398261"/>
              </p:ext>
            </p:extLst>
          </p:nvPr>
        </p:nvGraphicFramePr>
        <p:xfrm>
          <a:off x="490992" y="1370013"/>
          <a:ext cx="8238215" cy="3974783"/>
        </p:xfrm>
        <a:graphic>
          <a:graphicData uri="http://schemas.openxmlformats.org/drawingml/2006/table">
            <a:tbl>
              <a:tblPr firstRow="1"/>
              <a:tblGrid>
                <a:gridCol w="1186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4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7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138">
                <a:tc>
                  <a:txBody>
                    <a:bodyPr/>
                    <a:lstStyle/>
                    <a:p>
                      <a:pPr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800" b="1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Symbol</a:t>
                      </a:r>
                    </a:p>
                  </a:txBody>
                  <a:tcPr marL="19050" marR="19050" marT="19050" marB="19050" anchor="ctr" horzOverflow="overflow">
                    <a:lnL w="25400">
                      <a:solidFill>
                        <a:srgbClr val="A9A9A9"/>
                      </a:solidFill>
                      <a:miter lim="400000"/>
                    </a:lnL>
                    <a:lnT w="25400">
                      <a:solidFill>
                        <a:srgbClr val="A9A9A9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800" b="1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Example</a:t>
                      </a:r>
                    </a:p>
                  </a:txBody>
                  <a:tcPr marL="19050" marR="19050" marT="19050" marB="19050" anchor="ctr" horzOverflow="overflow">
                    <a:lnT w="25400">
                      <a:solidFill>
                        <a:srgbClr val="A9A9A9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ym typeface="Helvetica Neue"/>
                        </a:rPr>
                        <a:t>Description</a:t>
                      </a:r>
                    </a:p>
                  </a:txBody>
                  <a:tcPr marL="19050" marR="19050" marT="19050" marB="19050" anchor="ctr" horzOverflow="overflow">
                    <a:lnR w="25400">
                      <a:solidFill>
                        <a:srgbClr val="A9A9A9"/>
                      </a:solidFill>
                      <a:miter lim="400000"/>
                    </a:lnR>
                    <a:lnT w="25400">
                      <a:solidFill>
                        <a:srgbClr val="A9A9A9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59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~</a:t>
                      </a:r>
                    </a:p>
                  </a:txBody>
                  <a:tcPr marL="19050" marR="19050" marT="19050" marB="19050" anchor="ctr" horzOverflow="overflow">
                    <a:lnL w="25400">
                      <a:solidFill>
                        <a:srgbClr val="A9A9A9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 ~ x1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ym typeface="Helvetica Neue"/>
                        </a:rPr>
                        <a:t>Defines the formula (necessary to create a formula object)</a:t>
                      </a:r>
                    </a:p>
                  </a:txBody>
                  <a:tcPr marL="19050" marR="19050" marT="19050" marB="19050" anchor="ctr" horzOverflow="overflow">
                    <a:lnR w="25400">
                      <a:solidFill>
                        <a:srgbClr val="A9A9A9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+</a:t>
                      </a:r>
                    </a:p>
                  </a:txBody>
                  <a:tcPr marL="19050" marR="19050" marT="19050" marB="19050" anchor="ctr" horzOverflow="overflow">
                    <a:lnL w="25400">
                      <a:solidFill>
                        <a:srgbClr val="A9A9A9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 ~ x1 + x2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ym typeface="Helvetica Neue"/>
                        </a:rPr>
                        <a:t>Include the variable</a:t>
                      </a:r>
                    </a:p>
                  </a:txBody>
                  <a:tcPr marL="19050" marR="19050" marT="19050" marB="19050" anchor="ctr" horzOverflow="overflow">
                    <a:lnR w="25400">
                      <a:solidFill>
                        <a:srgbClr val="A9A9A9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-</a:t>
                      </a:r>
                    </a:p>
                  </a:txBody>
                  <a:tcPr marL="19050" marR="19050" marT="19050" marB="19050" anchor="ctr" horzOverflow="overflow">
                    <a:lnL w="25400">
                      <a:solidFill>
                        <a:srgbClr val="A9A9A9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 ~ -1 +x1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ym typeface="Helvetica Neue"/>
                        </a:rPr>
                        <a:t>Delete a term, usually a 1 for the intercept</a:t>
                      </a:r>
                    </a:p>
                  </a:txBody>
                  <a:tcPr marL="19050" marR="19050" marT="19050" marB="19050" anchor="ctr" horzOverflow="overflow">
                    <a:lnR w="25400">
                      <a:solidFill>
                        <a:srgbClr val="A9A9A9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:</a:t>
                      </a:r>
                    </a:p>
                  </a:txBody>
                  <a:tcPr marL="19050" marR="19050" marT="19050" marB="19050" anchor="ctr" horzOverflow="overflow">
                    <a:lnL w="25400">
                      <a:solidFill>
                        <a:srgbClr val="A9A9A9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 ~ x1 + x1:x2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ym typeface="Helvetica Neue"/>
                        </a:rPr>
                        <a:t>Interaction term </a:t>
                      </a:r>
                    </a:p>
                  </a:txBody>
                  <a:tcPr marL="19050" marR="19050" marT="19050" marB="19050" anchor="ctr" horzOverflow="overflow">
                    <a:lnR w="25400">
                      <a:solidFill>
                        <a:srgbClr val="A9A9A9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959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*</a:t>
                      </a:r>
                    </a:p>
                  </a:txBody>
                  <a:tcPr marL="19050" marR="19050" marT="19050" marB="19050" anchor="ctr" horzOverflow="overflow">
                    <a:lnL w="25400">
                      <a:solidFill>
                        <a:srgbClr val="A9A9A9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 ~ x1*x2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ym typeface="Helvetica Neue"/>
                        </a:rPr>
                        <a:t>Interaction between the variables and each individually; same as y ~ x1 + x2 + x1:x2</a:t>
                      </a:r>
                    </a:p>
                  </a:txBody>
                  <a:tcPr marL="19050" marR="19050" marT="19050" marB="19050" anchor="ctr" horzOverflow="overflow">
                    <a:lnR w="25400">
                      <a:solidFill>
                        <a:srgbClr val="A9A9A9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959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^</a:t>
                      </a:r>
                    </a:p>
                  </a:txBody>
                  <a:tcPr marL="19050" marR="19050" marT="19050" marB="19050" anchor="ctr" horzOverflow="overflow">
                    <a:lnL w="25400">
                      <a:solidFill>
                        <a:srgbClr val="A9A9A9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 ~ (x1, x2, x3)^3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ym typeface="Helvetica Neue"/>
                        </a:rPr>
                        <a:t>Include variables and all interactions, up to 3-way interactions</a:t>
                      </a:r>
                    </a:p>
                  </a:txBody>
                  <a:tcPr marL="19050" marR="19050" marT="19050" marB="19050" anchor="ctr" horzOverflow="overflow">
                    <a:lnR w="25400">
                      <a:solidFill>
                        <a:srgbClr val="A9A9A9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959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I()</a:t>
                      </a:r>
                    </a:p>
                  </a:txBody>
                  <a:tcPr marL="19050" marR="19050" marT="19050" marB="19050" anchor="ctr" horzOverflow="overflow">
                    <a:lnL w="25400">
                      <a:solidFill>
                        <a:srgbClr val="A9A9A9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 ~ I(x1^2)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ym typeface="Helvetica Neue"/>
                        </a:rPr>
                        <a:t>Wrapper for transforming variables without having to create a new variable</a:t>
                      </a:r>
                    </a:p>
                  </a:txBody>
                  <a:tcPr marL="19050" marR="19050" marT="19050" marB="19050" anchor="ctr" horzOverflow="overflow">
                    <a:lnR w="25400">
                      <a:solidFill>
                        <a:srgbClr val="A9A9A9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959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poly()</a:t>
                      </a:r>
                    </a:p>
                  </a:txBody>
                  <a:tcPr marL="19050" marR="19050" marT="19050" marB="19050" anchor="ctr" horzOverflow="overflow">
                    <a:lnL w="25400">
                      <a:solidFill>
                        <a:srgbClr val="A9A9A9"/>
                      </a:solidFill>
                      <a:miter lim="400000"/>
                    </a:lnL>
                    <a:lnB w="25400">
                      <a:solidFill>
                        <a:srgbClr val="A9A9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 ~ poly(x1, 2)</a:t>
                      </a:r>
                    </a:p>
                  </a:txBody>
                  <a:tcPr marL="19050" marR="19050" marT="19050" marB="19050" anchor="ctr" horzOverflow="overflow">
                    <a:lnB w="25400">
                      <a:solidFill>
                        <a:srgbClr val="A9A9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 dirty="0">
                          <a:sym typeface="Helvetica Neue"/>
                        </a:rPr>
                        <a:t>Creates polynomial terms up to the degree specified </a:t>
                      </a:r>
                    </a:p>
                  </a:txBody>
                  <a:tcPr marL="19050" marR="19050" marT="19050" marB="19050" anchor="ctr" horzOverflow="overflow">
                    <a:lnR w="25400">
                      <a:solidFill>
                        <a:srgbClr val="A9A9A9"/>
                      </a:solidFill>
                      <a:miter lim="400000"/>
                    </a:lnR>
                    <a:lnB w="25400">
                      <a:solidFill>
                        <a:srgbClr val="A9A9A9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1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846F-43E9-4C16-AEC1-50A3FDB0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2: Car Price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C86D0-3F92-49A6-A54C-46E980747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“Cars93” dataset in the “MASS” package.</a:t>
            </a:r>
          </a:p>
          <a:p>
            <a:r>
              <a:rPr lang="en-US" dirty="0"/>
              <a:t>Fit a linear regression model to predict “Price” (with log-transform) based on “Horsepower”, “Weight”, and their interaction.</a:t>
            </a:r>
          </a:p>
          <a:p>
            <a:r>
              <a:rPr lang="en-US" dirty="0"/>
              <a:t>Which terms are statistically significant with 99% confidence level?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653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CFDE-EAA6-4E78-A51B-4F5F17C1D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Working with Categorical Predictors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64BB5C-FE83-4E04-8F64-3CC8D81793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Add a categorical variable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to the toy dataset</a:t>
                </a: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takes values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{“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”, “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”, “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”}</m:t>
                    </m:r>
                  </m:oMath>
                </a14:m>
                <a:r>
                  <a:rPr lang="en-US" dirty="0"/>
                  <a:t> with equal probabilities.</a:t>
                </a:r>
              </a:p>
              <a:p>
                <a:r>
                  <a:rPr lang="en-US" dirty="0"/>
                  <a:t>Add a new response variable </a:t>
                </a:r>
                <a:r>
                  <a:rPr lang="en-US" i="1" dirty="0"/>
                  <a:t>Z</a:t>
                </a:r>
                <a:r>
                  <a:rPr lang="en-US" dirty="0"/>
                  <a:t> to the toy dataset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          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="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"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+5     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="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"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+10   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="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"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Fit a model for </a:t>
                </a:r>
                <a:r>
                  <a:rPr lang="en-US" i="1" dirty="0"/>
                  <a:t>Z</a:t>
                </a:r>
                <a:r>
                  <a:rPr lang="en-US" dirty="0"/>
                  <a:t> against </a:t>
                </a:r>
                <a:r>
                  <a:rPr lang="en-US" i="1" dirty="0"/>
                  <a:t>X</a:t>
                </a:r>
                <a:r>
                  <a:rPr lang="en-US" dirty="0"/>
                  <a:t>’s: </a:t>
                </a:r>
              </a:p>
              <a:p>
                <a:pPr lvl="1"/>
                <a:r>
                  <a:rPr lang="en-US" dirty="0"/>
                  <a:t>toy.lm2 &lt;- lm(z ~ . - y, data=toy)</a:t>
                </a:r>
              </a:p>
              <a:p>
                <a:r>
                  <a:rPr lang="en-US" dirty="0"/>
                  <a:t>Function </a:t>
                </a:r>
                <a:r>
                  <a:rPr lang="en-US" dirty="0" err="1"/>
                  <a:t>lm</a:t>
                </a:r>
                <a:r>
                  <a:rPr lang="en-US" dirty="0"/>
                  <a:t>() automatically creates indicator variables for </a:t>
                </a:r>
                <a:r>
                  <a:rPr lang="en-US" i="1" dirty="0"/>
                  <a:t>X</a:t>
                </a:r>
                <a:r>
                  <a:rPr lang="en-US" baseline="-25000" dirty="0"/>
                  <a:t>4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toy.lm2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64BB5C-FE83-4E04-8F64-3CC8D81793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37" t="-2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686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7F12-4BC5-488A-A488-5B9C00723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Stepwise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749A6-5B22-4315-B390-591804A2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stepwise regression:</a:t>
            </a:r>
          </a:p>
          <a:p>
            <a:pPr lvl="1"/>
            <a:r>
              <a:rPr lang="en-US" dirty="0"/>
              <a:t>toy.lm3 &lt;- step(object=toy.lm2, scope=~ .^2)</a:t>
            </a:r>
          </a:p>
          <a:p>
            <a:pPr lvl="1"/>
            <a:r>
              <a:rPr lang="en-US" dirty="0"/>
              <a:t>Need to provide an initial model to “object” argument</a:t>
            </a:r>
          </a:p>
          <a:p>
            <a:pPr lvl="1"/>
            <a:r>
              <a:rPr lang="en-US" dirty="0"/>
              <a:t>“scope” is optional. </a:t>
            </a:r>
          </a:p>
          <a:p>
            <a:pPr lvl="1"/>
            <a:r>
              <a:rPr lang="en-US" dirty="0"/>
              <a:t>The above asks step() to additionally consider the second-order interactions of the variables used in toy.lm2:</a:t>
            </a:r>
          </a:p>
          <a:p>
            <a:pPr lvl="2"/>
            <a:r>
              <a:rPr lang="en-US" dirty="0"/>
              <a:t>summary(toy.lm3)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137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B1121-4FEE-4FA8-9D09-C0A7AE356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Diagnostics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CD4CF-CA60-447A-AE11-607415094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Basic plots:</a:t>
            </a:r>
          </a:p>
          <a:p>
            <a:pPr lvl="1"/>
            <a:r>
              <a:rPr lang="en-US" dirty="0"/>
              <a:t>plot(toy.lm3)</a:t>
            </a:r>
          </a:p>
          <a:p>
            <a:r>
              <a:rPr lang="en-US" dirty="0"/>
              <a:t>Find more tools (e.g., partial-regression/added-variable plot, partial-residual/component-residual plot, etc.) using:</a:t>
            </a:r>
          </a:p>
          <a:p>
            <a:pPr lvl="1"/>
            <a:r>
              <a:rPr lang="en-US" dirty="0"/>
              <a:t>methods(class=‘</a:t>
            </a:r>
            <a:r>
              <a:rPr lang="en-US" dirty="0" err="1"/>
              <a:t>lm</a:t>
            </a:r>
            <a:r>
              <a:rPr lang="en-US" dirty="0"/>
              <a:t>’)</a:t>
            </a:r>
          </a:p>
          <a:p>
            <a:pPr lvl="1"/>
            <a:r>
              <a:rPr lang="en-US" dirty="0"/>
              <a:t>The methods() function returns all the generic functions that can be used for the class provided to its “class” argument.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76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This workshop is a part of the </a:t>
            </a:r>
            <a:r>
              <a:rPr lang="en-US" i="1" dirty="0"/>
              <a:t>Data Science and Programming Summer Workshop Series</a:t>
            </a:r>
            <a:r>
              <a:rPr lang="en-US" dirty="0"/>
              <a:t>:</a:t>
            </a:r>
            <a:r>
              <a:rPr lang="en-US" i="1" dirty="0"/>
              <a:t> </a:t>
            </a:r>
            <a:r>
              <a:rPr lang="en-US" dirty="0">
                <a:hlinkClick r:id="rId2"/>
              </a:rPr>
              <a:t>https://sites.northwestern.edu/summerworkshops</a:t>
            </a:r>
            <a:endParaRPr lang="en-US" i="1" dirty="0"/>
          </a:p>
          <a:p>
            <a:r>
              <a:rPr lang="en-US" dirty="0"/>
              <a:t>Workshop materials can be found in this repository: </a:t>
            </a:r>
            <a:r>
              <a:rPr lang="en-US" dirty="0">
                <a:hlinkClick r:id="rId3"/>
              </a:rPr>
              <a:t>https://github.com/anhbui2013/Statistical-Modeling-and-Learning-in-R</a:t>
            </a:r>
            <a:endParaRPr lang="en-US" dirty="0"/>
          </a:p>
          <a:p>
            <a:r>
              <a:rPr lang="en-US" dirty="0"/>
              <a:t>Instruction for downloading from GitHub can be found here: </a:t>
            </a:r>
            <a:r>
              <a:rPr lang="en-US" dirty="0">
                <a:hlinkClick r:id="rId2"/>
              </a:rPr>
              <a:t>https://sites.northwestern.edu/summerworkshops/resources/downloading-from-github/</a:t>
            </a:r>
            <a:endParaRPr lang="en-US" dirty="0"/>
          </a:p>
          <a:p>
            <a:r>
              <a:rPr lang="en-US" dirty="0"/>
              <a:t>There will be an practice session starting at 1:30PM in this room.</a:t>
            </a:r>
          </a:p>
          <a:p>
            <a:r>
              <a:rPr lang="en-US" dirty="0"/>
              <a:t>Please sign in on the attendance page.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465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D6896-9995-40AD-B7F9-FB4BA36AD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7D111-EFF2-44EC-BA79-BD84B1501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 predictions:</a:t>
            </a:r>
          </a:p>
          <a:p>
            <a:pPr lvl="1"/>
            <a:r>
              <a:rPr lang="en-US" dirty="0"/>
              <a:t>predict(object=toy.lm3, </a:t>
            </a:r>
            <a:r>
              <a:rPr lang="en-US" dirty="0" err="1"/>
              <a:t>newdata</a:t>
            </a:r>
            <a:r>
              <a:rPr lang="en-US" dirty="0"/>
              <a:t>=toy)</a:t>
            </a:r>
          </a:p>
          <a:p>
            <a:r>
              <a:rPr lang="en-US" dirty="0"/>
              <a:t>Prediction intervals:</a:t>
            </a:r>
          </a:p>
          <a:p>
            <a:pPr lvl="1"/>
            <a:r>
              <a:rPr lang="en-US" dirty="0"/>
              <a:t>predict(object=toy.lm3, </a:t>
            </a:r>
            <a:r>
              <a:rPr lang="en-US" dirty="0" err="1"/>
              <a:t>newdata</a:t>
            </a:r>
            <a:r>
              <a:rPr lang="en-US" dirty="0"/>
              <a:t>=toy, interval = "prediction")</a:t>
            </a:r>
          </a:p>
          <a:p>
            <a:r>
              <a:rPr lang="en-US" dirty="0"/>
              <a:t>Confidence intervals:</a:t>
            </a:r>
          </a:p>
          <a:p>
            <a:pPr lvl="1"/>
            <a:r>
              <a:rPr lang="en-US" dirty="0"/>
              <a:t>predict(object=toy.lm3, </a:t>
            </a:r>
            <a:r>
              <a:rPr lang="en-US" dirty="0" err="1"/>
              <a:t>newdata</a:t>
            </a:r>
            <a:r>
              <a:rPr lang="en-US" dirty="0"/>
              <a:t>=toy, interval = "confidence")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236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D5DFA-9EF4-4057-B8E0-4FA41BF7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3: Car Price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88A18-A47E-46F6-AB73-330C3EC77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Fit an initial linear regression model to predict “Price” (with log-transform) based on “Horsepower”, “Weight”, and “</a:t>
            </a:r>
            <a:r>
              <a:rPr lang="en-US" dirty="0" err="1"/>
              <a:t>AirBags</a:t>
            </a:r>
            <a:r>
              <a:rPr lang="en-US" dirty="0"/>
              <a:t>” using the “Cars93” dataset in the “MASS” package.</a:t>
            </a:r>
          </a:p>
          <a:p>
            <a:r>
              <a:rPr lang="en-US" dirty="0"/>
              <a:t>Use stepwise regression to select the final model that considers second-order variable interactions.</a:t>
            </a:r>
          </a:p>
          <a:p>
            <a:r>
              <a:rPr lang="en-US" dirty="0"/>
              <a:t>Produce basic diagnostic plots for the final model.</a:t>
            </a:r>
          </a:p>
          <a:p>
            <a:r>
              <a:rPr lang="en-US" dirty="0"/>
              <a:t>Compute residuals of the final model.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82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454EB-7C8E-4828-AEE5-0DD2C795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1DB80-0AC4-4AA0-B27F-0ADDBDD15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Part I: Parametric Regression</a:t>
            </a:r>
          </a:p>
          <a:p>
            <a:pPr marL="0" indent="0" algn="ctr">
              <a:buNone/>
            </a:pPr>
            <a:endParaRPr lang="en-US" sz="4800" dirty="0"/>
          </a:p>
          <a:p>
            <a:pPr lvl="1"/>
            <a:r>
              <a:rPr lang="en-US" sz="3200" dirty="0"/>
              <a:t>Linear Regression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Binary Logistic Regression</a:t>
            </a:r>
          </a:p>
          <a:p>
            <a:pPr lvl="1"/>
            <a:r>
              <a:rPr lang="en-US" sz="3200" dirty="0">
                <a:sym typeface="Wingdings" panose="05000000000000000000" pitchFamily="2" charset="2"/>
              </a:rPr>
              <a:t>Multilevel </a:t>
            </a:r>
            <a:r>
              <a:rPr lang="en-US" sz="3200" dirty="0"/>
              <a:t>Regression</a:t>
            </a:r>
            <a:endParaRPr lang="en-US" sz="32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014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4231D-9B05-4444-AE52-A9D247DD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40D7D-DBDB-4FBF-8101-89CA890DC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Fitting a Binary Logistic Regression Model for the Iris Dataset </a:t>
            </a:r>
          </a:p>
          <a:p>
            <a:r>
              <a:rPr lang="en-US" dirty="0"/>
              <a:t>Model Outputs &amp; Basic Diagnostic Tools</a:t>
            </a:r>
          </a:p>
          <a:p>
            <a:r>
              <a:rPr lang="en-US" dirty="0"/>
              <a:t>Predictions</a:t>
            </a:r>
          </a:p>
          <a:p>
            <a:r>
              <a:rPr lang="en-US" dirty="0"/>
              <a:t>Practice Examples: Classifying Iris Flowers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13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D6C40-21B0-4D8E-9A4A-901A3938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a Binary Logistic Regression Model for the Iris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4267B-9545-4BD1-84CD-D14FB3236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/>
              <a:t>Iris dataset</a:t>
            </a:r>
          </a:p>
          <a:p>
            <a:pPr lvl="1"/>
            <a:r>
              <a:rPr lang="en-US" sz="3100" dirty="0"/>
              <a:t>summary(iris)</a:t>
            </a:r>
          </a:p>
          <a:p>
            <a:pPr lvl="1"/>
            <a:r>
              <a:rPr lang="en-US" sz="3100" dirty="0"/>
              <a:t>pairs(iris)</a:t>
            </a:r>
          </a:p>
          <a:p>
            <a:pPr lvl="1"/>
            <a:r>
              <a:rPr lang="en-US" sz="3100" dirty="0" err="1"/>
              <a:t>cor</a:t>
            </a:r>
            <a:r>
              <a:rPr lang="en-US" sz="3100" dirty="0"/>
              <a:t>(iris[,-5])</a:t>
            </a:r>
          </a:p>
          <a:p>
            <a:r>
              <a:rPr lang="en-US" sz="3400" dirty="0"/>
              <a:t>Fit a logistic regression model to classify Iris “</a:t>
            </a:r>
            <a:r>
              <a:rPr lang="en-US" sz="3400" b="1" dirty="0"/>
              <a:t>virginica</a:t>
            </a:r>
            <a:r>
              <a:rPr lang="en-US" sz="3400" dirty="0"/>
              <a:t>” against other Iris flowers based on “</a:t>
            </a:r>
            <a:r>
              <a:rPr lang="en-US" sz="3400" dirty="0" err="1"/>
              <a:t>Sepal.length</a:t>
            </a:r>
            <a:r>
              <a:rPr lang="en-US" sz="3400" dirty="0"/>
              <a:t>”, “</a:t>
            </a:r>
            <a:r>
              <a:rPr lang="en-US" sz="3400" dirty="0" err="1"/>
              <a:t>Sepal.width</a:t>
            </a:r>
            <a:r>
              <a:rPr lang="en-US" sz="3400" dirty="0"/>
              <a:t>”, “</a:t>
            </a:r>
            <a:r>
              <a:rPr lang="en-US" sz="3400" dirty="0" err="1"/>
              <a:t>Petal.Length</a:t>
            </a:r>
            <a:r>
              <a:rPr lang="en-US" sz="3400" dirty="0"/>
              <a:t>”, and “</a:t>
            </a:r>
            <a:r>
              <a:rPr lang="en-US" sz="3400" dirty="0" err="1"/>
              <a:t>Petal.width</a:t>
            </a:r>
            <a:r>
              <a:rPr lang="en-US" sz="3400" dirty="0"/>
              <a:t>”.</a:t>
            </a:r>
          </a:p>
          <a:p>
            <a:pPr lvl="1"/>
            <a:r>
              <a:rPr lang="en-US" sz="3100" dirty="0"/>
              <a:t>iris.glm1 &lt;- </a:t>
            </a:r>
            <a:r>
              <a:rPr lang="en-US" sz="3100" dirty="0" err="1"/>
              <a:t>glm</a:t>
            </a:r>
            <a:r>
              <a:rPr lang="en-US" sz="3100" dirty="0"/>
              <a:t>(formula=Species != "virginica" ~ ., family=binomial, data=iris)</a:t>
            </a:r>
          </a:p>
          <a:p>
            <a:pPr lvl="1"/>
            <a:r>
              <a:rPr lang="en-US" sz="3100" dirty="0"/>
              <a:t>family=binomial specifies the binary classification problem.</a:t>
            </a:r>
          </a:p>
          <a:p>
            <a:pPr lvl="1"/>
            <a:r>
              <a:rPr lang="en-US" sz="3100" dirty="0"/>
              <a:t>Use ?family to see more supported distributions and link functions.</a:t>
            </a:r>
          </a:p>
          <a:p>
            <a:pPr lvl="1"/>
            <a:r>
              <a:rPr lang="en-US" sz="3100" dirty="0"/>
              <a:t>!= "virginica “ makes sure </a:t>
            </a:r>
            <a:r>
              <a:rPr lang="en-US" sz="3100" dirty="0" err="1"/>
              <a:t>glm</a:t>
            </a:r>
            <a:r>
              <a:rPr lang="en-US" sz="3100" dirty="0"/>
              <a:t>() to classify two groups: “virginica” and “non-virginica”.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85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7078-F0C2-4B54-A7ED-F7F56201D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Model Outputs and Basic Diagnostic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7C936-FEA5-417D-B138-18453C81D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outputs:</a:t>
            </a:r>
          </a:p>
          <a:p>
            <a:pPr lvl="1"/>
            <a:r>
              <a:rPr lang="en-US" dirty="0"/>
              <a:t>Simple: iris.glm1 or print(iris.glm1)</a:t>
            </a:r>
          </a:p>
          <a:p>
            <a:pPr lvl="1"/>
            <a:r>
              <a:rPr lang="en-US" dirty="0"/>
              <a:t>Detailed: summary(iris.glm1)</a:t>
            </a:r>
          </a:p>
          <a:p>
            <a:r>
              <a:rPr lang="en-US" dirty="0"/>
              <a:t>Basic diagnostic tools: similar to those of </a:t>
            </a:r>
            <a:r>
              <a:rPr lang="en-US" dirty="0" err="1"/>
              <a:t>lm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Basic: plot(iris.glm1)</a:t>
            </a:r>
          </a:p>
          <a:p>
            <a:pPr lvl="1"/>
            <a:r>
              <a:rPr lang="en-US" dirty="0"/>
              <a:t>Find more in: methods(class=‘</a:t>
            </a:r>
            <a:r>
              <a:rPr lang="en-US" dirty="0" err="1"/>
              <a:t>glm</a:t>
            </a:r>
            <a:r>
              <a:rPr lang="en-US" dirty="0"/>
              <a:t>’)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2217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Model Output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38400"/>
            <a:ext cx="8299839" cy="270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044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Model Output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371600"/>
            <a:ext cx="5796158" cy="468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95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702C5-0A6E-4DB7-A8BE-9D38FEB6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B6661-AB88-44CF-9D6A-F7CD2C4F6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Predicted probability values:</a:t>
            </a:r>
          </a:p>
          <a:p>
            <a:pPr lvl="1"/>
            <a:r>
              <a:rPr lang="en-US" dirty="0"/>
              <a:t>iris.glm1_prob &lt;- predict(object=iris.glm1, </a:t>
            </a:r>
            <a:r>
              <a:rPr lang="en-US" dirty="0" err="1"/>
              <a:t>newdata</a:t>
            </a:r>
            <a:r>
              <a:rPr lang="en-US" dirty="0"/>
              <a:t>=iris, type='response')</a:t>
            </a:r>
          </a:p>
          <a:p>
            <a:r>
              <a:rPr lang="en-US" dirty="0"/>
              <a:t>Predicted log-odd (link function) values:</a:t>
            </a:r>
          </a:p>
          <a:p>
            <a:pPr lvl="1"/>
            <a:r>
              <a:rPr lang="en-US" dirty="0"/>
              <a:t>iris.glm1_logodd &lt;- predict(object=iris.glm1, </a:t>
            </a:r>
            <a:r>
              <a:rPr lang="en-US" dirty="0" err="1"/>
              <a:t>newdata</a:t>
            </a:r>
            <a:r>
              <a:rPr lang="en-US" dirty="0"/>
              <a:t>=iris, type='link')</a:t>
            </a:r>
          </a:p>
          <a:p>
            <a:pPr lvl="1"/>
            <a:r>
              <a:rPr lang="en-US" dirty="0"/>
              <a:t>This is the default for “type” argument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91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4: Classify Iris Flowers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Fit a logistic regression model to classify Iris “</a:t>
            </a:r>
            <a:r>
              <a:rPr lang="en-US" b="1" dirty="0"/>
              <a:t>versicolor</a:t>
            </a:r>
            <a:r>
              <a:rPr lang="en-US" dirty="0"/>
              <a:t>” against other Iris flowers based on “</a:t>
            </a:r>
            <a:r>
              <a:rPr lang="en-US" dirty="0" err="1"/>
              <a:t>Sepal.length</a:t>
            </a:r>
            <a:r>
              <a:rPr lang="en-US" dirty="0"/>
              <a:t>”, “</a:t>
            </a:r>
            <a:r>
              <a:rPr lang="en-US" dirty="0" err="1"/>
              <a:t>Sepal.width</a:t>
            </a:r>
            <a:r>
              <a:rPr lang="en-US" dirty="0"/>
              <a:t>”, “</a:t>
            </a:r>
            <a:r>
              <a:rPr lang="en-US" dirty="0" err="1"/>
              <a:t>Petal.Length</a:t>
            </a:r>
            <a:r>
              <a:rPr lang="en-US" dirty="0"/>
              <a:t>”, and “</a:t>
            </a:r>
            <a:r>
              <a:rPr lang="en-US" dirty="0" err="1"/>
              <a:t>Petal.width</a:t>
            </a:r>
            <a:r>
              <a:rPr lang="en-US" dirty="0"/>
              <a:t>”.</a:t>
            </a:r>
          </a:p>
          <a:p>
            <a:r>
              <a:rPr lang="en-US" dirty="0"/>
              <a:t>Which variables are statistically significant </a:t>
            </a:r>
            <a:r>
              <a:rPr lang="en-US"/>
              <a:t>with 95% </a:t>
            </a:r>
            <a:r>
              <a:rPr lang="en-US" dirty="0"/>
              <a:t>confidence level?</a:t>
            </a:r>
          </a:p>
          <a:p>
            <a:r>
              <a:rPr lang="en-US" dirty="0"/>
              <a:t>Create basic diagnostic plots.</a:t>
            </a:r>
          </a:p>
          <a:p>
            <a:r>
              <a:rPr lang="en-US" dirty="0"/>
              <a:t>Produce the model outputs.</a:t>
            </a:r>
          </a:p>
          <a:p>
            <a:r>
              <a:rPr lang="en-US" dirty="0"/>
              <a:t>Compute predicted probabilities.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84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51EAD-149F-464E-B210-EE43E7576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8ADA6-8284-4DF8-B5C0-F8AB0196E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RStudio</a:t>
            </a:r>
          </a:p>
          <a:p>
            <a:r>
              <a:rPr lang="en-US" dirty="0"/>
              <a:t>Open file “</a:t>
            </a:r>
            <a:r>
              <a:rPr lang="en-US" dirty="0" err="1"/>
              <a:t>Rmain.R</a:t>
            </a:r>
            <a:r>
              <a:rPr lang="en-US" dirty="0"/>
              <a:t>” from the workshop GitHub repository. </a:t>
            </a:r>
          </a:p>
          <a:p>
            <a:r>
              <a:rPr lang="en-US" dirty="0"/>
              <a:t>This R script contains all the R commands used in this presentation.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1772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454EB-7C8E-4828-AEE5-0DD2C795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1DB80-0AC4-4AA0-B27F-0ADDBDD15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Part I: Parametric Regression</a:t>
            </a:r>
          </a:p>
          <a:p>
            <a:pPr marL="0" indent="0" algn="ctr">
              <a:buNone/>
            </a:pPr>
            <a:endParaRPr lang="en-US" sz="4800" dirty="0"/>
          </a:p>
          <a:p>
            <a:pPr lvl="1"/>
            <a:r>
              <a:rPr lang="en-US" sz="3200" dirty="0"/>
              <a:t>Linear Regression</a:t>
            </a:r>
          </a:p>
          <a:p>
            <a:pPr lvl="1"/>
            <a:r>
              <a:rPr lang="en-US" sz="3200" dirty="0"/>
              <a:t>Binary Logistic Regression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  <a:sym typeface="Wingdings" panose="05000000000000000000" pitchFamily="2" charset="2"/>
              </a:rPr>
              <a:t>Multilevel </a:t>
            </a:r>
            <a:r>
              <a:rPr lang="en-US" sz="3200" dirty="0">
                <a:solidFill>
                  <a:srgbClr val="FF0000"/>
                </a:solidFill>
              </a:rPr>
              <a:t>Regression</a:t>
            </a:r>
            <a:endParaRPr lang="en-US" sz="32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8440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 Example: </a:t>
            </a:r>
            <a:r>
              <a:rPr lang="en-US" dirty="0" err="1"/>
              <a:t>sleepstudy</a:t>
            </a:r>
            <a:r>
              <a:rPr lang="en-US" dirty="0"/>
              <a:t> dataset</a:t>
            </a:r>
          </a:p>
          <a:p>
            <a:r>
              <a:rPr lang="en-US" dirty="0"/>
              <a:t>Fitting Multilevel Models</a:t>
            </a:r>
          </a:p>
          <a:p>
            <a:r>
              <a:rPr lang="en-US" dirty="0"/>
              <a:t>More on Multilevel Model Formulas</a:t>
            </a:r>
          </a:p>
          <a:p>
            <a:r>
              <a:rPr lang="en-US" dirty="0"/>
              <a:t>Model Outputs and Predictions</a:t>
            </a:r>
          </a:p>
          <a:p>
            <a:r>
              <a:rPr lang="en-US" dirty="0"/>
              <a:t>Basic Diagnostic Plots</a:t>
            </a:r>
          </a:p>
          <a:p>
            <a:r>
              <a:rPr lang="en-US" dirty="0"/>
              <a:t>Practice Examples: Sleep Study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8641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6603-343C-4DA2-8949-164F38F6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Sleepstudy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FCD24-5DE1-467B-BAE8-96CC37962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Model average reaction time per day for subjects in the </a:t>
            </a:r>
            <a:r>
              <a:rPr lang="en-US" sz="2400" dirty="0" err="1"/>
              <a:t>sleepstudy</a:t>
            </a:r>
            <a:r>
              <a:rPr lang="en-US" sz="2400" dirty="0"/>
              <a:t> dataset of the lme4 package.</a:t>
            </a:r>
          </a:p>
          <a:p>
            <a:r>
              <a:rPr lang="en-US" sz="2400" dirty="0"/>
              <a:t>Data summary: str(</a:t>
            </a:r>
            <a:r>
              <a:rPr lang="en-US" sz="2400" dirty="0" err="1"/>
              <a:t>sleepstudy</a:t>
            </a:r>
            <a:r>
              <a:rPr lang="en-US" sz="2400" dirty="0"/>
              <a:t>), summary(</a:t>
            </a:r>
            <a:r>
              <a:rPr lang="en-US" sz="2400" dirty="0" err="1"/>
              <a:t>sleepstudy</a:t>
            </a:r>
            <a:r>
              <a:rPr lang="en-US" sz="2400" dirty="0"/>
              <a:t>)</a:t>
            </a:r>
          </a:p>
          <a:p>
            <a:r>
              <a:rPr lang="en-US" sz="2400" dirty="0"/>
              <a:t>Plot Reaction against Days for each subject:</a:t>
            </a:r>
          </a:p>
          <a:p>
            <a:pPr lvl="1"/>
            <a:r>
              <a:rPr lang="en-US" sz="2000" dirty="0"/>
              <a:t>require(lattice)</a:t>
            </a:r>
          </a:p>
          <a:p>
            <a:pPr lvl="1"/>
            <a:r>
              <a:rPr lang="en-US" sz="2000" dirty="0" err="1"/>
              <a:t>xyplot</a:t>
            </a:r>
            <a:r>
              <a:rPr lang="en-US" sz="2000" dirty="0"/>
              <a:t>(Reaction ~ Days | Subject, </a:t>
            </a:r>
            <a:r>
              <a:rPr lang="en-US" sz="2000" dirty="0" err="1"/>
              <a:t>sleepstudy</a:t>
            </a:r>
            <a:r>
              <a:rPr lang="en-US" sz="2000" dirty="0"/>
              <a:t>, </a:t>
            </a:r>
            <a:r>
              <a:rPr lang="en-US" sz="2000" dirty="0" err="1"/>
              <a:t>pch</a:t>
            </a:r>
            <a:r>
              <a:rPr lang="en-US" sz="2000" dirty="0"/>
              <a:t>= 20, layout=c(9,2), panel = function(x, y) {</a:t>
            </a:r>
            <a:r>
              <a:rPr lang="en-US" sz="2000" dirty="0" err="1"/>
              <a:t>panel.grid</a:t>
            </a:r>
            <a:r>
              <a:rPr lang="en-US" sz="2000" dirty="0"/>
              <a:t>(h = -1, v = 2)</a:t>
            </a:r>
          </a:p>
          <a:p>
            <a:pPr marL="457200" lvl="1" indent="0">
              <a:buNone/>
            </a:pPr>
            <a:r>
              <a:rPr lang="en-US" sz="2000" dirty="0"/>
              <a:t>                              	     </a:t>
            </a:r>
            <a:r>
              <a:rPr lang="en-US" sz="2000" dirty="0" err="1"/>
              <a:t>panel.xyplot</a:t>
            </a:r>
            <a:r>
              <a:rPr lang="en-US" sz="2000" dirty="0"/>
              <a:t>(x, y)</a:t>
            </a:r>
          </a:p>
          <a:p>
            <a:pPr marL="0" indent="0">
              <a:buNone/>
            </a:pPr>
            <a:r>
              <a:rPr lang="en-US" sz="2000" dirty="0"/>
              <a:t>                              		     </a:t>
            </a:r>
            <a:r>
              <a:rPr lang="en-US" sz="2000" dirty="0" err="1"/>
              <a:t>panel.lmline</a:t>
            </a:r>
            <a:r>
              <a:rPr lang="en-US" sz="2000" dirty="0"/>
              <a:t>(x, y, span=1)})</a:t>
            </a:r>
          </a:p>
          <a:p>
            <a:r>
              <a:rPr lang="en-US" sz="2400" dirty="0"/>
              <a:t>This plot (next slide) suggests varying intercepts and slopes for different subjects.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5AAAD7-AB95-4DA1-9628-09CD694B41F8}"/>
              </a:ext>
            </a:extLst>
          </p:cNvPr>
          <p:cNvSpPr txBox="1"/>
          <p:nvPr/>
        </p:nvSpPr>
        <p:spPr>
          <a:xfrm>
            <a:off x="6697466" y="6526250"/>
            <a:ext cx="2446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1 in Bates et al. (2015)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053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8FB88-9104-4D48-9ABA-D1D55E1F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Sleepstudy</a:t>
            </a:r>
            <a:r>
              <a:rPr lang="en-US" dirty="0"/>
              <a:t>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FCC3D-34C3-40EC-8C93-E69EE582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7AB7E-595B-45B0-8710-9894EE1F8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C5FD5-2A06-4F58-AA4A-5B593CBA4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6B7F42-6322-4CDC-8006-CDFBB7E93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404462"/>
            <a:ext cx="9131948" cy="469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671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B0421-286D-4FFC-BF6E-92D8ED40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Multilevel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D82C38-F2C3-4DDF-9104-006A737892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Indices: str(</a:t>
                </a:r>
                <a:r>
                  <a:rPr lang="en-US" dirty="0" err="1"/>
                  <a:t>sleepstudy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=1,…,18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(groups)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=1,…,180</m:t>
                    </m:r>
                  </m:oMath>
                </a14:m>
                <a:r>
                  <a:rPr lang="en-US" dirty="0"/>
                  <a:t> (observations)</a:t>
                </a:r>
              </a:p>
              <a:p>
                <a:r>
                  <a:rPr lang="en-US" dirty="0"/>
                  <a:t>Fit a varying-intercept and varying-slope: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𝑅𝑒𝑎𝑐𝑡𝑖𝑜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𝐷𝑎𝑦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sleep.lmer1 &lt;- </a:t>
                </a:r>
                <a:r>
                  <a:rPr lang="en-US" dirty="0" err="1"/>
                  <a:t>lmer</a:t>
                </a:r>
                <a:r>
                  <a:rPr lang="en-US" dirty="0"/>
                  <a:t>(formula=Reaction ~ Days + (</a:t>
                </a:r>
                <a:r>
                  <a:rPr lang="en-US" dirty="0" err="1"/>
                  <a:t>Days|Subject</a:t>
                </a:r>
                <a:r>
                  <a:rPr lang="en-US" dirty="0"/>
                  <a:t>), data=</a:t>
                </a:r>
                <a:r>
                  <a:rPr lang="en-US" dirty="0" err="1"/>
                  <a:t>sleepstudy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For more predictors and groups, the general formula is:</a:t>
                </a:r>
              </a:p>
              <a:p>
                <a:pPr lvl="2"/>
                <a:r>
                  <a:rPr lang="pt-BR" dirty="0"/>
                  <a:t>resp ~ FEexpr + (REexpr1 | factor1) + (REexpr2 | factor2) + ...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D82C38-F2C3-4DDF-9104-006A737892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2695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1897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79236-BB0C-461D-A863-00BCC1C24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on Multilevel Model Formulas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437F4C-858E-44CA-9CDA-C96021BF4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7146"/>
            <a:ext cx="9134582" cy="49073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9B8F29-FAFD-4FD4-806D-C4E2679E63BB}"/>
              </a:ext>
            </a:extLst>
          </p:cNvPr>
          <p:cNvSpPr txBox="1"/>
          <p:nvPr/>
        </p:nvSpPr>
        <p:spPr>
          <a:xfrm>
            <a:off x="6713733" y="5880592"/>
            <a:ext cx="2446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Table 2 in Bates et al. (2015)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6577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BE18-02B5-4B9D-87F3-CC018C8D1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Outputs and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BE5F5-5638-40DC-BB4B-58F174252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Outputs:</a:t>
            </a:r>
          </a:p>
          <a:p>
            <a:pPr lvl="1"/>
            <a:r>
              <a:rPr lang="en-US" dirty="0"/>
              <a:t>Model summary: summary(sleep.lmer1)</a:t>
            </a:r>
          </a:p>
          <a:p>
            <a:pPr lvl="1"/>
            <a:r>
              <a:rPr lang="en-US" dirty="0"/>
              <a:t>Model coefficients: </a:t>
            </a:r>
          </a:p>
          <a:p>
            <a:pPr lvl="2"/>
            <a:r>
              <a:rPr lang="en-US" dirty="0"/>
              <a:t>Fixed-effects: </a:t>
            </a:r>
            <a:r>
              <a:rPr lang="en-US" dirty="0" err="1"/>
              <a:t>fixef</a:t>
            </a:r>
            <a:r>
              <a:rPr lang="en-US" dirty="0"/>
              <a:t>(sleep.lmer1)</a:t>
            </a:r>
          </a:p>
          <a:p>
            <a:pPr lvl="2"/>
            <a:r>
              <a:rPr lang="en-US" dirty="0"/>
              <a:t>Conditional modes of random-effects: </a:t>
            </a:r>
            <a:r>
              <a:rPr lang="en-US" dirty="0" err="1"/>
              <a:t>ranef</a:t>
            </a:r>
            <a:r>
              <a:rPr lang="en-US" dirty="0"/>
              <a:t>(sleep.lmer1)</a:t>
            </a:r>
          </a:p>
          <a:p>
            <a:pPr lvl="2"/>
            <a:r>
              <a:rPr lang="en-US" dirty="0"/>
              <a:t>Sums of coefficients of fixed and random effects: </a:t>
            </a:r>
            <a:r>
              <a:rPr lang="en-US" dirty="0" err="1"/>
              <a:t>coef</a:t>
            </a:r>
            <a:r>
              <a:rPr lang="en-US" dirty="0"/>
              <a:t>(sleep.lmer1)</a:t>
            </a:r>
          </a:p>
          <a:p>
            <a:r>
              <a:rPr lang="en-US" dirty="0"/>
              <a:t>Predictions:</a:t>
            </a:r>
          </a:p>
          <a:p>
            <a:pPr lvl="1"/>
            <a:r>
              <a:rPr lang="en-US" dirty="0"/>
              <a:t>predict(sleep.lmer1, </a:t>
            </a:r>
            <a:r>
              <a:rPr lang="en-US" dirty="0" err="1"/>
              <a:t>sleepstudy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622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Summary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295400"/>
            <a:ext cx="4448175" cy="48085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D016D97-17F7-4B61-90FB-F533C369867A}"/>
              </a:ext>
            </a:extLst>
          </p:cNvPr>
          <p:cNvSpPr/>
          <p:nvPr/>
        </p:nvSpPr>
        <p:spPr>
          <a:xfrm>
            <a:off x="152400" y="1598825"/>
            <a:ext cx="2057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Restricted Maximum Likelihood value at convergence.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7493EC-E836-4522-84D2-F25C6BD93BE8}"/>
              </a:ext>
            </a:extLst>
          </p:cNvPr>
          <p:cNvSpPr/>
          <p:nvPr/>
        </p:nvSpPr>
        <p:spPr>
          <a:xfrm>
            <a:off x="0" y="2851229"/>
            <a:ext cx="23973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Summary the residuals scaled by standard deviation.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13C829-A1CB-4F29-9F24-B3A4534C8874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209800" y="2198990"/>
            <a:ext cx="942975" cy="87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5208F1-9D01-45C7-B0A5-FE647218FE4A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397304" y="2971800"/>
            <a:ext cx="755471" cy="341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1B8A12F-A568-4417-AF10-4FC961FDB4A1}"/>
              </a:ext>
            </a:extLst>
          </p:cNvPr>
          <p:cNvSpPr/>
          <p:nvPr/>
        </p:nvSpPr>
        <p:spPr>
          <a:xfrm>
            <a:off x="7391399" y="4495800"/>
            <a:ext cx="16031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Correlation between intercept in slope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789A615-20A6-4ADE-9A4B-8CCA05EFEB4C}"/>
              </a:ext>
            </a:extLst>
          </p:cNvPr>
          <p:cNvCxnSpPr>
            <a:stCxn id="16" idx="0"/>
          </p:cNvCxnSpPr>
          <p:nvPr/>
        </p:nvCxnSpPr>
        <p:spPr>
          <a:xfrm flipH="1" flipV="1">
            <a:off x="7724775" y="4038600"/>
            <a:ext cx="468223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273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00F0E-5D54-47C3-AF81-36E12B0D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Diagnostic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E38C8-0CD7-46D0-9BE9-0FF629EB5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Fitted vs. residual plots:</a:t>
            </a:r>
          </a:p>
          <a:p>
            <a:pPr lvl="1"/>
            <a:r>
              <a:rPr lang="en-US" dirty="0"/>
              <a:t>plot(sleep.lmer1, type = c("p", "smooth"))</a:t>
            </a:r>
          </a:p>
          <a:p>
            <a:r>
              <a:rPr lang="en-US" dirty="0"/>
              <a:t>Scale-location plots:</a:t>
            </a:r>
          </a:p>
          <a:p>
            <a:pPr lvl="1"/>
            <a:r>
              <a:rPr lang="en-US" dirty="0"/>
              <a:t>plot(sleep.lmer1, sqrt(abs(</a:t>
            </a:r>
            <a:r>
              <a:rPr lang="en-US" dirty="0" err="1"/>
              <a:t>resid</a:t>
            </a:r>
            <a:r>
              <a:rPr lang="en-US" dirty="0"/>
              <a:t>(.))) ~ fitted(.), type = c("p", "smooth"))</a:t>
            </a:r>
          </a:p>
          <a:p>
            <a:r>
              <a:rPr lang="en-US" dirty="0"/>
              <a:t>Quantile-quantile plots:</a:t>
            </a:r>
          </a:p>
          <a:p>
            <a:pPr lvl="1"/>
            <a:r>
              <a:rPr lang="en-US" dirty="0"/>
              <a:t>lattice::qqmath(sleep.lmer1, id = 0.05)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4365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01B24-F88D-4EFE-AFAF-01091A23C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5: Sleep Study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9856E3-30EB-4418-A74F-8AB82EF792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Fit a varying-intercept with </a:t>
                </a:r>
                <a:r>
                  <a:rPr lang="en-US" b="1" dirty="0"/>
                  <a:t>fixed-slope</a:t>
                </a:r>
                <a:r>
                  <a:rPr lang="en-US" dirty="0"/>
                  <a:t> model for the </a:t>
                </a:r>
                <a:r>
                  <a:rPr lang="en-US" dirty="0" err="1"/>
                  <a:t>sleepstudy</a:t>
                </a:r>
                <a:r>
                  <a:rPr lang="en-US" dirty="0"/>
                  <a:t> dataset: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𝑅𝑒𝑎𝑐𝑡𝑖𝑜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𝐷𝑎𝑦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Hint: sleep.lmer2 &lt;- </a:t>
                </a:r>
                <a:r>
                  <a:rPr lang="en-US" dirty="0" err="1"/>
                  <a:t>lmer</a:t>
                </a:r>
                <a:r>
                  <a:rPr lang="en-US" dirty="0"/>
                  <a:t>(formula=Reaction ~ Days + (1|Subject), data=</a:t>
                </a:r>
                <a:r>
                  <a:rPr lang="en-US" dirty="0" err="1"/>
                  <a:t>sleepstudy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Produce model outputs, compute residuals, and basic diagnostic plots.</a:t>
                </a:r>
              </a:p>
              <a:p>
                <a:r>
                  <a:rPr lang="en-US" dirty="0"/>
                  <a:t>Repeat for a varying-intercept with </a:t>
                </a:r>
                <a:r>
                  <a:rPr lang="en-US" b="1" dirty="0"/>
                  <a:t>fixed-mean</a:t>
                </a:r>
                <a:r>
                  <a:rPr lang="en-US" dirty="0"/>
                  <a:t> model for the </a:t>
                </a:r>
                <a:r>
                  <a:rPr lang="en-US" dirty="0" err="1"/>
                  <a:t>sleepstudy</a:t>
                </a:r>
                <a:r>
                  <a:rPr lang="en-US" dirty="0"/>
                  <a:t> dataset: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𝑅𝑒𝑎𝑐𝑡𝑖𝑜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sleep.lmer3 &lt;- </a:t>
                </a:r>
                <a:r>
                  <a:rPr lang="en-US" dirty="0" err="1"/>
                  <a:t>lmer</a:t>
                </a:r>
                <a:r>
                  <a:rPr lang="en-US" dirty="0"/>
                  <a:t>(formula=Reaction ~ 1 + (1 Subject), data=</a:t>
                </a:r>
                <a:r>
                  <a:rPr lang="en-US" dirty="0" err="1"/>
                  <a:t>sleepstudy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9856E3-30EB-4418-A74F-8AB82EF792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2830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433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Introduction</a:t>
            </a:r>
          </a:p>
          <a:p>
            <a:r>
              <a:rPr lang="en-US" sz="2000" dirty="0"/>
              <a:t>Part I: Parametric Models</a:t>
            </a:r>
          </a:p>
          <a:p>
            <a:pPr lvl="1"/>
            <a:r>
              <a:rPr lang="en-US" sz="2000" dirty="0"/>
              <a:t>Linear Regression</a:t>
            </a:r>
          </a:p>
          <a:p>
            <a:pPr lvl="1"/>
            <a:r>
              <a:rPr lang="en-US" sz="2000" dirty="0"/>
              <a:t>Binary Logistic Regression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Multilevel </a:t>
            </a:r>
            <a:r>
              <a:rPr lang="en-US" sz="2000" dirty="0"/>
              <a:t>Regression</a:t>
            </a: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/>
              <a:t>Break (15 mins)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dirty="0"/>
              <a:t>Part II: Nonparametric Models </a:t>
            </a:r>
          </a:p>
          <a:p>
            <a:pPr lvl="1"/>
            <a:r>
              <a:rPr lang="en-US" sz="2000" dirty="0"/>
              <a:t>Regression Trees</a:t>
            </a:r>
          </a:p>
          <a:p>
            <a:pPr lvl="1"/>
            <a:r>
              <a:rPr lang="en-US" sz="2000" dirty="0"/>
              <a:t>Decision Trees</a:t>
            </a:r>
          </a:p>
          <a:p>
            <a:pPr lvl="1"/>
            <a:r>
              <a:rPr lang="en-US" sz="2000" dirty="0"/>
              <a:t>Random Forests</a:t>
            </a:r>
          </a:p>
          <a:p>
            <a:r>
              <a:rPr lang="en-US" sz="2000" dirty="0"/>
              <a:t>Summary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2011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454EB-7C8E-4828-AEE5-0DD2C795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1DB80-0AC4-4AA0-B27F-0ADDBDD15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Part II: Nonparametric Regression</a:t>
            </a:r>
          </a:p>
          <a:p>
            <a:pPr marL="0" indent="0" algn="ctr">
              <a:buNone/>
            </a:pPr>
            <a:endParaRPr lang="en-US" sz="4800" dirty="0"/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Regression Trees</a:t>
            </a:r>
          </a:p>
          <a:p>
            <a:pPr lvl="1"/>
            <a:r>
              <a:rPr lang="en-US" sz="3200" dirty="0"/>
              <a:t>Decision Trees</a:t>
            </a:r>
          </a:p>
          <a:p>
            <a:pPr lvl="1"/>
            <a:r>
              <a:rPr lang="en-US" sz="3200" dirty="0"/>
              <a:t>Random Forests</a:t>
            </a:r>
          </a:p>
          <a:p>
            <a:pPr marL="0" indent="0" algn="ctr">
              <a:buNone/>
            </a:pP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3042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Trees</a:t>
            </a:r>
          </a:p>
          <a:p>
            <a:pPr lvl="1"/>
            <a:r>
              <a:rPr lang="en-US" dirty="0"/>
              <a:t>Recursive Partitioning</a:t>
            </a:r>
          </a:p>
          <a:p>
            <a:pPr lvl="1"/>
            <a:r>
              <a:rPr lang="en-US" dirty="0"/>
              <a:t>Tree Properties</a:t>
            </a:r>
          </a:p>
          <a:p>
            <a:r>
              <a:rPr lang="en-US" dirty="0"/>
              <a:t>Fitting Regression Trees</a:t>
            </a:r>
          </a:p>
          <a:p>
            <a:pPr lvl="1"/>
            <a:r>
              <a:rPr lang="en-US" dirty="0"/>
              <a:t>Tree Growing and Outputs</a:t>
            </a:r>
          </a:p>
          <a:p>
            <a:pPr lvl="1"/>
            <a:r>
              <a:rPr lang="en-US" dirty="0"/>
              <a:t>Tree Pruning with Cross-validation and Predictions</a:t>
            </a:r>
          </a:p>
          <a:p>
            <a:r>
              <a:rPr lang="en-US" dirty="0"/>
              <a:t>Practice Examples: Car Price Prediction</a:t>
            </a:r>
          </a:p>
          <a:p>
            <a:r>
              <a:rPr lang="en-US" dirty="0"/>
              <a:t>Regression Tree Diagnostics (if time permits)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027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76149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Problem: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1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ℝ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given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>
                            <a:latin typeface="Cambria Math"/>
                          </a:rPr>
                          <m:t>𝐱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1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𝑑</m:t>
                        </m:r>
                      </m:sup>
                    </m:sSup>
                    <m:r>
                      <a:rPr lang="en-US" sz="2400" b="1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=1, 2, …,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US" sz="2400" b="0" dirty="0">
                  <a:ea typeface="Cambria Math"/>
                </a:endParaRPr>
              </a:p>
              <a:p>
                <a:r>
                  <a:rPr lang="en-US" sz="2400" dirty="0"/>
                  <a:t>Solution:</a:t>
                </a:r>
              </a:p>
              <a:p>
                <a:pPr lvl="1"/>
                <a:r>
                  <a:rPr lang="en-US" sz="2000" dirty="0"/>
                  <a:t>Partitioning: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000" dirty="0"/>
                  <a:t> into </a:t>
                </a:r>
                <a:r>
                  <a:rPr lang="en-US" sz="2000" i="1" dirty="0"/>
                  <a:t>M</a:t>
                </a:r>
                <a:r>
                  <a:rPr lang="en-US" sz="2000" dirty="0"/>
                  <a:t> rectangular regions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𝑀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Estimation: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/>
                          </a:rPr>
                          <m:t>𝑚</m:t>
                        </m:r>
                        <m:r>
                          <a:rPr lang="en-US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)</m:t>
                        </m:r>
                        <m:r>
                          <a:rPr lang="en-US" sz="2000" i="1">
                            <a:latin typeface="Cambria Math"/>
                          </a:rPr>
                          <m:t>𝐼</m:t>
                        </m:r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>
                                <a:latin typeface="Cambria Math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Common choice: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ave</m:t>
                    </m:r>
                    <m:d>
                      <m:dPr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latin typeface="Cambria Math"/>
                          </a:rPr>
                          <m:t>𝐱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(least square criterion)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76149"/>
                <a:ext cx="7886700" cy="4351338"/>
              </a:xfrm>
              <a:blipFill rotWithShape="0">
                <a:blip r:embed="rId2"/>
                <a:stretch>
                  <a:fillRect l="-1005" t="-1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8" t="2137" r="7971" b="4071"/>
          <a:stretch/>
        </p:blipFill>
        <p:spPr bwMode="auto">
          <a:xfrm>
            <a:off x="638898" y="4038405"/>
            <a:ext cx="2823621" cy="2757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247" y="3922844"/>
            <a:ext cx="2946376" cy="2757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391591" y="5565369"/>
            <a:ext cx="1956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Figure 9.2 in Hastie et al. (2009)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0447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Partitioning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16284"/>
                <a:ext cx="5170266" cy="466067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It is computationally infeasible to find the best partitioning.</a:t>
                </a:r>
              </a:p>
              <a:p>
                <a:r>
                  <a:rPr lang="en-US" dirty="0"/>
                  <a:t>Recursive Partitioning:</a:t>
                </a:r>
              </a:p>
              <a:p>
                <a:pPr lvl="1"/>
                <a:r>
                  <a:rPr lang="en-US" dirty="0"/>
                  <a:t>A greed partitioning algorithm</a:t>
                </a:r>
              </a:p>
              <a:p>
                <a:pPr lvl="1"/>
                <a:r>
                  <a:rPr lang="en-US" dirty="0"/>
                  <a:t>Start with all data points, split them using one variable at a time into </a:t>
                </a:r>
                <a:r>
                  <a:rPr lang="en-US" i="1" dirty="0"/>
                  <a:t>B</a:t>
                </a:r>
                <a:r>
                  <a:rPr lang="en-US" dirty="0"/>
                  <a:t> segments (usually </a:t>
                </a:r>
                <a:r>
                  <a:rPr lang="en-US" i="1" dirty="0"/>
                  <a:t>B</a:t>
                </a:r>
                <a:r>
                  <a:rPr lang="en-US" dirty="0"/>
                  <a:t> = 2)</a:t>
                </a:r>
              </a:p>
              <a:p>
                <a:pPr lvl="1"/>
                <a:r>
                  <a:rPr lang="en-US" dirty="0"/>
                  <a:t>Splitting criterion: maximize between-groups sum-of-squares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/>
                      </a:rPr>
                      <m:t>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𝑇𝑜𝑡𝑎𝑙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/>
                      </a:rPr>
                      <m:t>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𝐿𝑒𝑓𝑡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/>
                      </a:rPr>
                      <m:t>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𝑅𝑖𝑔h𝑡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Terminal nodes (e.g., </a:t>
                </a:r>
                <a:r>
                  <a:rPr lang="en-US" i="1" dirty="0"/>
                  <a:t>R</a:t>
                </a:r>
                <a:r>
                  <a:rPr lang="en-US" baseline="-25000" dirty="0"/>
                  <a:t>1</a:t>
                </a:r>
                <a:r>
                  <a:rPr lang="en-US" dirty="0"/>
                  <a:t>) are usually called leaf nodes.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16284"/>
                <a:ext cx="5170266" cy="4660679"/>
              </a:xfrm>
              <a:blipFill>
                <a:blip r:embed="rId3"/>
                <a:stretch>
                  <a:fillRect l="-2005" t="-2749" r="-2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190113"/>
            <a:ext cx="2548290" cy="2693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8" t="2137" r="7971" b="4071"/>
          <a:stretch/>
        </p:blipFill>
        <p:spPr bwMode="auto">
          <a:xfrm>
            <a:off x="5947022" y="3884020"/>
            <a:ext cx="2726900" cy="2663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725024" y="6138814"/>
            <a:ext cx="1489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From Figure 9.2 in Hastie et al. (2009)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0272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453891"/>
            <a:ext cx="7829551" cy="4723071"/>
          </a:xfrm>
        </p:spPr>
        <p:txBody>
          <a:bodyPr>
            <a:noAutofit/>
          </a:bodyPr>
          <a:lstStyle/>
          <a:p>
            <a:r>
              <a:rPr lang="en-US" sz="2000" dirty="0"/>
              <a:t>Pros:</a:t>
            </a:r>
          </a:p>
          <a:p>
            <a:pPr lvl="1"/>
            <a:r>
              <a:rPr lang="en-US" sz="2000" dirty="0"/>
              <a:t>General non-linear relationship (complex variable interaction)</a:t>
            </a:r>
          </a:p>
          <a:p>
            <a:pPr lvl="1"/>
            <a:r>
              <a:rPr lang="en-US" sz="2000" dirty="0"/>
              <a:t>Work directly with categorical predictors</a:t>
            </a:r>
          </a:p>
          <a:p>
            <a:pPr lvl="1"/>
            <a:r>
              <a:rPr lang="en-US" sz="2000" dirty="0"/>
              <a:t>Interpretability</a:t>
            </a:r>
          </a:p>
          <a:p>
            <a:pPr lvl="1"/>
            <a:r>
              <a:rPr lang="en-US" sz="2000" dirty="0"/>
              <a:t>Intrinsically handle missing data by surrogate splits</a:t>
            </a:r>
          </a:p>
          <a:p>
            <a:pPr lvl="1"/>
            <a:r>
              <a:rPr lang="en-US" sz="2000" dirty="0"/>
              <a:t>Fast to fit</a:t>
            </a:r>
          </a:p>
          <a:p>
            <a:pPr lvl="1"/>
            <a:r>
              <a:rPr lang="en-US" sz="2000" dirty="0"/>
              <a:t>Provide variable importance measures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8925" y="5867400"/>
            <a:ext cx="1417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Figure 9.2 in Hastie et al. (2009)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868925" y="3871432"/>
            <a:ext cx="3967071" cy="2551615"/>
            <a:chOff x="7736585" y="532736"/>
            <a:chExt cx="3967071" cy="2903465"/>
          </a:xfrm>
        </p:grpSpPr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57135" y="532736"/>
              <a:ext cx="2746521" cy="2903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Group 25"/>
            <p:cNvGrpSpPr/>
            <p:nvPr/>
          </p:nvGrpSpPr>
          <p:grpSpPr>
            <a:xfrm>
              <a:off x="7736585" y="1221687"/>
              <a:ext cx="1896420" cy="1320408"/>
              <a:chOff x="6877877" y="1221687"/>
              <a:chExt cx="1896420" cy="1320408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7036905" y="1256306"/>
                <a:ext cx="1737392" cy="1285789"/>
                <a:chOff x="7036905" y="1256306"/>
                <a:chExt cx="1737392" cy="1285789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7203881" y="1494846"/>
                  <a:ext cx="540689" cy="747423"/>
                </a:xfrm>
                <a:prstGeom prst="rect">
                  <a:avLst/>
                </a:prstGeom>
                <a:noFill/>
                <a:ln w="9525"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7036905" y="2234318"/>
                  <a:ext cx="92235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i="1" dirty="0"/>
                    <a:t>R</a:t>
                  </a:r>
                  <a:r>
                    <a:rPr lang="en-US" sz="1400" baseline="-25000" dirty="0"/>
                    <a:t>1               </a:t>
                  </a:r>
                  <a:r>
                    <a:rPr lang="en-US" sz="1400" i="1" dirty="0"/>
                    <a:t>R</a:t>
                  </a:r>
                  <a:r>
                    <a:rPr lang="en-US" sz="1400" baseline="-25000" dirty="0"/>
                    <a:t>2</a:t>
                  </a:r>
                </a:p>
              </p:txBody>
            </p:sp>
            <p:cxnSp>
              <p:nvCxnSpPr>
                <p:cNvPr id="17" name="Straight Connector 16"/>
                <p:cNvCxnSpPr>
                  <a:stCxn id="13" idx="0"/>
                </p:cNvCxnSpPr>
                <p:nvPr/>
              </p:nvCxnSpPr>
              <p:spPr>
                <a:xfrm flipV="1">
                  <a:off x="7474226" y="1256306"/>
                  <a:ext cx="0" cy="238540"/>
                </a:xfrm>
                <a:prstGeom prst="line">
                  <a:avLst/>
                </a:prstGeom>
                <a:ln w="9525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7498079" y="1256306"/>
                  <a:ext cx="1276218" cy="0"/>
                </a:xfrm>
                <a:prstGeom prst="line">
                  <a:avLst/>
                </a:prstGeom>
                <a:ln w="9525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TextBox 23"/>
              <p:cNvSpPr txBox="1"/>
              <p:nvPr/>
            </p:nvSpPr>
            <p:spPr>
              <a:xfrm>
                <a:off x="6877877" y="1221687"/>
                <a:ext cx="9223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i="1" dirty="0"/>
                  <a:t>X</a:t>
                </a:r>
                <a:r>
                  <a:rPr lang="en-US" sz="1400" baseline="-25000" dirty="0"/>
                  <a:t>3</a:t>
                </a:r>
                <a:r>
                  <a:rPr lang="en-US" sz="1400" dirty="0"/>
                  <a:t> ≤ </a:t>
                </a:r>
                <a:r>
                  <a:rPr lang="en-US" sz="1400" i="1" dirty="0"/>
                  <a:t>s</a:t>
                </a:r>
                <a:r>
                  <a:rPr lang="en-US" sz="1400" baseline="-25000" dirty="0"/>
                  <a:t>1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8405093" y="884586"/>
              <a:ext cx="1430670" cy="801092"/>
              <a:chOff x="8405093" y="884586"/>
              <a:chExt cx="1430670" cy="801092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8897510" y="1256306"/>
                <a:ext cx="938253" cy="429372"/>
              </a:xfrm>
              <a:prstGeom prst="ellipse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405093" y="884586"/>
                <a:ext cx="11040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Missing </a:t>
                </a:r>
                <a:r>
                  <a:rPr lang="en-US" sz="1400" i="1" dirty="0"/>
                  <a:t>X</a:t>
                </a:r>
                <a:r>
                  <a:rPr lang="en-US" sz="1400" baseline="-25000" dirty="0"/>
                  <a:t>2</a:t>
                </a:r>
                <a:r>
                  <a:rPr lang="en-US" sz="1400" dirty="0"/>
                  <a:t>?</a:t>
                </a:r>
              </a:p>
            </p:txBody>
          </p: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302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453891"/>
            <a:ext cx="7897041" cy="4723071"/>
          </a:xfrm>
        </p:spPr>
        <p:txBody>
          <a:bodyPr>
            <a:noAutofit/>
          </a:bodyPr>
          <a:lstStyle/>
          <a:p>
            <a:r>
              <a:rPr lang="en-US" sz="2400" dirty="0"/>
              <a:t>Cons:</a:t>
            </a:r>
          </a:p>
          <a:p>
            <a:pPr lvl="1"/>
            <a:r>
              <a:rPr lang="en-US" sz="2400" dirty="0"/>
              <a:t>Over-fitting: </a:t>
            </a:r>
            <a:r>
              <a:rPr lang="en-US" sz="2400" b="1" dirty="0"/>
              <a:t>tree pruning with cross-validation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Instable tree structure: does not affect prediction accuracy.</a:t>
            </a:r>
          </a:p>
          <a:p>
            <a:pPr lvl="1"/>
            <a:r>
              <a:rPr lang="en-US" sz="2400" dirty="0"/>
              <a:t>Non-smooth prediction surface: conditional inference trees.</a:t>
            </a:r>
          </a:p>
          <a:p>
            <a:pPr lvl="1"/>
            <a:r>
              <a:rPr lang="en-US" sz="2400" dirty="0"/>
              <a:t>Not great prediction accuracy: </a:t>
            </a:r>
            <a:r>
              <a:rPr lang="en-US" sz="2400" b="1" dirty="0"/>
              <a:t>random forests </a:t>
            </a:r>
            <a:r>
              <a:rPr lang="en-US" sz="2400" dirty="0"/>
              <a:t>and boosting trees, at the expense of interpretability.</a:t>
            </a:r>
          </a:p>
          <a:p>
            <a:r>
              <a:rPr lang="en-US" sz="2400" dirty="0"/>
              <a:t>Overall: good for providing quick results, variable screening, and easy model interpretation.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2015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Regression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We will use </a:t>
            </a:r>
            <a:r>
              <a:rPr lang="en-US" sz="2800" dirty="0" err="1"/>
              <a:t>rpart</a:t>
            </a:r>
            <a:r>
              <a:rPr lang="en-US" sz="2800" dirty="0"/>
              <a:t>, a popular package for fitting regression/decision trees</a:t>
            </a:r>
            <a:endParaRPr lang="en-US" dirty="0"/>
          </a:p>
          <a:p>
            <a:r>
              <a:rPr lang="en-US" sz="2800" dirty="0"/>
              <a:t>To see the current parameter setting: </a:t>
            </a:r>
            <a:r>
              <a:rPr lang="en-US" sz="2800" dirty="0" err="1"/>
              <a:t>rpart.control</a:t>
            </a:r>
            <a:r>
              <a:rPr lang="en-US" sz="2800" dirty="0"/>
              <a:t>()</a:t>
            </a:r>
          </a:p>
          <a:p>
            <a:pPr lvl="1"/>
            <a:r>
              <a:rPr lang="en-US" sz="2400" dirty="0" err="1"/>
              <a:t>minsplit</a:t>
            </a:r>
            <a:r>
              <a:rPr lang="en-US" sz="2400" dirty="0"/>
              <a:t>: can’t split node with less observations.</a:t>
            </a:r>
          </a:p>
          <a:p>
            <a:pPr lvl="1"/>
            <a:r>
              <a:rPr lang="en-US" sz="2400" dirty="0" err="1"/>
              <a:t>minbucket</a:t>
            </a:r>
            <a:r>
              <a:rPr lang="en-US" sz="2400" dirty="0"/>
              <a:t>: minimum number of observations in a leaf node.</a:t>
            </a:r>
          </a:p>
          <a:p>
            <a:pPr lvl="1"/>
            <a:r>
              <a:rPr lang="en-US" sz="2400" dirty="0" err="1"/>
              <a:t>cp</a:t>
            </a:r>
            <a:r>
              <a:rPr lang="en-US" sz="2400" dirty="0"/>
              <a:t>: complexity parameter. </a:t>
            </a:r>
            <a:r>
              <a:rPr lang="en-US" sz="2400" b="1" dirty="0" err="1"/>
              <a:t>rpart</a:t>
            </a:r>
            <a:r>
              <a:rPr lang="en-US" sz="2400" dirty="0"/>
              <a:t> stops splitting further if the overall </a:t>
            </a:r>
            <a:r>
              <a:rPr lang="en-US" sz="2400" i="1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improvement is less than cp.</a:t>
            </a:r>
          </a:p>
          <a:p>
            <a:pPr lvl="1"/>
            <a:r>
              <a:rPr lang="en-US" sz="2400" dirty="0" err="1"/>
              <a:t>maxdepth</a:t>
            </a:r>
            <a:r>
              <a:rPr lang="en-US" sz="2400" dirty="0"/>
              <a:t>: maximum depth of the tree.</a:t>
            </a:r>
          </a:p>
          <a:p>
            <a:r>
              <a:rPr lang="en-US" sz="2800" dirty="0"/>
              <a:t>To change them:</a:t>
            </a:r>
          </a:p>
          <a:p>
            <a:pPr lvl="1"/>
            <a:r>
              <a:rPr lang="en-US" sz="2400" dirty="0"/>
              <a:t>control &lt;- </a:t>
            </a:r>
            <a:r>
              <a:rPr lang="en-US" sz="2400" dirty="0" err="1"/>
              <a:t>rpart.control</a:t>
            </a:r>
            <a:r>
              <a:rPr lang="en-US" sz="2400" dirty="0"/>
              <a:t>(cp=0.01, </a:t>
            </a:r>
            <a:r>
              <a:rPr lang="en-US" sz="2400" dirty="0" err="1"/>
              <a:t>max.depth</a:t>
            </a:r>
            <a:r>
              <a:rPr lang="en-US" sz="2400" dirty="0"/>
              <a:t>=10)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673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Growing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83" y="1487606"/>
            <a:ext cx="8214817" cy="4684593"/>
          </a:xfrm>
        </p:spPr>
        <p:txBody>
          <a:bodyPr>
            <a:noAutofit/>
          </a:bodyPr>
          <a:lstStyle/>
          <a:p>
            <a:r>
              <a:rPr lang="en-US" dirty="0"/>
              <a:t>Use the “Cars93” dataset in the “MASS” package.</a:t>
            </a:r>
          </a:p>
          <a:p>
            <a:r>
              <a:rPr lang="en-US" dirty="0"/>
              <a:t>Fit a regression tree to predict “Price” based on all variables, </a:t>
            </a:r>
            <a:r>
              <a:rPr lang="en-US" b="1" dirty="0"/>
              <a:t>except</a:t>
            </a:r>
            <a:r>
              <a:rPr lang="en-US" dirty="0"/>
              <a:t> “Manufacturer”,  “Model”, “</a:t>
            </a:r>
            <a:r>
              <a:rPr lang="en-US" dirty="0" err="1"/>
              <a:t>Min.Price</a:t>
            </a:r>
            <a:r>
              <a:rPr lang="en-US" dirty="0"/>
              <a:t>”, “</a:t>
            </a:r>
            <a:r>
              <a:rPr lang="en-US" dirty="0" err="1"/>
              <a:t>Max.Price</a:t>
            </a:r>
            <a:r>
              <a:rPr lang="en-US" dirty="0"/>
              <a:t>”, and “Make”.</a:t>
            </a:r>
            <a:endParaRPr lang="en-US" sz="3600" dirty="0"/>
          </a:p>
          <a:p>
            <a:pPr lvl="1"/>
            <a:r>
              <a:rPr lang="en-US" dirty="0"/>
              <a:t>car.tree1 &lt;- </a:t>
            </a:r>
            <a:r>
              <a:rPr lang="en-US" dirty="0" err="1"/>
              <a:t>rpart</a:t>
            </a:r>
            <a:r>
              <a:rPr lang="en-US" dirty="0"/>
              <a:t>(Price ~ . , data=Cars93[, -c(1, 2, 4, 6, 27)], method="</a:t>
            </a:r>
            <a:r>
              <a:rPr lang="en-US" dirty="0" err="1"/>
              <a:t>anova</a:t>
            </a:r>
            <a:r>
              <a:rPr lang="en-US" dirty="0"/>
              <a:t>", control=control)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74043" y="6443474"/>
            <a:ext cx="366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cp</a:t>
            </a:r>
            <a:r>
              <a:rPr lang="en-US" dirty="0"/>
              <a:t> = reduction in </a:t>
            </a:r>
            <a:r>
              <a:rPr lang="en-US" dirty="0" err="1"/>
              <a:t>rel</a:t>
            </a:r>
            <a:r>
              <a:rPr lang="en-US" dirty="0"/>
              <a:t> error if splitting.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850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83" y="1487606"/>
            <a:ext cx="8214817" cy="4684593"/>
          </a:xfrm>
        </p:spPr>
        <p:txBody>
          <a:bodyPr>
            <a:noAutofit/>
          </a:bodyPr>
          <a:lstStyle/>
          <a:p>
            <a:r>
              <a:rPr lang="en-US" sz="2800" dirty="0"/>
              <a:t>Simple: car.tree1</a:t>
            </a:r>
          </a:p>
          <a:p>
            <a:r>
              <a:rPr lang="en-US" sz="2800" dirty="0"/>
              <a:t>Detailed: summary(car.tree1)</a:t>
            </a:r>
          </a:p>
          <a:p>
            <a:r>
              <a:rPr lang="en-US" sz="2800" dirty="0"/>
              <a:t>Plotting the fitted tree: </a:t>
            </a:r>
          </a:p>
          <a:p>
            <a:pPr lvl="1"/>
            <a:r>
              <a:rPr lang="en-US" dirty="0"/>
              <a:t>plot(fit, uniform=FALSE, branch=1)</a:t>
            </a:r>
          </a:p>
          <a:p>
            <a:pPr lvl="1"/>
            <a:r>
              <a:rPr lang="en-US" dirty="0"/>
              <a:t>text(fit, </a:t>
            </a:r>
            <a:r>
              <a:rPr lang="en-US" dirty="0" err="1"/>
              <a:t>use.n</a:t>
            </a:r>
            <a:r>
              <a:rPr lang="en-US" dirty="0"/>
              <a:t> = TRUE)</a:t>
            </a:r>
          </a:p>
          <a:p>
            <a:pPr lvl="1"/>
            <a:r>
              <a:rPr lang="en-US" dirty="0"/>
              <a:t>Left branch means the condition is true</a:t>
            </a:r>
          </a:p>
          <a:p>
            <a:pPr lvl="1"/>
            <a:r>
              <a:rPr lang="en-US" dirty="0"/>
              <a:t>Branch lengths indicate reduction in deviance (if uniform=FALSE)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74043" y="6443474"/>
            <a:ext cx="366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cp</a:t>
            </a:r>
            <a:r>
              <a:rPr lang="en-US" dirty="0"/>
              <a:t> = reduction in </a:t>
            </a:r>
            <a:r>
              <a:rPr lang="en-US" dirty="0" err="1"/>
              <a:t>rel</a:t>
            </a:r>
            <a:r>
              <a:rPr lang="en-US" dirty="0"/>
              <a:t> error if splitting.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862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6071B-FAB4-4FE8-BED5-D8893494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Output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7C8FE-1939-4CC5-B8C3-19D0564E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076BB-7009-433A-B87C-F01627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ADECE-CA9E-441D-B29F-806BF1412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27FAC7-A1C4-4EB0-8F19-3525F8A9B013}"/>
              </a:ext>
            </a:extLst>
          </p:cNvPr>
          <p:cNvGrpSpPr/>
          <p:nvPr/>
        </p:nvGrpSpPr>
        <p:grpSpPr>
          <a:xfrm>
            <a:off x="641800" y="2074027"/>
            <a:ext cx="7936600" cy="3625934"/>
            <a:chOff x="1038225" y="2362201"/>
            <a:chExt cx="7936600" cy="362593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EBF1EF-11AC-47BA-9F71-9EDE6D066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8225" y="2540085"/>
              <a:ext cx="7067550" cy="3448050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AD32347-E07B-482F-B3B6-C7F0F0AAFE9C}"/>
                </a:ext>
              </a:extLst>
            </p:cNvPr>
            <p:cNvGrpSpPr/>
            <p:nvPr/>
          </p:nvGrpSpPr>
          <p:grpSpPr>
            <a:xfrm>
              <a:off x="2969363" y="2362201"/>
              <a:ext cx="6005462" cy="2363574"/>
              <a:chOff x="2509888" y="1559203"/>
              <a:chExt cx="6005462" cy="236357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76BC2902-A27D-489E-9C6B-A96B825A2608}"/>
                  </a:ext>
                </a:extLst>
              </p:cNvPr>
              <p:cNvGrpSpPr/>
              <p:nvPr/>
            </p:nvGrpSpPr>
            <p:grpSpPr>
              <a:xfrm>
                <a:off x="4708394" y="1559203"/>
                <a:ext cx="3439319" cy="1716196"/>
                <a:chOff x="3987800" y="1073427"/>
                <a:chExt cx="3859329" cy="2192280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D81700F-A736-4DEA-A5B1-1DC22B79010E}"/>
                    </a:ext>
                  </a:extLst>
                </p:cNvPr>
                <p:cNvSpPr txBox="1"/>
                <p:nvPr/>
              </p:nvSpPr>
              <p:spPr>
                <a:xfrm>
                  <a:off x="3987800" y="1073427"/>
                  <a:ext cx="3859329" cy="10615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deviance = Residual sum-of-square of the node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F6622D2-DCCF-4AB7-884C-7771A1E22E4E}"/>
                    </a:ext>
                  </a:extLst>
                </p:cNvPr>
                <p:cNvSpPr txBox="1"/>
                <p:nvPr/>
              </p:nvSpPr>
              <p:spPr>
                <a:xfrm>
                  <a:off x="4634029" y="2675973"/>
                  <a:ext cx="3213100" cy="5897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err="1"/>
                    <a:t>yval</a:t>
                  </a:r>
                  <a:r>
                    <a:rPr lang="en-US" sz="2400" dirty="0"/>
                    <a:t>=Prediction value</a:t>
                  </a:r>
                </a:p>
              </p:txBody>
            </p:sp>
          </p:grpSp>
          <p:cxnSp>
            <p:nvCxnSpPr>
              <p:cNvPr id="11" name="Curved Connector 7">
                <a:extLst>
                  <a:ext uri="{FF2B5EF4-FFF2-40B4-BE49-F238E27FC236}">
                    <a16:creationId xmlns:a16="http://schemas.microsoft.com/office/drawing/2014/main" id="{A6381175-37B9-4102-8DB8-BA83FF0342D1}"/>
                  </a:ext>
                </a:extLst>
              </p:cNvPr>
              <p:cNvCxnSpPr>
                <a:cxnSpLocks/>
                <a:stCxn id="15" idx="1"/>
              </p:cNvCxnSpPr>
              <p:nvPr/>
            </p:nvCxnSpPr>
            <p:spPr>
              <a:xfrm rot="10800000" flipV="1">
                <a:off x="2509888" y="1974702"/>
                <a:ext cx="2198507" cy="233442"/>
              </a:xfrm>
              <a:prstGeom prst="curvedConnector3">
                <a:avLst>
                  <a:gd name="adj1" fmla="val 98421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D45E325A-BC8E-496E-84CE-D43886BBB580}"/>
                  </a:ext>
                </a:extLst>
              </p:cNvPr>
              <p:cNvCxnSpPr>
                <a:cxnSpLocks/>
                <a:stCxn id="16" idx="1"/>
              </p:cNvCxnSpPr>
              <p:nvPr/>
            </p:nvCxnSpPr>
            <p:spPr>
              <a:xfrm flipH="1" flipV="1">
                <a:off x="3766782" y="2388426"/>
                <a:ext cx="1517512" cy="6561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8B0347-BEAE-416C-B821-CABF17093311}"/>
                  </a:ext>
                </a:extLst>
              </p:cNvPr>
              <p:cNvSpPr txBox="1"/>
              <p:nvPr/>
            </p:nvSpPr>
            <p:spPr>
              <a:xfrm>
                <a:off x="5651931" y="3461112"/>
                <a:ext cx="28634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* = Leaf node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65907AF4-5F9B-4030-950A-62E43513C730}"/>
                  </a:ext>
                </a:extLst>
              </p:cNvPr>
              <p:cNvCxnSpPr>
                <a:cxnSpLocks/>
                <a:stCxn id="13" idx="1"/>
              </p:cNvCxnSpPr>
              <p:nvPr/>
            </p:nvCxnSpPr>
            <p:spPr>
              <a:xfrm flipH="1" flipV="1">
                <a:off x="5331725" y="3598676"/>
                <a:ext cx="320206" cy="932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71594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454EB-7C8E-4828-AEE5-0DD2C795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1DB80-0AC4-4AA0-B27F-0ADDBDD15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Part I: Parametric Regression</a:t>
            </a:r>
          </a:p>
          <a:p>
            <a:pPr marL="0" indent="0" algn="ctr">
              <a:buNone/>
            </a:pPr>
            <a:endParaRPr lang="en-US" sz="4800" dirty="0"/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Linear Regression</a:t>
            </a:r>
          </a:p>
          <a:p>
            <a:pPr lvl="1"/>
            <a:r>
              <a:rPr lang="en-US" sz="3200" dirty="0"/>
              <a:t>Binary Logistic Regression</a:t>
            </a:r>
          </a:p>
          <a:p>
            <a:pPr lvl="1"/>
            <a:r>
              <a:rPr lang="en-US" sz="3200" dirty="0">
                <a:sym typeface="Wingdings" panose="05000000000000000000" pitchFamily="2" charset="2"/>
              </a:rPr>
              <a:t>Multilevel </a:t>
            </a:r>
            <a:r>
              <a:rPr lang="en-US" sz="3200" dirty="0"/>
              <a:t>Regression</a:t>
            </a:r>
            <a:endParaRPr lang="en-US" sz="32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7262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67139-11AC-4C72-AD13-DD2A7FEB3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Output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6287A-AA96-4E60-9B15-33A585C3D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64AC3-9BA8-4149-A396-E920EC0C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9F97C-3358-4074-9B5B-98A0C0B08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084950-65EB-44C2-8BDC-FF51DD69B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0019"/>
            <a:ext cx="6293736" cy="510123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DC4107B-9862-48D3-A1CC-99928D4F9179}"/>
              </a:ext>
            </a:extLst>
          </p:cNvPr>
          <p:cNvGrpSpPr/>
          <p:nvPr/>
        </p:nvGrpSpPr>
        <p:grpSpPr>
          <a:xfrm>
            <a:off x="3657600" y="1676400"/>
            <a:ext cx="2590800" cy="646331"/>
            <a:chOff x="1099646" y="1612659"/>
            <a:chExt cx="3722710" cy="64633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477E3D-CDB3-4279-BBAA-488A311D0026}"/>
                </a:ext>
              </a:extLst>
            </p:cNvPr>
            <p:cNvSpPr txBox="1"/>
            <p:nvPr/>
          </p:nvSpPr>
          <p:spPr>
            <a:xfrm>
              <a:off x="2085069" y="1612659"/>
              <a:ext cx="27372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Cross-validation error table.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4D9833B-9407-467A-B05A-58EF4BBFD550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1099646" y="1935825"/>
              <a:ext cx="985423" cy="937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692E8F7-8D09-468D-9C93-5BCAA20E02E7}"/>
              </a:ext>
            </a:extLst>
          </p:cNvPr>
          <p:cNvGrpSpPr/>
          <p:nvPr/>
        </p:nvGrpSpPr>
        <p:grpSpPr>
          <a:xfrm>
            <a:off x="5219701" y="5197891"/>
            <a:ext cx="3848096" cy="832750"/>
            <a:chOff x="5430205" y="-5622665"/>
            <a:chExt cx="4541274" cy="204903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6EBD26C-E102-4BC3-B415-5772D8EB5CE2}"/>
                </a:ext>
              </a:extLst>
            </p:cNvPr>
            <p:cNvSpPr txBox="1"/>
            <p:nvPr/>
          </p:nvSpPr>
          <p:spPr>
            <a:xfrm>
              <a:off x="6028746" y="-4482398"/>
              <a:ext cx="3942733" cy="908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#missing values in this variable</a:t>
              </a:r>
              <a:endParaRPr lang="en-US" i="1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0152FAA-A302-482B-88D9-4FE1F33EFF61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5430205" y="-5622665"/>
              <a:ext cx="598541" cy="1594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0BF9D7A-040E-42F4-AAC5-C7F92DE8C4AD}"/>
              </a:ext>
            </a:extLst>
          </p:cNvPr>
          <p:cNvGrpSpPr/>
          <p:nvPr/>
        </p:nvGrpSpPr>
        <p:grpSpPr>
          <a:xfrm>
            <a:off x="4343400" y="3785596"/>
            <a:ext cx="4965700" cy="707886"/>
            <a:chOff x="988534" y="1853606"/>
            <a:chExt cx="4965700" cy="70788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EBB5330-E044-4266-9CC6-D0764641B0C7}"/>
                </a:ext>
              </a:extLst>
            </p:cNvPr>
            <p:cNvSpPr txBox="1"/>
            <p:nvPr/>
          </p:nvSpPr>
          <p:spPr>
            <a:xfrm>
              <a:off x="2741134" y="1853606"/>
              <a:ext cx="3213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Improve = {RSS reduction in splitting node j}/</a:t>
              </a:r>
              <a:r>
                <a:rPr lang="en-US" i="1" dirty="0" err="1"/>
                <a:t>RSS</a:t>
              </a:r>
              <a:r>
                <a:rPr lang="en-US" i="1" baseline="-25000" dirty="0" err="1"/>
                <a:t>j</a:t>
              </a:r>
              <a:endParaRPr lang="en-US" i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DE2CCC6-FAD9-469B-8E13-2EB0EE22828D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>
              <a:off x="988534" y="2176772"/>
              <a:ext cx="1752600" cy="3847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380AB8A-AD8D-4743-AFDA-D75DF3A60EE4}"/>
              </a:ext>
            </a:extLst>
          </p:cNvPr>
          <p:cNvGrpSpPr/>
          <p:nvPr/>
        </p:nvGrpSpPr>
        <p:grpSpPr>
          <a:xfrm>
            <a:off x="2590800" y="4498310"/>
            <a:ext cx="6692615" cy="1200329"/>
            <a:chOff x="-1463187" y="524366"/>
            <a:chExt cx="7898196" cy="295347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2D5E760-30C5-49B2-9C1F-BE770EF61616}"/>
                </a:ext>
              </a:extLst>
            </p:cNvPr>
            <p:cNvSpPr txBox="1"/>
            <p:nvPr/>
          </p:nvSpPr>
          <p:spPr>
            <a:xfrm>
              <a:off x="2716429" y="524366"/>
              <a:ext cx="3718580" cy="2953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Observations that take one of the first 4 levels of Cylinders is sent to the left node; else they are sent to the right node.</a:t>
              </a:r>
              <a:endParaRPr lang="en-US" i="1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CDB03F6-4F07-4D2E-B5B1-DFB1BC5AF329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flipH="1">
              <a:off x="-1463187" y="2001107"/>
              <a:ext cx="4179616" cy="489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D08D15B-9111-4D1F-9A61-90B7E3B18939}"/>
              </a:ext>
            </a:extLst>
          </p:cNvPr>
          <p:cNvGrpSpPr/>
          <p:nvPr/>
        </p:nvGrpSpPr>
        <p:grpSpPr>
          <a:xfrm>
            <a:off x="3657600" y="5897473"/>
            <a:ext cx="5486400" cy="502461"/>
            <a:chOff x="1712119" y="902873"/>
            <a:chExt cx="5486400" cy="50246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2D571FB-20CF-466A-8776-B317EE5FAD1F}"/>
                </a:ext>
              </a:extLst>
            </p:cNvPr>
            <p:cNvSpPr txBox="1"/>
            <p:nvPr/>
          </p:nvSpPr>
          <p:spPr>
            <a:xfrm>
              <a:off x="3019925" y="1036002"/>
              <a:ext cx="4178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agreement level with the primary split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9252F1F-BAAB-49F7-8898-724CBCBCB5D6}"/>
                </a:ext>
              </a:extLst>
            </p:cNvPr>
            <p:cNvCxnSpPr>
              <a:cxnSpLocks/>
              <a:stCxn id="34" idx="1"/>
            </p:cNvCxnSpPr>
            <p:nvPr/>
          </p:nvCxnSpPr>
          <p:spPr>
            <a:xfrm flipH="1" flipV="1">
              <a:off x="1712119" y="902873"/>
              <a:ext cx="1307806" cy="317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EE43B9F-06BE-4654-86E0-E40032F4A9E0}"/>
              </a:ext>
            </a:extLst>
          </p:cNvPr>
          <p:cNvSpPr txBox="1"/>
          <p:nvPr/>
        </p:nvSpPr>
        <p:spPr>
          <a:xfrm>
            <a:off x="1447800" y="2857946"/>
            <a:ext cx="52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(%)</a:t>
            </a:r>
          </a:p>
        </p:txBody>
      </p:sp>
    </p:spTree>
    <p:extLst>
      <p:ext uri="{BB962C8B-B14F-4D97-AF65-F5344CB8AC3E}">
        <p14:creationId xmlns:p14="http://schemas.microsoft.com/office/powerpoint/2010/main" val="9813724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EF00A-AFC6-417D-8FA7-A69F81AC7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the Tree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76F37-2EC6-4CAA-A8DD-C0081E89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FA4E9-2F0F-4256-9E1D-13E6CA498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4C2FB-79EA-4B45-A1FC-F33A2CE7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51C5524-02D3-454C-95BF-8790333E1A06}"/>
              </a:ext>
            </a:extLst>
          </p:cNvPr>
          <p:cNvGrpSpPr/>
          <p:nvPr/>
        </p:nvGrpSpPr>
        <p:grpSpPr>
          <a:xfrm>
            <a:off x="1447800" y="1721726"/>
            <a:ext cx="6629400" cy="4354510"/>
            <a:chOff x="1257300" y="1709739"/>
            <a:chExt cx="6629400" cy="435451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CC65657-1163-4032-B8FD-EBA68E853C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437" t="13594" r="10174" b="15276"/>
            <a:stretch/>
          </p:blipFill>
          <p:spPr>
            <a:xfrm>
              <a:off x="1257300" y="1828800"/>
              <a:ext cx="6629400" cy="423544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0032398-366A-4235-8E0B-8407585B483B}"/>
                </a:ext>
              </a:extLst>
            </p:cNvPr>
            <p:cNvSpPr txBox="1"/>
            <p:nvPr/>
          </p:nvSpPr>
          <p:spPr>
            <a:xfrm>
              <a:off x="2409663" y="1709739"/>
              <a:ext cx="838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YES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16831A-D9D4-4725-A368-724917C4A434}"/>
                </a:ext>
              </a:extLst>
            </p:cNvPr>
            <p:cNvSpPr txBox="1"/>
            <p:nvPr/>
          </p:nvSpPr>
          <p:spPr>
            <a:xfrm>
              <a:off x="6696237" y="1709739"/>
              <a:ext cx="923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NO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AB9F549-17E5-48AA-BF5D-ED5AD21B09EB}"/>
                </a:ext>
              </a:extLst>
            </p:cNvPr>
            <p:cNvGrpSpPr/>
            <p:nvPr/>
          </p:nvGrpSpPr>
          <p:grpSpPr>
            <a:xfrm>
              <a:off x="4215830" y="2286000"/>
              <a:ext cx="1143000" cy="1143000"/>
              <a:chOff x="4190999" y="2286000"/>
              <a:chExt cx="1143000" cy="114300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5682B1-8623-4E9E-B08E-A837F37EA694}"/>
                  </a:ext>
                </a:extLst>
              </p:cNvPr>
              <p:cNvSpPr txBox="1"/>
              <p:nvPr/>
            </p:nvSpPr>
            <p:spPr>
              <a:xfrm>
                <a:off x="4190999" y="2721114"/>
                <a:ext cx="11430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Primary splits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AE0F30C4-C1CC-446F-A425-FD4154D7A138}"/>
                  </a:ext>
                </a:extLst>
              </p:cNvPr>
              <p:cNvCxnSpPr>
                <a:cxnSpLocks/>
                <a:stCxn id="10" idx="0"/>
              </p:cNvCxnSpPr>
              <p:nvPr/>
            </p:nvCxnSpPr>
            <p:spPr>
              <a:xfrm flipV="1">
                <a:off x="4762499" y="2286000"/>
                <a:ext cx="0" cy="4351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57B843F-899F-42C8-882D-D4209617C667}"/>
                </a:ext>
              </a:extLst>
            </p:cNvPr>
            <p:cNvCxnSpPr>
              <a:stCxn id="10" idx="1"/>
            </p:cNvCxnSpPr>
            <p:nvPr/>
          </p:nvCxnSpPr>
          <p:spPr>
            <a:xfrm flipH="1">
              <a:off x="2667000" y="3075057"/>
              <a:ext cx="1548830" cy="1039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2710959-6DA5-4432-8B90-46CE72FFA91C}"/>
                </a:ext>
              </a:extLst>
            </p:cNvPr>
            <p:cNvCxnSpPr>
              <a:stCxn id="10" idx="3"/>
            </p:cNvCxnSpPr>
            <p:nvPr/>
          </p:nvCxnSpPr>
          <p:spPr>
            <a:xfrm>
              <a:off x="5358830" y="3075057"/>
              <a:ext cx="1575370" cy="1039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A723BA1-2EA7-4716-9A06-94FD1D27D042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3657600" y="3429000"/>
              <a:ext cx="1129730" cy="144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F1C0316-152E-41E9-9374-F3542B95DAD8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4438652" y="3429000"/>
              <a:ext cx="348678" cy="1651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681F9D7-F66F-4026-9C32-F195E6DD9C00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4787330" y="3429000"/>
              <a:ext cx="301910" cy="18589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ACF1C76-8125-4FFF-A067-913689F8B159}"/>
              </a:ext>
            </a:extLst>
          </p:cNvPr>
          <p:cNvSpPr txBox="1"/>
          <p:nvPr/>
        </p:nvSpPr>
        <p:spPr>
          <a:xfrm>
            <a:off x="203771" y="1944044"/>
            <a:ext cx="20689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Branch lengths indicates the split “improvement”, if uniform=FALSE</a:t>
            </a:r>
          </a:p>
        </p:txBody>
      </p:sp>
    </p:spTree>
    <p:extLst>
      <p:ext uri="{BB962C8B-B14F-4D97-AF65-F5344CB8AC3E}">
        <p14:creationId xmlns:p14="http://schemas.microsoft.com/office/powerpoint/2010/main" val="8759098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6: Car Price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Grow a larger tree using cp=0.001</a:t>
            </a:r>
          </a:p>
          <a:p>
            <a:r>
              <a:rPr lang="en-US" dirty="0"/>
              <a:t>Plot the tree:</a:t>
            </a:r>
          </a:p>
          <a:p>
            <a:pPr lvl="1"/>
            <a:r>
              <a:rPr lang="en-US" dirty="0"/>
              <a:t>Which variables are shown in this tree?</a:t>
            </a:r>
          </a:p>
          <a:p>
            <a:pPr lvl="1"/>
            <a:r>
              <a:rPr lang="en-US" dirty="0"/>
              <a:t>What would be the price predicted for a car with Horsepower = 180?</a:t>
            </a:r>
          </a:p>
          <a:p>
            <a:r>
              <a:rPr lang="en-US" dirty="0"/>
              <a:t>What are the three most important variables in this tree?</a:t>
            </a:r>
          </a:p>
          <a:p>
            <a:pPr lvl="1"/>
            <a:r>
              <a:rPr lang="en-US" dirty="0"/>
              <a:t>Hint: use summary()</a:t>
            </a:r>
          </a:p>
          <a:p>
            <a:pPr lvl="1"/>
            <a:r>
              <a:rPr lang="en-US" dirty="0"/>
              <a:t>Do they agree with what we see in the plotted tree?</a:t>
            </a:r>
          </a:p>
          <a:p>
            <a:pPr lvl="1"/>
            <a:r>
              <a:rPr lang="en-US" dirty="0"/>
              <a:t>If you only know </a:t>
            </a:r>
            <a:r>
              <a:rPr lang="en-US" dirty="0" err="1"/>
              <a:t>EngineSize</a:t>
            </a:r>
            <a:r>
              <a:rPr lang="en-US" dirty="0"/>
              <a:t> = 5, can you guess the predicted Price?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1860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tree plots only show primary splits</a:t>
            </a:r>
          </a:p>
          <a:p>
            <a:r>
              <a:rPr lang="en-US" dirty="0"/>
              <a:t>Although surrogates splits are not plotted, they are still in the model (use summary() to see them)</a:t>
            </a:r>
          </a:p>
          <a:p>
            <a:r>
              <a:rPr lang="en-US" dirty="0"/>
              <a:t>The variable importance measure in </a:t>
            </a:r>
            <a:r>
              <a:rPr lang="en-US" dirty="0" err="1"/>
              <a:t>rpart</a:t>
            </a:r>
            <a:r>
              <a:rPr lang="en-US" dirty="0"/>
              <a:t> takes into account both primary and surrogate splits.</a:t>
            </a:r>
          </a:p>
          <a:p>
            <a:r>
              <a:rPr lang="en-US" dirty="0"/>
              <a:t>This is necessary when multicollinearity is present.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1957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Tree Size?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7121"/>
            <a:ext cx="7905750" cy="3823007"/>
          </a:xfrm>
        </p:spPr>
        <p:txBody>
          <a:bodyPr>
            <a:normAutofit/>
          </a:bodyPr>
          <a:lstStyle/>
          <a:p>
            <a:r>
              <a:rPr lang="en-US" sz="2400" dirty="0"/>
              <a:t>A common strategy is to grow a large tree and then prune it back based on cross-validation.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6288"/>
          <a:stretch/>
        </p:blipFill>
        <p:spPr bwMode="auto">
          <a:xfrm>
            <a:off x="3048000" y="2615218"/>
            <a:ext cx="3657600" cy="4109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277678" y="4800600"/>
            <a:ext cx="2438400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/>
              <a:t>           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dirty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1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 (CV)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Used for estimating “expected prediction error”</a:t>
            </a:r>
          </a:p>
          <a:p>
            <a:r>
              <a:rPr lang="en-US" sz="2000" dirty="0"/>
              <a:t>Divide data into </a:t>
            </a:r>
            <a:r>
              <a:rPr lang="en-US" sz="2000" i="1" dirty="0"/>
              <a:t>k</a:t>
            </a:r>
            <a:r>
              <a:rPr lang="en-US" sz="2000" dirty="0"/>
              <a:t> partitions (k-fold CV)</a:t>
            </a:r>
          </a:p>
          <a:p>
            <a:r>
              <a:rPr lang="en-US" sz="2000" dirty="0"/>
              <a:t>For 1 to </a:t>
            </a:r>
            <a:r>
              <a:rPr lang="en-US" sz="2000" i="1" dirty="0"/>
              <a:t>k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Fit the model using all but one fold</a:t>
            </a:r>
          </a:p>
          <a:p>
            <a:pPr lvl="1"/>
            <a:r>
              <a:rPr lang="en-US" sz="2000" dirty="0"/>
              <a:t>Compute average prediction error for the validation fold</a:t>
            </a:r>
          </a:p>
          <a:p>
            <a:r>
              <a:rPr lang="en-US" sz="2000" dirty="0"/>
              <a:t>Compute mean of the </a:t>
            </a:r>
            <a:r>
              <a:rPr lang="en-US" sz="2000" i="1" dirty="0"/>
              <a:t>k</a:t>
            </a:r>
            <a:r>
              <a:rPr lang="en-US" sz="2000" dirty="0"/>
              <a:t> average prediction errors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802843"/>
              </p:ext>
            </p:extLst>
          </p:nvPr>
        </p:nvGraphicFramePr>
        <p:xfrm>
          <a:off x="76200" y="400760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076872"/>
              </p:ext>
            </p:extLst>
          </p:nvPr>
        </p:nvGraphicFramePr>
        <p:xfrm>
          <a:off x="76200" y="454100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332308"/>
              </p:ext>
            </p:extLst>
          </p:nvPr>
        </p:nvGraphicFramePr>
        <p:xfrm>
          <a:off x="76200" y="507440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604801"/>
              </p:ext>
            </p:extLst>
          </p:nvPr>
        </p:nvGraphicFramePr>
        <p:xfrm>
          <a:off x="76200" y="560780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366227"/>
              </p:ext>
            </p:extLst>
          </p:nvPr>
        </p:nvGraphicFramePr>
        <p:xfrm>
          <a:off x="76200" y="614120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6172200" y="4206498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72200" y="4693404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172200" y="5226804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172200" y="5760204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172200" y="6293604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3911025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Validation error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05600" y="4399945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Validation error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05600" y="4928463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Validation error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05600" y="6013629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Validation error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05600" y="5461863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Validation error</a:t>
            </a:r>
          </a:p>
        </p:txBody>
      </p:sp>
      <p:sp>
        <p:nvSpPr>
          <p:cNvPr id="22" name="Right Brace 21"/>
          <p:cNvSpPr/>
          <p:nvPr/>
        </p:nvSpPr>
        <p:spPr>
          <a:xfrm>
            <a:off x="7772400" y="3886200"/>
            <a:ext cx="381000" cy="27489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159858" y="4937501"/>
            <a:ext cx="98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error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351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</a:t>
            </a:r>
            <a:r>
              <a:rPr lang="en-US" dirty="0" err="1"/>
              <a:t>rpart</a:t>
            </a:r>
            <a:r>
              <a:rPr lang="en-US" dirty="0"/>
              <a:t> Cross-validation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7121"/>
            <a:ext cx="7905750" cy="4681279"/>
          </a:xfrm>
        </p:spPr>
        <p:txBody>
          <a:bodyPr>
            <a:normAutofit/>
          </a:bodyPr>
          <a:lstStyle/>
          <a:p>
            <a:r>
              <a:rPr lang="en-US" sz="2400" dirty="0" err="1"/>
              <a:t>rpart</a:t>
            </a:r>
            <a:r>
              <a:rPr lang="en-US" sz="2400" dirty="0"/>
              <a:t>() automatically performs cross-validation if setting “</a:t>
            </a:r>
            <a:r>
              <a:rPr lang="en-US" sz="2400" dirty="0" err="1"/>
              <a:t>xval</a:t>
            </a:r>
            <a:r>
              <a:rPr lang="en-US" sz="2400" dirty="0"/>
              <a:t>” &gt; 1 (default is </a:t>
            </a:r>
            <a:r>
              <a:rPr lang="en-US" sz="2400" dirty="0" err="1"/>
              <a:t>xval</a:t>
            </a:r>
            <a:r>
              <a:rPr lang="en-US" sz="2400" dirty="0"/>
              <a:t> = 10).</a:t>
            </a:r>
          </a:p>
          <a:p>
            <a:r>
              <a:rPr lang="en-US" sz="2400" dirty="0"/>
              <a:t>Plot (relative) CV error against tree size (or complexity parameter): </a:t>
            </a:r>
          </a:p>
          <a:p>
            <a:pPr lvl="1"/>
            <a:r>
              <a:rPr lang="en-US" sz="2400" dirty="0" err="1"/>
              <a:t>plotcp</a:t>
            </a:r>
            <a:r>
              <a:rPr lang="en-US" sz="2400" dirty="0"/>
              <a:t>(car.tree2), see next slide.</a:t>
            </a:r>
          </a:p>
          <a:p>
            <a:pPr lvl="1"/>
            <a:r>
              <a:rPr lang="en-US" sz="2400" dirty="0"/>
              <a:t>The horizontal dotted line in this plot is Choose the tree size below this line. Usually, a smaller tree is preferred.</a:t>
            </a:r>
          </a:p>
          <a:p>
            <a:r>
              <a:rPr lang="en-US" sz="2400" dirty="0"/>
              <a:t>Remarks: </a:t>
            </a:r>
          </a:p>
          <a:p>
            <a:pPr lvl="1"/>
            <a:r>
              <a:rPr lang="en-US" sz="2400" dirty="0"/>
              <a:t>Do </a:t>
            </a:r>
            <a:r>
              <a:rPr lang="en-US" sz="2400" u="sng" dirty="0"/>
              <a:t>not</a:t>
            </a:r>
            <a:r>
              <a:rPr lang="en-US" sz="2400" dirty="0"/>
              <a:t> use the </a:t>
            </a:r>
            <a:r>
              <a:rPr lang="en-US" sz="2400" dirty="0" err="1"/>
              <a:t>rpart</a:t>
            </a:r>
            <a:r>
              <a:rPr lang="en-US" sz="2400" dirty="0"/>
              <a:t> internal cross-validation for comparing with other models.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1164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81E4C-A0B9-4727-8465-CC2727513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</a:t>
            </a:r>
            <a:r>
              <a:rPr lang="en-US" dirty="0" err="1"/>
              <a:t>rpart</a:t>
            </a:r>
            <a:r>
              <a:rPr lang="en-US" dirty="0"/>
              <a:t> Cross-validation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A3DF6-0CE1-4692-8DEF-D632C59B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F41E9-E0A8-4017-A8A0-09731D486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71064-8F62-4A37-B7B2-57C930214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C402BD-5166-45F7-851E-ECC906F12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61" y="1295400"/>
            <a:ext cx="7182219" cy="492785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B3431C-D5A0-4BDA-831E-C22F0F0A9E8A}"/>
              </a:ext>
            </a:extLst>
          </p:cNvPr>
          <p:cNvSpPr/>
          <p:nvPr/>
        </p:nvSpPr>
        <p:spPr>
          <a:xfrm>
            <a:off x="285381" y="2394541"/>
            <a:ext cx="461665" cy="2435026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dirty="0"/>
              <a:t>Relative CV error = 1 – </a:t>
            </a:r>
            <a:r>
              <a:rPr lang="en-US" i="1" dirty="0"/>
              <a:t>R</a:t>
            </a:r>
            <a:r>
              <a:rPr lang="en-US" i="1" baseline="30000" dirty="0"/>
              <a:t>2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C755C4-388A-48EB-8402-C5DFAF70360A}"/>
              </a:ext>
            </a:extLst>
          </p:cNvPr>
          <p:cNvSpPr/>
          <p:nvPr/>
        </p:nvSpPr>
        <p:spPr>
          <a:xfrm>
            <a:off x="4724400" y="3612054"/>
            <a:ext cx="30084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/>
              <a:t>“min relative CV error + 1 standard error”  </a:t>
            </a:r>
          </a:p>
        </p:txBody>
      </p:sp>
    </p:spTree>
    <p:extLst>
      <p:ext uri="{BB962C8B-B14F-4D97-AF65-F5344CB8AC3E}">
        <p14:creationId xmlns:p14="http://schemas.microsoft.com/office/powerpoint/2010/main" val="19842695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Pruning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prune tree:</a:t>
            </a:r>
          </a:p>
          <a:p>
            <a:pPr lvl="1"/>
            <a:r>
              <a:rPr lang="en-US" dirty="0"/>
              <a:t>car.tree3 &lt;- prune(car.tree2, </a:t>
            </a:r>
            <a:r>
              <a:rPr lang="en-US" dirty="0" err="1"/>
              <a:t>cp</a:t>
            </a:r>
            <a:r>
              <a:rPr lang="en-US" dirty="0"/>
              <a:t>=.017)</a:t>
            </a:r>
          </a:p>
          <a:p>
            <a:r>
              <a:rPr lang="en-US" dirty="0"/>
              <a:t>Plot the new tree:</a:t>
            </a:r>
          </a:p>
          <a:p>
            <a:pPr lvl="1"/>
            <a:r>
              <a:rPr lang="en-US" dirty="0"/>
              <a:t>plot(car.tree3, uniform=FALSE, branch=1, margin=rep(.1, 4))</a:t>
            </a:r>
          </a:p>
          <a:p>
            <a:pPr lvl="1"/>
            <a:r>
              <a:rPr lang="en-US" dirty="0"/>
              <a:t>text(car.tree3, </a:t>
            </a:r>
            <a:r>
              <a:rPr lang="en-US" dirty="0" err="1"/>
              <a:t>use.n</a:t>
            </a:r>
            <a:r>
              <a:rPr lang="en-US" dirty="0"/>
              <a:t> = TRUE)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192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make predictions:</a:t>
            </a:r>
          </a:p>
          <a:p>
            <a:pPr lvl="1"/>
            <a:r>
              <a:rPr lang="en-US" dirty="0"/>
              <a:t>predict(object=car.tree3, </a:t>
            </a:r>
            <a:r>
              <a:rPr lang="en-US" dirty="0" err="1"/>
              <a:t>newdata</a:t>
            </a:r>
            <a:r>
              <a:rPr lang="en-US" dirty="0"/>
              <a:t>=Cars93, type='vector')</a:t>
            </a:r>
          </a:p>
          <a:p>
            <a:r>
              <a:rPr lang="en-US" dirty="0"/>
              <a:t>Suppose we only know </a:t>
            </a:r>
            <a:r>
              <a:rPr lang="en-US" dirty="0" err="1"/>
              <a:t>EngineSize</a:t>
            </a:r>
            <a:r>
              <a:rPr lang="en-US" dirty="0"/>
              <a:t> = 5:</a:t>
            </a:r>
          </a:p>
          <a:p>
            <a:pPr lvl="1"/>
            <a:r>
              <a:rPr lang="en-US" dirty="0"/>
              <a:t>Create such an observation:</a:t>
            </a:r>
          </a:p>
          <a:p>
            <a:pPr lvl="2"/>
            <a:r>
              <a:rPr lang="en-US" dirty="0" err="1"/>
              <a:t>newob</a:t>
            </a:r>
            <a:r>
              <a:rPr lang="en-US" dirty="0"/>
              <a:t> &lt;- Cars93[1:2,]</a:t>
            </a:r>
          </a:p>
          <a:p>
            <a:pPr lvl="2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in 1:ncol(Cars93)) </a:t>
            </a:r>
            <a:r>
              <a:rPr lang="en-US" dirty="0" err="1"/>
              <a:t>newob</a:t>
            </a:r>
            <a:r>
              <a:rPr lang="en-US" dirty="0"/>
              <a:t>[1, </a:t>
            </a:r>
            <a:r>
              <a:rPr lang="en-US" dirty="0" err="1"/>
              <a:t>i</a:t>
            </a:r>
            <a:r>
              <a:rPr lang="en-US" dirty="0"/>
              <a:t>] &lt;- NA</a:t>
            </a:r>
          </a:p>
          <a:p>
            <a:pPr lvl="2"/>
            <a:r>
              <a:rPr lang="en-US" dirty="0" err="1"/>
              <a:t>newob</a:t>
            </a:r>
            <a:r>
              <a:rPr lang="en-US" dirty="0"/>
              <a:t>[1,]$</a:t>
            </a:r>
            <a:r>
              <a:rPr lang="en-US" dirty="0" err="1"/>
              <a:t>EngineSize</a:t>
            </a:r>
            <a:r>
              <a:rPr lang="en-US" dirty="0"/>
              <a:t> &lt;- 5</a:t>
            </a:r>
          </a:p>
          <a:p>
            <a:pPr lvl="1"/>
            <a:r>
              <a:rPr lang="en-US" dirty="0"/>
              <a:t>Predict car price for this new observation:</a:t>
            </a:r>
          </a:p>
          <a:p>
            <a:pPr lvl="2"/>
            <a:r>
              <a:rPr lang="en-US" dirty="0"/>
              <a:t>predict(object=car.tree3, </a:t>
            </a:r>
            <a:r>
              <a:rPr lang="en-US" dirty="0" err="1"/>
              <a:t>newdata</a:t>
            </a:r>
            <a:r>
              <a:rPr lang="en-US" dirty="0"/>
              <a:t>=</a:t>
            </a:r>
            <a:r>
              <a:rPr lang="en-US" dirty="0" err="1"/>
              <a:t>newob</a:t>
            </a:r>
            <a:r>
              <a:rPr lang="en-US" dirty="0"/>
              <a:t>[1,], type='vector')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53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4231D-9B05-4444-AE52-A9D247DD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40D7D-DBDB-4FBF-8101-89CA890DC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Quick Start with a Toy Example</a:t>
            </a:r>
          </a:p>
          <a:p>
            <a:r>
              <a:rPr lang="en-US" dirty="0"/>
              <a:t>Writing R’s Formulas</a:t>
            </a:r>
          </a:p>
          <a:p>
            <a:r>
              <a:rPr lang="en-US" dirty="0"/>
              <a:t>Working with Categorical Predictors</a:t>
            </a:r>
          </a:p>
          <a:p>
            <a:r>
              <a:rPr lang="en-US" dirty="0"/>
              <a:t>Stepwise Regression</a:t>
            </a:r>
          </a:p>
          <a:p>
            <a:r>
              <a:rPr lang="en-US" dirty="0"/>
              <a:t>Basic Diagnostic Tools</a:t>
            </a:r>
          </a:p>
          <a:p>
            <a:r>
              <a:rPr lang="en-US" dirty="0"/>
              <a:t>Predictions</a:t>
            </a:r>
          </a:p>
          <a:p>
            <a:r>
              <a:rPr lang="en-US" dirty="0"/>
              <a:t>Practice Examples: Car Price Prediction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299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7: Car Price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(relative) CV error against tree size for the pruned tree.</a:t>
            </a:r>
          </a:p>
          <a:p>
            <a:r>
              <a:rPr lang="en-US" dirty="0"/>
              <a:t>Prune further this tree to the smallest size without compromising much CV error.</a:t>
            </a:r>
          </a:p>
          <a:p>
            <a:r>
              <a:rPr lang="en-US" dirty="0"/>
              <a:t>Compute residuals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3255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15D5C-3E69-42D6-959B-55BE2E61F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 Diagnostics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BD1AF-4C0E-4C33-B16E-E6664816C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Based on the lecture of </a:t>
            </a:r>
            <a:r>
              <a:rPr lang="en-US" b="1" dirty="0"/>
              <a:t>Tom Minka</a:t>
            </a:r>
            <a:r>
              <a:rPr lang="en-US" dirty="0"/>
              <a:t>, provided in this </a:t>
            </a:r>
            <a:r>
              <a:rPr lang="en-US" dirty="0">
                <a:hlinkClick r:id="rId2"/>
              </a:rPr>
              <a:t>webpage</a:t>
            </a:r>
            <a:r>
              <a:rPr lang="en-US" dirty="0"/>
              <a:t>.</a:t>
            </a:r>
          </a:p>
          <a:p>
            <a:r>
              <a:rPr lang="en-US" dirty="0"/>
              <a:t>This discussion uses the below R commands:</a:t>
            </a:r>
          </a:p>
          <a:p>
            <a:pPr lvl="1"/>
            <a:r>
              <a:rPr lang="en-US" dirty="0"/>
              <a:t>car.tree5 &lt;- </a:t>
            </a:r>
            <a:r>
              <a:rPr lang="en-US" dirty="0" err="1"/>
              <a:t>rpart</a:t>
            </a:r>
            <a:r>
              <a:rPr lang="en-US" dirty="0"/>
              <a:t>(Price ~ Horsepower + Weight , data=Cars93, control=control)</a:t>
            </a:r>
          </a:p>
          <a:p>
            <a:pPr lvl="1"/>
            <a:r>
              <a:rPr lang="en-US" dirty="0" err="1"/>
              <a:t>plotcp</a:t>
            </a:r>
            <a:r>
              <a:rPr lang="en-US" dirty="0"/>
              <a:t>(car.tree5)</a:t>
            </a:r>
          </a:p>
          <a:p>
            <a:pPr lvl="1"/>
            <a:r>
              <a:rPr lang="en-US" dirty="0"/>
              <a:t>res &lt;- residuals(car.tree5)</a:t>
            </a:r>
          </a:p>
          <a:p>
            <a:pPr lvl="1"/>
            <a:r>
              <a:rPr lang="en-US" dirty="0"/>
              <a:t>plot(Cars93$Price, res)</a:t>
            </a:r>
          </a:p>
          <a:p>
            <a:pPr lvl="1"/>
            <a:r>
              <a:rPr lang="en-US" dirty="0"/>
              <a:t>car.tree6 &lt;- </a:t>
            </a:r>
            <a:r>
              <a:rPr lang="en-US" dirty="0" err="1"/>
              <a:t>rpart</a:t>
            </a:r>
            <a:r>
              <a:rPr lang="en-US" dirty="0"/>
              <a:t>(res ~ ., data=Cars93[,-c(1, 2, 4, 5, 6, 27)])</a:t>
            </a:r>
          </a:p>
          <a:p>
            <a:pPr lvl="1"/>
            <a:r>
              <a:rPr lang="en-US" dirty="0"/>
              <a:t>plot(car.tree6, uniform=FALSE, branch=1, margin=rep(.1, 4)); text(car.tree6, </a:t>
            </a:r>
            <a:r>
              <a:rPr lang="en-US" dirty="0" err="1"/>
              <a:t>use.n</a:t>
            </a:r>
            <a:r>
              <a:rPr lang="en-US" dirty="0"/>
              <a:t> = TRUE)</a:t>
            </a:r>
          </a:p>
          <a:p>
            <a:pPr lvl="1"/>
            <a:r>
              <a:rPr lang="en-US" dirty="0"/>
              <a:t>car.tree7 &lt;- </a:t>
            </a:r>
            <a:r>
              <a:rPr lang="en-US" dirty="0" err="1"/>
              <a:t>rpart</a:t>
            </a:r>
            <a:r>
              <a:rPr lang="en-US" dirty="0"/>
              <a:t>(res ~ Wheelbase + </a:t>
            </a:r>
            <a:r>
              <a:rPr lang="en-US" dirty="0" err="1"/>
              <a:t>Turn.circle</a:t>
            </a:r>
            <a:r>
              <a:rPr lang="en-US" dirty="0"/>
              <a:t>, data=Cars93)</a:t>
            </a:r>
          </a:p>
          <a:p>
            <a:pPr lvl="1"/>
            <a:r>
              <a:rPr lang="en-US" dirty="0"/>
              <a:t>plot(car.tree7, uniform=FALSE, branch=1, margin=rep(.1, 4)); text(car.tree7, </a:t>
            </a:r>
            <a:r>
              <a:rPr lang="en-US" dirty="0" err="1"/>
              <a:t>use.n</a:t>
            </a:r>
            <a:r>
              <a:rPr lang="en-US" dirty="0"/>
              <a:t> = TRUE)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685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454EB-7C8E-4828-AEE5-0DD2C795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1DB80-0AC4-4AA0-B27F-0ADDBDD15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Part II: Nonparametric Regression</a:t>
            </a:r>
          </a:p>
          <a:p>
            <a:pPr marL="0" indent="0" algn="ctr">
              <a:buNone/>
            </a:pPr>
            <a:endParaRPr lang="en-US" sz="4800" dirty="0"/>
          </a:p>
          <a:p>
            <a:pPr lvl="1"/>
            <a:r>
              <a:rPr lang="en-US" sz="3200" dirty="0"/>
              <a:t>Regression Trees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Decision Trees</a:t>
            </a:r>
          </a:p>
          <a:p>
            <a:pPr lvl="1"/>
            <a:r>
              <a:rPr lang="en-US" sz="3200" dirty="0"/>
              <a:t>Random Forests</a:t>
            </a:r>
          </a:p>
          <a:p>
            <a:pPr marL="0" indent="0" algn="ctr">
              <a:buNone/>
            </a:pP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325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F680-9CD5-42C3-A322-2BB3F03B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6EC53-FDEE-4666-9F9B-302954828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  <a:p>
            <a:r>
              <a:rPr lang="en-US" dirty="0"/>
              <a:t>Fitting Decision Trees</a:t>
            </a:r>
          </a:p>
          <a:p>
            <a:r>
              <a:rPr lang="en-US" dirty="0"/>
              <a:t>Outputs and Predictions</a:t>
            </a:r>
          </a:p>
          <a:p>
            <a:r>
              <a:rPr lang="en-US" dirty="0"/>
              <a:t>Practice Example: Iris flower classification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0110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843" y="365126"/>
            <a:ext cx="8070507" cy="1325563"/>
          </a:xfrm>
        </p:spPr>
        <p:txBody>
          <a:bodyPr/>
          <a:lstStyle/>
          <a:p>
            <a:r>
              <a:rPr lang="en-US" dirty="0"/>
              <a:t>Decision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4843" y="1576148"/>
                <a:ext cx="4279557" cy="4762867"/>
              </a:xfrm>
            </p:spPr>
            <p:txBody>
              <a:bodyPr>
                <a:noAutofit/>
              </a:bodyPr>
              <a:lstStyle/>
              <a:p>
                <a:r>
                  <a:rPr lang="en-US" sz="2200" dirty="0"/>
                  <a:t>Problem: Predict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{"/>
                        <m:endChr m:val="}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=1, 2,</m:t>
                    </m:r>
                    <m:r>
                      <a:rPr lang="en-US" sz="2200" b="1" i="1">
                        <a:latin typeface="Cambria Math" panose="02040503050406030204" pitchFamily="18" charset="0"/>
                      </a:rPr>
                      <m:t>…,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200" dirty="0"/>
                  <a:t>, given</a:t>
                </a:r>
                <a:r>
                  <a:rPr lang="en-US" sz="22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latin typeface="Cambria Math"/>
                          </a:rPr>
                          <m:t>𝐱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200" b="1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sz="22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200" b="1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sz="2200" b="1" i="1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=1, 2, …, 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sz="2200" dirty="0">
                    <a:ea typeface="Cambria Math"/>
                  </a:rPr>
                  <a:t>.</a:t>
                </a:r>
              </a:p>
              <a:p>
                <a:r>
                  <a:rPr lang="en-US" sz="2200" dirty="0">
                    <a:ea typeface="Cambria Math"/>
                  </a:rPr>
                  <a:t>Solution: again, recursive partitioning; however, instead of using </a:t>
                </a:r>
                <a:r>
                  <a:rPr lang="en-US" sz="2200" i="1" dirty="0">
                    <a:ea typeface="Cambria Math"/>
                  </a:rPr>
                  <a:t>RSS</a:t>
                </a:r>
                <a:r>
                  <a:rPr lang="en-US" sz="2200" dirty="0">
                    <a:ea typeface="Cambria Math"/>
                  </a:rPr>
                  <a:t>, we now split nodes with maximal reduction in the </a:t>
                </a:r>
                <a:r>
                  <a:rPr lang="en-US" sz="2200" b="1" dirty="0">
                    <a:ea typeface="Cambria Math"/>
                  </a:rPr>
                  <a:t>impurity</a:t>
                </a:r>
                <a:r>
                  <a:rPr lang="en-US" sz="2200" dirty="0">
                    <a:ea typeface="Cambria Math"/>
                  </a:rPr>
                  <a:t> (or </a:t>
                </a:r>
                <a:r>
                  <a:rPr lang="en-US" sz="2200" b="1" dirty="0">
                    <a:ea typeface="Cambria Math"/>
                  </a:rPr>
                  <a:t>diversity</a:t>
                </a:r>
                <a:r>
                  <a:rPr lang="en-US" sz="2200" dirty="0">
                    <a:ea typeface="Cambria Math"/>
                  </a:rPr>
                  <a:t>) of the node.</a:t>
                </a:r>
              </a:p>
              <a:p>
                <a:r>
                  <a:rPr lang="en-US" sz="2200" dirty="0">
                    <a:ea typeface="Cambria Math"/>
                  </a:rPr>
                  <a:t>Impurity of node </a:t>
                </a:r>
                <a:r>
                  <a:rPr lang="en-US" sz="2200" i="1" dirty="0">
                    <a:ea typeface="Cambria Math"/>
                  </a:rPr>
                  <a:t>m</a:t>
                </a:r>
                <a:r>
                  <a:rPr lang="en-US" sz="2200" dirty="0">
                    <a:ea typeface="Cambria Math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𝐼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</m:sSub>
                    <m:r>
                      <a:rPr lang="en-US" sz="2200" b="0" i="0" smtClean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𝐾</m:t>
                        </m:r>
                      </m:sup>
                      <m:e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𝑘𝑚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200" dirty="0">
                    <a:ea typeface="Cambria Math"/>
                  </a:rPr>
                  <a:t>, where </a:t>
                </a:r>
                <a:r>
                  <a:rPr lang="en-US" sz="2200" i="1" dirty="0">
                    <a:ea typeface="Cambria Math"/>
                  </a:rPr>
                  <a:t>f</a:t>
                </a:r>
                <a:r>
                  <a:rPr lang="en-US" sz="2200" dirty="0">
                    <a:ea typeface="Cambria Math"/>
                  </a:rPr>
                  <a:t> can be:</a:t>
                </a:r>
              </a:p>
              <a:p>
                <a:pPr lvl="1"/>
                <a:r>
                  <a:rPr lang="en-US" sz="2200" dirty="0">
                    <a:ea typeface="Cambria Math"/>
                  </a:rPr>
                  <a:t>Information index</a:t>
                </a:r>
              </a:p>
              <a:p>
                <a:pPr lvl="1"/>
                <a:r>
                  <a:rPr lang="en-US" sz="2200" dirty="0">
                    <a:ea typeface="Cambria Math"/>
                  </a:rPr>
                  <a:t>Gini index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4843" y="1576148"/>
                <a:ext cx="4279557" cy="4762867"/>
              </a:xfrm>
              <a:blipFill rotWithShape="0">
                <a:blip r:embed="rId3"/>
                <a:stretch>
                  <a:fillRect l="-1994" t="-11780" r="-1709" b="-1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386797" y="5486400"/>
            <a:ext cx="1956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Figure 2 in </a:t>
            </a:r>
            <a:r>
              <a:rPr lang="en-US" sz="1400" dirty="0" err="1"/>
              <a:t>Therneau</a:t>
            </a:r>
            <a:r>
              <a:rPr lang="en-US" sz="1400" dirty="0"/>
              <a:t> and Atkinson (2018).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233852" y="1718723"/>
            <a:ext cx="3760904" cy="3591774"/>
            <a:chOff x="5155475" y="3616657"/>
            <a:chExt cx="3760904" cy="359484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5475" y="3616657"/>
              <a:ext cx="3760904" cy="359484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7975096" y="3828497"/>
              <a:ext cx="94128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-p*log(p)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7286431" y="5144294"/>
              <a:ext cx="78418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p(1 - p)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6827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Fit a decision tree to classify three types of Iris flowers based on “</a:t>
            </a:r>
            <a:r>
              <a:rPr lang="en-US" dirty="0" err="1"/>
              <a:t>Sepal.length</a:t>
            </a:r>
            <a:r>
              <a:rPr lang="en-US" dirty="0"/>
              <a:t>”, “</a:t>
            </a:r>
            <a:r>
              <a:rPr lang="en-US" dirty="0" err="1"/>
              <a:t>Sepal.width</a:t>
            </a:r>
            <a:r>
              <a:rPr lang="en-US" dirty="0"/>
              <a:t>”, “</a:t>
            </a:r>
            <a:r>
              <a:rPr lang="en-US" dirty="0" err="1"/>
              <a:t>Petal.Length</a:t>
            </a:r>
            <a:r>
              <a:rPr lang="en-US" dirty="0"/>
              <a:t>”, and “</a:t>
            </a:r>
            <a:r>
              <a:rPr lang="en-US" dirty="0" err="1"/>
              <a:t>Petal.width</a:t>
            </a:r>
            <a:r>
              <a:rPr lang="en-US" dirty="0"/>
              <a:t>”.</a:t>
            </a:r>
          </a:p>
          <a:p>
            <a:r>
              <a:rPr lang="en-US" dirty="0"/>
              <a:t>Everything is similar to fitting a regression tree, except that method = “class”:</a:t>
            </a:r>
          </a:p>
          <a:p>
            <a:pPr lvl="1"/>
            <a:r>
              <a:rPr lang="en-US" dirty="0"/>
              <a:t>control &lt;- </a:t>
            </a:r>
            <a:r>
              <a:rPr lang="en-US" dirty="0" err="1"/>
              <a:t>rpart.control</a:t>
            </a:r>
            <a:r>
              <a:rPr lang="en-US" dirty="0"/>
              <a:t>(</a:t>
            </a:r>
            <a:r>
              <a:rPr lang="en-US" dirty="0" err="1"/>
              <a:t>cp</a:t>
            </a:r>
            <a:r>
              <a:rPr lang="en-US" dirty="0"/>
              <a:t>=0.001)</a:t>
            </a:r>
          </a:p>
          <a:p>
            <a:pPr lvl="1"/>
            <a:r>
              <a:rPr lang="en-US" dirty="0"/>
              <a:t>iris.tree1 &lt;- </a:t>
            </a:r>
            <a:r>
              <a:rPr lang="en-US" dirty="0" err="1"/>
              <a:t>rpart</a:t>
            </a:r>
            <a:r>
              <a:rPr lang="en-US" dirty="0"/>
              <a:t>(Species ~ ., data=iris, method='class', control=control)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8484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iris.tree1</a:t>
            </a:r>
          </a:p>
          <a:p>
            <a:r>
              <a:rPr lang="en-US" dirty="0"/>
              <a:t>summary(iris.tree1)</a:t>
            </a:r>
          </a:p>
          <a:p>
            <a:r>
              <a:rPr lang="en-US" dirty="0"/>
              <a:t>plot(iris.tree1, uniform=FALSE, branch=1, margin=rep(.1, 4))</a:t>
            </a:r>
          </a:p>
          <a:p>
            <a:r>
              <a:rPr lang="en-US" dirty="0"/>
              <a:t>text(iris.tree1, </a:t>
            </a:r>
            <a:r>
              <a:rPr lang="en-US" dirty="0" err="1"/>
              <a:t>use.n</a:t>
            </a:r>
            <a:r>
              <a:rPr lang="en-US" dirty="0"/>
              <a:t> = TRUE, fancy=TRUE)</a:t>
            </a:r>
          </a:p>
          <a:p>
            <a:r>
              <a:rPr lang="en-US" dirty="0" err="1"/>
              <a:t>plotcp</a:t>
            </a:r>
            <a:r>
              <a:rPr lang="en-US" dirty="0"/>
              <a:t>(iris.tree1)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361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Predicted class probabilities:</a:t>
            </a:r>
          </a:p>
          <a:p>
            <a:pPr lvl="1"/>
            <a:r>
              <a:rPr lang="en-US" dirty="0"/>
              <a:t>predict(iris.tree1, iris, type="</a:t>
            </a:r>
            <a:r>
              <a:rPr lang="en-US" dirty="0" err="1"/>
              <a:t>prob</a:t>
            </a:r>
            <a:r>
              <a:rPr lang="en-US" dirty="0"/>
              <a:t>")</a:t>
            </a:r>
          </a:p>
          <a:p>
            <a:r>
              <a:rPr lang="en-US" dirty="0"/>
              <a:t>Predicted classes:</a:t>
            </a:r>
          </a:p>
          <a:p>
            <a:pPr lvl="1"/>
            <a:r>
              <a:rPr lang="en-US" dirty="0"/>
              <a:t>predict(iris.tree1, iris, type="class")</a:t>
            </a:r>
          </a:p>
          <a:p>
            <a:r>
              <a:rPr lang="en-US" dirty="0"/>
              <a:t>Training errors can be accessed via:</a:t>
            </a:r>
          </a:p>
          <a:p>
            <a:pPr lvl="1"/>
            <a:r>
              <a:rPr lang="en-US" dirty="0"/>
              <a:t>residuals(iris.tree1)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356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A6D6F-EF73-445F-8B26-7A8318DC6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8: Iris Flower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9E57D-7F49-4F46-8CE1-A202F2B7A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Change </a:t>
            </a:r>
            <a:r>
              <a:rPr lang="en-US" dirty="0" err="1"/>
              <a:t>rpart</a:t>
            </a:r>
            <a:r>
              <a:rPr lang="en-US" dirty="0"/>
              <a:t> parameters to:</a:t>
            </a:r>
          </a:p>
          <a:p>
            <a:pPr lvl="1"/>
            <a:r>
              <a:rPr lang="en-US" dirty="0" err="1"/>
              <a:t>minsplit</a:t>
            </a:r>
            <a:r>
              <a:rPr lang="en-US" dirty="0"/>
              <a:t>=10, cp=0.01, </a:t>
            </a:r>
            <a:r>
              <a:rPr lang="en-US" dirty="0" err="1"/>
              <a:t>xval</a:t>
            </a:r>
            <a:r>
              <a:rPr lang="en-US" dirty="0"/>
              <a:t>=5</a:t>
            </a:r>
          </a:p>
          <a:p>
            <a:r>
              <a:rPr lang="en-US" dirty="0"/>
              <a:t>Fit a decision tree to classify Iris flowers (Species variable) using all other variables using the iris dataset.</a:t>
            </a:r>
          </a:p>
          <a:p>
            <a:r>
              <a:rPr lang="en-US" dirty="0"/>
              <a:t>Prune the tree to the smallest size possible without compromising much CV error rate.</a:t>
            </a:r>
          </a:p>
          <a:p>
            <a:r>
              <a:rPr lang="en-US" dirty="0"/>
              <a:t>Produce model outputs and plot the pruned tree.</a:t>
            </a:r>
          </a:p>
          <a:p>
            <a:r>
              <a:rPr lang="en-US" dirty="0"/>
              <a:t>Predicted classes for the training data?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5185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454EB-7C8E-4828-AEE5-0DD2C795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1DB80-0AC4-4AA0-B27F-0ADDBDD15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Part II: Nonparametric Regression</a:t>
            </a:r>
          </a:p>
          <a:p>
            <a:pPr marL="0" indent="0" algn="ctr">
              <a:buNone/>
            </a:pPr>
            <a:endParaRPr lang="en-US" sz="4800" dirty="0"/>
          </a:p>
          <a:p>
            <a:pPr lvl="1"/>
            <a:r>
              <a:rPr lang="en-US" sz="3200" dirty="0"/>
              <a:t>Regression Trees</a:t>
            </a:r>
          </a:p>
          <a:p>
            <a:pPr lvl="1"/>
            <a:r>
              <a:rPr lang="en-US" sz="3200" dirty="0"/>
              <a:t>Decision Trees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Random Forests</a:t>
            </a:r>
          </a:p>
          <a:p>
            <a:pPr marL="0" indent="0" algn="ctr">
              <a:buNone/>
            </a:pP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22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Generate “toy” dataset from: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=5+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𝑁𝐼𝐷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Data exploration:</a:t>
                </a:r>
              </a:p>
              <a:p>
                <a:pPr lvl="1"/>
                <a:r>
                  <a:rPr lang="en-US" dirty="0"/>
                  <a:t>Data summary: summary(toy)</a:t>
                </a:r>
              </a:p>
              <a:p>
                <a:pPr lvl="1"/>
                <a:r>
                  <a:rPr lang="en-US" dirty="0"/>
                  <a:t>Correlation: </a:t>
                </a:r>
                <a:r>
                  <a:rPr lang="en-US" dirty="0" err="1"/>
                  <a:t>cor</a:t>
                </a:r>
                <a:r>
                  <a:rPr lang="en-US" dirty="0"/>
                  <a:t>(toy)</a:t>
                </a:r>
              </a:p>
              <a:p>
                <a:pPr lvl="1"/>
                <a:r>
                  <a:rPr lang="en-US" dirty="0"/>
                  <a:t>Histogram: </a:t>
                </a:r>
                <a:r>
                  <a:rPr lang="en-US" dirty="0" err="1"/>
                  <a:t>hist</a:t>
                </a:r>
                <a:r>
                  <a:rPr lang="en-US" dirty="0"/>
                  <a:t>(y)</a:t>
                </a:r>
              </a:p>
              <a:p>
                <a:pPr lvl="1"/>
                <a:r>
                  <a:rPr lang="en-US" dirty="0"/>
                  <a:t>Scatterplot: pairs(toy)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83080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E57B-1663-4FF3-B81F-CEFCCF0E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30F9B-23AE-41CC-B53F-1EB5DC3D0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Forests</a:t>
            </a:r>
          </a:p>
          <a:p>
            <a:r>
              <a:rPr lang="en-US" dirty="0"/>
              <a:t>Fitting Random Forests</a:t>
            </a:r>
          </a:p>
          <a:p>
            <a:r>
              <a:rPr lang="en-US" dirty="0"/>
              <a:t>Plots, Predictions, and some other tools</a:t>
            </a:r>
          </a:p>
          <a:p>
            <a:r>
              <a:rPr lang="en-US" dirty="0"/>
              <a:t>Practice Example: Car Price Prediction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8802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0A52-90B4-4BC0-A163-12E82DFD2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7F732-8E80-4050-8D57-196C1CD0B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Random forest is a bagging approach.</a:t>
            </a:r>
          </a:p>
          <a:p>
            <a:r>
              <a:rPr lang="en-US" dirty="0"/>
              <a:t>The prediction of a random forest is the average/majority-vote of the predictions of </a:t>
            </a:r>
            <a:r>
              <a:rPr lang="en-US" i="1" dirty="0"/>
              <a:t>B</a:t>
            </a:r>
            <a:r>
              <a:rPr lang="en-US" dirty="0"/>
              <a:t> regression/decision trees.</a:t>
            </a:r>
          </a:p>
          <a:p>
            <a:r>
              <a:rPr lang="en-US" dirty="0"/>
              <a:t>Each tree is fitted on a bootstrap sample of the training data.</a:t>
            </a:r>
          </a:p>
          <a:p>
            <a:r>
              <a:rPr lang="en-US" dirty="0"/>
              <a:t>To </a:t>
            </a:r>
            <a:r>
              <a:rPr lang="en-US" i="1" dirty="0"/>
              <a:t>decorrelate</a:t>
            </a:r>
            <a:r>
              <a:rPr lang="en-US" dirty="0"/>
              <a:t> trees (i.e., to reduce the appearance of highly important variables in the trees), each split only considers a subset of </a:t>
            </a:r>
            <a:r>
              <a:rPr lang="en-US" i="1" dirty="0"/>
              <a:t>m</a:t>
            </a:r>
            <a:r>
              <a:rPr lang="en-US" dirty="0"/>
              <a:t> variables out of the total </a:t>
            </a:r>
            <a:r>
              <a:rPr lang="en-US" i="1" dirty="0"/>
              <a:t>p</a:t>
            </a:r>
            <a:r>
              <a:rPr lang="en-US" dirty="0"/>
              <a:t> variables.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7595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63A1E-98C1-46DE-B3F5-F11120DB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7B1D4-972B-4510-BF93-64E41D4AD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Fit a random forest to classify three types of Iris flowers based on “</a:t>
            </a:r>
            <a:r>
              <a:rPr lang="en-US" dirty="0" err="1"/>
              <a:t>Sepal.length</a:t>
            </a:r>
            <a:r>
              <a:rPr lang="en-US" dirty="0"/>
              <a:t>”, “</a:t>
            </a:r>
            <a:r>
              <a:rPr lang="en-US" dirty="0" err="1"/>
              <a:t>Sepal.width</a:t>
            </a:r>
            <a:r>
              <a:rPr lang="en-US" dirty="0"/>
              <a:t>”, “</a:t>
            </a:r>
            <a:r>
              <a:rPr lang="en-US" dirty="0" err="1"/>
              <a:t>Petal.Length</a:t>
            </a:r>
            <a:r>
              <a:rPr lang="en-US" dirty="0"/>
              <a:t>”, and “</a:t>
            </a:r>
            <a:r>
              <a:rPr lang="en-US" dirty="0" err="1"/>
              <a:t>Petal.width</a:t>
            </a:r>
            <a:r>
              <a:rPr lang="en-US" dirty="0"/>
              <a:t>”.</a:t>
            </a:r>
          </a:p>
          <a:p>
            <a:pPr lvl="1"/>
            <a:r>
              <a:rPr lang="en-US" dirty="0"/>
              <a:t>iris.rf1 &lt;- </a:t>
            </a:r>
            <a:r>
              <a:rPr lang="en-US" dirty="0" err="1"/>
              <a:t>randomForest</a:t>
            </a:r>
            <a:r>
              <a:rPr lang="en-US" dirty="0"/>
              <a:t>(Species ~ ., data=iris, </a:t>
            </a:r>
            <a:r>
              <a:rPr lang="en-US" dirty="0" err="1"/>
              <a:t>ntree</a:t>
            </a:r>
            <a:r>
              <a:rPr lang="en-US" dirty="0"/>
              <a:t>=1000, </a:t>
            </a:r>
            <a:r>
              <a:rPr lang="en-US" dirty="0" err="1"/>
              <a:t>mtry</a:t>
            </a:r>
            <a:r>
              <a:rPr lang="en-US" dirty="0"/>
              <a:t>=2, importance=TRUE)</a:t>
            </a:r>
          </a:p>
          <a:p>
            <a:r>
              <a:rPr lang="en-US" dirty="0"/>
              <a:t>Model output:</a:t>
            </a:r>
          </a:p>
          <a:p>
            <a:pPr lvl="1"/>
            <a:r>
              <a:rPr lang="en-US" dirty="0"/>
              <a:t>iris.rf1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737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7DDA2-0402-4427-BD2B-38E81CC25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973AD-AABE-43C6-9547-B825E7958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OOB means Out-of-Bag. Each bootstrap sample contains a training sample and a OOB sample.</a:t>
            </a:r>
          </a:p>
          <a:p>
            <a:r>
              <a:rPr lang="en-US" sz="2400" dirty="0"/>
              <a:t>Hence, the error rate reported here is not the training error rate, but an estimate of the expected classification error rate.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B029F-0E7C-44E0-B099-D79DEC80E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230E-4981-40B2-9B3E-87280C530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E9B2D-096C-4B51-AFEB-F4D13914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F70065-52F1-4999-B9B6-7B50C6AF5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4719"/>
            <a:ext cx="9144000" cy="251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292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4DD4C-9AFB-4774-B68A-9495FE691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CC9C7-B7D9-465F-8F45-DA9C6638A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Out-of-bag classification error rate against number of trees:</a:t>
            </a:r>
          </a:p>
          <a:p>
            <a:pPr lvl="1"/>
            <a:r>
              <a:rPr lang="en-US" dirty="0"/>
              <a:t>plot(iris.rf1)</a:t>
            </a:r>
          </a:p>
          <a:p>
            <a:pPr lvl="1"/>
            <a:r>
              <a:rPr lang="en-US" dirty="0"/>
              <a:t>a curve for each class + a curve for the average</a:t>
            </a:r>
          </a:p>
          <a:p>
            <a:r>
              <a:rPr lang="en-US" dirty="0"/>
              <a:t>Variable importance plots:</a:t>
            </a:r>
          </a:p>
          <a:p>
            <a:pPr lvl="1"/>
            <a:r>
              <a:rPr lang="en-US" dirty="0" err="1"/>
              <a:t>varImpPlot</a:t>
            </a:r>
            <a:r>
              <a:rPr lang="en-US" dirty="0"/>
              <a:t>(iris.rf1)</a:t>
            </a:r>
          </a:p>
          <a:p>
            <a:r>
              <a:rPr lang="en-US" dirty="0"/>
              <a:t>Partial dependence plots:</a:t>
            </a:r>
          </a:p>
          <a:p>
            <a:pPr lvl="1"/>
            <a:r>
              <a:rPr lang="en-US" dirty="0" err="1"/>
              <a:t>partialPlot</a:t>
            </a:r>
            <a:r>
              <a:rPr lang="en-US" dirty="0"/>
              <a:t>(x=iris.rf1, </a:t>
            </a:r>
            <a:r>
              <a:rPr lang="en-US" dirty="0" err="1"/>
              <a:t>pred.data</a:t>
            </a:r>
            <a:r>
              <a:rPr lang="en-US" dirty="0"/>
              <a:t>=iris, </a:t>
            </a:r>
            <a:r>
              <a:rPr lang="en-US" dirty="0" err="1"/>
              <a:t>x.var</a:t>
            </a:r>
            <a:r>
              <a:rPr lang="en-US" dirty="0"/>
              <a:t>=</a:t>
            </a:r>
            <a:r>
              <a:rPr lang="en-US" dirty="0" err="1"/>
              <a:t>Petal.Width</a:t>
            </a:r>
            <a:r>
              <a:rPr lang="en-US" dirty="0"/>
              <a:t>, </a:t>
            </a:r>
            <a:r>
              <a:rPr lang="en-US" dirty="0" err="1"/>
              <a:t>which.class</a:t>
            </a:r>
            <a:r>
              <a:rPr lang="en-US" dirty="0"/>
              <a:t>="versicolor")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9117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D8A96-0247-432E-A28A-E335F9EC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F64E9-023A-4EA1-86D5-382347684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Predicted values:</a:t>
            </a:r>
          </a:p>
          <a:p>
            <a:pPr lvl="1"/>
            <a:r>
              <a:rPr lang="en-US" dirty="0"/>
              <a:t>predict(object=iris.rf3, </a:t>
            </a:r>
            <a:r>
              <a:rPr lang="en-US" dirty="0" err="1"/>
              <a:t>newdata</a:t>
            </a:r>
            <a:r>
              <a:rPr lang="en-US" dirty="0"/>
              <a:t>=iris, type='response’)</a:t>
            </a:r>
          </a:p>
          <a:p>
            <a:r>
              <a:rPr lang="en-US" dirty="0"/>
              <a:t>Predicted class probabilities:</a:t>
            </a:r>
          </a:p>
          <a:p>
            <a:pPr lvl="1"/>
            <a:r>
              <a:rPr lang="en-US" dirty="0"/>
              <a:t>predict(object=iris.rf3, </a:t>
            </a:r>
            <a:r>
              <a:rPr lang="en-US" dirty="0" err="1"/>
              <a:t>newdata</a:t>
            </a:r>
            <a:r>
              <a:rPr lang="en-US" dirty="0"/>
              <a:t>=iris, type='prob')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09193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46574-53E4-4FF8-87BB-9A0AB4698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Other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0F9D6-C40E-4F8D-AFB6-A07A0F0A3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Add more trees:</a:t>
            </a:r>
          </a:p>
          <a:p>
            <a:pPr lvl="1"/>
            <a:r>
              <a:rPr lang="en-US" dirty="0"/>
              <a:t>iris.rf2 &lt;- grow(iris.rf1, </a:t>
            </a:r>
            <a:r>
              <a:rPr lang="en-US" dirty="0" err="1"/>
              <a:t>how.many</a:t>
            </a:r>
            <a:r>
              <a:rPr lang="en-US" dirty="0"/>
              <a:t>=100)</a:t>
            </a:r>
          </a:p>
          <a:p>
            <a:pPr lvl="1"/>
            <a:r>
              <a:rPr lang="en-US" dirty="0"/>
              <a:t>iris.rf2</a:t>
            </a:r>
          </a:p>
          <a:p>
            <a:r>
              <a:rPr lang="en-US" dirty="0"/>
              <a:t>Combine two random forests:</a:t>
            </a:r>
          </a:p>
          <a:p>
            <a:pPr lvl="1"/>
            <a:r>
              <a:rPr lang="en-US" dirty="0"/>
              <a:t>iris.rf3 &lt;- combine(iris.rf1, iris.rf2)</a:t>
            </a:r>
          </a:p>
          <a:p>
            <a:pPr lvl="1"/>
            <a:r>
              <a:rPr lang="en-US" dirty="0"/>
              <a:t>iris.rf3</a:t>
            </a:r>
          </a:p>
          <a:p>
            <a:r>
              <a:rPr lang="en-US" dirty="0"/>
              <a:t>Find optimal “</a:t>
            </a:r>
            <a:r>
              <a:rPr lang="en-US" dirty="0" err="1"/>
              <a:t>mtry</a:t>
            </a:r>
            <a:r>
              <a:rPr lang="en-US" dirty="0"/>
              <a:t>” value:</a:t>
            </a:r>
          </a:p>
          <a:p>
            <a:pPr lvl="1"/>
            <a:r>
              <a:rPr lang="en-US" dirty="0" err="1"/>
              <a:t>tuneRF</a:t>
            </a:r>
            <a:r>
              <a:rPr lang="en-US" dirty="0"/>
              <a:t>(iris[,-5], iris[,5], </a:t>
            </a:r>
            <a:r>
              <a:rPr lang="en-US" dirty="0" err="1"/>
              <a:t>mtryStart</a:t>
            </a:r>
            <a:r>
              <a:rPr lang="en-US" dirty="0"/>
              <a:t>=1, </a:t>
            </a:r>
            <a:r>
              <a:rPr lang="en-US" dirty="0" err="1"/>
              <a:t>stepFactor</a:t>
            </a:r>
            <a:r>
              <a:rPr lang="en-US" dirty="0"/>
              <a:t> = 2)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91900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9: Car Price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Fit a random forest to predict “Price” based on all variables, </a:t>
            </a:r>
            <a:r>
              <a:rPr lang="en-US" sz="2400" b="1" dirty="0"/>
              <a:t>except</a:t>
            </a:r>
            <a:r>
              <a:rPr lang="en-US" sz="2400" dirty="0"/>
              <a:t> “Manufacturer”,  “Model”, “</a:t>
            </a:r>
            <a:r>
              <a:rPr lang="en-US" sz="2400" dirty="0" err="1"/>
              <a:t>Min.Price</a:t>
            </a:r>
            <a:r>
              <a:rPr lang="en-US" sz="2400" dirty="0"/>
              <a:t>”, “</a:t>
            </a:r>
            <a:r>
              <a:rPr lang="en-US" sz="2400" dirty="0" err="1"/>
              <a:t>Max.Price</a:t>
            </a:r>
            <a:r>
              <a:rPr lang="en-US" sz="2400" dirty="0"/>
              <a:t>”, and “Make”, using the “Cars93” dataset in the “MASS” package.</a:t>
            </a:r>
          </a:p>
          <a:p>
            <a:r>
              <a:rPr lang="en-US" sz="2400" dirty="0"/>
              <a:t>Note: the </a:t>
            </a:r>
            <a:r>
              <a:rPr lang="en-US" sz="2400" dirty="0" err="1"/>
              <a:t>randomForest</a:t>
            </a:r>
            <a:r>
              <a:rPr lang="en-US" sz="2400" dirty="0"/>
              <a:t> package automatically detect the problem via (probably) the type of the response variable. To check variable type, use: class(Cars93$Price). To set variable type, use: </a:t>
            </a:r>
            <a:r>
              <a:rPr lang="en-US" sz="2400" dirty="0" err="1"/>
              <a:t>as.numeric</a:t>
            </a:r>
            <a:r>
              <a:rPr lang="en-US" sz="2400" dirty="0"/>
              <a:t>(), </a:t>
            </a:r>
            <a:r>
              <a:rPr lang="en-US" sz="2400" dirty="0" err="1"/>
              <a:t>as.factor</a:t>
            </a:r>
            <a:r>
              <a:rPr lang="en-US" sz="2400" dirty="0"/>
              <a:t>(), etc.</a:t>
            </a:r>
          </a:p>
          <a:p>
            <a:r>
              <a:rPr lang="en-US" sz="2400" dirty="0" err="1"/>
              <a:t>randomForest</a:t>
            </a:r>
            <a:r>
              <a:rPr lang="en-US" sz="2400" dirty="0"/>
              <a:t>() cannot handle data with missing values. The below can be used to impute the data.</a:t>
            </a:r>
          </a:p>
          <a:p>
            <a:pPr lvl="1"/>
            <a:r>
              <a:rPr lang="en-US" sz="2000" dirty="0"/>
              <a:t>cars &lt;- </a:t>
            </a:r>
            <a:r>
              <a:rPr lang="en-US" sz="2000" dirty="0" err="1"/>
              <a:t>rfImpute</a:t>
            </a:r>
            <a:r>
              <a:rPr lang="en-US" sz="2000" dirty="0"/>
              <a:t>(Price ~ ., data=Cars93[, -c(1, 2, 4, 6, 27)], </a:t>
            </a:r>
            <a:r>
              <a:rPr lang="en-US" sz="2000" dirty="0" err="1"/>
              <a:t>iter</a:t>
            </a:r>
            <a:r>
              <a:rPr lang="en-US" sz="2000" dirty="0"/>
              <a:t>=5, </a:t>
            </a:r>
            <a:r>
              <a:rPr lang="en-US" sz="2000" dirty="0" err="1"/>
              <a:t>ntree</a:t>
            </a:r>
            <a:r>
              <a:rPr lang="en-US" sz="2000" dirty="0"/>
              <a:t>=300)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15442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9: Car Price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Find the optimal “</a:t>
            </a:r>
            <a:r>
              <a:rPr lang="en-US" dirty="0" err="1"/>
              <a:t>mtry</a:t>
            </a:r>
            <a:r>
              <a:rPr lang="en-US" dirty="0"/>
              <a:t>”.</a:t>
            </a:r>
          </a:p>
          <a:p>
            <a:r>
              <a:rPr lang="en-US" dirty="0"/>
              <a:t>Fit a random forest to predict Price using all other variables in the “cars” data frame.</a:t>
            </a:r>
          </a:p>
          <a:p>
            <a:r>
              <a:rPr lang="en-US" dirty="0"/>
              <a:t>What is the model </a:t>
            </a:r>
            <a:r>
              <a:rPr lang="en-US" i="1" dirty="0"/>
              <a:t>R</a:t>
            </a:r>
            <a:r>
              <a:rPr lang="en-US" baseline="30000" dirty="0"/>
              <a:t>2</a:t>
            </a:r>
            <a:r>
              <a:rPr lang="en-US" dirty="0"/>
              <a:t>?</a:t>
            </a:r>
          </a:p>
          <a:p>
            <a:r>
              <a:rPr lang="en-US" dirty="0"/>
              <a:t>How many trees are enough?</a:t>
            </a:r>
          </a:p>
          <a:p>
            <a:r>
              <a:rPr lang="en-US" dirty="0"/>
              <a:t>Which variables are important?</a:t>
            </a:r>
          </a:p>
          <a:p>
            <a:r>
              <a:rPr lang="en-US" dirty="0"/>
              <a:t>Plot partial dependence plot on Horsepower.</a:t>
            </a:r>
          </a:p>
          <a:p>
            <a:r>
              <a:rPr lang="en-US" dirty="0"/>
              <a:t>Compute residuals.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1145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Part I: Parametric Models</a:t>
            </a:r>
          </a:p>
          <a:p>
            <a:pPr lvl="1"/>
            <a:r>
              <a:rPr lang="en-US" dirty="0"/>
              <a:t>Linear Regression: </a:t>
            </a:r>
            <a:r>
              <a:rPr lang="en-US" dirty="0" err="1"/>
              <a:t>lm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Binary Logistic Regression: </a:t>
            </a:r>
            <a:r>
              <a:rPr lang="en-US" dirty="0" err="1"/>
              <a:t>glm</a:t>
            </a:r>
            <a:r>
              <a:rPr lang="en-US" dirty="0"/>
              <a:t>()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Multilevel </a:t>
            </a:r>
            <a:r>
              <a:rPr lang="en-US" dirty="0"/>
              <a:t>Regression: lme4::</a:t>
            </a:r>
            <a:r>
              <a:rPr lang="en-US" dirty="0" err="1"/>
              <a:t>lmer</a:t>
            </a:r>
            <a:r>
              <a:rPr lang="en-US" dirty="0"/>
              <a:t>()</a:t>
            </a:r>
            <a:endParaRPr lang="en-US" dirty="0">
              <a:sym typeface="Wingdings" panose="05000000000000000000" pitchFamily="2" charset="2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Part II: Nonparametric Models </a:t>
            </a:r>
          </a:p>
          <a:p>
            <a:pPr lvl="1"/>
            <a:r>
              <a:rPr lang="en-US" dirty="0"/>
              <a:t>Regression Trees: </a:t>
            </a:r>
            <a:r>
              <a:rPr lang="en-US" dirty="0" err="1"/>
              <a:t>rpart</a:t>
            </a:r>
            <a:r>
              <a:rPr lang="en-US" dirty="0"/>
              <a:t>::</a:t>
            </a:r>
            <a:r>
              <a:rPr lang="en-US" dirty="0" err="1"/>
              <a:t>rpart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Decision Trees: </a:t>
            </a:r>
            <a:r>
              <a:rPr lang="en-US" dirty="0" err="1"/>
              <a:t>rpart</a:t>
            </a:r>
            <a:r>
              <a:rPr lang="en-US" dirty="0"/>
              <a:t>::</a:t>
            </a:r>
            <a:r>
              <a:rPr lang="en-US" dirty="0" err="1"/>
              <a:t>rpart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Random Forests: </a:t>
            </a:r>
            <a:r>
              <a:rPr lang="en-US" dirty="0" err="1"/>
              <a:t>ramdomForest</a:t>
            </a:r>
            <a:r>
              <a:rPr lang="en-US" dirty="0"/>
              <a:t>:: </a:t>
            </a:r>
            <a:r>
              <a:rPr lang="en-US" dirty="0" err="1"/>
              <a:t>ramdomForest</a:t>
            </a:r>
            <a:r>
              <a:rPr lang="en-US" dirty="0"/>
              <a:t>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922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Fit a linear regression model:</a:t>
            </a:r>
          </a:p>
          <a:p>
            <a:pPr lvl="1"/>
            <a:r>
              <a:rPr lang="en-US" dirty="0"/>
              <a:t>toy.lm1 &lt;- lm(formula=y ~ x1 + x2 + x3, data=toy)</a:t>
            </a:r>
          </a:p>
          <a:p>
            <a:pPr lvl="1"/>
            <a:r>
              <a:rPr lang="en-US" dirty="0"/>
              <a:t>Need to provide a “formula”</a:t>
            </a:r>
          </a:p>
          <a:p>
            <a:pPr lvl="1"/>
            <a:r>
              <a:rPr lang="en-US" dirty="0"/>
              <a:t>“data” is not needed if the variables in the formula are already in the global environment.</a:t>
            </a:r>
          </a:p>
          <a:p>
            <a:r>
              <a:rPr lang="en-US" dirty="0"/>
              <a:t>See model outputs:</a:t>
            </a:r>
          </a:p>
          <a:p>
            <a:pPr lvl="1"/>
            <a:r>
              <a:rPr lang="en-US" dirty="0"/>
              <a:t>Simple: toy.lm1 or print(toy.lm1)</a:t>
            </a:r>
          </a:p>
          <a:p>
            <a:pPr lvl="1"/>
            <a:r>
              <a:rPr lang="en-US" dirty="0"/>
              <a:t>Detailed: summary(toy.lm1)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9203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73E9F-38D1-4259-9768-E19D23A85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8FF69-3D61-4184-A5E5-8F2325B3D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Bates D., </a:t>
            </a:r>
            <a:r>
              <a:rPr lang="en-US" dirty="0" err="1"/>
              <a:t>Mächler</a:t>
            </a:r>
            <a:r>
              <a:rPr lang="en-US" dirty="0"/>
              <a:t> M., </a:t>
            </a:r>
            <a:r>
              <a:rPr lang="en-US" dirty="0" err="1"/>
              <a:t>Bolker</a:t>
            </a:r>
            <a:r>
              <a:rPr lang="en-US" dirty="0"/>
              <a:t> B.M., and Walker S.C. (2015), “Fitting Linear Mixed-Effects Models Using lme4”, </a:t>
            </a:r>
            <a:r>
              <a:rPr lang="en-US" i="1" dirty="0"/>
              <a:t>Journal of Statistical Software</a:t>
            </a:r>
            <a:r>
              <a:rPr lang="en-US" dirty="0"/>
              <a:t>,</a:t>
            </a:r>
            <a:r>
              <a:rPr lang="en-US" i="1" dirty="0"/>
              <a:t> v</a:t>
            </a:r>
            <a:r>
              <a:rPr lang="en-US" dirty="0"/>
              <a:t>67. DOI 10.18637/jss.v067.i01</a:t>
            </a:r>
          </a:p>
          <a:p>
            <a:r>
              <a:rPr lang="en-US" dirty="0" err="1"/>
              <a:t>Therneau</a:t>
            </a:r>
            <a:r>
              <a:rPr lang="en-US" dirty="0"/>
              <a:t> T. and Atkinson B. (2018) </a:t>
            </a:r>
            <a:r>
              <a:rPr lang="en-US" b="1" dirty="0" err="1"/>
              <a:t>rpart</a:t>
            </a:r>
            <a:r>
              <a:rPr lang="en-US" dirty="0"/>
              <a:t>: Recursive Partitioning and Regression Trees.  R package version 4.1-13. https://CRAN.R-project.org/package=rpart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86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Model Output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Statistical Modeling &amp; Learning in 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05700"/>
            <a:ext cx="7996100" cy="22846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FCD12D9-BCB8-4B32-BDFE-15B03276B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678362"/>
            <a:ext cx="8229600" cy="1447801"/>
          </a:xfrm>
        </p:spPr>
        <p:txBody>
          <a:bodyPr>
            <a:normAutofit/>
          </a:bodyPr>
          <a:lstStyle/>
          <a:p>
            <a:r>
              <a:rPr lang="en-US" dirty="0"/>
              <a:t>The intercept is automatically added.</a:t>
            </a:r>
          </a:p>
          <a:p>
            <a:r>
              <a:rPr lang="en-US" dirty="0"/>
              <a:t>No quotation marks needed for dataset name</a:t>
            </a:r>
          </a:p>
        </p:txBody>
      </p:sp>
    </p:spTree>
    <p:extLst>
      <p:ext uri="{BB962C8B-B14F-4D97-AF65-F5344CB8AC3E}">
        <p14:creationId xmlns:p14="http://schemas.microsoft.com/office/powerpoint/2010/main" val="54380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2055</TotalTime>
  <Words>5502</Words>
  <Application>Microsoft Office PowerPoint</Application>
  <PresentationFormat>On-screen Show (4:3)</PresentationFormat>
  <Paragraphs>840</Paragraphs>
  <Slides>80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8" baseType="lpstr">
      <vt:lpstr>Arial</vt:lpstr>
      <vt:lpstr>Calibri</vt:lpstr>
      <vt:lpstr>Cambria Math</vt:lpstr>
      <vt:lpstr>Courier</vt:lpstr>
      <vt:lpstr>Helvetica Neue</vt:lpstr>
      <vt:lpstr>Times New Roman</vt:lpstr>
      <vt:lpstr>Wingdings</vt:lpstr>
      <vt:lpstr>Office Theme</vt:lpstr>
      <vt:lpstr>Statistical Modeling &amp; Learning in R</vt:lpstr>
      <vt:lpstr>Information</vt:lpstr>
      <vt:lpstr>Setup</vt:lpstr>
      <vt:lpstr>Outline</vt:lpstr>
      <vt:lpstr>PowerPoint Presentation</vt:lpstr>
      <vt:lpstr>Linear Regression</vt:lpstr>
      <vt:lpstr>Toy Example</vt:lpstr>
      <vt:lpstr>Toy Example</vt:lpstr>
      <vt:lpstr>Simple Model Output</vt:lpstr>
      <vt:lpstr>Detailed Model Output</vt:lpstr>
      <vt:lpstr>Practice 1: Car Price Prediction</vt:lpstr>
      <vt:lpstr>Writing R’s Formulas</vt:lpstr>
      <vt:lpstr>Writing R’s Formulas</vt:lpstr>
      <vt:lpstr>Writing R’s Formulas</vt:lpstr>
      <vt:lpstr>R’s Formula Summary</vt:lpstr>
      <vt:lpstr>Practice 2: Car Price Prediction</vt:lpstr>
      <vt:lpstr>Working with Categorical Predictors</vt:lpstr>
      <vt:lpstr>Stepwise Regression</vt:lpstr>
      <vt:lpstr>Basic Diagnostics Tools</vt:lpstr>
      <vt:lpstr>Predictions</vt:lpstr>
      <vt:lpstr>Practice 3: Car Price Prediction</vt:lpstr>
      <vt:lpstr>PowerPoint Presentation</vt:lpstr>
      <vt:lpstr>Binary Logistic Regression</vt:lpstr>
      <vt:lpstr>Fitting a Binary Logistic Regression Model for the Iris Dataset</vt:lpstr>
      <vt:lpstr>Model Outputs and Basic Diagnostic Tools</vt:lpstr>
      <vt:lpstr>Simple Model Output</vt:lpstr>
      <vt:lpstr>Detailed Model Output</vt:lpstr>
      <vt:lpstr>Predictions</vt:lpstr>
      <vt:lpstr>Practice 4: Classify Iris Flowers</vt:lpstr>
      <vt:lpstr>PowerPoint Presentation</vt:lpstr>
      <vt:lpstr>Multilevel Regression</vt:lpstr>
      <vt:lpstr>Sleepstudy Example</vt:lpstr>
      <vt:lpstr>Sleepstudy Example</vt:lpstr>
      <vt:lpstr>Fitting Multilevel Models</vt:lpstr>
      <vt:lpstr>More on Multilevel Model Formulas</vt:lpstr>
      <vt:lpstr>Model Outputs and Predictions</vt:lpstr>
      <vt:lpstr>Model Summary</vt:lpstr>
      <vt:lpstr>Basic Diagnostic Plots</vt:lpstr>
      <vt:lpstr>Practice 5: Sleep Study</vt:lpstr>
      <vt:lpstr>PowerPoint Presentation</vt:lpstr>
      <vt:lpstr>Regression trees</vt:lpstr>
      <vt:lpstr>Regression trees</vt:lpstr>
      <vt:lpstr>Recursive Partitioning</vt:lpstr>
      <vt:lpstr>Tree Properties</vt:lpstr>
      <vt:lpstr>Tree Properties</vt:lpstr>
      <vt:lpstr>Fitting Regression Trees</vt:lpstr>
      <vt:lpstr>Tree Growing</vt:lpstr>
      <vt:lpstr>Tree Outputs</vt:lpstr>
      <vt:lpstr>Simple Output</vt:lpstr>
      <vt:lpstr>Detailed Output</vt:lpstr>
      <vt:lpstr>Plot the Tree</vt:lpstr>
      <vt:lpstr>Practice 6: Car Price Prediction</vt:lpstr>
      <vt:lpstr>Remarks</vt:lpstr>
      <vt:lpstr>Best Tree Size?</vt:lpstr>
      <vt:lpstr>Cross-validation (CV)</vt:lpstr>
      <vt:lpstr>Internal rpart Cross-validation</vt:lpstr>
      <vt:lpstr>Internal rpart Cross-validation</vt:lpstr>
      <vt:lpstr>Tree Pruning</vt:lpstr>
      <vt:lpstr>Predictions</vt:lpstr>
      <vt:lpstr>Practice 7: Car Price Prediction</vt:lpstr>
      <vt:lpstr>Regression Tree Diagnostics</vt:lpstr>
      <vt:lpstr>PowerPoint Presentation</vt:lpstr>
      <vt:lpstr>Decision Trees</vt:lpstr>
      <vt:lpstr>Decision Trees</vt:lpstr>
      <vt:lpstr>Fitting Decision Trees</vt:lpstr>
      <vt:lpstr>Decision Tree Outputs</vt:lpstr>
      <vt:lpstr>Predictions</vt:lpstr>
      <vt:lpstr>Practice 8: Iris Flower Classification</vt:lpstr>
      <vt:lpstr>PowerPoint Presentation</vt:lpstr>
      <vt:lpstr>Random Forests</vt:lpstr>
      <vt:lpstr>Random Forests</vt:lpstr>
      <vt:lpstr>Fitting Random Forests</vt:lpstr>
      <vt:lpstr>Random Forest Output</vt:lpstr>
      <vt:lpstr>Plots</vt:lpstr>
      <vt:lpstr>Predictions</vt:lpstr>
      <vt:lpstr>Some Other Tools</vt:lpstr>
      <vt:lpstr>Practice 9: Car Price Prediction</vt:lpstr>
      <vt:lpstr>Practice 9: Car Price Prediction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Anh Bui</dc:creator>
  <cp:lastModifiedBy>Anh Tuan Bui</cp:lastModifiedBy>
  <cp:revision>388</cp:revision>
  <dcterms:created xsi:type="dcterms:W3CDTF">2006-08-16T00:00:00Z</dcterms:created>
  <dcterms:modified xsi:type="dcterms:W3CDTF">2018-07-23T16:56:50Z</dcterms:modified>
</cp:coreProperties>
</file>