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75" r:id="rId3"/>
    <p:sldId id="268" r:id="rId4"/>
    <p:sldId id="258" r:id="rId5"/>
    <p:sldId id="344" r:id="rId6"/>
    <p:sldId id="267" r:id="rId7"/>
    <p:sldId id="259" r:id="rId8"/>
    <p:sldId id="263" r:id="rId9"/>
    <p:sldId id="260" r:id="rId10"/>
    <p:sldId id="262" r:id="rId11"/>
    <p:sldId id="261" r:id="rId12"/>
    <p:sldId id="264" r:id="rId13"/>
    <p:sldId id="312" r:id="rId14"/>
    <p:sldId id="265" r:id="rId15"/>
    <p:sldId id="270" r:id="rId16"/>
    <p:sldId id="269" r:id="rId17"/>
    <p:sldId id="271" r:id="rId18"/>
    <p:sldId id="266" r:id="rId19"/>
    <p:sldId id="347" r:id="rId20"/>
    <p:sldId id="279" r:id="rId21"/>
    <p:sldId id="272" r:id="rId22"/>
    <p:sldId id="274" r:id="rId23"/>
    <p:sldId id="273" r:id="rId24"/>
    <p:sldId id="278" r:id="rId25"/>
    <p:sldId id="348" r:id="rId26"/>
    <p:sldId id="313" r:id="rId27"/>
    <p:sldId id="335" r:id="rId28"/>
    <p:sldId id="336" r:id="rId29"/>
    <p:sldId id="340" r:id="rId30"/>
    <p:sldId id="339" r:id="rId31"/>
    <p:sldId id="338" r:id="rId32"/>
    <p:sldId id="337" r:id="rId33"/>
    <p:sldId id="346" r:id="rId34"/>
    <p:sldId id="280" r:id="rId35"/>
    <p:sldId id="282" r:id="rId36"/>
    <p:sldId id="283" r:id="rId37"/>
    <p:sldId id="284" r:id="rId38"/>
    <p:sldId id="285" r:id="rId39"/>
    <p:sldId id="307" r:id="rId40"/>
    <p:sldId id="306" r:id="rId41"/>
    <p:sldId id="309" r:id="rId42"/>
    <p:sldId id="310" r:id="rId43"/>
    <p:sldId id="318" r:id="rId44"/>
    <p:sldId id="289" r:id="rId45"/>
    <p:sldId id="288" r:id="rId46"/>
    <p:sldId id="315" r:id="rId47"/>
    <p:sldId id="308" r:id="rId48"/>
    <p:sldId id="316" r:id="rId49"/>
    <p:sldId id="317" r:id="rId50"/>
    <p:sldId id="334" r:id="rId51"/>
    <p:sldId id="349" r:id="rId52"/>
    <p:sldId id="332" r:id="rId53"/>
    <p:sldId id="299" r:id="rId54"/>
    <p:sldId id="321" r:id="rId55"/>
    <p:sldId id="322" r:id="rId56"/>
    <p:sldId id="323" r:id="rId57"/>
    <p:sldId id="341" r:id="rId58"/>
    <p:sldId id="350" r:id="rId59"/>
    <p:sldId id="333" r:id="rId60"/>
    <p:sldId id="314" r:id="rId61"/>
    <p:sldId id="325" r:id="rId62"/>
    <p:sldId id="326" r:id="rId63"/>
    <p:sldId id="328" r:id="rId64"/>
    <p:sldId id="327" r:id="rId65"/>
    <p:sldId id="324" r:id="rId66"/>
    <p:sldId id="330" r:id="rId67"/>
    <p:sldId id="342" r:id="rId68"/>
    <p:sldId id="343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1788" autoAdjust="0"/>
  </p:normalViewPr>
  <p:slideViewPr>
    <p:cSldViewPr>
      <p:cViewPr varScale="1">
        <p:scale>
          <a:sx n="62" d="100"/>
          <a:sy n="62" d="100"/>
        </p:scale>
        <p:origin x="14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9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EE06-CC84-4939-8D30-3E7A115E483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B6C6E-4402-4DAB-A750-D2F15767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6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4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Loss = 0/1 loss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err="1"/>
              <a:t>yval</a:t>
            </a:r>
            <a:r>
              <a:rPr lang="en-US" i="0" baseline="0" dirty="0"/>
              <a:t> (</a:t>
            </a:r>
            <a:r>
              <a:rPr lang="en-US" i="0" baseline="0" dirty="0" err="1"/>
              <a:t>yrpob</a:t>
            </a:r>
            <a:r>
              <a:rPr lang="en-US" i="0" baseline="0" dirty="0"/>
              <a:t>) = </a:t>
            </a:r>
            <a:r>
              <a:rPr lang="en-US" dirty="0"/>
              <a:t>Predicted class (class probabilities)</a:t>
            </a:r>
            <a:endParaRPr lang="en-US" i="1" dirty="0"/>
          </a:p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5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2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optimal “</a:t>
            </a:r>
            <a:r>
              <a:rPr lang="en-US" dirty="0" err="1"/>
              <a:t>mtry</a:t>
            </a:r>
            <a:r>
              <a:rPr lang="en-US" dirty="0"/>
              <a:t>” value with respect to OOB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More on splitting complexity: </a:t>
                </a:r>
              </a:p>
              <a:p>
                <a:pPr lvl="1"/>
                <a:r>
                  <a:rPr lang="en-US" dirty="0" smtClean="0"/>
                  <a:t>Numerical variables: </a:t>
                </a:r>
                <a:r>
                  <a:rPr lang="en-US" b="0" i="0" smtClean="0">
                    <a:latin typeface="Cambria Math"/>
                  </a:rPr>
                  <a:t>𝑂(𝑛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^(</a:t>
                </a:r>
                <a:r>
                  <a:rPr lang="en-US" b="0" i="0" smtClean="0">
                    <a:latin typeface="Cambria Math"/>
                  </a:rPr>
                  <a:t>𝐵−1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dirty="0" smtClean="0"/>
                  <a:t> for an exhaustive search.</a:t>
                </a:r>
              </a:p>
              <a:p>
                <a:pPr lvl="2"/>
                <a:r>
                  <a:rPr lang="en-US" i="0">
                    <a:latin typeface="Cambria Math"/>
                  </a:rPr>
                  <a:t>𝑂(𝑛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i="0">
                    <a:latin typeface="Cambria Math"/>
                  </a:rPr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if using dynamic programming</a:t>
                </a:r>
              </a:p>
              <a:p>
                <a:pPr lvl="2"/>
                <a:r>
                  <a:rPr lang="en-US" i="1" dirty="0" smtClean="0"/>
                  <a:t>B</a:t>
                </a:r>
                <a:r>
                  <a:rPr lang="en-US" dirty="0" smtClean="0"/>
                  <a:t> can be adaptively chosen</a:t>
                </a:r>
              </a:p>
              <a:p>
                <a:pPr lvl="1"/>
                <a:r>
                  <a:rPr lang="en-US" dirty="0" smtClean="0"/>
                  <a:t>Categorical variables: (</a:t>
                </a:r>
                <a:r>
                  <a:rPr lang="en-US" i="1" dirty="0" smtClean="0"/>
                  <a:t>B </a:t>
                </a:r>
                <a:r>
                  <a:rPr lang="en-US" dirty="0" smtClean="0"/>
                  <a:t>≤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the number of categories)</a:t>
                </a:r>
              </a:p>
              <a:p>
                <a:pPr lvl="2"/>
                <a:r>
                  <a:rPr lang="en-US" i="1" dirty="0" smtClean="0"/>
                  <a:t>B</a:t>
                </a:r>
                <a:r>
                  <a:rPr lang="en-US" dirty="0" smtClean="0"/>
                  <a:t> = 2: </a:t>
                </a:r>
                <a:r>
                  <a:rPr lang="en-US" i="0">
                    <a:latin typeface="Cambria Math"/>
                  </a:rPr>
                  <a:t>𝑂(𝑛</a:t>
                </a:r>
                <a:r>
                  <a:rPr lang="en-US" i="0">
                    <a:latin typeface="Cambria Math" panose="02040503050406030204" pitchFamily="18" charset="0"/>
                  </a:rPr>
                  <a:t>^(</a:t>
                </a:r>
                <a:r>
                  <a:rPr lang="en-US" b="0" i="0" smtClean="0">
                    <a:latin typeface="Cambria Math"/>
                  </a:rPr>
                  <a:t>𝐶</a:t>
                </a:r>
                <a:r>
                  <a:rPr lang="en-US" i="0">
                    <a:latin typeface="Cambria Math"/>
                  </a:rPr>
                  <a:t>−1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/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for an exhaustive </a:t>
                </a:r>
                <a:r>
                  <a:rPr lang="en-US" dirty="0" smtClean="0"/>
                  <a:t>search, but can be done in </a:t>
                </a:r>
                <a:r>
                  <a:rPr lang="en-US" i="0">
                    <a:latin typeface="Cambria Math"/>
                  </a:rPr>
                  <a:t>𝑂(𝑛)</a:t>
                </a:r>
                <a:r>
                  <a:rPr lang="en-US" dirty="0" smtClean="0"/>
                  <a:t> by ordering the categories using mean response</a:t>
                </a:r>
                <a:endParaRPr lang="en-US" dirty="0"/>
              </a:p>
              <a:p>
                <a:pPr lvl="2"/>
                <a:r>
                  <a:rPr lang="en-US" i="1" dirty="0" smtClean="0"/>
                  <a:t>B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: </a:t>
                </a:r>
                <a:r>
                  <a:rPr lang="en-US" i="0">
                    <a:latin typeface="Cambria Math"/>
                  </a:rPr>
                  <a:t>𝑂</a:t>
                </a:r>
                <a:r>
                  <a:rPr lang="en-US" b="0" i="0" smtClean="0">
                    <a:latin typeface="Cambria Math"/>
                  </a:rPr>
                  <a:t>(𝑛)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9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Deviance = </a:t>
            </a:r>
            <a:r>
              <a:rPr lang="en-US" sz="1200" dirty="0"/>
              <a:t>Residual sum-of-square of the node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yval</a:t>
            </a:r>
            <a:r>
              <a:rPr lang="en-US" dirty="0"/>
              <a:t> = predicted</a:t>
            </a:r>
            <a:r>
              <a:rPr lang="en-US" baseline="0" dirty="0"/>
              <a:t> value of the node</a:t>
            </a:r>
            <a:endParaRPr lang="en-US" sz="1200" dirty="0"/>
          </a:p>
          <a:p>
            <a:r>
              <a:rPr lang="en-US" dirty="0"/>
              <a:t>Star</a:t>
            </a:r>
            <a:r>
              <a:rPr lang="en-US" baseline="0" dirty="0"/>
              <a:t> symbols: leaf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0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hbui2013/Statistical-Modeling-and-Learning-in-R" TargetMode="External"/><Relationship Id="rId2" Type="http://schemas.openxmlformats.org/officeDocument/2006/relationships/hyperlink" Target="https://sites.northwestern.edu/summerworkshops/resources/downloading-from-github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alumni.media.mit.edu/~tpminka/courses/36-350.2001/lectures/day20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/>
          <a:lstStyle/>
          <a:p>
            <a:r>
              <a:rPr lang="en-US" dirty="0"/>
              <a:t>Statistical Modeling &amp; Learning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086600" cy="1752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i="1" dirty="0"/>
              <a:t>Data Science and Programming Summer Workshop Series</a:t>
            </a:r>
          </a:p>
          <a:p>
            <a:pPr>
              <a:lnSpc>
                <a:spcPct val="120000"/>
              </a:lnSpc>
            </a:pPr>
            <a:r>
              <a:rPr lang="en-US" dirty="0"/>
              <a:t>07/25/2018</a:t>
            </a:r>
          </a:p>
          <a:p>
            <a:pPr>
              <a:lnSpc>
                <a:spcPct val="120000"/>
              </a:lnSpc>
            </a:pPr>
            <a:r>
              <a:rPr lang="en-US" dirty="0"/>
              <a:t>Anh T. Bui</a:t>
            </a:r>
          </a:p>
          <a:p>
            <a:pPr>
              <a:lnSpc>
                <a:spcPct val="120000"/>
              </a:lnSpc>
            </a:pPr>
            <a:r>
              <a:rPr lang="en-US" dirty="0"/>
              <a:t>IEMS, Northwestern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1F4-6E47-4400-90E8-F73753F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R’s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2DA8-1DB5-42D2-89BC-0E24AB8E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all variables in the dataset: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., data=toy)</a:t>
            </a:r>
          </a:p>
          <a:p>
            <a:r>
              <a:rPr lang="en-US" dirty="0"/>
              <a:t>Add variable interactions: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. + x1:x2 + x1:x3 + x2:x3, data=toy)</a:t>
            </a:r>
          </a:p>
          <a:p>
            <a:pPr lvl="1"/>
            <a:r>
              <a:rPr lang="en-US" dirty="0"/>
              <a:t>Or: lm(y ~ (x1 + x2 + x3)^2, data=toy)</a:t>
            </a:r>
          </a:p>
          <a:p>
            <a:pPr lvl="1"/>
            <a:r>
              <a:rPr lang="en-US" dirty="0"/>
              <a:t>Or: </a:t>
            </a:r>
            <a:r>
              <a:rPr lang="es-ES" dirty="0"/>
              <a:t>lm(y ~ . + .^2, data=</a:t>
            </a:r>
            <a:r>
              <a:rPr lang="es-ES" dirty="0" err="1"/>
              <a:t>toy</a:t>
            </a:r>
            <a:r>
              <a:rPr lang="es-ES" dirty="0"/>
              <a:t>)</a:t>
            </a:r>
            <a:endParaRPr lang="en-US" dirty="0"/>
          </a:p>
          <a:p>
            <a:r>
              <a:rPr lang="en-US" dirty="0"/>
              <a:t>Add all possible interactions: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x1*x2*x3, data=toy)</a:t>
            </a:r>
          </a:p>
          <a:p>
            <a:pPr lvl="1"/>
            <a:r>
              <a:rPr lang="en-US" dirty="0"/>
              <a:t>Or: lm(y ~ (x1 + x2 + x3)^3, data=toy)</a:t>
            </a:r>
          </a:p>
          <a:p>
            <a:pPr lvl="1"/>
            <a:r>
              <a:rPr lang="en-US" dirty="0"/>
              <a:t>Or: </a:t>
            </a:r>
            <a:r>
              <a:rPr lang="es-ES" dirty="0"/>
              <a:t>lm(y ~ . + .^2 + .^3, data=</a:t>
            </a:r>
            <a:r>
              <a:rPr lang="es-ES" dirty="0" err="1"/>
              <a:t>toy</a:t>
            </a:r>
            <a:r>
              <a:rPr lang="es-E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0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1F4-6E47-4400-90E8-F73753F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R’s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2DA8-1DB5-42D2-89BC-0E24AB8E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Remove intercept: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x1*x2*x3 - 1, data=toy)</a:t>
            </a:r>
          </a:p>
          <a:p>
            <a:r>
              <a:rPr lang="en-US" dirty="0"/>
              <a:t>Remove a variable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x3, data=toy)</a:t>
            </a:r>
          </a:p>
          <a:p>
            <a:r>
              <a:rPr lang="en-US" dirty="0"/>
              <a:t>Remove all variables: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., data=toy)</a:t>
            </a:r>
          </a:p>
          <a:p>
            <a:r>
              <a:rPr lang="en-US" dirty="0"/>
              <a:t>Formulas are evaluated from left to right. The below commands produce different models: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. + x1*x2*x3 - (x1+x2+x3)^2, data=toy)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(x1+x2+x3)^2 + ., data=toy)</a:t>
            </a:r>
          </a:p>
        </p:txBody>
      </p:sp>
    </p:spTree>
    <p:extLst>
      <p:ext uri="{BB962C8B-B14F-4D97-AF65-F5344CB8AC3E}">
        <p14:creationId xmlns:p14="http://schemas.microsoft.com/office/powerpoint/2010/main" val="287304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1F4-6E47-4400-90E8-F73753F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R’s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72DA8-1DB5-42D2-89BC-0E24AB8E8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 arithmetic operations:</a:t>
                </a:r>
              </a:p>
              <a:p>
                <a:pPr lvl="1"/>
                <a:r>
                  <a:rPr lang="en-US" dirty="0" err="1"/>
                  <a:t>lm</a:t>
                </a:r>
                <a:r>
                  <a:rPr lang="en-US" dirty="0"/>
                  <a:t>(log(abs(y)) ~ x1 + x2 + I(x2^2) + I(x2*x3), data=toy)</a:t>
                </a:r>
              </a:p>
              <a:p>
                <a:pPr lvl="1"/>
                <a:r>
                  <a:rPr lang="en-US" dirty="0"/>
                  <a:t>The above fits a model for: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Function I() tells R to create a variable from the arithmetic operations inside the parentheses.</a:t>
                </a:r>
              </a:p>
              <a:p>
                <a:pPr lvl="1"/>
                <a:r>
                  <a:rPr lang="en-US" dirty="0"/>
                  <a:t>Without I(), the above fits a model for: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72DA8-1DB5-42D2-89BC-0E24AB8E8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29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46F-43E9-4C16-AEC1-50A3FDB0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2: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86D0-3F92-49A6-A54C-46E98074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“Cars93” dataset in the “MASS” package.</a:t>
            </a:r>
          </a:p>
          <a:p>
            <a:r>
              <a:rPr lang="en-US" dirty="0"/>
              <a:t>Fit a linear regression model to predict “Price” (with log-transform) based on “Horsepower”, “Weight”, and their interaction.</a:t>
            </a:r>
          </a:p>
          <a:p>
            <a:r>
              <a:rPr lang="en-US" dirty="0"/>
              <a:t>Which terms are statistically significant?</a:t>
            </a:r>
          </a:p>
        </p:txBody>
      </p:sp>
    </p:spTree>
    <p:extLst>
      <p:ext uri="{BB962C8B-B14F-4D97-AF65-F5344CB8AC3E}">
        <p14:creationId xmlns:p14="http://schemas.microsoft.com/office/powerpoint/2010/main" val="148065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CFDE-EAA6-4E78-A51B-4F5F17C1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Categorical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4BB5C-FE83-4E04-8F64-3CC8D8179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Add a categorical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to the toy dataset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takes values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”, 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”, 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”}</m:t>
                    </m:r>
                  </m:oMath>
                </a14:m>
                <a:r>
                  <a:rPr lang="en-US" dirty="0"/>
                  <a:t> with equal probabilities.</a:t>
                </a:r>
              </a:p>
              <a:p>
                <a:r>
                  <a:rPr lang="en-US" dirty="0"/>
                  <a:t>Add a new response variable </a:t>
                </a:r>
                <a:r>
                  <a:rPr lang="en-US" i="1" dirty="0"/>
                  <a:t>Z</a:t>
                </a:r>
                <a:r>
                  <a:rPr lang="en-US" dirty="0"/>
                  <a:t> to the toy dataset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+5     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+10   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eqArr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Fit a model for </a:t>
                </a:r>
                <a:r>
                  <a:rPr lang="en-US" i="1" dirty="0"/>
                  <a:t>Z</a:t>
                </a:r>
                <a:r>
                  <a:rPr lang="en-US" dirty="0"/>
                  <a:t> against </a:t>
                </a:r>
                <a:r>
                  <a:rPr lang="en-US" i="1" dirty="0"/>
                  <a:t>X</a:t>
                </a:r>
                <a:r>
                  <a:rPr lang="en-US" dirty="0"/>
                  <a:t>’s: </a:t>
                </a:r>
              </a:p>
              <a:p>
                <a:pPr lvl="1"/>
                <a:r>
                  <a:rPr lang="en-US" dirty="0"/>
                  <a:t>toy.lm2 &lt;- lm(z ~ . - y, data=toy)</a:t>
                </a:r>
              </a:p>
              <a:p>
                <a:r>
                  <a:rPr lang="en-US" dirty="0"/>
                  <a:t>Function </a:t>
                </a:r>
                <a:r>
                  <a:rPr lang="en-US" dirty="0" err="1"/>
                  <a:t>lm</a:t>
                </a:r>
                <a:r>
                  <a:rPr lang="en-US" dirty="0"/>
                  <a:t>() automatically creates indicator variables for </a:t>
                </a:r>
                <a:r>
                  <a:rPr lang="en-US" i="1" dirty="0"/>
                  <a:t>X</a:t>
                </a:r>
                <a:r>
                  <a:rPr lang="en-US" baseline="-25000" dirty="0"/>
                  <a:t>4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toy.lm2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364BB5C-FE83-4E04-8F64-3CC8D8179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68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7F12-4BC5-488A-A488-5B9C0072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49A6-5B22-4315-B390-591804A2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stepwise regression:</a:t>
            </a:r>
          </a:p>
          <a:p>
            <a:pPr lvl="1"/>
            <a:r>
              <a:rPr lang="en-US" dirty="0"/>
              <a:t>toy.lm3 &lt;- step(object=toy.lm2, scope=~ .^2)</a:t>
            </a:r>
          </a:p>
          <a:p>
            <a:pPr lvl="1"/>
            <a:r>
              <a:rPr lang="en-US" dirty="0"/>
              <a:t>Need to provide an initial model to “object” argument</a:t>
            </a:r>
          </a:p>
          <a:p>
            <a:pPr lvl="1"/>
            <a:r>
              <a:rPr lang="en-US" dirty="0"/>
              <a:t>“scope” is optional. </a:t>
            </a:r>
          </a:p>
          <a:p>
            <a:pPr lvl="1"/>
            <a:r>
              <a:rPr lang="en-US" dirty="0"/>
              <a:t>The above asks step() to additionally consider the second-order interactions of the variables used in toy.lm2:</a:t>
            </a:r>
          </a:p>
          <a:p>
            <a:pPr lvl="2"/>
            <a:r>
              <a:rPr lang="en-US" dirty="0"/>
              <a:t>summary(toy.lm3)</a:t>
            </a:r>
          </a:p>
        </p:txBody>
      </p:sp>
    </p:spTree>
    <p:extLst>
      <p:ext uri="{BB962C8B-B14F-4D97-AF65-F5344CB8AC3E}">
        <p14:creationId xmlns:p14="http://schemas.microsoft.com/office/powerpoint/2010/main" val="257513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1121-4FEE-4FA8-9D09-C0A7AE35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Diagnostics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D4CF-CA60-447A-AE11-60741509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plots:</a:t>
            </a:r>
          </a:p>
          <a:p>
            <a:pPr lvl="1"/>
            <a:r>
              <a:rPr lang="en-US" dirty="0"/>
              <a:t>plot(toy.lm3)</a:t>
            </a:r>
          </a:p>
          <a:p>
            <a:r>
              <a:rPr lang="en-US" dirty="0"/>
              <a:t>Find more tools (e.g., partial-regression/added-variable plot, partial-residual/component-residual plot, etc.) using:</a:t>
            </a:r>
          </a:p>
          <a:p>
            <a:pPr lvl="1"/>
            <a:r>
              <a:rPr lang="en-US" dirty="0"/>
              <a:t>methods(class=‘</a:t>
            </a:r>
            <a:r>
              <a:rPr lang="en-US" dirty="0" err="1"/>
              <a:t>lm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26737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6896-9995-40AD-B7F9-FB4BA36A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D111-EFF2-44EC-BA79-BD84B150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Predictions:</a:t>
            </a:r>
          </a:p>
          <a:p>
            <a:pPr lvl="1"/>
            <a:r>
              <a:rPr lang="en-US" dirty="0"/>
              <a:t>predict(object=toy.lm3, </a:t>
            </a:r>
            <a:r>
              <a:rPr lang="en-US" dirty="0" err="1"/>
              <a:t>newdata</a:t>
            </a:r>
            <a:r>
              <a:rPr lang="en-US" dirty="0"/>
              <a:t>=toy)</a:t>
            </a:r>
          </a:p>
          <a:p>
            <a:r>
              <a:rPr lang="en-US" dirty="0"/>
              <a:t>Prediction Intervals:</a:t>
            </a:r>
          </a:p>
          <a:p>
            <a:pPr lvl="1"/>
            <a:r>
              <a:rPr lang="en-US" dirty="0"/>
              <a:t>predict(object=toy.lm3, </a:t>
            </a:r>
            <a:r>
              <a:rPr lang="en-US" dirty="0" err="1"/>
              <a:t>newdata</a:t>
            </a:r>
            <a:r>
              <a:rPr lang="en-US" dirty="0"/>
              <a:t>=toy, interval = "prediction")</a:t>
            </a:r>
          </a:p>
          <a:p>
            <a:r>
              <a:rPr lang="en-US" dirty="0"/>
              <a:t>Confidence intervals:</a:t>
            </a:r>
          </a:p>
          <a:p>
            <a:pPr lvl="1"/>
            <a:r>
              <a:rPr lang="en-US" dirty="0"/>
              <a:t>predict(object=toy.lm3, </a:t>
            </a:r>
            <a:r>
              <a:rPr lang="en-US" dirty="0" err="1"/>
              <a:t>newdata</a:t>
            </a:r>
            <a:r>
              <a:rPr lang="en-US" dirty="0"/>
              <a:t>=toy, interval = "confidence")</a:t>
            </a:r>
          </a:p>
        </p:txBody>
      </p:sp>
    </p:spTree>
    <p:extLst>
      <p:ext uri="{BB962C8B-B14F-4D97-AF65-F5344CB8AC3E}">
        <p14:creationId xmlns:p14="http://schemas.microsoft.com/office/powerpoint/2010/main" val="244623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5DFA-9EF4-4057-B8E0-4FA41BF7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3: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8A18-A47E-46F6-AB73-330C3EC7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Fit an initial linear regression model to predict “Price” (with log-transform) based on “Horsepower”, “Weight”, and “</a:t>
            </a:r>
            <a:r>
              <a:rPr lang="en-US" dirty="0" err="1"/>
              <a:t>AirBags</a:t>
            </a:r>
            <a:r>
              <a:rPr lang="en-US" dirty="0"/>
              <a:t>” using the “Cars93” dataset in the “MASS” package.</a:t>
            </a:r>
          </a:p>
          <a:p>
            <a:r>
              <a:rPr lang="en-US" dirty="0"/>
              <a:t>Use stepwise regression to select the final model that considers second-order variable interactions.</a:t>
            </a:r>
          </a:p>
          <a:p>
            <a:r>
              <a:rPr lang="en-US" dirty="0"/>
              <a:t>Produce basic diagnostic plots for the final model.</a:t>
            </a:r>
          </a:p>
          <a:p>
            <a:r>
              <a:rPr lang="en-US" dirty="0"/>
              <a:t>Compute residuals of the final model.</a:t>
            </a:r>
          </a:p>
        </p:txBody>
      </p:sp>
    </p:spTree>
    <p:extLst>
      <p:ext uri="{BB962C8B-B14F-4D97-AF65-F5344CB8AC3E}">
        <p14:creationId xmlns:p14="http://schemas.microsoft.com/office/powerpoint/2010/main" val="23328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I: 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Linear Regression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Binary Logistic Regression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Multilevel </a:t>
            </a:r>
            <a:r>
              <a:rPr lang="en-US" sz="3200" dirty="0"/>
              <a:t>Regression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0601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workshop is a part of the </a:t>
            </a:r>
            <a:r>
              <a:rPr lang="en-US" i="1" dirty="0"/>
              <a:t>Data Science and Programming Summer Workshop Series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>
                <a:hlinkClick r:id="rId2"/>
              </a:rPr>
              <a:t>https://sites.northwestern.edu/summerworkshops</a:t>
            </a:r>
            <a:endParaRPr lang="en-US" i="1" dirty="0"/>
          </a:p>
          <a:p>
            <a:r>
              <a:rPr lang="en-US" dirty="0"/>
              <a:t>Workshop materials can be found in this repository: </a:t>
            </a:r>
            <a:r>
              <a:rPr lang="en-US" dirty="0">
                <a:hlinkClick r:id="rId3"/>
              </a:rPr>
              <a:t>https://github.com/anhbui2013/Statistical-Modeling-and-Learning-in-R</a:t>
            </a:r>
            <a:endParaRPr lang="en-US" dirty="0"/>
          </a:p>
          <a:p>
            <a:r>
              <a:rPr lang="en-US" dirty="0"/>
              <a:t>Instruction for downloading from GitHub can be found here: </a:t>
            </a:r>
            <a:r>
              <a:rPr lang="en-US" dirty="0">
                <a:hlinkClick r:id="rId2"/>
              </a:rPr>
              <a:t>https://sites.northwestern.edu/summerworkshops/resources/downloading-from-github/</a:t>
            </a:r>
            <a:endParaRPr lang="en-US" dirty="0"/>
          </a:p>
          <a:p>
            <a:r>
              <a:rPr lang="en-US" dirty="0"/>
              <a:t>There will be an practice session starting at 1:30PM in this room.</a:t>
            </a:r>
          </a:p>
          <a:p>
            <a:r>
              <a:rPr lang="en-US" dirty="0"/>
              <a:t>Please sign in on the attendance page now.</a:t>
            </a:r>
          </a:p>
        </p:txBody>
      </p:sp>
    </p:spTree>
    <p:extLst>
      <p:ext uri="{BB962C8B-B14F-4D97-AF65-F5344CB8AC3E}">
        <p14:creationId xmlns:p14="http://schemas.microsoft.com/office/powerpoint/2010/main" val="228546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231D-9B05-4444-AE52-A9D247D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0D7D-DBDB-4FBF-8101-89CA890D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a Binary Logistic Regression Model for the Iris Dataset </a:t>
            </a:r>
          </a:p>
          <a:p>
            <a:r>
              <a:rPr lang="en-US" dirty="0"/>
              <a:t>Model Outputs &amp; Basic Diagnostic Tools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Practice Examples: Classifying Iris Flowers</a:t>
            </a:r>
          </a:p>
        </p:txBody>
      </p:sp>
    </p:spTree>
    <p:extLst>
      <p:ext uri="{BB962C8B-B14F-4D97-AF65-F5344CB8AC3E}">
        <p14:creationId xmlns:p14="http://schemas.microsoft.com/office/powerpoint/2010/main" val="31351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6C40-21B0-4D8E-9A4A-901A3938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a Binary Logistic Regression Model for the 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267B-9545-4BD1-84CD-D14FB323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summary(iris)</a:t>
            </a:r>
          </a:p>
          <a:p>
            <a:pPr lvl="1"/>
            <a:r>
              <a:rPr lang="en-US" dirty="0"/>
              <a:t>pairs(iris)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iris$Petal.Length</a:t>
            </a:r>
            <a:r>
              <a:rPr lang="en-US" dirty="0"/>
              <a:t>, </a:t>
            </a:r>
            <a:r>
              <a:rPr lang="en-US" dirty="0" err="1"/>
              <a:t>iris$Petal.Width</a:t>
            </a:r>
            <a:r>
              <a:rPr lang="en-US" dirty="0"/>
              <a:t>)</a:t>
            </a:r>
          </a:p>
          <a:p>
            <a:r>
              <a:rPr lang="en-US" dirty="0"/>
              <a:t>Fit a logistic regression model to classify Iris “</a:t>
            </a:r>
            <a:r>
              <a:rPr lang="en-US" b="1" dirty="0"/>
              <a:t>virginica</a:t>
            </a:r>
            <a:r>
              <a:rPr lang="en-US" dirty="0"/>
              <a:t>” against other Iris flowers based on “</a:t>
            </a:r>
            <a:r>
              <a:rPr lang="en-US" dirty="0" err="1"/>
              <a:t>Sepal.length</a:t>
            </a:r>
            <a:r>
              <a:rPr lang="en-US" dirty="0"/>
              <a:t>”, “</a:t>
            </a:r>
            <a:r>
              <a:rPr lang="en-US" dirty="0" err="1"/>
              <a:t>Sepal.width</a:t>
            </a:r>
            <a:r>
              <a:rPr lang="en-US" dirty="0"/>
              <a:t>”, “</a:t>
            </a:r>
            <a:r>
              <a:rPr lang="en-US" dirty="0" err="1"/>
              <a:t>Petal.Length</a:t>
            </a:r>
            <a:r>
              <a:rPr lang="en-US" dirty="0"/>
              <a:t>”, and “</a:t>
            </a:r>
            <a:r>
              <a:rPr lang="en-US" dirty="0" err="1"/>
              <a:t>Petal.width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iris.glm1 &lt;- </a:t>
            </a:r>
            <a:r>
              <a:rPr lang="en-US" dirty="0" err="1"/>
              <a:t>glm</a:t>
            </a:r>
            <a:r>
              <a:rPr lang="en-US" dirty="0"/>
              <a:t>(formula=Species != "</a:t>
            </a:r>
            <a:r>
              <a:rPr lang="en-US" dirty="0" err="1"/>
              <a:t>virginica</a:t>
            </a:r>
            <a:r>
              <a:rPr lang="en-US" dirty="0"/>
              <a:t>" ~ ., family=binomial, data=iris)</a:t>
            </a:r>
          </a:p>
        </p:txBody>
      </p:sp>
    </p:spTree>
    <p:extLst>
      <p:ext uri="{BB962C8B-B14F-4D97-AF65-F5344CB8AC3E}">
        <p14:creationId xmlns:p14="http://schemas.microsoft.com/office/powerpoint/2010/main" val="2243185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7078-F0C2-4B54-A7ED-F7F56201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Model Outputs and Basic Diagnostic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C936-FEA5-417D-B138-18453C81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outputs:</a:t>
            </a:r>
          </a:p>
          <a:p>
            <a:pPr lvl="1"/>
            <a:r>
              <a:rPr lang="en-US" dirty="0"/>
              <a:t>summary(iris.glm1)</a:t>
            </a:r>
          </a:p>
          <a:p>
            <a:r>
              <a:rPr lang="en-US" dirty="0"/>
              <a:t>Basic diagnostic tools: similar to those of lm()</a:t>
            </a:r>
          </a:p>
          <a:p>
            <a:pPr lvl="1"/>
            <a:r>
              <a:rPr lang="en-US" dirty="0"/>
              <a:t>Basic: plot(iris.glm1)</a:t>
            </a:r>
          </a:p>
          <a:p>
            <a:pPr lvl="1"/>
            <a:r>
              <a:rPr lang="en-US" dirty="0"/>
              <a:t>Find more in: methods(class=‘</a:t>
            </a:r>
            <a:r>
              <a:rPr lang="en-US" dirty="0" err="1"/>
              <a:t>glm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171221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02C5-0A6E-4DB7-A8BE-9D38FEB6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6661-AB88-44CF-9D6A-F7CD2C4F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probability values:</a:t>
            </a:r>
          </a:p>
          <a:p>
            <a:pPr lvl="1"/>
            <a:r>
              <a:rPr lang="en-US" dirty="0"/>
              <a:t>iris.glm1_prob &lt;- predict(object=iris.glm1, </a:t>
            </a:r>
            <a:r>
              <a:rPr lang="en-US" dirty="0" err="1"/>
              <a:t>newdata</a:t>
            </a:r>
            <a:r>
              <a:rPr lang="en-US" dirty="0"/>
              <a:t>=iris, type='response')</a:t>
            </a:r>
          </a:p>
          <a:p>
            <a:r>
              <a:rPr lang="en-US" dirty="0"/>
              <a:t>Predicted log-odd (link function) values:</a:t>
            </a:r>
          </a:p>
          <a:p>
            <a:pPr lvl="1"/>
            <a:r>
              <a:rPr lang="en-US" dirty="0"/>
              <a:t>iris.glm1_logodd &lt;- predict(object=iris.glm1, </a:t>
            </a:r>
            <a:r>
              <a:rPr lang="en-US" dirty="0" err="1"/>
              <a:t>newdata</a:t>
            </a:r>
            <a:r>
              <a:rPr lang="en-US" dirty="0"/>
              <a:t>=iris, type='link')</a:t>
            </a:r>
          </a:p>
          <a:p>
            <a:pPr lvl="1"/>
            <a:r>
              <a:rPr lang="en-US" dirty="0"/>
              <a:t>This is the default for “type” argument</a:t>
            </a:r>
          </a:p>
        </p:txBody>
      </p:sp>
    </p:spTree>
    <p:extLst>
      <p:ext uri="{BB962C8B-B14F-4D97-AF65-F5344CB8AC3E}">
        <p14:creationId xmlns:p14="http://schemas.microsoft.com/office/powerpoint/2010/main" val="292919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4: Classify Iris Flowers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Fit an initial logistic regression model to classify Iris “</a:t>
            </a:r>
            <a:r>
              <a:rPr lang="en-US" b="1" dirty="0"/>
              <a:t>versicolor</a:t>
            </a:r>
            <a:r>
              <a:rPr lang="en-US" dirty="0"/>
              <a:t>” against other Iris flowers based on “</a:t>
            </a:r>
            <a:r>
              <a:rPr lang="en-US" dirty="0" err="1"/>
              <a:t>Sepal.length</a:t>
            </a:r>
            <a:r>
              <a:rPr lang="en-US" dirty="0"/>
              <a:t>”, “</a:t>
            </a:r>
            <a:r>
              <a:rPr lang="en-US" dirty="0" err="1"/>
              <a:t>Sepal.width</a:t>
            </a:r>
            <a:r>
              <a:rPr lang="en-US" dirty="0"/>
              <a:t>”, “</a:t>
            </a:r>
            <a:r>
              <a:rPr lang="en-US" dirty="0" err="1"/>
              <a:t>Petal.Length</a:t>
            </a:r>
            <a:r>
              <a:rPr lang="en-US" dirty="0"/>
              <a:t>”, and “</a:t>
            </a:r>
            <a:r>
              <a:rPr lang="en-US" dirty="0" err="1"/>
              <a:t>Petal.width</a:t>
            </a:r>
            <a:r>
              <a:rPr lang="en-US" dirty="0"/>
              <a:t>”.</a:t>
            </a:r>
          </a:p>
          <a:p>
            <a:r>
              <a:rPr lang="en-US" dirty="0"/>
              <a:t>Use stepwise regression to select the final model.</a:t>
            </a:r>
          </a:p>
          <a:p>
            <a:r>
              <a:rPr lang="en-US" dirty="0"/>
              <a:t>Create basic diagnostic plots</a:t>
            </a:r>
          </a:p>
          <a:p>
            <a:r>
              <a:rPr lang="en-US" dirty="0"/>
              <a:t>Produce final model outputs.</a:t>
            </a:r>
          </a:p>
          <a:p>
            <a:r>
              <a:rPr lang="en-US" dirty="0"/>
              <a:t>Compute predicted probabilities of the final model.</a:t>
            </a:r>
          </a:p>
        </p:txBody>
      </p:sp>
    </p:spTree>
    <p:extLst>
      <p:ext uri="{BB962C8B-B14F-4D97-AF65-F5344CB8AC3E}">
        <p14:creationId xmlns:p14="http://schemas.microsoft.com/office/powerpoint/2010/main" val="316084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I: 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Linear Regression</a:t>
            </a:r>
          </a:p>
          <a:p>
            <a:pPr lvl="1"/>
            <a:r>
              <a:rPr lang="en-US" sz="3200" dirty="0"/>
              <a:t>Binary Logistic Regression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Multilevel </a:t>
            </a:r>
            <a:r>
              <a:rPr lang="en-US" sz="3200" dirty="0">
                <a:solidFill>
                  <a:srgbClr val="FF0000"/>
                </a:solidFill>
              </a:rPr>
              <a:t>Regression</a:t>
            </a:r>
            <a:endParaRPr lang="en-US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34844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Example: </a:t>
            </a:r>
            <a:r>
              <a:rPr lang="en-US" dirty="0" err="1"/>
              <a:t>sleepstudy</a:t>
            </a:r>
            <a:r>
              <a:rPr lang="en-US" dirty="0"/>
              <a:t> dataset</a:t>
            </a:r>
          </a:p>
          <a:p>
            <a:r>
              <a:rPr lang="en-US" dirty="0"/>
              <a:t>Fitting Multilevel Models</a:t>
            </a:r>
          </a:p>
          <a:p>
            <a:r>
              <a:rPr lang="en-US" dirty="0"/>
              <a:t>More on Multilevel Model Formulas</a:t>
            </a:r>
          </a:p>
          <a:p>
            <a:r>
              <a:rPr lang="en-US" dirty="0"/>
              <a:t>Model Outputs and Predictions</a:t>
            </a:r>
          </a:p>
          <a:p>
            <a:r>
              <a:rPr lang="en-US" dirty="0"/>
              <a:t>Basic Diagnostic Plots</a:t>
            </a:r>
          </a:p>
          <a:p>
            <a:r>
              <a:rPr lang="en-US" dirty="0"/>
              <a:t>Practice Examples: Sleep Study</a:t>
            </a:r>
          </a:p>
        </p:txBody>
      </p:sp>
    </p:spTree>
    <p:extLst>
      <p:ext uri="{BB962C8B-B14F-4D97-AF65-F5344CB8AC3E}">
        <p14:creationId xmlns:p14="http://schemas.microsoft.com/office/powerpoint/2010/main" val="1079864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6603-343C-4DA2-8949-164F38F6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Sleepstudy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CD24-5DE1-467B-BAE8-96CC3796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average reaction time per day for subjects in the </a:t>
            </a:r>
            <a:r>
              <a:rPr lang="en-US" sz="2400" dirty="0" err="1"/>
              <a:t>sleepstudy</a:t>
            </a:r>
            <a:r>
              <a:rPr lang="en-US" sz="2400" dirty="0"/>
              <a:t> dataset of the lme4 package. </a:t>
            </a:r>
          </a:p>
          <a:p>
            <a:r>
              <a:rPr lang="en-US" sz="2400" dirty="0"/>
              <a:t>The below plots this relationship for each subject, suggesting varying intercepts and slopes for different subjects.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255A3-689B-4998-8957-E2FF93D8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155022"/>
            <a:ext cx="7658100" cy="3650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5AAAD7-AB95-4DA1-9628-09CD694B41F8}"/>
              </a:ext>
            </a:extLst>
          </p:cNvPr>
          <p:cNvSpPr txBox="1"/>
          <p:nvPr/>
        </p:nvSpPr>
        <p:spPr>
          <a:xfrm>
            <a:off x="6697466" y="6526250"/>
            <a:ext cx="2446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 in Bates et al. (2015)</a:t>
            </a:r>
          </a:p>
        </p:txBody>
      </p:sp>
    </p:spTree>
    <p:extLst>
      <p:ext uri="{BB962C8B-B14F-4D97-AF65-F5344CB8AC3E}">
        <p14:creationId xmlns:p14="http://schemas.microsoft.com/office/powerpoint/2010/main" val="740605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421-286D-4FFC-BF6E-92D8ED40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Multilevel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82C38-F2C3-4DDF-9104-006A73789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Indices: str(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=1,…,18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(groups)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=1,…,180</m:t>
                    </m:r>
                  </m:oMath>
                </a14:m>
                <a:r>
                  <a:rPr lang="en-US" dirty="0"/>
                  <a:t> (observations)</a:t>
                </a:r>
              </a:p>
              <a:p>
                <a:r>
                  <a:rPr lang="en-US" dirty="0"/>
                  <a:t>Fit a varying-intercept and varying-slope: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𝑅𝑒𝑎𝑐𝑡𝑖𝑜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sleep.lmer1 &lt;- </a:t>
                </a:r>
                <a:r>
                  <a:rPr lang="en-US" dirty="0" err="1"/>
                  <a:t>lmer</a:t>
                </a:r>
                <a:r>
                  <a:rPr lang="en-US" dirty="0"/>
                  <a:t>(formula=Reaction ~ Days + (</a:t>
                </a:r>
                <a:r>
                  <a:rPr lang="en-US" dirty="0" err="1"/>
                  <a:t>Days|Subject</a:t>
                </a:r>
                <a:r>
                  <a:rPr lang="en-US" dirty="0"/>
                  <a:t>), data=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For more predictors and groups, the general formula is:</a:t>
                </a:r>
              </a:p>
              <a:p>
                <a:pPr lvl="2"/>
                <a:r>
                  <a:rPr lang="pt-BR" dirty="0"/>
                  <a:t>resp ~ FEexpr + (REexpr1 | factor1) + (REexpr2 | factor2) + ...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82C38-F2C3-4DDF-9104-006A73789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2695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18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9236-BB0C-461D-A863-00BCC1C2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on Multilevel Model Formulas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37F4C-858E-44CA-9CDA-C96021BF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027"/>
            <a:ext cx="9144000" cy="4907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B8F29-FAFD-4FD4-806D-C4E2679E63BB}"/>
              </a:ext>
            </a:extLst>
          </p:cNvPr>
          <p:cNvSpPr txBox="1"/>
          <p:nvPr/>
        </p:nvSpPr>
        <p:spPr>
          <a:xfrm>
            <a:off x="6697466" y="6526250"/>
            <a:ext cx="2446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 2 in Bates et al. (2015)</a:t>
            </a:r>
          </a:p>
        </p:txBody>
      </p:sp>
    </p:spTree>
    <p:extLst>
      <p:ext uri="{BB962C8B-B14F-4D97-AF65-F5344CB8AC3E}">
        <p14:creationId xmlns:p14="http://schemas.microsoft.com/office/powerpoint/2010/main" val="318065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1EAD-149F-464E-B210-EE43E757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ADA6-8284-4DF8-B5C0-F8AB0196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RStudio</a:t>
            </a:r>
          </a:p>
          <a:p>
            <a:r>
              <a:rPr lang="en-US" dirty="0"/>
              <a:t>Open file “</a:t>
            </a:r>
            <a:r>
              <a:rPr lang="en-US" dirty="0" err="1"/>
              <a:t>Rmain.R</a:t>
            </a:r>
            <a:r>
              <a:rPr lang="en-US" dirty="0"/>
              <a:t>” from the workshop GitHub repository. </a:t>
            </a:r>
          </a:p>
          <a:p>
            <a:r>
              <a:rPr lang="en-US" dirty="0"/>
              <a:t>This R script contains all the R commands used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6177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BE18-02B5-4B9D-87F3-CC018C8D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Outputs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E5F5-5638-40DC-BB4B-58F17425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summary(sleep.lmer1)</a:t>
            </a:r>
          </a:p>
          <a:p>
            <a:pPr lvl="1"/>
            <a:r>
              <a:rPr lang="en-US" dirty="0" err="1"/>
              <a:t>coef</a:t>
            </a:r>
            <a:r>
              <a:rPr lang="en-US" dirty="0"/>
              <a:t>(sleep.lmer1)</a:t>
            </a:r>
          </a:p>
          <a:p>
            <a:r>
              <a:rPr lang="en-US" dirty="0"/>
              <a:t>Predictions:</a:t>
            </a:r>
          </a:p>
          <a:p>
            <a:pPr lvl="1"/>
            <a:r>
              <a:rPr lang="en-US" dirty="0"/>
              <a:t>predict(sleep.lmer1, </a:t>
            </a:r>
            <a:r>
              <a:rPr lang="en-US" dirty="0" err="1"/>
              <a:t>sleepstudy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1062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0F0E-5D54-47C3-AF81-36E12B0D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Diagnostic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38C8-0CD7-46D0-9BE9-0FF629EB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Fitted vs. residual plots:</a:t>
            </a:r>
          </a:p>
          <a:p>
            <a:pPr lvl="1"/>
            <a:r>
              <a:rPr lang="en-US" dirty="0"/>
              <a:t>plot(sleep.lmer1, type = c("p", "smooth"))</a:t>
            </a:r>
          </a:p>
          <a:p>
            <a:r>
              <a:rPr lang="en-US" dirty="0"/>
              <a:t>Scale-location plots:</a:t>
            </a:r>
          </a:p>
          <a:p>
            <a:pPr lvl="1"/>
            <a:r>
              <a:rPr lang="en-US" dirty="0"/>
              <a:t>plot(sleep.lmer1, sqrt(abs(</a:t>
            </a:r>
            <a:r>
              <a:rPr lang="en-US" dirty="0" err="1"/>
              <a:t>resid</a:t>
            </a:r>
            <a:r>
              <a:rPr lang="en-US" dirty="0"/>
              <a:t>(.))) ~ fitted(.), type = c("p", "smooth"))</a:t>
            </a:r>
          </a:p>
          <a:p>
            <a:r>
              <a:rPr lang="en-US" dirty="0"/>
              <a:t>Quantile-quantile plots:</a:t>
            </a:r>
          </a:p>
          <a:p>
            <a:pPr lvl="1"/>
            <a:r>
              <a:rPr lang="en-US" dirty="0"/>
              <a:t>lattice::qqmath(sleep.lmer1, id = 0.05)</a:t>
            </a:r>
          </a:p>
        </p:txBody>
      </p:sp>
    </p:spTree>
    <p:extLst>
      <p:ext uri="{BB962C8B-B14F-4D97-AF65-F5344CB8AC3E}">
        <p14:creationId xmlns:p14="http://schemas.microsoft.com/office/powerpoint/2010/main" val="473436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1B24-F88D-4EFE-AFAF-01091A23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5: Sleep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856E3-30EB-4418-A74F-8AB82EF79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Fit a varying-intercept with </a:t>
                </a:r>
                <a:r>
                  <a:rPr lang="en-US" b="1" dirty="0"/>
                  <a:t>fixed-slope</a:t>
                </a:r>
                <a:r>
                  <a:rPr lang="en-US" dirty="0"/>
                  <a:t> model for the </a:t>
                </a:r>
                <a:r>
                  <a:rPr lang="en-US" dirty="0" err="1"/>
                  <a:t>sleepstudy</a:t>
                </a:r>
                <a:r>
                  <a:rPr lang="en-US" dirty="0"/>
                  <a:t> dataset: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𝑅𝑒𝑎𝑐𝑡𝑖𝑜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Hint: sleep.lmer2 &lt;- </a:t>
                </a:r>
                <a:r>
                  <a:rPr lang="en-US" dirty="0" err="1"/>
                  <a:t>lmer</a:t>
                </a:r>
                <a:r>
                  <a:rPr lang="en-US" dirty="0"/>
                  <a:t>(formula=Reaction ~ Days + (1|Subject), data=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Produce model outputs, compute residuals, and basic diagnostic plots.</a:t>
                </a:r>
              </a:p>
              <a:p>
                <a:r>
                  <a:rPr lang="en-US" dirty="0"/>
                  <a:t>Repeat for a varying-intercept with </a:t>
                </a:r>
                <a:r>
                  <a:rPr lang="en-US" b="1" dirty="0"/>
                  <a:t>fixed-mean</a:t>
                </a:r>
                <a:r>
                  <a:rPr lang="en-US" dirty="0"/>
                  <a:t> model for the </a:t>
                </a:r>
                <a:r>
                  <a:rPr lang="en-US" dirty="0" err="1"/>
                  <a:t>sleepstudy</a:t>
                </a:r>
                <a:r>
                  <a:rPr lang="en-US" dirty="0"/>
                  <a:t> dataset: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𝑅𝑒𝑎𝑐𝑡𝑖𝑜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sleep.lmer3 &lt;- </a:t>
                </a:r>
                <a:r>
                  <a:rPr lang="en-US" dirty="0" err="1"/>
                  <a:t>lmer</a:t>
                </a:r>
                <a:r>
                  <a:rPr lang="en-US" dirty="0"/>
                  <a:t>(formula=Reaction ~ 1 + (1 Subject), data=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856E3-30EB-4418-A74F-8AB82EF79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433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II: Nonparametric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Regression Trees</a:t>
            </a:r>
          </a:p>
          <a:p>
            <a:pPr lvl="1"/>
            <a:r>
              <a:rPr lang="en-US" sz="3200" dirty="0"/>
              <a:t>Decision Trees</a:t>
            </a:r>
          </a:p>
          <a:p>
            <a:pPr lvl="1"/>
            <a:r>
              <a:rPr lang="en-US" sz="3200" dirty="0"/>
              <a:t>Random Forests</a:t>
            </a:r>
          </a:p>
          <a:p>
            <a:pPr marL="0" indent="0"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37304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Regression Trees</a:t>
            </a:r>
          </a:p>
          <a:p>
            <a:pPr lvl="1"/>
            <a:r>
              <a:rPr lang="en-US"/>
              <a:t>Recursive Partitioning</a:t>
            </a:r>
          </a:p>
          <a:p>
            <a:pPr lvl="1"/>
            <a:r>
              <a:rPr lang="en-US"/>
              <a:t>Tree Properties</a:t>
            </a:r>
          </a:p>
          <a:p>
            <a:r>
              <a:rPr lang="en-US"/>
              <a:t>Fitting Regression Trees</a:t>
            </a:r>
          </a:p>
          <a:p>
            <a:pPr lvl="1"/>
            <a:r>
              <a:rPr lang="en-US"/>
              <a:t>Tree Growing and Outputs</a:t>
            </a:r>
          </a:p>
          <a:p>
            <a:pPr lvl="1"/>
            <a:r>
              <a:rPr lang="en-US"/>
              <a:t>Tree Pruning with Cross-validation and Predictions</a:t>
            </a:r>
          </a:p>
          <a:p>
            <a:r>
              <a:rPr lang="en-US"/>
              <a:t>Practice Examples: Car Price Prediction</a:t>
            </a:r>
          </a:p>
          <a:p>
            <a:r>
              <a:rPr lang="en-US"/>
              <a:t>Regression Tree Diagnostics 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02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7614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Problem: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given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sz="2400" b="1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=1, 2, …,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2400" b="0" dirty="0">
                  <a:ea typeface="Cambria Math"/>
                </a:endParaRPr>
              </a:p>
              <a:p>
                <a:r>
                  <a:rPr lang="en-US" sz="2400" dirty="0"/>
                  <a:t>Solution:</a:t>
                </a:r>
              </a:p>
              <a:p>
                <a:pPr lvl="1"/>
                <a:r>
                  <a:rPr lang="en-US" sz="2000" dirty="0"/>
                  <a:t>Partitioning: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/>
                  <a:t> into </a:t>
                </a:r>
                <a:r>
                  <a:rPr lang="en-US" sz="2000" i="1" dirty="0"/>
                  <a:t>M</a:t>
                </a:r>
                <a:r>
                  <a:rPr lang="en-US" sz="2000" dirty="0"/>
                  <a:t> rectangular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Common choice: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ave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(least square criterion)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76149"/>
                <a:ext cx="7886700" cy="4351338"/>
              </a:xfrm>
              <a:blipFill rotWithShape="0">
                <a:blip r:embed="rId2"/>
                <a:stretch>
                  <a:fillRect l="-1005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2137" r="7971" b="4071"/>
          <a:stretch/>
        </p:blipFill>
        <p:spPr bwMode="auto">
          <a:xfrm>
            <a:off x="638898" y="4038405"/>
            <a:ext cx="2823621" cy="275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47" y="3922844"/>
            <a:ext cx="2946376" cy="275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1591" y="5565369"/>
            <a:ext cx="19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Figure 9.2 in Hastie et al. (2009)</a:t>
            </a:r>
          </a:p>
        </p:txBody>
      </p:sp>
    </p:spTree>
    <p:extLst>
      <p:ext uri="{BB962C8B-B14F-4D97-AF65-F5344CB8AC3E}">
        <p14:creationId xmlns:p14="http://schemas.microsoft.com/office/powerpoint/2010/main" val="2510044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6284"/>
                <a:ext cx="5170266" cy="466067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It is computationally infeasible to find the best partitioning.</a:t>
                </a:r>
              </a:p>
              <a:p>
                <a:r>
                  <a:rPr lang="en-US" dirty="0"/>
                  <a:t>Recursive Partitioning:</a:t>
                </a:r>
              </a:p>
              <a:p>
                <a:pPr lvl="1"/>
                <a:r>
                  <a:rPr lang="en-US" dirty="0"/>
                  <a:t>A greed partitioning algorithm</a:t>
                </a:r>
              </a:p>
              <a:p>
                <a:pPr lvl="1"/>
                <a:r>
                  <a:rPr lang="en-US" dirty="0"/>
                  <a:t>Start with all data points, split them using one variable at a time into </a:t>
                </a:r>
                <a:r>
                  <a:rPr lang="en-US" i="1" dirty="0"/>
                  <a:t>B</a:t>
                </a:r>
                <a:r>
                  <a:rPr lang="en-US" dirty="0"/>
                  <a:t> segments (usually </a:t>
                </a:r>
                <a:r>
                  <a:rPr lang="en-US" i="1" dirty="0"/>
                  <a:t>B</a:t>
                </a:r>
                <a:r>
                  <a:rPr lang="en-US" dirty="0"/>
                  <a:t> = 2)</a:t>
                </a:r>
              </a:p>
              <a:p>
                <a:pPr lvl="1"/>
                <a:r>
                  <a:rPr lang="en-US" dirty="0"/>
                  <a:t>Splitting criterion: maximize between-groups sum-of-squares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𝐿𝑒𝑓𝑡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𝑅𝑖𝑔h𝑡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Terminal nodes (e.g., </a:t>
                </a:r>
                <a:r>
                  <a:rPr lang="en-US" i="1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) are usually called leaf nodes.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6284"/>
                <a:ext cx="5170266" cy="4660679"/>
              </a:xfrm>
              <a:blipFill>
                <a:blip r:embed="rId3"/>
                <a:stretch>
                  <a:fillRect l="-2005" t="-2749" r="-2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90113"/>
            <a:ext cx="2548290" cy="269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2137" r="7971" b="4071"/>
          <a:stretch/>
        </p:blipFill>
        <p:spPr bwMode="auto">
          <a:xfrm>
            <a:off x="5947022" y="3884020"/>
            <a:ext cx="2726900" cy="266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25024" y="6138814"/>
            <a:ext cx="148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Figure 9.2 in Hastie et al. (2009)</a:t>
            </a:r>
          </a:p>
        </p:txBody>
      </p:sp>
    </p:spTree>
    <p:extLst>
      <p:ext uri="{BB962C8B-B14F-4D97-AF65-F5344CB8AC3E}">
        <p14:creationId xmlns:p14="http://schemas.microsoft.com/office/powerpoint/2010/main" val="3067027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53891"/>
            <a:ext cx="7829551" cy="4723071"/>
          </a:xfrm>
        </p:spPr>
        <p:txBody>
          <a:bodyPr>
            <a:noAutofit/>
          </a:bodyPr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2000" dirty="0"/>
              <a:t>General non-linear relationship (complex variable interaction)</a:t>
            </a:r>
          </a:p>
          <a:p>
            <a:pPr lvl="1"/>
            <a:r>
              <a:rPr lang="en-US" sz="2000" dirty="0"/>
              <a:t>Work directly with categorical predictors</a:t>
            </a:r>
          </a:p>
          <a:p>
            <a:pPr lvl="1"/>
            <a:r>
              <a:rPr lang="en-US" sz="2000" dirty="0"/>
              <a:t>Interpretability</a:t>
            </a:r>
          </a:p>
          <a:p>
            <a:pPr lvl="1"/>
            <a:r>
              <a:rPr lang="en-US" sz="2000" dirty="0"/>
              <a:t>Intrinsically handle missing data by surrogate splits</a:t>
            </a:r>
          </a:p>
          <a:p>
            <a:pPr lvl="1"/>
            <a:r>
              <a:rPr lang="en-US" sz="2000" dirty="0"/>
              <a:t>Fast to fit</a:t>
            </a:r>
          </a:p>
          <a:p>
            <a:pPr lvl="1"/>
            <a:r>
              <a:rPr lang="en-US" sz="2000" dirty="0"/>
              <a:t>Provide variable importance measures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8925" y="5867400"/>
            <a:ext cx="1417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Figure 9.2 in Hastie et al. (2009)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68925" y="3871432"/>
            <a:ext cx="3967071" cy="2551615"/>
            <a:chOff x="7736585" y="532736"/>
            <a:chExt cx="3967071" cy="2903465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7135" y="532736"/>
              <a:ext cx="2746521" cy="290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7736585" y="1221687"/>
              <a:ext cx="1896420" cy="1320408"/>
              <a:chOff x="6877877" y="1221687"/>
              <a:chExt cx="1896420" cy="132040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036905" y="1256306"/>
                <a:ext cx="1737392" cy="1285789"/>
                <a:chOff x="7036905" y="1256306"/>
                <a:chExt cx="1737392" cy="1285789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7203881" y="1494846"/>
                  <a:ext cx="540689" cy="747423"/>
                </a:xfrm>
                <a:prstGeom prst="rect">
                  <a:avLst/>
                </a:prstGeom>
                <a:noFill/>
                <a:ln w="952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036905" y="2234318"/>
                  <a:ext cx="92235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/>
                    <a:t>R</a:t>
                  </a:r>
                  <a:r>
                    <a:rPr lang="en-US" sz="1400" baseline="-25000" dirty="0"/>
                    <a:t>1               </a:t>
                  </a:r>
                  <a:r>
                    <a:rPr lang="en-US" sz="1400" i="1" dirty="0"/>
                    <a:t>R</a:t>
                  </a:r>
                  <a:r>
                    <a:rPr lang="en-US" sz="1400" baseline="-25000" dirty="0"/>
                    <a:t>2</a:t>
                  </a:r>
                </a:p>
              </p:txBody>
            </p:sp>
            <p:cxnSp>
              <p:nvCxnSpPr>
                <p:cNvPr id="17" name="Straight Connector 16"/>
                <p:cNvCxnSpPr>
                  <a:stCxn id="13" idx="0"/>
                </p:cNvCxnSpPr>
                <p:nvPr/>
              </p:nvCxnSpPr>
              <p:spPr>
                <a:xfrm flipV="1">
                  <a:off x="7474226" y="1256306"/>
                  <a:ext cx="0" cy="23854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498079" y="1256306"/>
                  <a:ext cx="1276218" cy="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6877877" y="1221687"/>
                <a:ext cx="922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X</a:t>
                </a:r>
                <a:r>
                  <a:rPr lang="en-US" sz="1400" baseline="-25000" dirty="0"/>
                  <a:t>3</a:t>
                </a:r>
                <a:r>
                  <a:rPr lang="en-US" sz="1400" dirty="0"/>
                  <a:t> ≤ </a:t>
                </a:r>
                <a:r>
                  <a:rPr lang="en-US" sz="1400" i="1" dirty="0"/>
                  <a:t>s</a:t>
                </a:r>
                <a:r>
                  <a:rPr lang="en-US" sz="1400" baseline="-25000" dirty="0"/>
                  <a:t>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405093" y="884586"/>
              <a:ext cx="1430670" cy="801092"/>
              <a:chOff x="8405093" y="884586"/>
              <a:chExt cx="1430670" cy="80109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897510" y="1256306"/>
                <a:ext cx="938253" cy="429372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05093" y="884586"/>
                <a:ext cx="11040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Missing </a:t>
                </a:r>
                <a:r>
                  <a:rPr lang="en-US" sz="1400" i="1" dirty="0"/>
                  <a:t>X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30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53891"/>
            <a:ext cx="7897041" cy="4723071"/>
          </a:xfrm>
        </p:spPr>
        <p:txBody>
          <a:bodyPr>
            <a:noAutofit/>
          </a:bodyPr>
          <a:lstStyle/>
          <a:p>
            <a:r>
              <a:rPr lang="en-US" sz="2400" dirty="0"/>
              <a:t>Cons:</a:t>
            </a:r>
          </a:p>
          <a:p>
            <a:pPr lvl="1"/>
            <a:r>
              <a:rPr lang="en-US" sz="2400" dirty="0"/>
              <a:t>Over-fitting: </a:t>
            </a:r>
            <a:r>
              <a:rPr lang="en-US" sz="2400" b="1" dirty="0"/>
              <a:t>tree pruning with cross-validation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Instable tree structure: does not affect prediction accuracy.</a:t>
            </a:r>
          </a:p>
          <a:p>
            <a:pPr lvl="1"/>
            <a:r>
              <a:rPr lang="en-US" sz="2400" dirty="0"/>
              <a:t>Non-smooth prediction surface: conditional inference trees.</a:t>
            </a:r>
          </a:p>
          <a:p>
            <a:pPr lvl="1"/>
            <a:r>
              <a:rPr lang="en-US" sz="2400" dirty="0"/>
              <a:t>Not great prediction accuracy: </a:t>
            </a:r>
            <a:r>
              <a:rPr lang="en-US" sz="2400" b="1" dirty="0"/>
              <a:t>random forests </a:t>
            </a:r>
            <a:r>
              <a:rPr lang="en-US" sz="2400" dirty="0"/>
              <a:t>and boosting trees, at the expense of interpretability.</a:t>
            </a:r>
          </a:p>
          <a:p>
            <a:r>
              <a:rPr lang="en-US" sz="2400" dirty="0"/>
              <a:t>Overall: good for providing quick results, variable screening, and easy model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213201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We will use </a:t>
            </a:r>
            <a:r>
              <a:rPr lang="en-US" sz="2800" dirty="0" err="1"/>
              <a:t>rpart</a:t>
            </a:r>
            <a:r>
              <a:rPr lang="en-US" sz="2800" dirty="0"/>
              <a:t>, a popular package for fitting regression/decision trees</a:t>
            </a:r>
            <a:endParaRPr lang="en-US" dirty="0"/>
          </a:p>
          <a:p>
            <a:r>
              <a:rPr lang="en-US" sz="2800" dirty="0"/>
              <a:t>To see the current parameter setting: </a:t>
            </a:r>
            <a:r>
              <a:rPr lang="en-US" sz="2800" dirty="0" err="1"/>
              <a:t>rpart.control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 err="1"/>
              <a:t>minsplit</a:t>
            </a:r>
            <a:r>
              <a:rPr lang="en-US" sz="2400" dirty="0"/>
              <a:t>: can’t split node with less observations.</a:t>
            </a:r>
          </a:p>
          <a:p>
            <a:pPr lvl="1"/>
            <a:r>
              <a:rPr lang="en-US" sz="2400" dirty="0" err="1"/>
              <a:t>minbucket</a:t>
            </a:r>
            <a:r>
              <a:rPr lang="en-US" sz="2400" dirty="0"/>
              <a:t>: minimum number of observations in a leaf node.</a:t>
            </a:r>
          </a:p>
          <a:p>
            <a:pPr lvl="1"/>
            <a:r>
              <a:rPr lang="en-US" sz="2400" dirty="0" err="1"/>
              <a:t>cp</a:t>
            </a:r>
            <a:r>
              <a:rPr lang="en-US" sz="2400" dirty="0"/>
              <a:t>: complexity parameter. </a:t>
            </a:r>
            <a:r>
              <a:rPr lang="en-US" sz="2400" b="1" dirty="0" err="1"/>
              <a:t>rpart</a:t>
            </a:r>
            <a:r>
              <a:rPr lang="en-US" sz="2400" dirty="0"/>
              <a:t> stops splitting further if the overall </a:t>
            </a:r>
            <a:r>
              <a:rPr lang="en-US" sz="2400" i="1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improvement is less than cp.</a:t>
            </a:r>
          </a:p>
          <a:p>
            <a:pPr lvl="1"/>
            <a:r>
              <a:rPr lang="en-US" sz="2400" dirty="0" err="1"/>
              <a:t>maxdepth</a:t>
            </a:r>
            <a:r>
              <a:rPr lang="en-US" sz="2400" dirty="0"/>
              <a:t>: maximum depth of the tree.</a:t>
            </a:r>
          </a:p>
          <a:p>
            <a:r>
              <a:rPr lang="en-US" sz="2800" dirty="0"/>
              <a:t>To change them:</a:t>
            </a:r>
          </a:p>
          <a:p>
            <a:pPr lvl="1"/>
            <a:r>
              <a:rPr lang="en-US" sz="2400" dirty="0"/>
              <a:t>control &lt;- </a:t>
            </a:r>
            <a:r>
              <a:rPr lang="en-US" sz="2400" dirty="0" err="1"/>
              <a:t>rpart.control</a:t>
            </a:r>
            <a:r>
              <a:rPr lang="en-US" sz="2400" dirty="0"/>
              <a:t>(cp=0.01, </a:t>
            </a:r>
            <a:r>
              <a:rPr lang="en-US" sz="2400" dirty="0" err="1"/>
              <a:t>max.depth</a:t>
            </a:r>
            <a:r>
              <a:rPr lang="en-US" sz="2400" dirty="0"/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379796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Part I: Parametric Models</a:t>
            </a:r>
          </a:p>
          <a:p>
            <a:pPr lvl="1"/>
            <a:r>
              <a:rPr lang="en-US" sz="2000" dirty="0"/>
              <a:t>Linear Regression</a:t>
            </a:r>
          </a:p>
          <a:p>
            <a:pPr lvl="1"/>
            <a:r>
              <a:rPr lang="en-US" sz="2000" dirty="0"/>
              <a:t>Binary Logistic Regression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Multilevel </a:t>
            </a:r>
            <a:r>
              <a:rPr lang="en-US" sz="2000" dirty="0"/>
              <a:t>Regression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Break (15 mins)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Part II: Nonparametric Models </a:t>
            </a:r>
          </a:p>
          <a:p>
            <a:pPr lvl="1"/>
            <a:r>
              <a:rPr lang="en-US" sz="2000" dirty="0"/>
              <a:t>Regression Trees</a:t>
            </a:r>
          </a:p>
          <a:p>
            <a:pPr lvl="1"/>
            <a:r>
              <a:rPr lang="en-US" sz="2000" dirty="0"/>
              <a:t>Decision Trees</a:t>
            </a:r>
          </a:p>
          <a:p>
            <a:pPr lvl="1"/>
            <a:r>
              <a:rPr lang="en-US" sz="2000" dirty="0"/>
              <a:t>Random Forests</a:t>
            </a:r>
          </a:p>
          <a:p>
            <a:r>
              <a:rPr lang="en-US" sz="2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49201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Growing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3" y="1487606"/>
            <a:ext cx="8214817" cy="4684593"/>
          </a:xfrm>
        </p:spPr>
        <p:txBody>
          <a:bodyPr>
            <a:noAutofit/>
          </a:bodyPr>
          <a:lstStyle/>
          <a:p>
            <a:r>
              <a:rPr lang="en-US" dirty="0"/>
              <a:t>Use the “Cars93” dataset in the “MASS” package.</a:t>
            </a:r>
          </a:p>
          <a:p>
            <a:r>
              <a:rPr lang="en-US" dirty="0"/>
              <a:t>Fit a regression tree to predict “Price” based on all variables, </a:t>
            </a:r>
            <a:r>
              <a:rPr lang="en-US" b="1" dirty="0"/>
              <a:t>except</a:t>
            </a:r>
            <a:r>
              <a:rPr lang="en-US" dirty="0"/>
              <a:t> “Manufacturer”,  “Model”, “</a:t>
            </a:r>
            <a:r>
              <a:rPr lang="en-US" dirty="0" err="1"/>
              <a:t>Min.Price</a:t>
            </a:r>
            <a:r>
              <a:rPr lang="en-US" dirty="0"/>
              <a:t>”, “</a:t>
            </a:r>
            <a:r>
              <a:rPr lang="en-US" dirty="0" err="1"/>
              <a:t>Max.Price</a:t>
            </a:r>
            <a:r>
              <a:rPr lang="en-US" dirty="0"/>
              <a:t>”, and “Make”.</a:t>
            </a:r>
            <a:endParaRPr lang="en-US" sz="3600" dirty="0"/>
          </a:p>
          <a:p>
            <a:pPr lvl="1"/>
            <a:r>
              <a:rPr lang="en-US" dirty="0"/>
              <a:t>car.tree1 &lt;- </a:t>
            </a:r>
            <a:r>
              <a:rPr lang="en-US" dirty="0" err="1"/>
              <a:t>rpart</a:t>
            </a:r>
            <a:r>
              <a:rPr lang="en-US" dirty="0"/>
              <a:t>(Price ~ . , data=Cars93[, -c(1, 2, 4, 6, 27)], method="</a:t>
            </a:r>
            <a:r>
              <a:rPr lang="en-US" dirty="0" err="1"/>
              <a:t>anova</a:t>
            </a:r>
            <a:r>
              <a:rPr lang="en-US" dirty="0"/>
              <a:t>", control=control)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4043" y="6443474"/>
            <a:ext cx="36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</a:t>
            </a:r>
            <a:r>
              <a:rPr lang="en-US" dirty="0"/>
              <a:t> = reduction in </a:t>
            </a:r>
            <a:r>
              <a:rPr lang="en-US" dirty="0" err="1"/>
              <a:t>rel</a:t>
            </a:r>
            <a:r>
              <a:rPr lang="en-US" dirty="0"/>
              <a:t> error if splitting.</a:t>
            </a:r>
          </a:p>
        </p:txBody>
      </p:sp>
    </p:spTree>
    <p:extLst>
      <p:ext uri="{BB962C8B-B14F-4D97-AF65-F5344CB8AC3E}">
        <p14:creationId xmlns:p14="http://schemas.microsoft.com/office/powerpoint/2010/main" val="3866985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3" y="1487606"/>
            <a:ext cx="8214817" cy="4684593"/>
          </a:xfrm>
        </p:spPr>
        <p:txBody>
          <a:bodyPr>
            <a:noAutofit/>
          </a:bodyPr>
          <a:lstStyle/>
          <a:p>
            <a:r>
              <a:rPr lang="en-US" sz="2800" dirty="0"/>
              <a:t>Simple: car.tree1</a:t>
            </a:r>
          </a:p>
          <a:p>
            <a:r>
              <a:rPr lang="en-US" sz="2800" dirty="0"/>
              <a:t>Detailed: summary(car.tree1)</a:t>
            </a:r>
          </a:p>
          <a:p>
            <a:r>
              <a:rPr lang="en-US" sz="2800" dirty="0"/>
              <a:t>Plotting the fitted tree: </a:t>
            </a:r>
          </a:p>
          <a:p>
            <a:pPr lvl="1"/>
            <a:r>
              <a:rPr lang="en-US" dirty="0"/>
              <a:t>plot(fit, uniform=FALSE, branch=1)</a:t>
            </a:r>
          </a:p>
          <a:p>
            <a:pPr lvl="1"/>
            <a:r>
              <a:rPr lang="en-US" dirty="0"/>
              <a:t>text(fit,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  <a:p>
            <a:pPr lvl="1"/>
            <a:r>
              <a:rPr lang="en-US" dirty="0"/>
              <a:t>Left branch means the condition is true</a:t>
            </a:r>
          </a:p>
          <a:p>
            <a:pPr lvl="1"/>
            <a:r>
              <a:rPr lang="en-US" dirty="0"/>
              <a:t>Branch lengths indicate reduction in deviance (if uniform=FALSE)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4043" y="6443474"/>
            <a:ext cx="36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</a:t>
            </a:r>
            <a:r>
              <a:rPr lang="en-US" dirty="0"/>
              <a:t> = reduction in </a:t>
            </a:r>
            <a:r>
              <a:rPr lang="en-US" dirty="0" err="1"/>
              <a:t>rel</a:t>
            </a:r>
            <a:r>
              <a:rPr lang="en-US" dirty="0"/>
              <a:t> error if splitting.</a:t>
            </a:r>
          </a:p>
        </p:txBody>
      </p:sp>
    </p:spTree>
    <p:extLst>
      <p:ext uri="{BB962C8B-B14F-4D97-AF65-F5344CB8AC3E}">
        <p14:creationId xmlns:p14="http://schemas.microsoft.com/office/powerpoint/2010/main" val="1541486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6: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Grow a larger tree using cp=0.001</a:t>
            </a:r>
          </a:p>
          <a:p>
            <a:r>
              <a:rPr lang="en-US" dirty="0"/>
              <a:t>Plot the tree:</a:t>
            </a:r>
          </a:p>
          <a:p>
            <a:pPr lvl="1"/>
            <a:r>
              <a:rPr lang="en-US" dirty="0"/>
              <a:t>Which variables are used in this tree?</a:t>
            </a:r>
          </a:p>
          <a:p>
            <a:pPr lvl="1"/>
            <a:r>
              <a:rPr lang="en-US" dirty="0"/>
              <a:t>What would be the price predicted for a car with Horsepower = 180?</a:t>
            </a:r>
          </a:p>
          <a:p>
            <a:r>
              <a:rPr lang="en-US" dirty="0"/>
              <a:t>What are the three most important variables in this tree?</a:t>
            </a:r>
          </a:p>
          <a:p>
            <a:pPr lvl="1"/>
            <a:r>
              <a:rPr lang="en-US" dirty="0"/>
              <a:t>Hint: use summary()</a:t>
            </a:r>
          </a:p>
          <a:p>
            <a:pPr lvl="1"/>
            <a:r>
              <a:rPr lang="en-US" dirty="0"/>
              <a:t>Do they agree with what we see in the plotted tree?</a:t>
            </a:r>
          </a:p>
          <a:p>
            <a:pPr lvl="1"/>
            <a:r>
              <a:rPr lang="en-US" dirty="0"/>
              <a:t>If you only know </a:t>
            </a:r>
            <a:r>
              <a:rPr lang="en-US" dirty="0" err="1"/>
              <a:t>EngineSize</a:t>
            </a:r>
            <a:r>
              <a:rPr lang="en-US" dirty="0"/>
              <a:t> = 5, can you guess the predicted Price?</a:t>
            </a:r>
          </a:p>
        </p:txBody>
      </p:sp>
    </p:spTree>
    <p:extLst>
      <p:ext uri="{BB962C8B-B14F-4D97-AF65-F5344CB8AC3E}">
        <p14:creationId xmlns:p14="http://schemas.microsoft.com/office/powerpoint/2010/main" val="2609186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tree plots only show primary splits</a:t>
            </a:r>
          </a:p>
          <a:p>
            <a:r>
              <a:rPr lang="en-US" dirty="0"/>
              <a:t>Although surrogates splits are not plotted, they are still in the model (use summary() to see them)</a:t>
            </a:r>
          </a:p>
          <a:p>
            <a:r>
              <a:rPr lang="en-US" dirty="0"/>
              <a:t>The variable importance measure in </a:t>
            </a:r>
            <a:r>
              <a:rPr lang="en-US" dirty="0" err="1"/>
              <a:t>rpart</a:t>
            </a:r>
            <a:r>
              <a:rPr lang="en-US" dirty="0"/>
              <a:t> takes into account both primary and surrogate splits.</a:t>
            </a:r>
          </a:p>
          <a:p>
            <a:r>
              <a:rPr lang="en-US" dirty="0"/>
              <a:t>This is necessary when multicollinearity is present.</a:t>
            </a:r>
          </a:p>
        </p:txBody>
      </p:sp>
    </p:spTree>
    <p:extLst>
      <p:ext uri="{BB962C8B-B14F-4D97-AF65-F5344CB8AC3E}">
        <p14:creationId xmlns:p14="http://schemas.microsoft.com/office/powerpoint/2010/main" val="1476195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Tree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121"/>
            <a:ext cx="7905750" cy="3823007"/>
          </a:xfrm>
        </p:spPr>
        <p:txBody>
          <a:bodyPr>
            <a:normAutofit/>
          </a:bodyPr>
          <a:lstStyle/>
          <a:p>
            <a:r>
              <a:rPr lang="en-US" sz="2400" dirty="0"/>
              <a:t>A common strategy is to grow a large tree and then prune it back based on cross-validation.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8"/>
          <a:stretch/>
        </p:blipFill>
        <p:spPr bwMode="auto">
          <a:xfrm>
            <a:off x="3048000" y="2615218"/>
            <a:ext cx="3657600" cy="410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77678" y="4800600"/>
            <a:ext cx="24384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(CV)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for estimating “expected prediction error”</a:t>
            </a:r>
          </a:p>
          <a:p>
            <a:r>
              <a:rPr lang="en-US" sz="2000" dirty="0"/>
              <a:t>Divide data into </a:t>
            </a:r>
            <a:r>
              <a:rPr lang="en-US" sz="2000" i="1" dirty="0"/>
              <a:t>k</a:t>
            </a:r>
            <a:r>
              <a:rPr lang="en-US" sz="2000" dirty="0"/>
              <a:t> partitions (k-fold CV)</a:t>
            </a:r>
          </a:p>
          <a:p>
            <a:r>
              <a:rPr lang="en-US" sz="2000" dirty="0"/>
              <a:t>For 1 to </a:t>
            </a:r>
            <a:r>
              <a:rPr lang="en-US" sz="2000" i="1" dirty="0"/>
              <a:t>k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Fit the model using all but one fold</a:t>
            </a:r>
          </a:p>
          <a:p>
            <a:pPr lvl="1"/>
            <a:r>
              <a:rPr lang="en-US" sz="2000" dirty="0"/>
              <a:t>Compute average prediction error for the validation fold</a:t>
            </a:r>
          </a:p>
          <a:p>
            <a:r>
              <a:rPr lang="en-US" sz="2000" dirty="0"/>
              <a:t>Compute mean of the </a:t>
            </a:r>
            <a:r>
              <a:rPr lang="en-US" sz="2000" i="1" dirty="0"/>
              <a:t>k</a:t>
            </a:r>
            <a:r>
              <a:rPr lang="en-US" sz="2000" dirty="0"/>
              <a:t> average prediction errors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02843"/>
              </p:ext>
            </p:extLst>
          </p:nvPr>
        </p:nvGraphicFramePr>
        <p:xfrm>
          <a:off x="76200" y="40076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76872"/>
              </p:ext>
            </p:extLst>
          </p:nvPr>
        </p:nvGraphicFramePr>
        <p:xfrm>
          <a:off x="76200" y="45410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32308"/>
              </p:ext>
            </p:extLst>
          </p:nvPr>
        </p:nvGraphicFramePr>
        <p:xfrm>
          <a:off x="76200" y="50744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04801"/>
              </p:ext>
            </p:extLst>
          </p:nvPr>
        </p:nvGraphicFramePr>
        <p:xfrm>
          <a:off x="76200" y="56078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66227"/>
              </p:ext>
            </p:extLst>
          </p:nvPr>
        </p:nvGraphicFramePr>
        <p:xfrm>
          <a:off x="76200" y="61412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172200" y="420649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2200" y="46934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2200" y="52268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72200" y="57602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72200" y="62936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39110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600" y="439994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5600" y="492846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601362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546186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7772400" y="3886200"/>
            <a:ext cx="381000" cy="2748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159858" y="4937501"/>
            <a:ext cx="98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error</a:t>
            </a:r>
          </a:p>
        </p:txBody>
      </p:sp>
    </p:spTree>
    <p:extLst>
      <p:ext uri="{BB962C8B-B14F-4D97-AF65-F5344CB8AC3E}">
        <p14:creationId xmlns:p14="http://schemas.microsoft.com/office/powerpoint/2010/main" val="129135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rpart</a:t>
            </a:r>
            <a:r>
              <a:rPr lang="en-US" dirty="0"/>
              <a:t>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121"/>
            <a:ext cx="7905750" cy="468127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rpart</a:t>
            </a:r>
            <a:r>
              <a:rPr lang="en-US" sz="2400" dirty="0"/>
              <a:t>() automatically performs cross-validation if setting “</a:t>
            </a:r>
            <a:r>
              <a:rPr lang="en-US" sz="2400" dirty="0" err="1"/>
              <a:t>xval</a:t>
            </a:r>
            <a:r>
              <a:rPr lang="en-US" sz="2400" dirty="0"/>
              <a:t>” &gt; 1 (default is </a:t>
            </a:r>
            <a:r>
              <a:rPr lang="en-US" sz="2400" dirty="0" err="1"/>
              <a:t>xval</a:t>
            </a:r>
            <a:r>
              <a:rPr lang="en-US" sz="2400" dirty="0"/>
              <a:t> = 10).</a:t>
            </a:r>
          </a:p>
          <a:p>
            <a:r>
              <a:rPr lang="en-US" sz="2400" dirty="0"/>
              <a:t>Plot (relative) CV error against tree size (or complexity parameter): </a:t>
            </a:r>
            <a:r>
              <a:rPr lang="en-US" sz="2400" dirty="0" err="1"/>
              <a:t>plotcp</a:t>
            </a:r>
            <a:r>
              <a:rPr lang="en-US" sz="2400" dirty="0"/>
              <a:t>(car.tree2)</a:t>
            </a:r>
          </a:p>
          <a:p>
            <a:pPr lvl="1"/>
            <a:r>
              <a:rPr lang="en-US" sz="2400" dirty="0"/>
              <a:t>The </a:t>
            </a:r>
            <a:r>
              <a:rPr lang="en-US" sz="2400" i="1" dirty="0"/>
              <a:t>y</a:t>
            </a:r>
            <a:r>
              <a:rPr lang="en-US" sz="2400" dirty="0"/>
              <a:t>-axis is the relative CV error = 1 – </a:t>
            </a:r>
            <a:r>
              <a:rPr lang="en-US" sz="2400" i="1" dirty="0"/>
              <a:t>R</a:t>
            </a:r>
            <a:r>
              <a:rPr lang="en-US" sz="2400" i="1" baseline="30000" dirty="0"/>
              <a:t>2</a:t>
            </a:r>
          </a:p>
          <a:p>
            <a:pPr lvl="1"/>
            <a:r>
              <a:rPr lang="en-US" sz="2400" dirty="0"/>
              <a:t>The </a:t>
            </a:r>
            <a:r>
              <a:rPr lang="en-US" sz="2400" i="1" dirty="0"/>
              <a:t>x</a:t>
            </a:r>
            <a:r>
              <a:rPr lang="en-US" sz="2400" dirty="0"/>
              <a:t>-axis is the tree size (increasing) or complexity parameter (decreasing)</a:t>
            </a:r>
          </a:p>
          <a:p>
            <a:pPr lvl="1"/>
            <a:r>
              <a:rPr lang="en-US" sz="2400" dirty="0"/>
              <a:t>The horizontal dotted line in this plot is “min relative CV error + 1 standard error”.  </a:t>
            </a:r>
          </a:p>
          <a:p>
            <a:pPr lvl="1"/>
            <a:r>
              <a:rPr lang="en-US" sz="2400" dirty="0"/>
              <a:t>Choose the tree size below this line. Usually, a smaller tree is preferred.</a:t>
            </a:r>
          </a:p>
          <a:p>
            <a:r>
              <a:rPr lang="en-US" sz="2400" dirty="0"/>
              <a:t>Remarks: Do </a:t>
            </a:r>
            <a:r>
              <a:rPr lang="en-US" sz="2400" u="sng" dirty="0"/>
              <a:t>not</a:t>
            </a:r>
            <a:r>
              <a:rPr lang="en-US" sz="2400" dirty="0"/>
              <a:t> use the </a:t>
            </a:r>
            <a:r>
              <a:rPr lang="en-US" sz="2400" dirty="0" err="1"/>
              <a:t>rpart</a:t>
            </a:r>
            <a:r>
              <a:rPr lang="en-US" sz="2400" dirty="0"/>
              <a:t> internal cross-validation for comparing with other models.</a:t>
            </a:r>
          </a:p>
        </p:txBody>
      </p:sp>
    </p:spTree>
    <p:extLst>
      <p:ext uri="{BB962C8B-B14F-4D97-AF65-F5344CB8AC3E}">
        <p14:creationId xmlns:p14="http://schemas.microsoft.com/office/powerpoint/2010/main" val="2859116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prune tree:</a:t>
            </a:r>
          </a:p>
          <a:p>
            <a:pPr lvl="1"/>
            <a:r>
              <a:rPr lang="en-US" dirty="0"/>
              <a:t>car.tree3 &lt;- prune(car.tree2, </a:t>
            </a:r>
            <a:r>
              <a:rPr lang="en-US" dirty="0" err="1"/>
              <a:t>cp</a:t>
            </a:r>
            <a:r>
              <a:rPr lang="en-US" dirty="0"/>
              <a:t>=.017)</a:t>
            </a:r>
          </a:p>
          <a:p>
            <a:r>
              <a:rPr lang="en-US" dirty="0"/>
              <a:t>Plot the new tree:</a:t>
            </a:r>
          </a:p>
          <a:p>
            <a:pPr lvl="1"/>
            <a:r>
              <a:rPr lang="en-US" dirty="0"/>
              <a:t>plot(car.tree3, uniform=FALSE, branch=1, margin=rep(.1, 4))</a:t>
            </a:r>
          </a:p>
          <a:p>
            <a:pPr lvl="1"/>
            <a:r>
              <a:rPr lang="en-US" dirty="0"/>
              <a:t>text(car.tree3,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189219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make predictions:</a:t>
            </a:r>
          </a:p>
          <a:p>
            <a:pPr lvl="1"/>
            <a:r>
              <a:rPr lang="en-US" dirty="0"/>
              <a:t>predict(object=car.tree3, </a:t>
            </a:r>
            <a:r>
              <a:rPr lang="en-US" dirty="0" err="1"/>
              <a:t>newdata</a:t>
            </a:r>
            <a:r>
              <a:rPr lang="en-US" dirty="0"/>
              <a:t>=Cars93, type='vector')</a:t>
            </a:r>
          </a:p>
          <a:p>
            <a:r>
              <a:rPr lang="en-US" dirty="0"/>
              <a:t>Suppose we only know </a:t>
            </a:r>
            <a:r>
              <a:rPr lang="en-US" dirty="0" err="1"/>
              <a:t>EngineSize</a:t>
            </a:r>
            <a:r>
              <a:rPr lang="en-US" dirty="0"/>
              <a:t> = 5:</a:t>
            </a:r>
          </a:p>
          <a:p>
            <a:pPr lvl="1"/>
            <a:r>
              <a:rPr lang="en-US" dirty="0"/>
              <a:t>Create such an observation:</a:t>
            </a:r>
          </a:p>
          <a:p>
            <a:pPr lvl="2"/>
            <a:r>
              <a:rPr lang="en-US" dirty="0" err="1"/>
              <a:t>newob</a:t>
            </a:r>
            <a:r>
              <a:rPr lang="en-US" dirty="0"/>
              <a:t> &lt;- Cars93[1:2,]</a:t>
            </a:r>
          </a:p>
          <a:p>
            <a:pPr lvl="2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1:ncol(Cars93)) </a:t>
            </a:r>
            <a:r>
              <a:rPr lang="en-US" dirty="0" err="1"/>
              <a:t>newob</a:t>
            </a:r>
            <a:r>
              <a:rPr lang="en-US" dirty="0"/>
              <a:t>[1, </a:t>
            </a:r>
            <a:r>
              <a:rPr lang="en-US" dirty="0" err="1"/>
              <a:t>i</a:t>
            </a:r>
            <a:r>
              <a:rPr lang="en-US" dirty="0"/>
              <a:t>] &lt;- NA</a:t>
            </a:r>
          </a:p>
          <a:p>
            <a:pPr lvl="2"/>
            <a:r>
              <a:rPr lang="en-US" dirty="0" err="1"/>
              <a:t>newob</a:t>
            </a:r>
            <a:r>
              <a:rPr lang="en-US" dirty="0"/>
              <a:t>[1,]$</a:t>
            </a:r>
            <a:r>
              <a:rPr lang="en-US" dirty="0" err="1"/>
              <a:t>EngineSize</a:t>
            </a:r>
            <a:r>
              <a:rPr lang="en-US" dirty="0"/>
              <a:t> &lt;- 5</a:t>
            </a:r>
          </a:p>
          <a:p>
            <a:pPr lvl="1"/>
            <a:r>
              <a:rPr lang="en-US" dirty="0"/>
              <a:t>Predict car price for this new observation:</a:t>
            </a:r>
          </a:p>
          <a:p>
            <a:pPr lvl="2"/>
            <a:r>
              <a:rPr lang="en-US" dirty="0"/>
              <a:t>predict(object=car.tree3, </a:t>
            </a:r>
            <a:r>
              <a:rPr lang="en-US" dirty="0" err="1"/>
              <a:t>newdata</a:t>
            </a:r>
            <a:r>
              <a:rPr lang="en-US" dirty="0"/>
              <a:t>=</a:t>
            </a:r>
            <a:r>
              <a:rPr lang="en-US" dirty="0" err="1"/>
              <a:t>newob</a:t>
            </a:r>
            <a:r>
              <a:rPr lang="en-US" dirty="0"/>
              <a:t>[1,], type='vector')</a:t>
            </a:r>
          </a:p>
        </p:txBody>
      </p:sp>
    </p:spTree>
    <p:extLst>
      <p:ext uri="{BB962C8B-B14F-4D97-AF65-F5344CB8AC3E}">
        <p14:creationId xmlns:p14="http://schemas.microsoft.com/office/powerpoint/2010/main" val="1245153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7: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(relative) CV error against tree size for the pruned tree.</a:t>
            </a:r>
          </a:p>
          <a:p>
            <a:r>
              <a:rPr lang="en-US" dirty="0"/>
              <a:t>Prune further this tree to the smallest size without compromising much CV error.</a:t>
            </a:r>
          </a:p>
          <a:p>
            <a:r>
              <a:rPr lang="en-US" dirty="0"/>
              <a:t>Compute residuals</a:t>
            </a:r>
          </a:p>
        </p:txBody>
      </p:sp>
    </p:spTree>
    <p:extLst>
      <p:ext uri="{BB962C8B-B14F-4D97-AF65-F5344CB8AC3E}">
        <p14:creationId xmlns:p14="http://schemas.microsoft.com/office/powerpoint/2010/main" val="270632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I: 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Linear Regression</a:t>
            </a:r>
          </a:p>
          <a:p>
            <a:pPr lvl="1"/>
            <a:r>
              <a:rPr lang="en-US" sz="3200" dirty="0"/>
              <a:t>Binary Logistic Regression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Multilevel </a:t>
            </a:r>
            <a:r>
              <a:rPr lang="en-US" sz="3200" dirty="0"/>
              <a:t>Regression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90726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5D5C-3E69-42D6-959B-55BE2E61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D1AF-4C0E-4C33-B16E-E6664816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Based on the lecture of </a:t>
            </a:r>
            <a:r>
              <a:rPr lang="en-US" b="1" dirty="0"/>
              <a:t>Tom Minka</a:t>
            </a:r>
            <a:r>
              <a:rPr lang="en-US" dirty="0"/>
              <a:t>, provided in this </a:t>
            </a:r>
            <a:r>
              <a:rPr lang="en-US" dirty="0">
                <a:hlinkClick r:id="rId2"/>
              </a:rPr>
              <a:t>webpage</a:t>
            </a:r>
            <a:r>
              <a:rPr lang="en-US" dirty="0"/>
              <a:t>.</a:t>
            </a:r>
          </a:p>
          <a:p>
            <a:r>
              <a:rPr lang="en-US" dirty="0"/>
              <a:t>This discussion uses the below R commands:</a:t>
            </a:r>
          </a:p>
          <a:p>
            <a:pPr lvl="1"/>
            <a:r>
              <a:rPr lang="en-US" dirty="0"/>
              <a:t>car.tree5 &lt;- </a:t>
            </a:r>
            <a:r>
              <a:rPr lang="en-US" dirty="0" err="1"/>
              <a:t>rpart</a:t>
            </a:r>
            <a:r>
              <a:rPr lang="en-US" dirty="0"/>
              <a:t>(Price ~ Horsepower + Weight , data=Cars93, control=control)</a:t>
            </a:r>
          </a:p>
          <a:p>
            <a:pPr lvl="1"/>
            <a:r>
              <a:rPr lang="en-US" dirty="0" err="1"/>
              <a:t>plotcp</a:t>
            </a:r>
            <a:r>
              <a:rPr lang="en-US" dirty="0"/>
              <a:t>(car.tree5)</a:t>
            </a:r>
          </a:p>
          <a:p>
            <a:pPr lvl="1"/>
            <a:r>
              <a:rPr lang="en-US" dirty="0"/>
              <a:t>res &lt;- residuals(car.tree5)</a:t>
            </a:r>
          </a:p>
          <a:p>
            <a:pPr lvl="1"/>
            <a:r>
              <a:rPr lang="en-US" dirty="0"/>
              <a:t>plot(Cars93$Price, res)</a:t>
            </a:r>
          </a:p>
          <a:p>
            <a:pPr lvl="1"/>
            <a:r>
              <a:rPr lang="en-US" dirty="0"/>
              <a:t>car.tree6 &lt;- </a:t>
            </a:r>
            <a:r>
              <a:rPr lang="en-US" dirty="0" err="1"/>
              <a:t>rpart</a:t>
            </a:r>
            <a:r>
              <a:rPr lang="en-US" dirty="0"/>
              <a:t>(res ~ ., data=Cars93[,-c(1, 2, 4, 5, 6, 27)])</a:t>
            </a:r>
          </a:p>
          <a:p>
            <a:pPr lvl="1"/>
            <a:r>
              <a:rPr lang="en-US" dirty="0"/>
              <a:t>plot(car.tree6, uniform=FALSE, branch=1, margin=rep(.1, 4)); text(car.tree6,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  <a:p>
            <a:pPr lvl="1"/>
            <a:r>
              <a:rPr lang="en-US" dirty="0"/>
              <a:t>car.tree7 &lt;- </a:t>
            </a:r>
            <a:r>
              <a:rPr lang="en-US" dirty="0" err="1"/>
              <a:t>rpart</a:t>
            </a:r>
            <a:r>
              <a:rPr lang="en-US" dirty="0"/>
              <a:t>(res ~ Wheelbase + </a:t>
            </a:r>
            <a:r>
              <a:rPr lang="en-US" dirty="0" err="1"/>
              <a:t>Turn.circle</a:t>
            </a:r>
            <a:r>
              <a:rPr lang="en-US" dirty="0"/>
              <a:t>, data=Cars93)</a:t>
            </a:r>
          </a:p>
          <a:p>
            <a:pPr lvl="1"/>
            <a:r>
              <a:rPr lang="en-US" dirty="0"/>
              <a:t>plot(car.tree7, uniform=FALSE, branch=1, margin=rep(.1, 4)); text(car.tree7,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1119868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II: Nonparametric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Regression Trees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Decision Trees</a:t>
            </a:r>
          </a:p>
          <a:p>
            <a:pPr lvl="1"/>
            <a:r>
              <a:rPr lang="en-US" sz="3200" dirty="0"/>
              <a:t>Random Forests</a:t>
            </a:r>
          </a:p>
          <a:p>
            <a:pPr marL="0" indent="0"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34325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F680-9CD5-42C3-A322-2BB3F03B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EC53-FDEE-4666-9F9B-30295482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Fitting Decision Trees</a:t>
            </a:r>
          </a:p>
          <a:p>
            <a:r>
              <a:rPr lang="en-US" dirty="0"/>
              <a:t>Outputs and Predictions</a:t>
            </a:r>
          </a:p>
          <a:p>
            <a:r>
              <a:rPr lang="en-US" dirty="0"/>
              <a:t>Practice Example: Iris flower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1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365126"/>
            <a:ext cx="8070507" cy="1325563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4843" y="1576148"/>
                <a:ext cx="4279557" cy="4762867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Problem: 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=1, 2,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, given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b="1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sz="2200" b="1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=1, 2, …,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200" dirty="0">
                    <a:ea typeface="Cambria Math"/>
                  </a:rPr>
                  <a:t>.</a:t>
                </a:r>
              </a:p>
              <a:p>
                <a:r>
                  <a:rPr lang="en-US" sz="2200" dirty="0">
                    <a:ea typeface="Cambria Math"/>
                  </a:rPr>
                  <a:t>Solution: again, recursive partitioning; however, instead of using </a:t>
                </a:r>
                <a:r>
                  <a:rPr lang="en-US" sz="2200" i="1" dirty="0">
                    <a:ea typeface="Cambria Math"/>
                  </a:rPr>
                  <a:t>RSS</a:t>
                </a:r>
                <a:r>
                  <a:rPr lang="en-US" sz="2200" dirty="0">
                    <a:ea typeface="Cambria Math"/>
                  </a:rPr>
                  <a:t>, we now split nodes with maximal reduction in the </a:t>
                </a:r>
                <a:r>
                  <a:rPr lang="en-US" sz="2200" b="1" dirty="0">
                    <a:ea typeface="Cambria Math"/>
                  </a:rPr>
                  <a:t>impurity</a:t>
                </a:r>
                <a:r>
                  <a:rPr lang="en-US" sz="2200" dirty="0">
                    <a:ea typeface="Cambria Math"/>
                  </a:rPr>
                  <a:t> (or </a:t>
                </a:r>
                <a:r>
                  <a:rPr lang="en-US" sz="2200" b="1" dirty="0">
                    <a:ea typeface="Cambria Math"/>
                  </a:rPr>
                  <a:t>diversity</a:t>
                </a:r>
                <a:r>
                  <a:rPr lang="en-US" sz="2200" dirty="0">
                    <a:ea typeface="Cambria Math"/>
                  </a:rPr>
                  <a:t>) of the node.</a:t>
                </a:r>
              </a:p>
              <a:p>
                <a:r>
                  <a:rPr lang="en-US" sz="2200" dirty="0">
                    <a:ea typeface="Cambria Math"/>
                  </a:rPr>
                  <a:t>Impurity of node </a:t>
                </a:r>
                <a:r>
                  <a:rPr lang="en-US" sz="2200" i="1" dirty="0">
                    <a:ea typeface="Cambria Math"/>
                  </a:rPr>
                  <a:t>m</a:t>
                </a:r>
                <a:r>
                  <a:rPr lang="en-US" sz="2200" dirty="0"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200" b="0" i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𝑘𝑚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200" dirty="0">
                    <a:ea typeface="Cambria Math"/>
                  </a:rPr>
                  <a:t>, where </a:t>
                </a:r>
                <a:r>
                  <a:rPr lang="en-US" sz="2200" i="1" dirty="0">
                    <a:ea typeface="Cambria Math"/>
                  </a:rPr>
                  <a:t>f</a:t>
                </a:r>
                <a:r>
                  <a:rPr lang="en-US" sz="2200" dirty="0">
                    <a:ea typeface="Cambria Math"/>
                  </a:rPr>
                  <a:t> can be:</a:t>
                </a:r>
              </a:p>
              <a:p>
                <a:pPr lvl="1"/>
                <a:r>
                  <a:rPr lang="en-US" sz="2200" dirty="0">
                    <a:ea typeface="Cambria Math"/>
                  </a:rPr>
                  <a:t>Information index</a:t>
                </a:r>
              </a:p>
              <a:p>
                <a:pPr lvl="1"/>
                <a:r>
                  <a:rPr lang="en-US" sz="2200" dirty="0">
                    <a:ea typeface="Cambria Math"/>
                  </a:rPr>
                  <a:t>Gini index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843" y="1576148"/>
                <a:ext cx="4279557" cy="4762867"/>
              </a:xfrm>
              <a:blipFill rotWithShape="0">
                <a:blip r:embed="rId3"/>
                <a:stretch>
                  <a:fillRect l="-1994" t="-11780" r="-1709" b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86797" y="5486400"/>
            <a:ext cx="19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 2 in </a:t>
            </a:r>
            <a:r>
              <a:rPr lang="en-US" sz="1400" dirty="0" err="1"/>
              <a:t>Therneau</a:t>
            </a:r>
            <a:r>
              <a:rPr lang="en-US" sz="1400" dirty="0"/>
              <a:t> and Atkinson (2018).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33852" y="1718723"/>
            <a:ext cx="3760904" cy="3591774"/>
            <a:chOff x="5155475" y="3616657"/>
            <a:chExt cx="3760904" cy="35948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5475" y="3616657"/>
              <a:ext cx="3760904" cy="35948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975096" y="3828497"/>
              <a:ext cx="9412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-p*log(p)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286431" y="5144294"/>
              <a:ext cx="7841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p(1 - 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682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 a decision tree to classify three types of Iris flowers based on “</a:t>
            </a:r>
            <a:r>
              <a:rPr lang="en-US" dirty="0" err="1"/>
              <a:t>Sepal.length</a:t>
            </a:r>
            <a:r>
              <a:rPr lang="en-US" dirty="0"/>
              <a:t>”, “</a:t>
            </a:r>
            <a:r>
              <a:rPr lang="en-US" dirty="0" err="1"/>
              <a:t>Sepal.width</a:t>
            </a:r>
            <a:r>
              <a:rPr lang="en-US" dirty="0"/>
              <a:t>”, “</a:t>
            </a:r>
            <a:r>
              <a:rPr lang="en-US" dirty="0" err="1"/>
              <a:t>Petal.Length</a:t>
            </a:r>
            <a:r>
              <a:rPr lang="en-US" dirty="0"/>
              <a:t>”, and “</a:t>
            </a:r>
            <a:r>
              <a:rPr lang="en-US" dirty="0" err="1"/>
              <a:t>Petal.width</a:t>
            </a:r>
            <a:r>
              <a:rPr lang="en-US" dirty="0"/>
              <a:t>”.</a:t>
            </a:r>
          </a:p>
          <a:p>
            <a:r>
              <a:rPr lang="en-US" dirty="0"/>
              <a:t>Everything is similar to fitting a regression tree, except that method = “class”:</a:t>
            </a:r>
          </a:p>
          <a:p>
            <a:pPr lvl="1"/>
            <a:r>
              <a:rPr lang="en-US" dirty="0"/>
              <a:t>control &lt;-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cp</a:t>
            </a:r>
            <a:r>
              <a:rPr lang="en-US" dirty="0"/>
              <a:t>=0.001)</a:t>
            </a:r>
          </a:p>
          <a:p>
            <a:pPr lvl="1"/>
            <a:r>
              <a:rPr lang="en-US" dirty="0"/>
              <a:t>iris.tree1 &lt;- </a:t>
            </a:r>
            <a:r>
              <a:rPr lang="en-US" dirty="0" err="1"/>
              <a:t>rpart</a:t>
            </a:r>
            <a:r>
              <a:rPr lang="en-US" dirty="0"/>
              <a:t>(Species ~ ., data=iris, method='class', control=control)</a:t>
            </a:r>
          </a:p>
        </p:txBody>
      </p:sp>
    </p:spTree>
    <p:extLst>
      <p:ext uri="{BB962C8B-B14F-4D97-AF65-F5344CB8AC3E}">
        <p14:creationId xmlns:p14="http://schemas.microsoft.com/office/powerpoint/2010/main" val="10578484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iris.tree1</a:t>
            </a:r>
          </a:p>
          <a:p>
            <a:r>
              <a:rPr lang="en-US" dirty="0"/>
              <a:t>summary(iris.tree1)</a:t>
            </a:r>
          </a:p>
          <a:p>
            <a:r>
              <a:rPr lang="en-US" dirty="0"/>
              <a:t>plot(iris.tree1, uniform=FALSE, branch=1, margin=rep(.1, 4))</a:t>
            </a:r>
          </a:p>
          <a:p>
            <a:r>
              <a:rPr lang="en-US" dirty="0"/>
              <a:t>text(iris.tree1, </a:t>
            </a:r>
            <a:r>
              <a:rPr lang="en-US" dirty="0" err="1"/>
              <a:t>use.n</a:t>
            </a:r>
            <a:r>
              <a:rPr lang="en-US" dirty="0"/>
              <a:t> = TRUE, fancy=TRUE)</a:t>
            </a:r>
          </a:p>
          <a:p>
            <a:r>
              <a:rPr lang="en-US" dirty="0" err="1"/>
              <a:t>plotcp</a:t>
            </a:r>
            <a:r>
              <a:rPr lang="en-US" dirty="0"/>
              <a:t>(iris.tree1)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36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class probabilities:</a:t>
            </a:r>
          </a:p>
          <a:p>
            <a:pPr lvl="1"/>
            <a:r>
              <a:rPr lang="en-US" dirty="0"/>
              <a:t>predict(iris.tree1, iris, type="</a:t>
            </a:r>
            <a:r>
              <a:rPr lang="en-US" dirty="0" err="1"/>
              <a:t>prob</a:t>
            </a:r>
            <a:r>
              <a:rPr lang="en-US" dirty="0"/>
              <a:t>")</a:t>
            </a:r>
          </a:p>
          <a:p>
            <a:r>
              <a:rPr lang="en-US" dirty="0"/>
              <a:t>Predicted class:</a:t>
            </a:r>
          </a:p>
          <a:p>
            <a:pPr lvl="1"/>
            <a:r>
              <a:rPr lang="en-US" dirty="0"/>
              <a:t>predict(iris.tree1, iris, type="class")</a:t>
            </a:r>
          </a:p>
          <a:p>
            <a:r>
              <a:rPr lang="en-US" dirty="0"/>
              <a:t>Training error can be accessed via:</a:t>
            </a:r>
          </a:p>
          <a:p>
            <a:pPr lvl="1"/>
            <a:r>
              <a:rPr lang="en-US"/>
              <a:t>residuals(iris.tree1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8235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6D6F-EF73-445F-8B26-7A8318D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8: Iris Flower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E57D-7F49-4F46-8CE1-A202F2B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Change </a:t>
            </a:r>
            <a:r>
              <a:rPr lang="en-US" dirty="0" err="1"/>
              <a:t>rpart</a:t>
            </a:r>
            <a:r>
              <a:rPr lang="en-US" dirty="0"/>
              <a:t> parameters to:</a:t>
            </a:r>
          </a:p>
          <a:p>
            <a:pPr lvl="1"/>
            <a:r>
              <a:rPr lang="en-US" dirty="0" err="1"/>
              <a:t>minsplit</a:t>
            </a:r>
            <a:r>
              <a:rPr lang="en-US" dirty="0"/>
              <a:t>=10, cp=0.01, </a:t>
            </a:r>
            <a:r>
              <a:rPr lang="en-US" dirty="0" err="1"/>
              <a:t>xval</a:t>
            </a:r>
            <a:r>
              <a:rPr lang="en-US" dirty="0"/>
              <a:t>=5</a:t>
            </a:r>
          </a:p>
          <a:p>
            <a:r>
              <a:rPr lang="en-US" dirty="0"/>
              <a:t>Fit a decision tree to classify Iris flowers (Species variable) using all other variables using the iris dataset.</a:t>
            </a:r>
          </a:p>
          <a:p>
            <a:r>
              <a:rPr lang="en-US" dirty="0"/>
              <a:t>Prune the tree to the smallest size possible without compromising much CV error rate.</a:t>
            </a:r>
          </a:p>
          <a:p>
            <a:r>
              <a:rPr lang="en-US" dirty="0"/>
              <a:t>Produce model outputs and plot the pruned tree.</a:t>
            </a:r>
          </a:p>
          <a:p>
            <a:r>
              <a:rPr lang="en-US" dirty="0"/>
              <a:t>Predicted classes for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1545518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II: Nonparametric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Regression Trees</a:t>
            </a:r>
          </a:p>
          <a:p>
            <a:pPr lvl="1"/>
            <a:r>
              <a:rPr lang="en-US" sz="3200" dirty="0"/>
              <a:t>Decision Trees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Random Forests</a:t>
            </a:r>
          </a:p>
          <a:p>
            <a:pPr marL="0" indent="0"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17223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57B-1663-4FF3-B81F-CEFCCF0E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0F9B-23AE-41CC-B53F-1EB5DC3D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  <a:p>
            <a:r>
              <a:rPr lang="en-US" dirty="0"/>
              <a:t>Fitting Random Forests</a:t>
            </a:r>
          </a:p>
          <a:p>
            <a:r>
              <a:rPr lang="en-US" dirty="0"/>
              <a:t>Plots, Predictions, and some other tools</a:t>
            </a:r>
          </a:p>
          <a:p>
            <a:r>
              <a:rPr lang="en-US" dirty="0"/>
              <a:t>Practice Example: Car Price Prediction </a:t>
            </a:r>
          </a:p>
        </p:txBody>
      </p:sp>
    </p:spTree>
    <p:extLst>
      <p:ext uri="{BB962C8B-B14F-4D97-AF65-F5344CB8AC3E}">
        <p14:creationId xmlns:p14="http://schemas.microsoft.com/office/powerpoint/2010/main" val="274388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231D-9B05-4444-AE52-A9D247D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0D7D-DBDB-4FBF-8101-89CA890D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Start with a Toy Example</a:t>
            </a:r>
          </a:p>
          <a:p>
            <a:r>
              <a:rPr lang="en-US" dirty="0"/>
              <a:t>Writing R’s Formulas</a:t>
            </a:r>
          </a:p>
          <a:p>
            <a:r>
              <a:rPr lang="en-US" dirty="0"/>
              <a:t>Working with Categorical Predictors</a:t>
            </a:r>
          </a:p>
          <a:p>
            <a:r>
              <a:rPr lang="en-US" dirty="0"/>
              <a:t>Stepwise Regression</a:t>
            </a:r>
          </a:p>
          <a:p>
            <a:r>
              <a:rPr lang="en-US" dirty="0"/>
              <a:t>Basic Diagnostic Tools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Practice Examples: Car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327329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0A52-90B4-4BC0-A163-12E82DFD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F732-8E80-4050-8D57-196C1CD0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Random forest is a bagging approach.</a:t>
            </a:r>
          </a:p>
          <a:p>
            <a:r>
              <a:rPr lang="en-US" dirty="0"/>
              <a:t>The prediction of a random forest is the average/majority-vote of the predictions of </a:t>
            </a:r>
            <a:r>
              <a:rPr lang="en-US" i="1" dirty="0"/>
              <a:t>B</a:t>
            </a:r>
            <a:r>
              <a:rPr lang="en-US" dirty="0"/>
              <a:t> regression/decision trees.</a:t>
            </a:r>
          </a:p>
          <a:p>
            <a:r>
              <a:rPr lang="en-US" dirty="0"/>
              <a:t>Each tree is fitted on a bootstrap sample of the training data.</a:t>
            </a:r>
          </a:p>
          <a:p>
            <a:r>
              <a:rPr lang="en-US" dirty="0"/>
              <a:t>To </a:t>
            </a:r>
            <a:r>
              <a:rPr lang="en-US" i="1" dirty="0"/>
              <a:t>decorrelate</a:t>
            </a:r>
            <a:r>
              <a:rPr lang="en-US" dirty="0"/>
              <a:t> trees (i.e., to reduce the appearance of highly important variables in the trees), each split only considers a subset of </a:t>
            </a:r>
            <a:r>
              <a:rPr lang="en-US" i="1" dirty="0"/>
              <a:t>m</a:t>
            </a:r>
            <a:r>
              <a:rPr lang="en-US" dirty="0"/>
              <a:t> variables out of the total </a:t>
            </a:r>
            <a:r>
              <a:rPr lang="en-US" i="1" dirty="0"/>
              <a:t>p</a:t>
            </a:r>
            <a:r>
              <a:rPr lang="en-US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2307759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3A1E-98C1-46DE-B3F5-F11120DB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B1D4-972B-4510-BF93-64E41D4A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 a random forest to classify three types of Iris flowers based on “</a:t>
            </a:r>
            <a:r>
              <a:rPr lang="en-US" dirty="0" err="1"/>
              <a:t>Sepal.length</a:t>
            </a:r>
            <a:r>
              <a:rPr lang="en-US" dirty="0"/>
              <a:t>”, “</a:t>
            </a:r>
            <a:r>
              <a:rPr lang="en-US" dirty="0" err="1"/>
              <a:t>Sepal.width</a:t>
            </a:r>
            <a:r>
              <a:rPr lang="en-US" dirty="0"/>
              <a:t>”, “</a:t>
            </a:r>
            <a:r>
              <a:rPr lang="en-US" dirty="0" err="1"/>
              <a:t>Petal.Length</a:t>
            </a:r>
            <a:r>
              <a:rPr lang="en-US" dirty="0"/>
              <a:t>”, and “</a:t>
            </a:r>
            <a:r>
              <a:rPr lang="en-US" dirty="0" err="1"/>
              <a:t>Petal.width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iris.rf1 &lt;- </a:t>
            </a:r>
            <a:r>
              <a:rPr lang="en-US" dirty="0" err="1"/>
              <a:t>randomForest</a:t>
            </a:r>
            <a:r>
              <a:rPr lang="en-US" dirty="0"/>
              <a:t>(Species ~ ., data=iris, </a:t>
            </a:r>
            <a:r>
              <a:rPr lang="en-US" dirty="0" err="1"/>
              <a:t>ntree</a:t>
            </a:r>
            <a:r>
              <a:rPr lang="en-US" dirty="0"/>
              <a:t>=1000, </a:t>
            </a:r>
            <a:r>
              <a:rPr lang="en-US" dirty="0" err="1"/>
              <a:t>mtry</a:t>
            </a:r>
            <a:r>
              <a:rPr lang="en-US" dirty="0"/>
              <a:t>=2, importance=TRUE)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iris.rf1</a:t>
            </a:r>
          </a:p>
        </p:txBody>
      </p:sp>
    </p:spTree>
    <p:extLst>
      <p:ext uri="{BB962C8B-B14F-4D97-AF65-F5344CB8AC3E}">
        <p14:creationId xmlns:p14="http://schemas.microsoft.com/office/powerpoint/2010/main" val="141177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DD4C-9AFB-4774-B68A-9495FE69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C9C7-B7D9-465F-8F45-DA9C6638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Out-of-bag Classification Error Rate:</a:t>
            </a:r>
          </a:p>
          <a:p>
            <a:pPr lvl="1"/>
            <a:r>
              <a:rPr lang="en-US" dirty="0"/>
              <a:t>plot(iris.rf1)</a:t>
            </a:r>
          </a:p>
          <a:p>
            <a:pPr lvl="1"/>
            <a:r>
              <a:rPr lang="en-US" dirty="0"/>
              <a:t>a curve for each class + a curve for the average</a:t>
            </a:r>
          </a:p>
          <a:p>
            <a:r>
              <a:rPr lang="en-US" dirty="0"/>
              <a:t>Variable Importance Plots:</a:t>
            </a:r>
          </a:p>
          <a:p>
            <a:pPr lvl="1"/>
            <a:r>
              <a:rPr lang="en-US" dirty="0" err="1"/>
              <a:t>varImpPlot</a:t>
            </a:r>
            <a:r>
              <a:rPr lang="en-US" dirty="0"/>
              <a:t>(iris.rf1)</a:t>
            </a:r>
          </a:p>
          <a:p>
            <a:r>
              <a:rPr lang="en-US" dirty="0"/>
              <a:t>Partial Dependence Plots:</a:t>
            </a:r>
          </a:p>
          <a:p>
            <a:pPr lvl="1"/>
            <a:r>
              <a:rPr lang="en-US" dirty="0" err="1"/>
              <a:t>partialPlot</a:t>
            </a:r>
            <a:r>
              <a:rPr lang="en-US" dirty="0"/>
              <a:t>(x=iris.rf1, </a:t>
            </a:r>
            <a:r>
              <a:rPr lang="en-US" dirty="0" err="1"/>
              <a:t>pred.data</a:t>
            </a:r>
            <a:r>
              <a:rPr lang="en-US" dirty="0"/>
              <a:t>=iris, </a:t>
            </a:r>
            <a:r>
              <a:rPr lang="en-US" dirty="0" err="1"/>
              <a:t>x.var</a:t>
            </a:r>
            <a:r>
              <a:rPr lang="en-US" dirty="0"/>
              <a:t>=</a:t>
            </a:r>
            <a:r>
              <a:rPr lang="en-US" dirty="0" err="1"/>
              <a:t>Petal.Width</a:t>
            </a:r>
            <a:r>
              <a:rPr lang="en-US" dirty="0"/>
              <a:t>, </a:t>
            </a:r>
            <a:r>
              <a:rPr lang="en-US" dirty="0" err="1"/>
              <a:t>which.class</a:t>
            </a:r>
            <a:r>
              <a:rPr lang="en-US" dirty="0"/>
              <a:t>="versicolor")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911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8A96-0247-432E-A28A-E335F9EC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64E9-023A-4EA1-86D5-38234768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values:</a:t>
            </a:r>
          </a:p>
          <a:p>
            <a:pPr lvl="1"/>
            <a:r>
              <a:rPr lang="en-US" dirty="0"/>
              <a:t>predict(object=iris.rf3, </a:t>
            </a:r>
            <a:r>
              <a:rPr lang="en-US" dirty="0" err="1"/>
              <a:t>newdata</a:t>
            </a:r>
            <a:r>
              <a:rPr lang="en-US" dirty="0"/>
              <a:t>=iris, type='response’)</a:t>
            </a:r>
          </a:p>
          <a:p>
            <a:r>
              <a:rPr lang="en-US" dirty="0"/>
              <a:t>Predicted class probabilities:</a:t>
            </a:r>
          </a:p>
          <a:p>
            <a:pPr lvl="1"/>
            <a:r>
              <a:rPr lang="en-US" dirty="0"/>
              <a:t>predict(object=iris.rf3, </a:t>
            </a:r>
            <a:r>
              <a:rPr lang="en-US" dirty="0" err="1"/>
              <a:t>newdata</a:t>
            </a:r>
            <a:r>
              <a:rPr lang="en-US" dirty="0"/>
              <a:t>=iris, type='prob')</a:t>
            </a:r>
          </a:p>
        </p:txBody>
      </p:sp>
    </p:spTree>
    <p:extLst>
      <p:ext uri="{BB962C8B-B14F-4D97-AF65-F5344CB8AC3E}">
        <p14:creationId xmlns:p14="http://schemas.microsoft.com/office/powerpoint/2010/main" val="40800919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6574-53E4-4FF8-87BB-9A0AB469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F9D6-C40E-4F8D-AFB6-A07A0F0A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more trees:</a:t>
            </a:r>
          </a:p>
          <a:p>
            <a:pPr lvl="1"/>
            <a:r>
              <a:rPr lang="en-US" dirty="0"/>
              <a:t>iris.rf2 &lt;- grow(iris.rf1, </a:t>
            </a:r>
            <a:r>
              <a:rPr lang="en-US" dirty="0" err="1"/>
              <a:t>how.many</a:t>
            </a:r>
            <a:r>
              <a:rPr lang="en-US" dirty="0"/>
              <a:t>=100)</a:t>
            </a:r>
          </a:p>
          <a:p>
            <a:pPr lvl="1"/>
            <a:r>
              <a:rPr lang="en-US" dirty="0"/>
              <a:t>iris.rf2</a:t>
            </a:r>
          </a:p>
          <a:p>
            <a:r>
              <a:rPr lang="en-US" dirty="0"/>
              <a:t>Combine two random forests:</a:t>
            </a:r>
          </a:p>
          <a:p>
            <a:pPr lvl="1"/>
            <a:r>
              <a:rPr lang="en-US" dirty="0"/>
              <a:t>iris.rf3 &lt;- combine(iris.rf1, iris.rf2)</a:t>
            </a:r>
          </a:p>
          <a:p>
            <a:pPr lvl="1"/>
            <a:r>
              <a:rPr lang="en-US" dirty="0"/>
              <a:t>iris.rf3</a:t>
            </a:r>
          </a:p>
          <a:p>
            <a:r>
              <a:rPr lang="en-US" dirty="0"/>
              <a:t>Find optimal “</a:t>
            </a:r>
            <a:r>
              <a:rPr lang="en-US" dirty="0" err="1"/>
              <a:t>mtry</a:t>
            </a:r>
            <a:r>
              <a:rPr lang="en-US" dirty="0"/>
              <a:t>” value:</a:t>
            </a:r>
          </a:p>
          <a:p>
            <a:pPr lvl="1"/>
            <a:r>
              <a:rPr lang="en-US" dirty="0" err="1"/>
              <a:t>tuneRF</a:t>
            </a:r>
            <a:r>
              <a:rPr lang="en-US" dirty="0"/>
              <a:t>(iris[,-5], iris[,5], </a:t>
            </a:r>
            <a:r>
              <a:rPr lang="en-US" dirty="0" err="1"/>
              <a:t>mtryStart</a:t>
            </a:r>
            <a:r>
              <a:rPr lang="en-US" dirty="0"/>
              <a:t>=1, </a:t>
            </a:r>
            <a:r>
              <a:rPr lang="en-US" dirty="0" err="1"/>
              <a:t>stepFactor</a:t>
            </a:r>
            <a:r>
              <a:rPr lang="en-US" dirty="0"/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12209190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9: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Fit a random forest to predict “Price” based on all variables, </a:t>
            </a:r>
            <a:r>
              <a:rPr lang="en-US" sz="2400" b="1" dirty="0"/>
              <a:t>except</a:t>
            </a:r>
            <a:r>
              <a:rPr lang="en-US" sz="2400" dirty="0"/>
              <a:t> “Manufacturer”,  “Model”, “</a:t>
            </a:r>
            <a:r>
              <a:rPr lang="en-US" sz="2400" dirty="0" err="1"/>
              <a:t>Min.Price</a:t>
            </a:r>
            <a:r>
              <a:rPr lang="en-US" sz="2400" dirty="0"/>
              <a:t>”, “</a:t>
            </a:r>
            <a:r>
              <a:rPr lang="en-US" sz="2400" dirty="0" err="1"/>
              <a:t>Max.Price</a:t>
            </a:r>
            <a:r>
              <a:rPr lang="en-US" sz="2400" dirty="0"/>
              <a:t>”, and “Make”, using the “Cars93” dataset in the “MASS” package.</a:t>
            </a:r>
          </a:p>
          <a:p>
            <a:r>
              <a:rPr lang="en-US" sz="2400" dirty="0"/>
              <a:t>Note: the </a:t>
            </a:r>
            <a:r>
              <a:rPr lang="en-US" sz="2400" dirty="0" err="1"/>
              <a:t>randomForest</a:t>
            </a:r>
            <a:r>
              <a:rPr lang="en-US" sz="2400" dirty="0"/>
              <a:t> package automatically detect the problem via (probably) the type of the response variable. To check variable type, use: class(Cars93$Price). To set variable type, use: </a:t>
            </a:r>
            <a:r>
              <a:rPr lang="en-US" sz="2400" dirty="0" err="1"/>
              <a:t>as.numeric</a:t>
            </a:r>
            <a:r>
              <a:rPr lang="en-US" sz="2400" dirty="0"/>
              <a:t>(), </a:t>
            </a:r>
            <a:r>
              <a:rPr lang="en-US" sz="2400" dirty="0" err="1"/>
              <a:t>as.factor</a:t>
            </a:r>
            <a:r>
              <a:rPr lang="en-US" sz="2400" dirty="0"/>
              <a:t>(), etc.</a:t>
            </a:r>
          </a:p>
          <a:p>
            <a:r>
              <a:rPr lang="en-US" sz="2400" dirty="0" err="1"/>
              <a:t>randomForest</a:t>
            </a:r>
            <a:r>
              <a:rPr lang="en-US" sz="2400" dirty="0"/>
              <a:t>() cannot handle data with missing values. The below can be used to impute the data.</a:t>
            </a:r>
          </a:p>
          <a:p>
            <a:pPr lvl="1"/>
            <a:r>
              <a:rPr lang="en-US" sz="2000" dirty="0"/>
              <a:t>cars &lt;- </a:t>
            </a:r>
            <a:r>
              <a:rPr lang="en-US" sz="2000" dirty="0" err="1"/>
              <a:t>rfImpute</a:t>
            </a:r>
            <a:r>
              <a:rPr lang="en-US" sz="2000" dirty="0"/>
              <a:t>(Price ~ ., data=Cars93[, -c(1, 2, 4, 6, 27)], </a:t>
            </a:r>
            <a:r>
              <a:rPr lang="en-US" sz="2000" dirty="0" err="1"/>
              <a:t>iter</a:t>
            </a:r>
            <a:r>
              <a:rPr lang="en-US" sz="2000" dirty="0"/>
              <a:t>=5, </a:t>
            </a:r>
            <a:r>
              <a:rPr lang="en-US" sz="2000" dirty="0" err="1"/>
              <a:t>ntree</a:t>
            </a:r>
            <a:r>
              <a:rPr lang="en-US" sz="2000" dirty="0"/>
              <a:t>=300)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9154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9: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optimal “</a:t>
            </a:r>
            <a:r>
              <a:rPr lang="en-US" dirty="0" err="1"/>
              <a:t>mtry</a:t>
            </a:r>
            <a:r>
              <a:rPr lang="en-US" dirty="0"/>
              <a:t>”.</a:t>
            </a:r>
          </a:p>
          <a:p>
            <a:r>
              <a:rPr lang="en-US" dirty="0"/>
              <a:t>Fit a random forest to predict Price using all other variables in the “cars” data frame.</a:t>
            </a:r>
          </a:p>
          <a:p>
            <a:r>
              <a:rPr lang="en-US" dirty="0"/>
              <a:t>What is the model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  <a:p>
            <a:r>
              <a:rPr lang="en-US" dirty="0"/>
              <a:t>How many trees are enough?</a:t>
            </a:r>
          </a:p>
          <a:p>
            <a:r>
              <a:rPr lang="en-US" dirty="0"/>
              <a:t>Which variables are important?</a:t>
            </a:r>
          </a:p>
          <a:p>
            <a:r>
              <a:rPr lang="en-US" dirty="0"/>
              <a:t>Plot partial dependence plot on Horsepower.</a:t>
            </a:r>
          </a:p>
          <a:p>
            <a:r>
              <a:rPr lang="en-US" dirty="0"/>
              <a:t>Compute residuals.</a:t>
            </a:r>
          </a:p>
        </p:txBody>
      </p:sp>
    </p:spTree>
    <p:extLst>
      <p:ext uri="{BB962C8B-B14F-4D97-AF65-F5344CB8AC3E}">
        <p14:creationId xmlns:p14="http://schemas.microsoft.com/office/powerpoint/2010/main" val="6131114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Part I: Parametric Models</a:t>
            </a:r>
          </a:p>
          <a:p>
            <a:pPr lvl="1"/>
            <a:r>
              <a:rPr lang="en-US" dirty="0"/>
              <a:t>Linear Regression: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Binary Logistic Regression: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Multilevel </a:t>
            </a:r>
            <a:r>
              <a:rPr lang="en-US" dirty="0"/>
              <a:t>Regression: lme4::</a:t>
            </a:r>
            <a:r>
              <a:rPr lang="en-US" dirty="0" err="1"/>
              <a:t>lmer</a:t>
            </a:r>
            <a:r>
              <a:rPr lang="en-US" dirty="0"/>
              <a:t>()</a:t>
            </a:r>
            <a:endParaRPr lang="en-US" dirty="0">
              <a:sym typeface="Wingdings" panose="05000000000000000000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Part II: Nonparametric Models </a:t>
            </a:r>
          </a:p>
          <a:p>
            <a:pPr lvl="1"/>
            <a:r>
              <a:rPr lang="en-US" dirty="0"/>
              <a:t>Regression Trees: </a:t>
            </a:r>
            <a:r>
              <a:rPr lang="en-US" dirty="0" err="1"/>
              <a:t>rpart</a:t>
            </a:r>
            <a:r>
              <a:rPr lang="en-US" dirty="0"/>
              <a:t>::</a:t>
            </a:r>
            <a:r>
              <a:rPr lang="en-US" dirty="0" err="1"/>
              <a:t>rpart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Decision Trees: </a:t>
            </a:r>
            <a:r>
              <a:rPr lang="en-US" dirty="0" err="1"/>
              <a:t>rpart</a:t>
            </a:r>
            <a:r>
              <a:rPr lang="en-US" dirty="0"/>
              <a:t>::</a:t>
            </a:r>
            <a:r>
              <a:rPr lang="en-US" dirty="0" err="1"/>
              <a:t>rpart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Random Forests: </a:t>
            </a:r>
            <a:r>
              <a:rPr lang="en-US" dirty="0" err="1"/>
              <a:t>ramdomForest</a:t>
            </a:r>
            <a:r>
              <a:rPr lang="en-US" dirty="0"/>
              <a:t>:: </a:t>
            </a:r>
            <a:r>
              <a:rPr lang="en-US" dirty="0" err="1"/>
              <a:t>ramdomForest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079227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3E9F-38D1-4259-9768-E19D23A8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FF69-3D61-4184-A5E5-8F2325B3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Bates D., </a:t>
            </a:r>
            <a:r>
              <a:rPr lang="en-US" dirty="0" err="1"/>
              <a:t>Mächler</a:t>
            </a:r>
            <a:r>
              <a:rPr lang="en-US" dirty="0"/>
              <a:t> M., </a:t>
            </a:r>
            <a:r>
              <a:rPr lang="en-US" dirty="0" err="1"/>
              <a:t>Bolker</a:t>
            </a:r>
            <a:r>
              <a:rPr lang="en-US" dirty="0"/>
              <a:t> B.M., and Walker S.C. (2015), “Fitting Linear Mixed-Effects Models Using lme4”, </a:t>
            </a:r>
            <a:r>
              <a:rPr lang="en-US" i="1" dirty="0"/>
              <a:t>Journal of Statistical Software</a:t>
            </a:r>
            <a:r>
              <a:rPr lang="en-US" dirty="0"/>
              <a:t>,</a:t>
            </a:r>
            <a:r>
              <a:rPr lang="en-US" i="1" dirty="0"/>
              <a:t> v</a:t>
            </a:r>
            <a:r>
              <a:rPr lang="en-US" dirty="0"/>
              <a:t>67. DOI 10.18637/jss.v067.i01</a:t>
            </a:r>
          </a:p>
          <a:p>
            <a:r>
              <a:rPr lang="en-US" dirty="0" err="1"/>
              <a:t>Therneau</a:t>
            </a:r>
            <a:r>
              <a:rPr lang="en-US" dirty="0"/>
              <a:t> T. and Atkinson B. (2018) </a:t>
            </a:r>
            <a:r>
              <a:rPr lang="en-US" b="1" dirty="0" err="1"/>
              <a:t>rpart</a:t>
            </a:r>
            <a:r>
              <a:rPr lang="en-US" dirty="0"/>
              <a:t>: Recursive Partitioning and Regression Trees.  R package version 4.1-13. https://CRAN.R-project.org/package=rpart</a:t>
            </a:r>
          </a:p>
        </p:txBody>
      </p:sp>
    </p:spTree>
    <p:extLst>
      <p:ext uri="{BB962C8B-B14F-4D97-AF65-F5344CB8AC3E}">
        <p14:creationId xmlns:p14="http://schemas.microsoft.com/office/powerpoint/2010/main" val="187258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Generate “toy” dataset from: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=5+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Data exploration:</a:t>
                </a:r>
              </a:p>
              <a:p>
                <a:pPr lvl="1"/>
                <a:r>
                  <a:rPr lang="en-US" dirty="0"/>
                  <a:t>Data summary: summary(toy)</a:t>
                </a:r>
              </a:p>
              <a:p>
                <a:pPr lvl="1"/>
                <a:r>
                  <a:rPr lang="en-US" dirty="0"/>
                  <a:t>Correlation: </a:t>
                </a:r>
                <a:r>
                  <a:rPr lang="en-US" dirty="0" err="1"/>
                  <a:t>cor</a:t>
                </a:r>
                <a:r>
                  <a:rPr lang="en-US" dirty="0"/>
                  <a:t>(toy)</a:t>
                </a:r>
              </a:p>
              <a:p>
                <a:pPr lvl="1"/>
                <a:r>
                  <a:rPr lang="en-US" dirty="0"/>
                  <a:t>Histogram: </a:t>
                </a:r>
                <a:r>
                  <a:rPr lang="en-US" dirty="0" err="1"/>
                  <a:t>hist</a:t>
                </a:r>
                <a:r>
                  <a:rPr lang="en-US" dirty="0"/>
                  <a:t>(y)</a:t>
                </a:r>
              </a:p>
              <a:p>
                <a:pPr lvl="1"/>
                <a:r>
                  <a:rPr lang="en-US" dirty="0"/>
                  <a:t>Scatterplot: pairs(toy)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8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 a linear regression model:</a:t>
            </a:r>
          </a:p>
          <a:p>
            <a:pPr lvl="1"/>
            <a:r>
              <a:rPr lang="en-US" dirty="0"/>
              <a:t>toy.lm1 &lt;- lm(formula=y ~ x1 + x2 + x3, data=toy)</a:t>
            </a:r>
          </a:p>
          <a:p>
            <a:pPr lvl="1"/>
            <a:r>
              <a:rPr lang="en-US" dirty="0"/>
              <a:t>Need to provide a “formula”</a:t>
            </a:r>
          </a:p>
          <a:p>
            <a:pPr lvl="1"/>
            <a:r>
              <a:rPr lang="en-US" dirty="0"/>
              <a:t>“data” is not needed if variables in the formula are already in the global environment.</a:t>
            </a:r>
          </a:p>
          <a:p>
            <a:r>
              <a:rPr lang="en-US" dirty="0"/>
              <a:t>See model outputs:</a:t>
            </a:r>
          </a:p>
          <a:p>
            <a:pPr lvl="1"/>
            <a:r>
              <a:rPr lang="en-US" dirty="0"/>
              <a:t>Long: summary(toy.lm1)</a:t>
            </a:r>
          </a:p>
          <a:p>
            <a:pPr lvl="1"/>
            <a:r>
              <a:rPr lang="en-US" dirty="0"/>
              <a:t>Short: toy.lm1 or print(toy.lm1)</a:t>
            </a:r>
          </a:p>
        </p:txBody>
      </p:sp>
    </p:spTree>
    <p:extLst>
      <p:ext uri="{BB962C8B-B14F-4D97-AF65-F5344CB8AC3E}">
        <p14:creationId xmlns:p14="http://schemas.microsoft.com/office/powerpoint/2010/main" val="182179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46F-43E9-4C16-AEC1-50A3FDB0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1: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86D0-3F92-49A6-A54C-46E98074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“Cars93” dataset in the “MASS” package: require(MASS)</a:t>
            </a:r>
          </a:p>
          <a:p>
            <a:r>
              <a:rPr lang="en-US" dirty="0"/>
              <a:t>Explore this dataset.</a:t>
            </a:r>
          </a:p>
          <a:p>
            <a:r>
              <a:rPr lang="en-US" dirty="0"/>
              <a:t>Fit a linear regression model to predict “Price” based on “Horsepower” and “Weight”.</a:t>
            </a:r>
          </a:p>
          <a:p>
            <a:r>
              <a:rPr lang="en-US" dirty="0"/>
              <a:t>Which variables are statistically significant?</a:t>
            </a:r>
          </a:p>
        </p:txBody>
      </p:sp>
    </p:spTree>
    <p:extLst>
      <p:ext uri="{BB962C8B-B14F-4D97-AF65-F5344CB8AC3E}">
        <p14:creationId xmlns:p14="http://schemas.microsoft.com/office/powerpoint/2010/main" val="5662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4281</Words>
  <Application>Microsoft Office PowerPoint</Application>
  <PresentationFormat>On-screen Show (4:3)</PresentationFormat>
  <Paragraphs>510</Paragraphs>
  <Slides>68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Cambria Math</vt:lpstr>
      <vt:lpstr>Times New Roman</vt:lpstr>
      <vt:lpstr>Wingdings</vt:lpstr>
      <vt:lpstr>Office Theme</vt:lpstr>
      <vt:lpstr>Statistical Modeling &amp; Learning in R</vt:lpstr>
      <vt:lpstr>Information</vt:lpstr>
      <vt:lpstr>Setup</vt:lpstr>
      <vt:lpstr>Outline</vt:lpstr>
      <vt:lpstr>PowerPoint Presentation</vt:lpstr>
      <vt:lpstr>Linear Regression</vt:lpstr>
      <vt:lpstr>Toy Example</vt:lpstr>
      <vt:lpstr>Toy Example</vt:lpstr>
      <vt:lpstr>Practice 1: Car Price Prediction</vt:lpstr>
      <vt:lpstr>Writing R’s Formulas</vt:lpstr>
      <vt:lpstr>Writing R’s Formulas</vt:lpstr>
      <vt:lpstr>Writing R’s Formulas</vt:lpstr>
      <vt:lpstr>Practice 2: Car Price Prediction</vt:lpstr>
      <vt:lpstr>Working with Categorical Predictors</vt:lpstr>
      <vt:lpstr>Stepwise Regression</vt:lpstr>
      <vt:lpstr>Basic Diagnostics Tools</vt:lpstr>
      <vt:lpstr>Predictions</vt:lpstr>
      <vt:lpstr>Practice 3: Car Price Prediction</vt:lpstr>
      <vt:lpstr>PowerPoint Presentation</vt:lpstr>
      <vt:lpstr>Binary Logistic Regression</vt:lpstr>
      <vt:lpstr>Fitting a Binary Logistic Regression Model for the Iris Dataset</vt:lpstr>
      <vt:lpstr>Model Outputs and Basic Diagnostic Tools</vt:lpstr>
      <vt:lpstr>Predictions</vt:lpstr>
      <vt:lpstr>Practice 4: Classify Iris Flowers</vt:lpstr>
      <vt:lpstr>PowerPoint Presentation</vt:lpstr>
      <vt:lpstr>Multilevel Regression</vt:lpstr>
      <vt:lpstr>Sleepstudy Example</vt:lpstr>
      <vt:lpstr>Fitting Multilevel Models</vt:lpstr>
      <vt:lpstr>More on Multilevel Model Formulas</vt:lpstr>
      <vt:lpstr>Model Outputs and Predictions</vt:lpstr>
      <vt:lpstr>Basic Diagnostic Plots</vt:lpstr>
      <vt:lpstr>Practice 5: Sleep Study</vt:lpstr>
      <vt:lpstr>PowerPoint Presentation</vt:lpstr>
      <vt:lpstr>Regression trees</vt:lpstr>
      <vt:lpstr>Regression trees</vt:lpstr>
      <vt:lpstr>Recursive Partitioning</vt:lpstr>
      <vt:lpstr>Tree Properties</vt:lpstr>
      <vt:lpstr>Tree Properties</vt:lpstr>
      <vt:lpstr>Fitting Regression Trees</vt:lpstr>
      <vt:lpstr>Tree Growing</vt:lpstr>
      <vt:lpstr>Tree Outputs</vt:lpstr>
      <vt:lpstr>Practice 6: Car Price Prediction</vt:lpstr>
      <vt:lpstr>Remarks</vt:lpstr>
      <vt:lpstr>Best Tree Size?</vt:lpstr>
      <vt:lpstr>Cross-validation (CV)</vt:lpstr>
      <vt:lpstr>Internal rpart Cross-validation</vt:lpstr>
      <vt:lpstr>Tree Pruning</vt:lpstr>
      <vt:lpstr>Predictions</vt:lpstr>
      <vt:lpstr>Practice 7: Car Price Prediction</vt:lpstr>
      <vt:lpstr>Regression Tree Diagnostics</vt:lpstr>
      <vt:lpstr>PowerPoint Presentation</vt:lpstr>
      <vt:lpstr>Decision Trees</vt:lpstr>
      <vt:lpstr>Decision Trees</vt:lpstr>
      <vt:lpstr>Fitting Decision Trees</vt:lpstr>
      <vt:lpstr>Decision Tree Outputs</vt:lpstr>
      <vt:lpstr>Predictions</vt:lpstr>
      <vt:lpstr>Practice 8: Iris Flower Classification</vt:lpstr>
      <vt:lpstr>PowerPoint Presentation</vt:lpstr>
      <vt:lpstr>Random Forests</vt:lpstr>
      <vt:lpstr>Random Forests</vt:lpstr>
      <vt:lpstr>Fitting Random Forests</vt:lpstr>
      <vt:lpstr>Plots</vt:lpstr>
      <vt:lpstr>Predictions</vt:lpstr>
      <vt:lpstr>Some Other Tools</vt:lpstr>
      <vt:lpstr>Practice 9: Car Price Prediction</vt:lpstr>
      <vt:lpstr>Practice 9: Car Price Prediction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Bui</dc:creator>
  <cp:lastModifiedBy>Anh Tuan Bui</cp:lastModifiedBy>
  <cp:revision>327</cp:revision>
  <dcterms:created xsi:type="dcterms:W3CDTF">2006-08-16T00:00:00Z</dcterms:created>
  <dcterms:modified xsi:type="dcterms:W3CDTF">2018-07-18T22:37:11Z</dcterms:modified>
</cp:coreProperties>
</file>