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Roboto"/>
      <p:regular r:id="rId32"/>
      <p:bold r:id="rId33"/>
      <p:italic r:id="rId34"/>
      <p:boldItalic r:id="rId35"/>
    </p:embeddedFon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11D47F9-63EF-4421-9054-3FC1D4F88F0F}">
  <a:tblStyle styleId="{211D47F9-63EF-4421-9054-3FC1D4F88F0F}"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med" w="med" type="none"/>
              <a:tailEnd len="med" w="med" type="none"/>
            </a:ln>
          </a:left>
          <a:right>
            <a:ln cap="flat" cmpd="sng" w="12700">
              <a:solidFill>
                <a:schemeClr val="dk1"/>
              </a:solidFill>
              <a:prstDash val="solid"/>
              <a:round/>
              <a:headEnd len="med" w="med" type="none"/>
              <a:tailEnd len="med" w="med" type="none"/>
            </a:ln>
          </a:right>
          <a:top>
            <a:ln cap="flat" cmpd="sng" w="12700">
              <a:solidFill>
                <a:schemeClr val="dk1"/>
              </a:solidFill>
              <a:prstDash val="solid"/>
              <a:round/>
              <a:headEnd len="med" w="med" type="none"/>
              <a:tailEnd len="med" w="med" type="none"/>
            </a:ln>
          </a:top>
          <a:bottom>
            <a:ln cap="flat" cmpd="sng" w="12700">
              <a:solidFill>
                <a:schemeClr val="dk1"/>
              </a:solidFill>
              <a:prstDash val="solid"/>
              <a:round/>
              <a:headEnd len="med" w="med" type="none"/>
              <a:tailEnd len="med" w="med" type="none"/>
            </a:ln>
          </a:bottom>
          <a:insideH>
            <a:ln cap="flat" cmpd="sng" w="12700">
              <a:solidFill>
                <a:schemeClr val="dk1"/>
              </a:solidFill>
              <a:prstDash val="solid"/>
              <a:round/>
              <a:headEnd len="med" w="med" type="none"/>
              <a:tailEnd len="med" w="med" type="none"/>
            </a:ln>
          </a:insideH>
          <a:insideV>
            <a:ln cap="flat" cmpd="sng" w="12700">
              <a:solidFill>
                <a:schemeClr val="dk1"/>
              </a:solidFill>
              <a:prstDash val="solid"/>
              <a:round/>
              <a:headEnd len="med" w="med" type="none"/>
              <a:tailEnd len="med" w="med" type="none"/>
            </a:ln>
          </a:insideV>
        </a:tcBdr>
        <a:fill>
          <a:solidFill>
            <a:srgbClr val="FFFFFF">
              <a:alpha val="0"/>
            </a:srgbClr>
          </a:solidFill>
        </a:fill>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Tahoma-bold.fntdata"/><Relationship Id="rId14" Type="http://schemas.openxmlformats.org/officeDocument/2006/relationships/slide" Target="slides/slide9.xml"/><Relationship Id="rId36"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 Giải thích y như trong document nhưng tóm lược lại, câu cú mượt mà hơn. Khúc cuối đề cập tới limitation là nếu muốn update data model thì phải retrain lại toàn bộ data khiến thời gian update rất lâu.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9" name="Shape 2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6" name="Shape 2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Similarly there are two major approaches when building a collaborative filtering recommendation system. The main difference between these two approaches is that memory based use all the data to make prediction whereas model based train the data offline then later uses the trained model to make prediction.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One of the best algorithm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 Ko cần nói về việc SVD quan hệ thế nào với Matrix Factorization (Vì DA sẽ giới thiệu trc đó cho phần này dễ chuyển). Mở đầu bằng cách: “mọi người chắc ai cũng biết về SVD nhưng SVD++ là gì? nó là một phương pháp kết hợp SVD truyền thống với Baseline và Implicit Feedback, that also where the Plus-Plus came from.”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 Mở đầu bằng cách: “SVD + Baseline hay gọi ngắn gọn là Bias-SVD. Phần này giải thích về Baseline. Baseline predictor là một cách dùng để predict rating dựa vào độ bias giữa user và item so với mặt bằng rating chung. Các độ bias này có thể dễ dàng tính được bằng cách tìm trung bình cộng của độ bias của tất cả rating của user hoặc item với rating trung bình (đại loại giới thiệu cách tính thôi).</a:t>
            </a:r>
          </a:p>
          <a:p>
            <a:pPr lvl="0">
              <a:spcBef>
                <a:spcPts val="0"/>
              </a:spcBef>
              <a:buNone/>
            </a:pPr>
            <a:r>
              <a:t/>
            </a:r>
            <a:endParaRPr/>
          </a:p>
          <a:p>
            <a:pPr lvl="0" rtl="0">
              <a:spcBef>
                <a:spcPts val="0"/>
              </a:spcBef>
              <a:buNone/>
            </a:pPr>
            <a:r>
              <a:rPr lang="en-US"/>
              <a:t>Chú thích nếu muốn nói về công thức. Công thức này thể hiện Alice và Bob trong collaborative filtering là đang similar vs nhau nhưng thay vì predict là 3.3 cho Bob thì vì độ bias của Bob khác Alice nên kết quả rating cũng khác.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a:solidFill>
                  <a:srgbClr val="888888"/>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 name="Shape 17"/>
        <p:cNvGrpSpPr/>
        <p:nvPr/>
      </p:nvGrpSpPr>
      <p:grpSpPr>
        <a:xfrm>
          <a:off x="0" y="0"/>
          <a:ext cx="0" cy="0"/>
          <a:chOff x="0" y="0"/>
          <a:chExt cx="0" cy="0"/>
        </a:xfrm>
      </p:grpSpPr>
      <p:sp>
        <p:nvSpPr>
          <p:cNvPr id="18" name="Shape 18"/>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20" name="Shape 20"/>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22" name="Shape 22"/>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Georgia"/>
              <a:buNone/>
              <a:defRPr b="0" i="0" sz="4400" u="none" cap="none" strike="noStrike">
                <a:solidFill>
                  <a:schemeClr val="dk1"/>
                </a:solidFill>
                <a:latin typeface="Georgia"/>
                <a:ea typeface="Georgia"/>
                <a:cs typeface="Georgia"/>
                <a:sym typeface="Georgia"/>
              </a:defRPr>
            </a:lvl1pPr>
            <a:lvl2pPr indent="0" lvl="1">
              <a:spcBef>
                <a:spcPts val="0"/>
              </a:spcBef>
              <a:buFont typeface="Georgia"/>
              <a:buNone/>
              <a:defRPr sz="1800">
                <a:latin typeface="Georgia"/>
                <a:ea typeface="Georgia"/>
                <a:cs typeface="Georgia"/>
                <a:sym typeface="Georgia"/>
              </a:defRPr>
            </a:lvl2pPr>
            <a:lvl3pPr indent="0" lvl="2">
              <a:spcBef>
                <a:spcPts val="0"/>
              </a:spcBef>
              <a:buFont typeface="Georgia"/>
              <a:buNone/>
              <a:defRPr sz="1800">
                <a:latin typeface="Georgia"/>
                <a:ea typeface="Georgia"/>
                <a:cs typeface="Georgia"/>
                <a:sym typeface="Georgia"/>
              </a:defRPr>
            </a:lvl3pPr>
            <a:lvl4pPr indent="0" lvl="3">
              <a:spcBef>
                <a:spcPts val="0"/>
              </a:spcBef>
              <a:buFont typeface="Georgia"/>
              <a:buNone/>
              <a:defRPr sz="1800">
                <a:latin typeface="Georgia"/>
                <a:ea typeface="Georgia"/>
                <a:cs typeface="Georgia"/>
                <a:sym typeface="Georgia"/>
              </a:defRPr>
            </a:lvl4pPr>
            <a:lvl5pPr indent="0" lvl="4">
              <a:spcBef>
                <a:spcPts val="0"/>
              </a:spcBef>
              <a:buFont typeface="Georgia"/>
              <a:buNone/>
              <a:defRPr sz="1800">
                <a:latin typeface="Georgia"/>
                <a:ea typeface="Georgia"/>
                <a:cs typeface="Georgia"/>
                <a:sym typeface="Georgia"/>
              </a:defRPr>
            </a:lvl5pPr>
            <a:lvl6pPr indent="0" lvl="5">
              <a:spcBef>
                <a:spcPts val="0"/>
              </a:spcBef>
              <a:buFont typeface="Georgia"/>
              <a:buNone/>
              <a:defRPr sz="1800">
                <a:latin typeface="Georgia"/>
                <a:ea typeface="Georgia"/>
                <a:cs typeface="Georgia"/>
                <a:sym typeface="Georgia"/>
              </a:defRPr>
            </a:lvl6pPr>
            <a:lvl7pPr indent="0" lvl="6">
              <a:spcBef>
                <a:spcPts val="0"/>
              </a:spcBef>
              <a:buFont typeface="Georgia"/>
              <a:buNone/>
              <a:defRPr sz="1800">
                <a:latin typeface="Georgia"/>
                <a:ea typeface="Georgia"/>
                <a:cs typeface="Georgia"/>
                <a:sym typeface="Georgia"/>
              </a:defRPr>
            </a:lvl7pPr>
            <a:lvl8pPr indent="0" lvl="7">
              <a:spcBef>
                <a:spcPts val="0"/>
              </a:spcBef>
              <a:buFont typeface="Georgia"/>
              <a:buNone/>
              <a:defRPr sz="1800">
                <a:latin typeface="Georgia"/>
                <a:ea typeface="Georgia"/>
                <a:cs typeface="Georgia"/>
                <a:sym typeface="Georgia"/>
              </a:defRPr>
            </a:lvl8pPr>
            <a:lvl9pPr indent="0" lvl="8">
              <a:spcBef>
                <a:spcPts val="0"/>
              </a:spcBef>
              <a:buFont typeface="Georgia"/>
              <a:buNone/>
              <a:defRPr sz="1800">
                <a:latin typeface="Georgia"/>
                <a:ea typeface="Georgia"/>
                <a:cs typeface="Georgia"/>
                <a:sym typeface="Georgia"/>
              </a:defRPr>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Georgia"/>
              <a:buChar char="•"/>
              <a:defRPr b="0" i="0" sz="2800" u="none" cap="none" strike="noStrike">
                <a:solidFill>
                  <a:schemeClr val="dk1"/>
                </a:solidFill>
                <a:latin typeface="Georgia"/>
                <a:ea typeface="Georgia"/>
                <a:cs typeface="Georgia"/>
                <a:sym typeface="Georgia"/>
              </a:defRPr>
            </a:lvl1pPr>
            <a:lvl2pPr indent="-76200" lvl="1" marL="685800" marR="0" rtl="0" algn="l">
              <a:lnSpc>
                <a:spcPct val="90000"/>
              </a:lnSpc>
              <a:spcBef>
                <a:spcPts val="500"/>
              </a:spcBef>
              <a:buClr>
                <a:schemeClr val="dk1"/>
              </a:buClr>
              <a:buSzPct val="100000"/>
              <a:buFont typeface="Georgia"/>
              <a:buChar char="•"/>
              <a:defRPr b="0" i="0" sz="2400" u="none" cap="none" strike="noStrike">
                <a:solidFill>
                  <a:schemeClr val="dk1"/>
                </a:solidFill>
                <a:latin typeface="Georgia"/>
                <a:ea typeface="Georgia"/>
                <a:cs typeface="Georgia"/>
                <a:sym typeface="Georgia"/>
              </a:defRPr>
            </a:lvl2pPr>
            <a:lvl3pPr indent="-101600" lvl="2" marL="1143000" marR="0" rtl="0" algn="l">
              <a:lnSpc>
                <a:spcPct val="90000"/>
              </a:lnSpc>
              <a:spcBef>
                <a:spcPts val="500"/>
              </a:spcBef>
              <a:buClr>
                <a:schemeClr val="dk1"/>
              </a:buClr>
              <a:buSzPct val="100000"/>
              <a:buFont typeface="Georgia"/>
              <a:buChar char="•"/>
              <a:defRPr b="0" i="0" sz="2000" u="none" cap="none" strike="noStrike">
                <a:solidFill>
                  <a:schemeClr val="dk1"/>
                </a:solidFill>
                <a:latin typeface="Georgia"/>
                <a:ea typeface="Georgia"/>
                <a:cs typeface="Georgia"/>
                <a:sym typeface="Georgia"/>
              </a:defRPr>
            </a:lvl3pPr>
            <a:lvl4pPr indent="-114300" lvl="3" marL="1600200" marR="0" rtl="0" algn="l">
              <a:lnSpc>
                <a:spcPct val="90000"/>
              </a:lnSpc>
              <a:spcBef>
                <a:spcPts val="500"/>
              </a:spcBef>
              <a:buClr>
                <a:schemeClr val="dk1"/>
              </a:buClr>
              <a:buSzPct val="100000"/>
              <a:buFont typeface="Georgia"/>
              <a:buChar char="•"/>
              <a:defRPr b="0" i="0" sz="1800" u="none" cap="none" strike="noStrike">
                <a:solidFill>
                  <a:schemeClr val="dk1"/>
                </a:solidFill>
                <a:latin typeface="Georgia"/>
                <a:ea typeface="Georgia"/>
                <a:cs typeface="Georgia"/>
                <a:sym typeface="Georgia"/>
              </a:defRPr>
            </a:lvl4pPr>
            <a:lvl5pPr indent="-114300" lvl="4" marL="2057400" marR="0" rtl="0" algn="l">
              <a:lnSpc>
                <a:spcPct val="90000"/>
              </a:lnSpc>
              <a:spcBef>
                <a:spcPts val="500"/>
              </a:spcBef>
              <a:buClr>
                <a:schemeClr val="dk1"/>
              </a:buClr>
              <a:buSzPct val="100000"/>
              <a:buFont typeface="Georgia"/>
              <a:buChar char="•"/>
              <a:defRPr b="0" i="0" sz="1800" u="none" cap="none" strike="noStrike">
                <a:solidFill>
                  <a:schemeClr val="dk1"/>
                </a:solidFill>
                <a:latin typeface="Georgia"/>
                <a:ea typeface="Georgia"/>
                <a:cs typeface="Georgia"/>
                <a:sym typeface="Georgia"/>
              </a:defRPr>
            </a:lvl5pPr>
            <a:lvl6pPr indent="-114300" lvl="5" marL="2514600" marR="0" rtl="0" algn="l">
              <a:lnSpc>
                <a:spcPct val="90000"/>
              </a:lnSpc>
              <a:spcBef>
                <a:spcPts val="500"/>
              </a:spcBef>
              <a:buClr>
                <a:schemeClr val="dk1"/>
              </a:buClr>
              <a:buSzPct val="100000"/>
              <a:buFont typeface="Georgia"/>
              <a:buChar char="•"/>
              <a:defRPr b="0" i="0" sz="1800" u="none" cap="none" strike="noStrike">
                <a:solidFill>
                  <a:schemeClr val="dk1"/>
                </a:solidFill>
                <a:latin typeface="Georgia"/>
                <a:ea typeface="Georgia"/>
                <a:cs typeface="Georgia"/>
                <a:sym typeface="Georgia"/>
              </a:defRPr>
            </a:lvl6pPr>
            <a:lvl7pPr indent="-114300" lvl="6" marL="2971800" marR="0" rtl="0" algn="l">
              <a:lnSpc>
                <a:spcPct val="90000"/>
              </a:lnSpc>
              <a:spcBef>
                <a:spcPts val="500"/>
              </a:spcBef>
              <a:buClr>
                <a:schemeClr val="dk1"/>
              </a:buClr>
              <a:buSzPct val="100000"/>
              <a:buFont typeface="Georgia"/>
              <a:buChar char="•"/>
              <a:defRPr b="0" i="0" sz="1800" u="none" cap="none" strike="noStrike">
                <a:solidFill>
                  <a:schemeClr val="dk1"/>
                </a:solidFill>
                <a:latin typeface="Georgia"/>
                <a:ea typeface="Georgia"/>
                <a:cs typeface="Georgia"/>
                <a:sym typeface="Georgia"/>
              </a:defRPr>
            </a:lvl7pPr>
            <a:lvl8pPr indent="-114300" lvl="7" marL="3429000" marR="0" rtl="0" algn="l">
              <a:lnSpc>
                <a:spcPct val="90000"/>
              </a:lnSpc>
              <a:spcBef>
                <a:spcPts val="500"/>
              </a:spcBef>
              <a:buClr>
                <a:schemeClr val="dk1"/>
              </a:buClr>
              <a:buSzPct val="100000"/>
              <a:buFont typeface="Georgia"/>
              <a:buChar char="•"/>
              <a:defRPr b="0" i="0" sz="1800" u="none" cap="none" strike="noStrike">
                <a:solidFill>
                  <a:schemeClr val="dk1"/>
                </a:solidFill>
                <a:latin typeface="Georgia"/>
                <a:ea typeface="Georgia"/>
                <a:cs typeface="Georgia"/>
                <a:sym typeface="Georgia"/>
              </a:defRPr>
            </a:lvl8pPr>
            <a:lvl9pPr indent="-114300" lvl="8" marL="3886200" marR="0" rtl="0" algn="l">
              <a:lnSpc>
                <a:spcPct val="90000"/>
              </a:lnSpc>
              <a:spcBef>
                <a:spcPts val="500"/>
              </a:spcBef>
              <a:buClr>
                <a:schemeClr val="dk1"/>
              </a:buClr>
              <a:buSzPct val="100000"/>
              <a:buFont typeface="Georgia"/>
              <a:buChar char="•"/>
              <a:defRPr b="0" i="0" sz="1800" u="none" cap="none" strike="noStrike">
                <a:solidFill>
                  <a:schemeClr val="dk1"/>
                </a:solidFill>
                <a:latin typeface="Georgia"/>
                <a:ea typeface="Georgia"/>
                <a:cs typeface="Georgia"/>
                <a:sym typeface="Georgia"/>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5.jpg"/><Relationship Id="rId4" Type="http://schemas.openxmlformats.org/officeDocument/2006/relationships/image" Target="../media/image0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0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06.jpg"/><Relationship Id="rId4"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0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0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640450" y="2679643"/>
            <a:ext cx="9144000" cy="1122299"/>
          </a:xfrm>
          <a:prstGeom prst="rect">
            <a:avLst/>
          </a:prstGeom>
        </p:spPr>
        <p:txBody>
          <a:bodyPr anchorCtr="0" anchor="b" bIns="91425" lIns="91425" rIns="91425" tIns="91425">
            <a:noAutofit/>
          </a:bodyPr>
          <a:lstStyle/>
          <a:p>
            <a:pPr lvl="0">
              <a:spcBef>
                <a:spcPts val="0"/>
              </a:spcBef>
              <a:buNone/>
            </a:pPr>
            <a:r>
              <a:rPr lang="en-US">
                <a:latin typeface="Roboto"/>
                <a:ea typeface="Roboto"/>
                <a:cs typeface="Roboto"/>
                <a:sym typeface="Roboto"/>
              </a:rPr>
              <a:t>INCREMENTAL SVD++</a:t>
            </a:r>
          </a:p>
        </p:txBody>
      </p:sp>
      <p:sp>
        <p:nvSpPr>
          <p:cNvPr id="85" name="Shape 85"/>
          <p:cNvSpPr txBox="1"/>
          <p:nvPr>
            <p:ph idx="1" type="subTitle"/>
          </p:nvPr>
        </p:nvSpPr>
        <p:spPr>
          <a:xfrm>
            <a:off x="1640450" y="3508194"/>
            <a:ext cx="9144000" cy="866400"/>
          </a:xfrm>
          <a:prstGeom prst="rect">
            <a:avLst/>
          </a:prstGeom>
        </p:spPr>
        <p:txBody>
          <a:bodyPr anchorCtr="0" anchor="t" bIns="91425" lIns="91425" rIns="91425" tIns="91425">
            <a:noAutofit/>
          </a:bodyPr>
          <a:lstStyle/>
          <a:p>
            <a:pPr lvl="0" rtl="0">
              <a:spcBef>
                <a:spcPts val="0"/>
              </a:spcBef>
              <a:buNone/>
            </a:pPr>
            <a:r>
              <a:rPr lang="en-US">
                <a:latin typeface="Roboto"/>
                <a:ea typeface="Roboto"/>
                <a:cs typeface="Roboto"/>
                <a:sym typeface="Roboto"/>
              </a:rPr>
              <a:t> BACHELOR OF SCIENCE IN COMPUTER SCIENCE </a:t>
            </a:r>
          </a:p>
        </p:txBody>
      </p:sp>
      <p:sp>
        <p:nvSpPr>
          <p:cNvPr id="86" name="Shape 86"/>
          <p:cNvSpPr txBox="1"/>
          <p:nvPr/>
        </p:nvSpPr>
        <p:spPr>
          <a:xfrm>
            <a:off x="0" y="0"/>
            <a:ext cx="12192000" cy="1122300"/>
          </a:xfrm>
          <a:prstGeom prst="rect">
            <a:avLst/>
          </a:prstGeom>
          <a:noFill/>
          <a:ln>
            <a:noFill/>
          </a:ln>
        </p:spPr>
        <p:txBody>
          <a:bodyPr anchorCtr="0" anchor="ctr" bIns="91425" lIns="91425" rIns="91425" tIns="91425">
            <a:noAutofit/>
          </a:bodyPr>
          <a:lstStyle/>
          <a:p>
            <a:pPr lvl="0" rtl="0" algn="ctr">
              <a:spcBef>
                <a:spcPts val="0"/>
              </a:spcBef>
              <a:buNone/>
            </a:pPr>
            <a:r>
              <a:rPr lang="en-US" sz="3000">
                <a:solidFill>
                  <a:schemeClr val="dk1"/>
                </a:solidFill>
                <a:latin typeface="Roboto"/>
                <a:ea typeface="Roboto"/>
                <a:cs typeface="Roboto"/>
                <a:sym typeface="Roboto"/>
              </a:rPr>
              <a:t>UNIVERSITY OF SCIENCE</a:t>
            </a:r>
          </a:p>
          <a:p>
            <a:pPr lvl="0" rtl="0" algn="ctr">
              <a:spcBef>
                <a:spcPts val="0"/>
              </a:spcBef>
              <a:buNone/>
            </a:pPr>
            <a:r>
              <a:rPr lang="en-US" sz="3000">
                <a:solidFill>
                  <a:schemeClr val="dk1"/>
                </a:solidFill>
                <a:latin typeface="Roboto"/>
                <a:ea typeface="Roboto"/>
                <a:cs typeface="Roboto"/>
                <a:sym typeface="Roboto"/>
              </a:rPr>
              <a:t>ADVANCED PROGRAM IN COMPUTER SCIENCE </a:t>
            </a:r>
          </a:p>
        </p:txBody>
      </p:sp>
      <p:sp>
        <p:nvSpPr>
          <p:cNvPr id="87" name="Shape 87"/>
          <p:cNvSpPr txBox="1"/>
          <p:nvPr/>
        </p:nvSpPr>
        <p:spPr>
          <a:xfrm>
            <a:off x="3249300" y="6363900"/>
            <a:ext cx="5693400" cy="494100"/>
          </a:xfrm>
          <a:prstGeom prst="rect">
            <a:avLst/>
          </a:prstGeom>
          <a:noFill/>
          <a:ln>
            <a:noFill/>
          </a:ln>
        </p:spPr>
        <p:txBody>
          <a:bodyPr anchorCtr="0" anchor="t" bIns="91425" lIns="91425" rIns="91425" tIns="91425">
            <a:noAutofit/>
          </a:bodyPr>
          <a:lstStyle/>
          <a:p>
            <a:pPr lvl="0" algn="ctr">
              <a:spcBef>
                <a:spcPts val="0"/>
              </a:spcBef>
              <a:buClr>
                <a:schemeClr val="dk1"/>
              </a:buClr>
              <a:buFont typeface="Arial"/>
              <a:buNone/>
            </a:pPr>
            <a:r>
              <a:rPr lang="en-US">
                <a:solidFill>
                  <a:schemeClr val="dk1"/>
                </a:solidFill>
                <a:latin typeface="Roboto"/>
                <a:ea typeface="Roboto"/>
                <a:cs typeface="Roboto"/>
                <a:sym typeface="Roboto"/>
              </a:rPr>
              <a:t> HO CHI MINH CITY, 2016</a:t>
            </a:r>
          </a:p>
        </p:txBody>
      </p:sp>
      <p:sp>
        <p:nvSpPr>
          <p:cNvPr id="88" name="Shape 88"/>
          <p:cNvSpPr txBox="1"/>
          <p:nvPr/>
        </p:nvSpPr>
        <p:spPr>
          <a:xfrm>
            <a:off x="3365750" y="1456350"/>
            <a:ext cx="5693400" cy="1392000"/>
          </a:xfrm>
          <a:prstGeom prst="rect">
            <a:avLst/>
          </a:prstGeom>
          <a:noFill/>
          <a:ln>
            <a:noFill/>
          </a:ln>
        </p:spPr>
        <p:txBody>
          <a:bodyPr anchorCtr="0" anchor="t" bIns="91425" lIns="91425" rIns="91425" tIns="91425">
            <a:noAutofit/>
          </a:bodyPr>
          <a:lstStyle/>
          <a:p>
            <a:pPr lvl="0" algn="l">
              <a:spcBef>
                <a:spcPts val="0"/>
              </a:spcBef>
              <a:buNone/>
            </a:pPr>
            <a:r>
              <a:rPr lang="en-US" sz="2400">
                <a:latin typeface="Roboto"/>
                <a:ea typeface="Roboto"/>
                <a:cs typeface="Roboto"/>
                <a:sym typeface="Roboto"/>
              </a:rPr>
              <a:t>CAO D</a:t>
            </a:r>
            <a:r>
              <a:rPr lang="en-US" sz="2400">
                <a:latin typeface="Roboto"/>
                <a:ea typeface="Roboto"/>
                <a:cs typeface="Roboto"/>
                <a:sym typeface="Roboto"/>
              </a:rPr>
              <a:t>ŨNG ANH 				1151003</a:t>
            </a:r>
          </a:p>
          <a:p>
            <a:pPr lvl="0" algn="l">
              <a:spcBef>
                <a:spcPts val="0"/>
              </a:spcBef>
              <a:buNone/>
            </a:pPr>
            <a:r>
              <a:rPr lang="en-US" sz="2400">
                <a:latin typeface="Roboto"/>
                <a:ea typeface="Roboto"/>
                <a:cs typeface="Roboto"/>
                <a:sym typeface="Roboto"/>
              </a:rPr>
              <a:t>HOÀNG PHƯƠNG ANH			1151004</a:t>
            </a:r>
          </a:p>
        </p:txBody>
      </p:sp>
      <p:sp>
        <p:nvSpPr>
          <p:cNvPr id="89" name="Shape 89"/>
          <p:cNvSpPr txBox="1"/>
          <p:nvPr/>
        </p:nvSpPr>
        <p:spPr>
          <a:xfrm>
            <a:off x="4596000" y="4684125"/>
            <a:ext cx="3000000" cy="771000"/>
          </a:xfrm>
          <a:prstGeom prst="rect">
            <a:avLst/>
          </a:prstGeom>
          <a:noFill/>
          <a:ln>
            <a:noFill/>
          </a:ln>
        </p:spPr>
        <p:txBody>
          <a:bodyPr anchorCtr="0" anchor="ctr" bIns="91425" lIns="91425" rIns="91425" tIns="91425">
            <a:noAutofit/>
          </a:bodyPr>
          <a:lstStyle/>
          <a:p>
            <a:pPr lvl="0" rtl="0" algn="ctr">
              <a:spcBef>
                <a:spcPts val="0"/>
              </a:spcBef>
              <a:buNone/>
            </a:pPr>
            <a:r>
              <a:rPr lang="en-US" sz="2400">
                <a:solidFill>
                  <a:schemeClr val="dk1"/>
                </a:solidFill>
                <a:latin typeface="Roboto"/>
                <a:ea typeface="Roboto"/>
                <a:cs typeface="Roboto"/>
                <a:sym typeface="Roboto"/>
              </a:rPr>
              <a:t>THESIS ADVISOR</a:t>
            </a:r>
          </a:p>
        </p:txBody>
      </p:sp>
      <p:sp>
        <p:nvSpPr>
          <p:cNvPr id="90" name="Shape 90"/>
          <p:cNvSpPr txBox="1"/>
          <p:nvPr/>
        </p:nvSpPr>
        <p:spPr>
          <a:xfrm>
            <a:off x="4562700" y="5279350"/>
            <a:ext cx="3066600" cy="569400"/>
          </a:xfrm>
          <a:prstGeom prst="rect">
            <a:avLst/>
          </a:prstGeom>
          <a:noFill/>
          <a:ln>
            <a:noFill/>
          </a:ln>
        </p:spPr>
        <p:txBody>
          <a:bodyPr anchorCtr="0" anchor="t" bIns="91425" lIns="91425" rIns="91425" tIns="91425">
            <a:noAutofit/>
          </a:bodyPr>
          <a:lstStyle/>
          <a:p>
            <a:pPr lvl="0" algn="ctr">
              <a:spcBef>
                <a:spcPts val="0"/>
              </a:spcBef>
              <a:buNone/>
            </a:pPr>
            <a:r>
              <a:rPr lang="en-US" sz="2400">
                <a:latin typeface="Roboto"/>
                <a:ea typeface="Roboto"/>
                <a:cs typeface="Roboto"/>
                <a:sym typeface="Roboto"/>
              </a:rPr>
              <a:t>Tung Le, Ph.D</a:t>
            </a:r>
          </a:p>
        </p:txBody>
      </p:sp>
      <p:sp>
        <p:nvSpPr>
          <p:cNvPr id="91" name="Shape 91"/>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14850" y="845850"/>
            <a:ext cx="3733800" cy="5166300"/>
          </a:xfrm>
          <a:prstGeom prst="rect">
            <a:avLst/>
          </a:prstGeom>
        </p:spPr>
        <p:txBody>
          <a:bodyPr anchorCtr="0" anchor="ctr" bIns="91425" lIns="91425" rIns="91425" tIns="91425">
            <a:noAutofit/>
          </a:bodyPr>
          <a:lstStyle/>
          <a:p>
            <a:pPr lvl="0" algn="ctr">
              <a:spcBef>
                <a:spcPts val="0"/>
              </a:spcBef>
              <a:buNone/>
            </a:pPr>
            <a:r>
              <a:rPr lang="en-US" sz="6000">
                <a:latin typeface="Roboto"/>
                <a:ea typeface="Roboto"/>
                <a:cs typeface="Roboto"/>
                <a:sym typeface="Roboto"/>
              </a:rPr>
              <a:t>Explicit</a:t>
            </a:r>
          </a:p>
          <a:p>
            <a:pPr lvl="0" algn="ctr">
              <a:spcBef>
                <a:spcPts val="0"/>
              </a:spcBef>
              <a:buNone/>
            </a:pPr>
            <a:r>
              <a:rPr lang="en-US" sz="6000">
                <a:latin typeface="Roboto"/>
                <a:ea typeface="Roboto"/>
                <a:cs typeface="Roboto"/>
                <a:sym typeface="Roboto"/>
              </a:rPr>
              <a:t>vs</a:t>
            </a:r>
          </a:p>
          <a:p>
            <a:pPr lvl="0" algn="ctr">
              <a:spcBef>
                <a:spcPts val="0"/>
              </a:spcBef>
              <a:buNone/>
            </a:pPr>
            <a:r>
              <a:rPr lang="en-US" sz="6000">
                <a:latin typeface="Roboto"/>
                <a:ea typeface="Roboto"/>
                <a:cs typeface="Roboto"/>
                <a:sym typeface="Roboto"/>
              </a:rPr>
              <a:t>Implicit </a:t>
            </a:r>
          </a:p>
        </p:txBody>
      </p:sp>
      <p:pic>
        <p:nvPicPr>
          <p:cNvPr descr="glacier_iceberg_under_water copy.jpg" id="164" name="Shape 164"/>
          <p:cNvPicPr preferRelativeResize="0"/>
          <p:nvPr/>
        </p:nvPicPr>
        <p:blipFill>
          <a:blip r:embed="rId3">
            <a:alphaModFix/>
          </a:blip>
          <a:stretch>
            <a:fillRect/>
          </a:stretch>
        </p:blipFill>
        <p:spPr>
          <a:xfrm>
            <a:off x="4553300" y="593362"/>
            <a:ext cx="6495700" cy="5671274"/>
          </a:xfrm>
          <a:prstGeom prst="rect">
            <a:avLst/>
          </a:prstGeom>
          <a:noFill/>
          <a:ln>
            <a:noFill/>
          </a:ln>
        </p:spPr>
      </p:pic>
      <p:sp>
        <p:nvSpPr>
          <p:cNvPr id="165" name="Shape 165"/>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838200" y="365125"/>
            <a:ext cx="10515600" cy="2002800"/>
          </a:xfrm>
          <a:prstGeom prst="rect">
            <a:avLst/>
          </a:prstGeom>
        </p:spPr>
        <p:txBody>
          <a:bodyPr anchorCtr="0" anchor="ctr" bIns="91425" lIns="91425" rIns="91425" tIns="91425">
            <a:noAutofit/>
          </a:bodyPr>
          <a:lstStyle/>
          <a:p>
            <a:pPr lvl="0" rtl="0" algn="ctr">
              <a:spcBef>
                <a:spcPts val="0"/>
              </a:spcBef>
              <a:buNone/>
            </a:pPr>
            <a:r>
              <a:rPr lang="en-US" sz="6000">
                <a:latin typeface="Roboto"/>
                <a:ea typeface="Roboto"/>
                <a:cs typeface="Roboto"/>
                <a:sym typeface="Roboto"/>
              </a:rPr>
              <a:t>CHALLENGE:</a:t>
            </a:r>
          </a:p>
          <a:p>
            <a:pPr lvl="0" rtl="0" algn="ctr">
              <a:spcBef>
                <a:spcPts val="0"/>
              </a:spcBef>
              <a:buNone/>
            </a:pPr>
            <a:r>
              <a:rPr lang="en-US" sz="6000">
                <a:latin typeface="Roboto"/>
                <a:ea typeface="Roboto"/>
                <a:cs typeface="Roboto"/>
                <a:sym typeface="Roboto"/>
              </a:rPr>
              <a:t>Reduce update time</a:t>
            </a:r>
          </a:p>
        </p:txBody>
      </p:sp>
      <p:sp>
        <p:nvSpPr>
          <p:cNvPr id="171" name="Shape 171"/>
          <p:cNvSpPr txBox="1"/>
          <p:nvPr/>
        </p:nvSpPr>
        <p:spPr>
          <a:xfrm>
            <a:off x="1614550" y="3628900"/>
            <a:ext cx="8826300" cy="1522200"/>
          </a:xfrm>
          <a:prstGeom prst="rect">
            <a:avLst/>
          </a:prstGeom>
          <a:noFill/>
          <a:ln>
            <a:noFill/>
          </a:ln>
        </p:spPr>
        <p:txBody>
          <a:bodyPr anchorCtr="0" anchor="t" bIns="91425" lIns="91425" rIns="91425" tIns="91425">
            <a:noAutofit/>
          </a:bodyPr>
          <a:lstStyle/>
          <a:p>
            <a:pPr lvl="0">
              <a:spcBef>
                <a:spcPts val="0"/>
              </a:spcBef>
              <a:buNone/>
            </a:pPr>
            <a:r>
              <a:rPr lang="en-US" sz="3000">
                <a:latin typeface="Roboto"/>
                <a:ea typeface="Roboto"/>
                <a:cs typeface="Roboto"/>
                <a:sym typeface="Roboto"/>
              </a:rPr>
              <a:t>Solution: </a:t>
            </a:r>
            <a:r>
              <a:rPr b="1" lang="en-US" sz="3000">
                <a:latin typeface="Roboto"/>
                <a:ea typeface="Roboto"/>
                <a:cs typeface="Roboto"/>
                <a:sym typeface="Roboto"/>
              </a:rPr>
              <a:t>Partially</a:t>
            </a:r>
            <a:r>
              <a:rPr lang="en-US" sz="3000">
                <a:latin typeface="Roboto"/>
                <a:ea typeface="Roboto"/>
                <a:cs typeface="Roboto"/>
                <a:sym typeface="Roboto"/>
              </a:rPr>
              <a:t> re-train d</a:t>
            </a:r>
            <a:r>
              <a:rPr lang="en-US" sz="3000">
                <a:latin typeface="Roboto"/>
                <a:ea typeface="Roboto"/>
                <a:cs typeface="Roboto"/>
                <a:sym typeface="Roboto"/>
              </a:rPr>
              <a:t>ata model with new ratings using SVD++</a:t>
            </a:r>
          </a:p>
        </p:txBody>
      </p:sp>
      <p:sp>
        <p:nvSpPr>
          <p:cNvPr id="172" name="Shape 172"/>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Incremental SVD++</a:t>
            </a:r>
          </a:p>
        </p:txBody>
      </p:sp>
      <p:graphicFrame>
        <p:nvGraphicFramePr>
          <p:cNvPr id="178" name="Shape 178"/>
          <p:cNvGraphicFramePr/>
          <p:nvPr/>
        </p:nvGraphicFramePr>
        <p:xfrm>
          <a:off x="3793338" y="1813840"/>
          <a:ext cx="3000000" cy="3000000"/>
        </p:xfrm>
        <a:graphic>
          <a:graphicData uri="http://schemas.openxmlformats.org/drawingml/2006/table">
            <a:tbl>
              <a:tblPr bandRow="1" firstRow="1">
                <a:noFill/>
                <a:tableStyleId>{211D47F9-63EF-4421-9054-3FC1D4F88F0F}</a:tableStyleId>
              </a:tblPr>
              <a:tblGrid>
                <a:gridCol w="471075"/>
                <a:gridCol w="471075"/>
                <a:gridCol w="471075"/>
                <a:gridCol w="471075"/>
                <a:gridCol w="471075"/>
              </a:tblGrid>
              <a:tr h="307600">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A</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B</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C</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D</a:t>
                      </a:r>
                    </a:p>
                  </a:txBody>
                  <a:tcPr marT="45725" marB="45725" marR="91450" marL="91450">
                    <a:solidFill>
                      <a:srgbClr val="DDEAF6"/>
                    </a:solidFill>
                  </a:tcPr>
                </a:tc>
              </a:tr>
              <a:tr h="307600">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E</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3</a:t>
                      </a: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tc>
              </a:tr>
              <a:tr h="307600">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F</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rPr b="1" lang="en-US" sz="1800">
                          <a:latin typeface="Roboto"/>
                          <a:ea typeface="Roboto"/>
                          <a:cs typeface="Roboto"/>
                          <a:sym typeface="Roboto"/>
                        </a:rPr>
                        <a:t>4</a:t>
                      </a:r>
                    </a:p>
                  </a:txBody>
                  <a:tcPr marT="45725" marB="45725" marR="91450" marL="91450">
                    <a:solidFill>
                      <a:schemeClr val="accent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tc>
              </a:tr>
              <a:tr h="307600">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G</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tc>
              </a:tr>
              <a:tr h="307600">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H</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tc>
              </a:tr>
              <a:tr h="307600">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I</a:t>
                      </a:r>
                    </a:p>
                  </a:txBody>
                  <a:tcPr marT="45725" marB="45725" marR="91450" marL="91450">
                    <a:solidFill>
                      <a:srgbClr val="DDEAF6"/>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tc>
              </a:tr>
            </a:tbl>
          </a:graphicData>
        </a:graphic>
      </p:graphicFrame>
      <p:graphicFrame>
        <p:nvGraphicFramePr>
          <p:cNvPr id="179" name="Shape 179"/>
          <p:cNvGraphicFramePr/>
          <p:nvPr/>
        </p:nvGraphicFramePr>
        <p:xfrm>
          <a:off x="3783651" y="4250549"/>
          <a:ext cx="2999999" cy="3000000"/>
        </p:xfrm>
        <a:graphic>
          <a:graphicData uri="http://schemas.openxmlformats.org/drawingml/2006/table">
            <a:tbl>
              <a:tblPr bandRow="1" firstRow="1">
                <a:noFill/>
                <a:tableStyleId>{211D47F9-63EF-4421-9054-3FC1D4F88F0F}</a:tableStyleId>
              </a:tblPr>
              <a:tblGrid>
                <a:gridCol w="474950"/>
                <a:gridCol w="474950"/>
                <a:gridCol w="474950"/>
                <a:gridCol w="474950"/>
                <a:gridCol w="474950"/>
              </a:tblGrid>
              <a:tr h="361625">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A</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B</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C</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D</a:t>
                      </a:r>
                    </a:p>
                  </a:txBody>
                  <a:tcPr marT="45725" marB="45725" marR="91450" marL="91450">
                    <a:solidFill>
                      <a:srgbClr val="CFE2F3"/>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E</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5</a:t>
                      </a: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3</a:t>
                      </a:r>
                    </a:p>
                  </a:txBody>
                  <a:tcPr marT="45725" marB="45725" marR="91450" marL="91450">
                    <a:solidFill>
                      <a:srgbClr val="FFFFFF"/>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solidFill>
                      <a:srgbClr val="FFFFFF"/>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F</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FFFFF"/>
                    </a:solidFill>
                  </a:tcPr>
                </a:tc>
                <a:tc>
                  <a:txBody>
                    <a:bodyPr>
                      <a:noAutofit/>
                    </a:bodyPr>
                    <a:lstStyle/>
                    <a:p>
                      <a:pPr indent="0" lvl="0" marL="0" marR="0" rtl="0" algn="ctr">
                        <a:spcBef>
                          <a:spcPts val="0"/>
                        </a:spcBef>
                        <a:buSzPct val="25000"/>
                        <a:buNone/>
                      </a:pPr>
                      <a:r>
                        <a:rPr b="1" lang="en-US" sz="1800">
                          <a:latin typeface="Roboto"/>
                          <a:ea typeface="Roboto"/>
                          <a:cs typeface="Roboto"/>
                          <a:sym typeface="Roboto"/>
                        </a:rPr>
                        <a:t>4</a:t>
                      </a:r>
                    </a:p>
                  </a:txBody>
                  <a:tcPr marT="45725" marB="45725" marR="91450" marL="91450">
                    <a:solidFill>
                      <a:schemeClr val="accent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FFFFF"/>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G</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solidFill>
                      <a:srgbClr val="FFFFFF"/>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H</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solidFill>
                      <a:srgbClr val="FFFFFF"/>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4</a:t>
                      </a:r>
                    </a:p>
                  </a:txBody>
                  <a:tcPr marT="45725" marB="45725" marR="91450" marL="91450">
                    <a:solidFill>
                      <a:srgbClr val="FFFFFF"/>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I</a:t>
                      </a:r>
                    </a:p>
                  </a:txBody>
                  <a:tcPr marT="45725" marB="45725" marR="91450" marL="91450">
                    <a:solidFill>
                      <a:srgbClr val="CFE2F3"/>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solidFill>
                      <a:srgbClr val="FFFFFF"/>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4</a:t>
                      </a:r>
                    </a:p>
                  </a:txBody>
                  <a:tcPr marT="45725" marB="45725" marR="91450" marL="91450">
                    <a:solidFill>
                      <a:srgbClr val="FFFFFF"/>
                    </a:solidFill>
                  </a:tcPr>
                </a:tc>
              </a:tr>
            </a:tbl>
          </a:graphicData>
        </a:graphic>
      </p:graphicFrame>
      <p:graphicFrame>
        <p:nvGraphicFramePr>
          <p:cNvPr id="180" name="Shape 180"/>
          <p:cNvGraphicFramePr/>
          <p:nvPr/>
        </p:nvGraphicFramePr>
        <p:xfrm>
          <a:off x="8347457" y="1813860"/>
          <a:ext cx="3000000" cy="3000000"/>
        </p:xfrm>
        <a:graphic>
          <a:graphicData uri="http://schemas.openxmlformats.org/drawingml/2006/table">
            <a:tbl>
              <a:tblPr bandRow="1" firstRow="1">
                <a:noFill/>
                <a:tableStyleId>{211D47F9-63EF-4421-9054-3FC1D4F88F0F}</a:tableStyleId>
              </a:tblPr>
              <a:tblGrid>
                <a:gridCol w="470500"/>
                <a:gridCol w="470500"/>
                <a:gridCol w="470500"/>
                <a:gridCol w="470500"/>
                <a:gridCol w="470500"/>
              </a:tblGrid>
              <a:tr h="228600">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A</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B</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C</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D</a:t>
                      </a:r>
                    </a:p>
                  </a:txBody>
                  <a:tcPr marT="45725" marB="45725" marR="91450" marL="91450">
                    <a:solidFill>
                      <a:srgbClr val="DDEAF6"/>
                    </a:solidFill>
                  </a:tcPr>
                </a:tc>
              </a:tr>
              <a:tr h="3653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E</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3</a:t>
                      </a:r>
                    </a:p>
                  </a:txBody>
                  <a:tcPr marT="45725" marB="45725" marR="91450" marL="91450">
                    <a:solidFill>
                      <a:srgbClr val="FFE599"/>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FE599"/>
                    </a:solidFill>
                  </a:tcPr>
                </a:tc>
              </a:tr>
              <a:tr h="3653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F</a:t>
                      </a:r>
                    </a:p>
                  </a:txBody>
                  <a:tcPr marT="45725" marB="45725" marR="91450" marL="91450">
                    <a:solidFill>
                      <a:srgbClr val="CFE2F3"/>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4</a:t>
                      </a: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solidFill>
                      <a:srgbClr val="FFE599"/>
                    </a:solidFill>
                  </a:tcPr>
                </a:tc>
                <a:tc>
                  <a:txBody>
                    <a:bodyPr>
                      <a:noAutofit/>
                    </a:bodyPr>
                    <a:lstStyle/>
                    <a:p>
                      <a:pPr indent="0" lvl="0" marL="0" marR="0" rtl="0" algn="ctr">
                        <a:spcBef>
                          <a:spcPts val="0"/>
                        </a:spcBef>
                        <a:buSzPct val="25000"/>
                        <a:buNone/>
                      </a:pPr>
                      <a:r>
                        <a:rPr b="1" lang="en-US" sz="1800">
                          <a:latin typeface="Roboto"/>
                          <a:ea typeface="Roboto"/>
                          <a:cs typeface="Roboto"/>
                          <a:sym typeface="Roboto"/>
                        </a:rPr>
                        <a:t>4</a:t>
                      </a:r>
                    </a:p>
                  </a:txBody>
                  <a:tcPr marT="45725" marB="45725" marR="91450" marL="91450">
                    <a:solidFill>
                      <a:srgbClr val="F1C232"/>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solidFill>
                      <a:srgbClr val="FFE599"/>
                    </a:solidFill>
                  </a:tcPr>
                </a:tc>
              </a:tr>
              <a:tr h="3653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G</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FE599"/>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E599"/>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solidFill>
                      <a:srgbClr val="FFE599"/>
                    </a:solidFill>
                  </a:tcPr>
                </a:tc>
              </a:tr>
              <a:tr h="3653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H</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FE599"/>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solidFill>
                      <a:srgbClr val="FFE599"/>
                    </a:solidFill>
                  </a:tcPr>
                </a:tc>
              </a:tr>
              <a:tr h="3653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I</a:t>
                      </a:r>
                    </a:p>
                  </a:txBody>
                  <a:tcPr marT="45725" marB="45725" marR="91450" marL="91450">
                    <a:solidFill>
                      <a:srgbClr val="DDEAF6"/>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E599"/>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5</a:t>
                      </a:r>
                    </a:p>
                  </a:txBody>
                  <a:tcPr marT="45725" marB="45725" marR="91450" marL="91450">
                    <a:solidFill>
                      <a:srgbClr val="FF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solidFill>
                      <a:srgbClr val="FFE599"/>
                    </a:solidFill>
                  </a:tcPr>
                </a:tc>
              </a:tr>
            </a:tbl>
          </a:graphicData>
        </a:graphic>
      </p:graphicFrame>
      <p:graphicFrame>
        <p:nvGraphicFramePr>
          <p:cNvPr id="181" name="Shape 181"/>
          <p:cNvGraphicFramePr/>
          <p:nvPr/>
        </p:nvGraphicFramePr>
        <p:xfrm>
          <a:off x="8344013" y="4250549"/>
          <a:ext cx="3000000" cy="3000000"/>
        </p:xfrm>
        <a:graphic>
          <a:graphicData uri="http://schemas.openxmlformats.org/drawingml/2006/table">
            <a:tbl>
              <a:tblPr bandRow="1" firstRow="1">
                <a:noFill/>
                <a:tableStyleId>{211D47F9-63EF-4421-9054-3FC1D4F88F0F}</a:tableStyleId>
              </a:tblPr>
              <a:tblGrid>
                <a:gridCol w="474950"/>
                <a:gridCol w="474950"/>
                <a:gridCol w="474950"/>
                <a:gridCol w="474950"/>
                <a:gridCol w="474950"/>
              </a:tblGrid>
              <a:tr h="361625">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A</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B</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C</a:t>
                      </a:r>
                    </a:p>
                  </a:txBody>
                  <a:tcPr marT="45725" marB="45725" marR="91450" marL="91450">
                    <a:solidFill>
                      <a:srgbClr val="FE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D</a:t>
                      </a:r>
                    </a:p>
                  </a:txBody>
                  <a:tcPr marT="45725" marB="45725" marR="91450" marL="91450">
                    <a:solidFill>
                      <a:srgbClr val="DDEAF6"/>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E</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5</a:t>
                      </a:r>
                    </a:p>
                  </a:txBody>
                  <a:tcPr marT="45725" marB="45725" marR="91450" marL="91450"/>
                </a:tc>
                <a:tc>
                  <a:txBody>
                    <a:bodyPr>
                      <a:noAutofit/>
                    </a:bodyPr>
                    <a:lstStyle/>
                    <a:p>
                      <a:pPr indent="0" lvl="0" marL="0" marR="0" rtl="0" algn="ctr">
                        <a:spcBef>
                          <a:spcPts val="0"/>
                        </a:spcBef>
                        <a:buSzPct val="25000"/>
                        <a:buNone/>
                      </a:pPr>
                      <a:r>
                        <a:rPr lang="en-US" sz="1800">
                          <a:latin typeface="Roboto"/>
                          <a:ea typeface="Roboto"/>
                          <a:cs typeface="Roboto"/>
                          <a:sym typeface="Roboto"/>
                        </a:rPr>
                        <a:t>3</a:t>
                      </a: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EE599"/>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F</a:t>
                      </a:r>
                    </a:p>
                  </a:txBody>
                  <a:tcPr marT="45725" marB="45725" marR="91450" marL="91450">
                    <a:solidFill>
                      <a:srgbClr val="FE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4</a:t>
                      </a:r>
                    </a:p>
                  </a:txBody>
                  <a:tcPr marT="45725" marB="45725" marR="91450" marL="91450">
                    <a:solidFill>
                      <a:srgbClr val="FEE599"/>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EE599"/>
                    </a:solidFill>
                  </a:tcPr>
                </a:tc>
                <a:tc>
                  <a:txBody>
                    <a:bodyPr>
                      <a:noAutofit/>
                    </a:bodyPr>
                    <a:lstStyle/>
                    <a:p>
                      <a:pPr indent="0" lvl="0" marL="0" marR="0" rtl="0" algn="ctr">
                        <a:spcBef>
                          <a:spcPts val="0"/>
                        </a:spcBef>
                        <a:buSzPct val="25000"/>
                        <a:buNone/>
                      </a:pPr>
                      <a:r>
                        <a:rPr b="1" lang="en-US" sz="1800">
                          <a:latin typeface="Roboto"/>
                          <a:ea typeface="Roboto"/>
                          <a:cs typeface="Roboto"/>
                          <a:sym typeface="Roboto"/>
                        </a:rPr>
                        <a:t>4</a:t>
                      </a:r>
                    </a:p>
                  </a:txBody>
                  <a:tcPr marT="45725" marB="45725" marR="91450" marL="91450">
                    <a:solidFill>
                      <a:srgbClr val="F1C232"/>
                    </a:solidFill>
                  </a:tcPr>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1</a:t>
                      </a:r>
                    </a:p>
                  </a:txBody>
                  <a:tcPr marT="45725" marB="45725" marR="91450" marL="91450">
                    <a:solidFill>
                      <a:srgbClr val="FEE599"/>
                    </a:solidFill>
                  </a:tcPr>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G</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EE599"/>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H</a:t>
                      </a:r>
                    </a:p>
                  </a:txBody>
                  <a:tcPr marT="45725" marB="45725" marR="91450" marL="91450">
                    <a:solidFill>
                      <a:srgbClr val="DDEAF6"/>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rPr lang="en-US" sz="1800">
                          <a:latin typeface="Roboto"/>
                          <a:ea typeface="Roboto"/>
                          <a:cs typeface="Roboto"/>
                          <a:sym typeface="Roboto"/>
                        </a:rPr>
                        <a:t>1</a:t>
                      </a: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solidFill>
                      <a:srgbClr val="FEE599"/>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4</a:t>
                      </a:r>
                    </a:p>
                  </a:txBody>
                  <a:tcPr marT="45725" marB="45725" marR="91450" marL="91450"/>
                </a:tc>
              </a:tr>
              <a:tr h="361625">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I</a:t>
                      </a:r>
                    </a:p>
                  </a:txBody>
                  <a:tcPr marT="45725" marB="45725" marR="91450" marL="91450">
                    <a:solidFill>
                      <a:srgbClr val="DDEAF6"/>
                    </a:solidFill>
                  </a:tcPr>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t/>
                      </a:r>
                      <a:endParaRPr sz="1800" u="none" cap="none" strike="noStrike">
                        <a:latin typeface="Roboto"/>
                        <a:ea typeface="Roboto"/>
                        <a:cs typeface="Roboto"/>
                        <a:sym typeface="Roboto"/>
                      </a:endParaRPr>
                    </a:p>
                  </a:txBody>
                  <a:tcPr marT="45725" marB="45725" marR="91450" marL="91450"/>
                </a:tc>
                <a:tc>
                  <a:txBody>
                    <a:bodyPr>
                      <a:noAutofit/>
                    </a:bodyPr>
                    <a:lstStyle/>
                    <a:p>
                      <a:pPr indent="0" lvl="0" marL="0" marR="0" rtl="0" algn="ctr">
                        <a:spcBef>
                          <a:spcPts val="0"/>
                        </a:spcBef>
                        <a:buSzPct val="25000"/>
                        <a:buNone/>
                      </a:pPr>
                      <a:r>
                        <a:rPr lang="en-US" sz="1800" u="none" cap="none" strike="noStrike">
                          <a:latin typeface="Roboto"/>
                          <a:ea typeface="Roboto"/>
                          <a:cs typeface="Roboto"/>
                          <a:sym typeface="Roboto"/>
                        </a:rPr>
                        <a:t>5</a:t>
                      </a:r>
                    </a:p>
                  </a:txBody>
                  <a:tcPr marT="45725" marB="45725" marR="91450" marL="91450">
                    <a:solidFill>
                      <a:srgbClr val="FEE599"/>
                    </a:solidFill>
                  </a:tcPr>
                </a:tc>
                <a:tc>
                  <a:txBody>
                    <a:bodyPr>
                      <a:noAutofit/>
                    </a:bodyPr>
                    <a:lstStyle/>
                    <a:p>
                      <a:pPr indent="0" lvl="0" marL="0" marR="0" rtl="0" algn="ctr">
                        <a:spcBef>
                          <a:spcPts val="0"/>
                        </a:spcBef>
                        <a:buSzPct val="25000"/>
                        <a:buNone/>
                      </a:pPr>
                      <a:r>
                        <a:rPr lang="en-US" sz="1800">
                          <a:latin typeface="Roboto"/>
                          <a:ea typeface="Roboto"/>
                          <a:cs typeface="Roboto"/>
                          <a:sym typeface="Roboto"/>
                        </a:rPr>
                        <a:t>4</a:t>
                      </a:r>
                    </a:p>
                  </a:txBody>
                  <a:tcPr marT="45725" marB="45725" marR="91450" marL="91450"/>
                </a:tc>
              </a:tr>
            </a:tbl>
          </a:graphicData>
        </a:graphic>
      </p:graphicFrame>
      <p:sp>
        <p:nvSpPr>
          <p:cNvPr id="182" name="Shape 182"/>
          <p:cNvSpPr txBox="1"/>
          <p:nvPr/>
        </p:nvSpPr>
        <p:spPr>
          <a:xfrm>
            <a:off x="935325" y="2494025"/>
            <a:ext cx="1629900" cy="845700"/>
          </a:xfrm>
          <a:prstGeom prst="rect">
            <a:avLst/>
          </a:prstGeom>
          <a:noFill/>
          <a:ln>
            <a:noFill/>
          </a:ln>
        </p:spPr>
        <p:txBody>
          <a:bodyPr anchorCtr="0" anchor="t" bIns="91425" lIns="91425" rIns="91425" tIns="91425">
            <a:noAutofit/>
          </a:bodyPr>
          <a:lstStyle/>
          <a:p>
            <a:pPr lvl="0">
              <a:spcBef>
                <a:spcPts val="0"/>
              </a:spcBef>
              <a:buNone/>
            </a:pPr>
            <a:r>
              <a:rPr lang="en-US" sz="3000">
                <a:latin typeface="Roboto"/>
                <a:ea typeface="Roboto"/>
                <a:cs typeface="Roboto"/>
                <a:sym typeface="Roboto"/>
              </a:rPr>
              <a:t>SVD++</a:t>
            </a:r>
          </a:p>
        </p:txBody>
      </p:sp>
      <p:sp>
        <p:nvSpPr>
          <p:cNvPr id="183" name="Shape 183"/>
          <p:cNvSpPr txBox="1"/>
          <p:nvPr/>
        </p:nvSpPr>
        <p:spPr>
          <a:xfrm>
            <a:off x="935325" y="4843650"/>
            <a:ext cx="2355300" cy="845700"/>
          </a:xfrm>
          <a:prstGeom prst="rect">
            <a:avLst/>
          </a:prstGeom>
          <a:noFill/>
          <a:ln>
            <a:noFill/>
          </a:ln>
        </p:spPr>
        <p:txBody>
          <a:bodyPr anchorCtr="0" anchor="t" bIns="91425" lIns="91425" rIns="91425" tIns="91425">
            <a:noAutofit/>
          </a:bodyPr>
          <a:lstStyle/>
          <a:p>
            <a:pPr lvl="0">
              <a:spcBef>
                <a:spcPts val="0"/>
              </a:spcBef>
              <a:buNone/>
            </a:pPr>
            <a:r>
              <a:rPr lang="en-US" sz="3000">
                <a:latin typeface="Roboto"/>
                <a:ea typeface="Roboto"/>
                <a:cs typeface="Roboto"/>
                <a:sym typeface="Roboto"/>
              </a:rPr>
              <a:t>Incremental SVD++</a:t>
            </a:r>
          </a:p>
        </p:txBody>
      </p:sp>
      <p:sp>
        <p:nvSpPr>
          <p:cNvPr id="184" name="Shape 184"/>
          <p:cNvSpPr/>
          <p:nvPr/>
        </p:nvSpPr>
        <p:spPr>
          <a:xfrm>
            <a:off x="6564475" y="2478575"/>
            <a:ext cx="1506900" cy="876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Roboto"/>
              <a:ea typeface="Roboto"/>
              <a:cs typeface="Roboto"/>
              <a:sym typeface="Roboto"/>
            </a:endParaRPr>
          </a:p>
        </p:txBody>
      </p:sp>
      <p:sp>
        <p:nvSpPr>
          <p:cNvPr id="185" name="Shape 185"/>
          <p:cNvSpPr/>
          <p:nvPr/>
        </p:nvSpPr>
        <p:spPr>
          <a:xfrm>
            <a:off x="6564475" y="4915275"/>
            <a:ext cx="1506900" cy="876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Roboto"/>
              <a:ea typeface="Roboto"/>
              <a:cs typeface="Roboto"/>
              <a:sym typeface="Roboto"/>
            </a:endParaRPr>
          </a:p>
        </p:txBody>
      </p:sp>
      <p:sp>
        <p:nvSpPr>
          <p:cNvPr id="186" name="Shape 186"/>
          <p:cNvSpPr txBox="1"/>
          <p:nvPr/>
        </p:nvSpPr>
        <p:spPr>
          <a:xfrm>
            <a:off x="6564475" y="2106600"/>
            <a:ext cx="985500" cy="261300"/>
          </a:xfrm>
          <a:prstGeom prst="rect">
            <a:avLst/>
          </a:prstGeom>
          <a:noFill/>
          <a:ln>
            <a:noFill/>
          </a:ln>
        </p:spPr>
        <p:txBody>
          <a:bodyPr anchorCtr="0" anchor="t" bIns="91425" lIns="91425" rIns="91425" tIns="91425">
            <a:noAutofit/>
          </a:bodyPr>
          <a:lstStyle/>
          <a:p>
            <a:pPr lvl="0">
              <a:spcBef>
                <a:spcPts val="0"/>
              </a:spcBef>
              <a:buNone/>
            </a:pPr>
            <a:r>
              <a:rPr lang="en-US" sz="2400">
                <a:latin typeface="Roboto"/>
                <a:ea typeface="Roboto"/>
                <a:cs typeface="Roboto"/>
                <a:sym typeface="Roboto"/>
              </a:rPr>
              <a:t>Train</a:t>
            </a:r>
          </a:p>
        </p:txBody>
      </p:sp>
      <p:sp>
        <p:nvSpPr>
          <p:cNvPr id="187" name="Shape 187"/>
          <p:cNvSpPr txBox="1"/>
          <p:nvPr/>
        </p:nvSpPr>
        <p:spPr>
          <a:xfrm>
            <a:off x="6564475" y="4653975"/>
            <a:ext cx="985500" cy="261300"/>
          </a:xfrm>
          <a:prstGeom prst="rect">
            <a:avLst/>
          </a:prstGeom>
          <a:noFill/>
          <a:ln>
            <a:noFill/>
          </a:ln>
        </p:spPr>
        <p:txBody>
          <a:bodyPr anchorCtr="0" anchor="t" bIns="91425" lIns="91425" rIns="91425" tIns="91425">
            <a:noAutofit/>
          </a:bodyPr>
          <a:lstStyle/>
          <a:p>
            <a:pPr lvl="0" rtl="0">
              <a:spcBef>
                <a:spcPts val="0"/>
              </a:spcBef>
              <a:buNone/>
            </a:pPr>
            <a:r>
              <a:rPr lang="en-US" sz="2400">
                <a:latin typeface="Roboto"/>
                <a:ea typeface="Roboto"/>
                <a:cs typeface="Roboto"/>
                <a:sym typeface="Roboto"/>
              </a:rPr>
              <a:t>Train</a:t>
            </a:r>
          </a:p>
        </p:txBody>
      </p:sp>
      <p:sp>
        <p:nvSpPr>
          <p:cNvPr id="188" name="Shape 188"/>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Experiment #1</a:t>
            </a:r>
          </a:p>
        </p:txBody>
      </p:sp>
      <p:pic>
        <p:nvPicPr>
          <p:cNvPr descr="exp5_rmse.jpg" id="194" name="Shape 194"/>
          <p:cNvPicPr preferRelativeResize="0"/>
          <p:nvPr/>
        </p:nvPicPr>
        <p:blipFill>
          <a:blip r:embed="rId3">
            <a:alphaModFix/>
          </a:blip>
          <a:stretch>
            <a:fillRect/>
          </a:stretch>
        </p:blipFill>
        <p:spPr>
          <a:xfrm>
            <a:off x="838200" y="1428779"/>
            <a:ext cx="5334000" cy="3998597"/>
          </a:xfrm>
          <a:prstGeom prst="rect">
            <a:avLst/>
          </a:prstGeom>
          <a:noFill/>
          <a:ln>
            <a:noFill/>
          </a:ln>
        </p:spPr>
      </p:pic>
      <p:pic>
        <p:nvPicPr>
          <p:cNvPr descr="exp5_time.jpg" id="195" name="Shape 195"/>
          <p:cNvPicPr preferRelativeResize="0"/>
          <p:nvPr/>
        </p:nvPicPr>
        <p:blipFill>
          <a:blip r:embed="rId4">
            <a:alphaModFix/>
          </a:blip>
          <a:stretch>
            <a:fillRect/>
          </a:stretch>
        </p:blipFill>
        <p:spPr>
          <a:xfrm>
            <a:off x="6172199" y="1428775"/>
            <a:ext cx="5334000" cy="3998603"/>
          </a:xfrm>
          <a:prstGeom prst="rect">
            <a:avLst/>
          </a:prstGeom>
          <a:noFill/>
          <a:ln>
            <a:noFill/>
          </a:ln>
        </p:spPr>
      </p:pic>
      <p:sp>
        <p:nvSpPr>
          <p:cNvPr id="196" name="Shape 196"/>
          <p:cNvSpPr txBox="1"/>
          <p:nvPr/>
        </p:nvSpPr>
        <p:spPr>
          <a:xfrm>
            <a:off x="369050" y="5422325"/>
            <a:ext cx="11378700" cy="12051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US" sz="3000">
                <a:solidFill>
                  <a:schemeClr val="dk1"/>
                </a:solidFill>
                <a:latin typeface="Roboto"/>
                <a:ea typeface="Roboto"/>
                <a:cs typeface="Roboto"/>
                <a:sym typeface="Roboto"/>
              </a:rPr>
              <a:t>RMSE &amp; Training time between Incremental SVD++ and SVD++</a:t>
            </a:r>
          </a:p>
          <a:p>
            <a:pPr lvl="0" rtl="0" algn="ctr">
              <a:spcBef>
                <a:spcPts val="0"/>
              </a:spcBef>
              <a:buClr>
                <a:schemeClr val="dk1"/>
              </a:buClr>
              <a:buSzPct val="25000"/>
              <a:buFont typeface="Arial"/>
              <a:buNone/>
            </a:pPr>
            <a:r>
              <a:rPr lang="en-US" sz="2400">
                <a:solidFill>
                  <a:schemeClr val="dk1"/>
                </a:solidFill>
                <a:latin typeface="Roboto"/>
                <a:ea typeface="Roboto"/>
                <a:cs typeface="Roboto"/>
                <a:sym typeface="Roboto"/>
              </a:rPr>
              <a:t>(Data: MovieLens, New ratings each update: </a:t>
            </a:r>
            <a:r>
              <a:rPr b="1" lang="en-US" sz="2400">
                <a:solidFill>
                  <a:srgbClr val="E69138"/>
                </a:solidFill>
                <a:latin typeface="Roboto"/>
                <a:ea typeface="Roboto"/>
                <a:cs typeface="Roboto"/>
                <a:sym typeface="Roboto"/>
              </a:rPr>
              <a:t>500</a:t>
            </a:r>
            <a:r>
              <a:rPr lang="en-US" sz="2400">
                <a:solidFill>
                  <a:schemeClr val="dk1"/>
                </a:solidFill>
                <a:latin typeface="Roboto"/>
                <a:ea typeface="Roboto"/>
                <a:cs typeface="Roboto"/>
                <a:sym typeface="Roboto"/>
              </a:rPr>
              <a:t>)</a:t>
            </a:r>
          </a:p>
          <a:p>
            <a:pPr indent="0" lvl="0" marL="0" marR="0" rtl="0" algn="ctr">
              <a:spcBef>
                <a:spcPts val="0"/>
              </a:spcBef>
              <a:buNone/>
            </a:pPr>
            <a:r>
              <a:t/>
            </a:r>
            <a:endParaRPr sz="3000">
              <a:solidFill>
                <a:schemeClr val="dk1"/>
              </a:solidFill>
              <a:latin typeface="Roboto"/>
              <a:ea typeface="Roboto"/>
              <a:cs typeface="Roboto"/>
              <a:sym typeface="Roboto"/>
            </a:endParaRPr>
          </a:p>
        </p:txBody>
      </p:sp>
      <p:sp>
        <p:nvSpPr>
          <p:cNvPr id="197" name="Shape 197"/>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Experiment #</a:t>
            </a:r>
            <a:r>
              <a:rPr lang="en-US" sz="6000">
                <a:latin typeface="Roboto"/>
                <a:ea typeface="Roboto"/>
                <a:cs typeface="Roboto"/>
                <a:sym typeface="Roboto"/>
              </a:rPr>
              <a:t>2</a:t>
            </a:r>
          </a:p>
        </p:txBody>
      </p:sp>
      <p:sp>
        <p:nvSpPr>
          <p:cNvPr id="203" name="Shape 203"/>
          <p:cNvSpPr txBox="1"/>
          <p:nvPr/>
        </p:nvSpPr>
        <p:spPr>
          <a:xfrm>
            <a:off x="369050" y="5422325"/>
            <a:ext cx="11378700" cy="12051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US" sz="3000">
                <a:solidFill>
                  <a:schemeClr val="dk1"/>
                </a:solidFill>
                <a:latin typeface="Roboto"/>
                <a:ea typeface="Roboto"/>
                <a:cs typeface="Roboto"/>
                <a:sym typeface="Roboto"/>
              </a:rPr>
              <a:t>RMSE &amp; Training time between</a:t>
            </a:r>
            <a:r>
              <a:rPr lang="en-US" sz="3000">
                <a:solidFill>
                  <a:schemeClr val="dk1"/>
                </a:solidFill>
                <a:latin typeface="Roboto"/>
                <a:ea typeface="Roboto"/>
                <a:cs typeface="Roboto"/>
                <a:sym typeface="Roboto"/>
              </a:rPr>
              <a:t> Incremental SVD++ and SVD++</a:t>
            </a:r>
          </a:p>
          <a:p>
            <a:pPr lvl="0" rtl="0" algn="ctr">
              <a:spcBef>
                <a:spcPts val="0"/>
              </a:spcBef>
              <a:buClr>
                <a:schemeClr val="dk1"/>
              </a:buClr>
              <a:buSzPct val="25000"/>
              <a:buFont typeface="Arial"/>
              <a:buNone/>
            </a:pPr>
            <a:r>
              <a:rPr lang="en-US" sz="2400">
                <a:solidFill>
                  <a:schemeClr val="dk1"/>
                </a:solidFill>
                <a:latin typeface="Roboto"/>
                <a:ea typeface="Roboto"/>
                <a:cs typeface="Roboto"/>
                <a:sym typeface="Roboto"/>
              </a:rPr>
              <a:t>(Data: MovieLens, New ratings each update: </a:t>
            </a:r>
            <a:r>
              <a:rPr b="1" lang="en-US" sz="2400">
                <a:solidFill>
                  <a:srgbClr val="B45F06"/>
                </a:solidFill>
                <a:latin typeface="Roboto"/>
                <a:ea typeface="Roboto"/>
                <a:cs typeface="Roboto"/>
                <a:sym typeface="Roboto"/>
              </a:rPr>
              <a:t>2000</a:t>
            </a:r>
            <a:r>
              <a:rPr lang="en-US" sz="2400">
                <a:solidFill>
                  <a:schemeClr val="dk1"/>
                </a:solidFill>
                <a:latin typeface="Roboto"/>
                <a:ea typeface="Roboto"/>
                <a:cs typeface="Roboto"/>
                <a:sym typeface="Roboto"/>
              </a:rPr>
              <a:t>)</a:t>
            </a:r>
          </a:p>
          <a:p>
            <a:pPr indent="0" lvl="0" marL="0" marR="0" rtl="0" algn="ctr">
              <a:spcBef>
                <a:spcPts val="0"/>
              </a:spcBef>
              <a:buNone/>
            </a:pPr>
            <a:r>
              <a:t/>
            </a:r>
            <a:endParaRPr sz="3000">
              <a:solidFill>
                <a:schemeClr val="dk1"/>
              </a:solidFill>
              <a:latin typeface="Roboto"/>
              <a:ea typeface="Roboto"/>
              <a:cs typeface="Roboto"/>
              <a:sym typeface="Roboto"/>
            </a:endParaRPr>
          </a:p>
        </p:txBody>
      </p:sp>
      <p:pic>
        <p:nvPicPr>
          <p:cNvPr descr="exp1_rmse.jpg" id="204" name="Shape 204"/>
          <p:cNvPicPr preferRelativeResize="0"/>
          <p:nvPr/>
        </p:nvPicPr>
        <p:blipFill>
          <a:blip r:embed="rId3">
            <a:alphaModFix/>
          </a:blip>
          <a:stretch>
            <a:fillRect/>
          </a:stretch>
        </p:blipFill>
        <p:spPr>
          <a:xfrm>
            <a:off x="838197" y="1428775"/>
            <a:ext cx="5334000" cy="3998597"/>
          </a:xfrm>
          <a:prstGeom prst="rect">
            <a:avLst/>
          </a:prstGeom>
          <a:noFill/>
          <a:ln>
            <a:noFill/>
          </a:ln>
        </p:spPr>
      </p:pic>
      <p:pic>
        <p:nvPicPr>
          <p:cNvPr descr="exp1_time.jpg" id="205" name="Shape 205"/>
          <p:cNvPicPr preferRelativeResize="0"/>
          <p:nvPr/>
        </p:nvPicPr>
        <p:blipFill>
          <a:blip r:embed="rId4">
            <a:alphaModFix/>
          </a:blip>
          <a:stretch>
            <a:fillRect/>
          </a:stretch>
        </p:blipFill>
        <p:spPr>
          <a:xfrm>
            <a:off x="6172199" y="1428775"/>
            <a:ext cx="5327266" cy="3993548"/>
          </a:xfrm>
          <a:prstGeom prst="rect">
            <a:avLst/>
          </a:prstGeom>
          <a:noFill/>
          <a:ln>
            <a:noFill/>
          </a:ln>
        </p:spPr>
      </p:pic>
      <p:sp>
        <p:nvSpPr>
          <p:cNvPr id="206" name="Shape 206"/>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Experiment #</a:t>
            </a:r>
            <a:r>
              <a:rPr lang="en-US" sz="6000">
                <a:latin typeface="Roboto"/>
                <a:ea typeface="Roboto"/>
                <a:cs typeface="Roboto"/>
                <a:sym typeface="Roboto"/>
              </a:rPr>
              <a:t>3</a:t>
            </a:r>
          </a:p>
        </p:txBody>
      </p:sp>
      <p:pic>
        <p:nvPicPr>
          <p:cNvPr descr="exp4_rmse.jpg" id="212" name="Shape 212"/>
          <p:cNvPicPr preferRelativeResize="0"/>
          <p:nvPr/>
        </p:nvPicPr>
        <p:blipFill>
          <a:blip r:embed="rId3">
            <a:alphaModFix/>
          </a:blip>
          <a:stretch>
            <a:fillRect/>
          </a:stretch>
        </p:blipFill>
        <p:spPr>
          <a:xfrm>
            <a:off x="844925" y="1428775"/>
            <a:ext cx="5327274" cy="3993555"/>
          </a:xfrm>
          <a:prstGeom prst="rect">
            <a:avLst/>
          </a:prstGeom>
          <a:noFill/>
          <a:ln>
            <a:noFill/>
          </a:ln>
        </p:spPr>
      </p:pic>
      <p:pic>
        <p:nvPicPr>
          <p:cNvPr descr="exp4_time.jpg" id="213" name="Shape 213"/>
          <p:cNvPicPr preferRelativeResize="0"/>
          <p:nvPr/>
        </p:nvPicPr>
        <p:blipFill>
          <a:blip r:embed="rId4">
            <a:alphaModFix/>
          </a:blip>
          <a:stretch>
            <a:fillRect/>
          </a:stretch>
        </p:blipFill>
        <p:spPr>
          <a:xfrm>
            <a:off x="5636275" y="1428775"/>
            <a:ext cx="5327274" cy="3993555"/>
          </a:xfrm>
          <a:prstGeom prst="rect">
            <a:avLst/>
          </a:prstGeom>
          <a:noFill/>
          <a:ln>
            <a:noFill/>
          </a:ln>
        </p:spPr>
      </p:pic>
      <p:sp>
        <p:nvSpPr>
          <p:cNvPr id="214" name="Shape 214"/>
          <p:cNvSpPr txBox="1"/>
          <p:nvPr/>
        </p:nvSpPr>
        <p:spPr>
          <a:xfrm>
            <a:off x="369050" y="5422325"/>
            <a:ext cx="11378700" cy="12051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US" sz="3000">
                <a:solidFill>
                  <a:schemeClr val="dk1"/>
                </a:solidFill>
                <a:latin typeface="Roboto"/>
                <a:ea typeface="Roboto"/>
                <a:cs typeface="Roboto"/>
                <a:sym typeface="Roboto"/>
              </a:rPr>
              <a:t>RMSE &amp; Training time between Incremental SVD++ and SVD++</a:t>
            </a:r>
          </a:p>
          <a:p>
            <a:pPr lvl="0" rtl="0" algn="ctr">
              <a:spcBef>
                <a:spcPts val="0"/>
              </a:spcBef>
              <a:buClr>
                <a:schemeClr val="dk1"/>
              </a:buClr>
              <a:buSzPct val="25000"/>
              <a:buFont typeface="Arial"/>
              <a:buNone/>
            </a:pPr>
            <a:r>
              <a:rPr lang="en-US" sz="2400">
                <a:solidFill>
                  <a:schemeClr val="dk1"/>
                </a:solidFill>
                <a:latin typeface="Roboto"/>
                <a:ea typeface="Roboto"/>
                <a:cs typeface="Roboto"/>
                <a:sym typeface="Roboto"/>
              </a:rPr>
              <a:t>(Data: MovieLens, New ratings each update: </a:t>
            </a:r>
            <a:r>
              <a:rPr b="1" lang="en-US" sz="2400">
                <a:solidFill>
                  <a:srgbClr val="990000"/>
                </a:solidFill>
                <a:latin typeface="Roboto"/>
                <a:ea typeface="Roboto"/>
                <a:cs typeface="Roboto"/>
                <a:sym typeface="Roboto"/>
              </a:rPr>
              <a:t>10000</a:t>
            </a:r>
            <a:r>
              <a:rPr lang="en-US" sz="2400">
                <a:solidFill>
                  <a:schemeClr val="dk1"/>
                </a:solidFill>
                <a:latin typeface="Roboto"/>
                <a:ea typeface="Roboto"/>
                <a:cs typeface="Roboto"/>
                <a:sym typeface="Roboto"/>
              </a:rPr>
              <a:t>)</a:t>
            </a:r>
          </a:p>
          <a:p>
            <a:pPr indent="0" lvl="0" marL="0" marR="0" rtl="0" algn="ctr">
              <a:spcBef>
                <a:spcPts val="0"/>
              </a:spcBef>
              <a:buNone/>
            </a:pPr>
            <a:r>
              <a:t/>
            </a:r>
            <a:endParaRPr sz="3000">
              <a:solidFill>
                <a:schemeClr val="dk1"/>
              </a:solidFill>
              <a:latin typeface="Roboto"/>
              <a:ea typeface="Roboto"/>
              <a:cs typeface="Roboto"/>
              <a:sym typeface="Roboto"/>
            </a:endParaRPr>
          </a:p>
        </p:txBody>
      </p:sp>
      <p:sp>
        <p:nvSpPr>
          <p:cNvPr id="215" name="Shape 215"/>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pic>
        <p:nvPicPr>
          <p:cNvPr descr="exp7_5.jpg" id="220" name="Shape 220"/>
          <p:cNvPicPr preferRelativeResize="0"/>
          <p:nvPr/>
        </p:nvPicPr>
        <p:blipFill>
          <a:blip r:embed="rId3">
            <a:alphaModFix/>
          </a:blip>
          <a:stretch>
            <a:fillRect/>
          </a:stretch>
        </p:blipFill>
        <p:spPr>
          <a:xfrm>
            <a:off x="153775" y="1410625"/>
            <a:ext cx="7497926" cy="5107701"/>
          </a:xfrm>
          <a:prstGeom prst="rect">
            <a:avLst/>
          </a:prstGeom>
          <a:noFill/>
          <a:ln>
            <a:noFill/>
          </a:ln>
        </p:spPr>
      </p:pic>
      <p:sp>
        <p:nvSpPr>
          <p:cNvPr id="221" name="Shape 22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Experiment #</a:t>
            </a:r>
            <a:r>
              <a:rPr lang="en-US" sz="6000">
                <a:latin typeface="Roboto"/>
                <a:ea typeface="Roboto"/>
                <a:cs typeface="Roboto"/>
                <a:sym typeface="Roboto"/>
              </a:rPr>
              <a:t>4</a:t>
            </a:r>
          </a:p>
        </p:txBody>
      </p:sp>
      <p:sp>
        <p:nvSpPr>
          <p:cNvPr id="222" name="Shape 222"/>
          <p:cNvSpPr txBox="1"/>
          <p:nvPr/>
        </p:nvSpPr>
        <p:spPr>
          <a:xfrm>
            <a:off x="7180900" y="1922075"/>
            <a:ext cx="4536000" cy="3844200"/>
          </a:xfrm>
          <a:prstGeom prst="rect">
            <a:avLst/>
          </a:prstGeom>
          <a:noFill/>
          <a:ln>
            <a:noFill/>
          </a:ln>
        </p:spPr>
        <p:txBody>
          <a:bodyPr anchorCtr="0" anchor="t" bIns="45700" lIns="91425" rIns="91425" tIns="45700">
            <a:noAutofit/>
          </a:bodyPr>
          <a:lstStyle/>
          <a:p>
            <a:pPr indent="0" lvl="0" marL="0" marR="0" rtl="0">
              <a:spcBef>
                <a:spcPts val="0"/>
              </a:spcBef>
              <a:buSzPct val="25000"/>
              <a:buNone/>
            </a:pPr>
            <a:r>
              <a:rPr lang="en-US" sz="3600">
                <a:solidFill>
                  <a:schemeClr val="dk1"/>
                </a:solidFill>
                <a:latin typeface="Roboto"/>
                <a:ea typeface="Roboto"/>
                <a:cs typeface="Roboto"/>
                <a:sym typeface="Roboto"/>
              </a:rPr>
              <a:t>Update time using Incremental SVD++</a:t>
            </a:r>
          </a:p>
          <a:p>
            <a:pPr indent="0" lvl="0" marL="0" marR="0" rtl="0" algn="l">
              <a:spcBef>
                <a:spcPts val="0"/>
              </a:spcBef>
              <a:buNone/>
            </a:pPr>
            <a:r>
              <a:t/>
            </a:r>
            <a:endParaRPr sz="2400">
              <a:solidFill>
                <a:schemeClr val="dk1"/>
              </a:solidFill>
              <a:latin typeface="Roboto"/>
              <a:ea typeface="Roboto"/>
              <a:cs typeface="Roboto"/>
              <a:sym typeface="Roboto"/>
            </a:endParaRPr>
          </a:p>
          <a:p>
            <a:pPr indent="0" lvl="0" marL="0" marR="0" rtl="0" algn="l">
              <a:spcBef>
                <a:spcPts val="0"/>
              </a:spcBef>
              <a:buSzPct val="25000"/>
              <a:buNone/>
            </a:pPr>
            <a:r>
              <a:rPr lang="en-US" sz="2400">
                <a:solidFill>
                  <a:schemeClr val="dk1"/>
                </a:solidFill>
                <a:latin typeface="Roboto"/>
                <a:ea typeface="Roboto"/>
                <a:cs typeface="Roboto"/>
                <a:sym typeface="Roboto"/>
              </a:rPr>
              <a:t># Init ratings: 500000</a:t>
            </a:r>
          </a:p>
          <a:p>
            <a:pPr indent="0" lvl="0" marL="0" marR="0" rtl="0" algn="l">
              <a:spcBef>
                <a:spcPts val="0"/>
              </a:spcBef>
              <a:buSzPct val="25000"/>
              <a:buNone/>
            </a:pPr>
            <a:r>
              <a:rPr lang="en-US" sz="2400">
                <a:solidFill>
                  <a:schemeClr val="dk1"/>
                </a:solidFill>
                <a:latin typeface="Roboto"/>
                <a:ea typeface="Roboto"/>
                <a:cs typeface="Roboto"/>
                <a:sym typeface="Roboto"/>
              </a:rPr>
              <a:t># New ratings each update: 500</a:t>
            </a:r>
          </a:p>
        </p:txBody>
      </p:sp>
      <p:sp>
        <p:nvSpPr>
          <p:cNvPr id="223" name="Shape 223"/>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pic>
        <p:nvPicPr>
          <p:cNvPr descr="exp7_123.jpg" id="228" name="Shape 228"/>
          <p:cNvPicPr preferRelativeResize="0"/>
          <p:nvPr/>
        </p:nvPicPr>
        <p:blipFill>
          <a:blip r:embed="rId3">
            <a:alphaModFix/>
          </a:blip>
          <a:stretch>
            <a:fillRect/>
          </a:stretch>
        </p:blipFill>
        <p:spPr>
          <a:xfrm>
            <a:off x="138400" y="1441800"/>
            <a:ext cx="7497173" cy="5152724"/>
          </a:xfrm>
          <a:prstGeom prst="rect">
            <a:avLst/>
          </a:prstGeom>
          <a:noFill/>
          <a:ln>
            <a:noFill/>
          </a:ln>
        </p:spPr>
      </p:pic>
      <p:sp>
        <p:nvSpPr>
          <p:cNvPr id="229" name="Shape 229"/>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Experiment #</a:t>
            </a:r>
            <a:r>
              <a:rPr lang="en-US" sz="6000">
                <a:latin typeface="Roboto"/>
                <a:ea typeface="Roboto"/>
                <a:cs typeface="Roboto"/>
                <a:sym typeface="Roboto"/>
              </a:rPr>
              <a:t>5</a:t>
            </a:r>
          </a:p>
        </p:txBody>
      </p:sp>
      <p:sp>
        <p:nvSpPr>
          <p:cNvPr id="230" name="Shape 230"/>
          <p:cNvSpPr txBox="1"/>
          <p:nvPr/>
        </p:nvSpPr>
        <p:spPr>
          <a:xfrm>
            <a:off x="7266525" y="1845200"/>
            <a:ext cx="4389000" cy="42132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3600">
                <a:solidFill>
                  <a:schemeClr val="dk1"/>
                </a:solidFill>
                <a:latin typeface="Roboto"/>
                <a:ea typeface="Roboto"/>
                <a:cs typeface="Roboto"/>
                <a:sym typeface="Roboto"/>
              </a:rPr>
              <a:t>Update time with </a:t>
            </a:r>
            <a:r>
              <a:rPr b="1" lang="en-US" sz="3600">
                <a:solidFill>
                  <a:schemeClr val="dk1"/>
                </a:solidFill>
                <a:latin typeface="Roboto"/>
                <a:ea typeface="Roboto"/>
                <a:cs typeface="Roboto"/>
                <a:sym typeface="Roboto"/>
              </a:rPr>
              <a:t>different init number of ratings</a:t>
            </a:r>
            <a:r>
              <a:rPr lang="en-US" sz="3600">
                <a:solidFill>
                  <a:schemeClr val="dk1"/>
                </a:solidFill>
                <a:latin typeface="Roboto"/>
                <a:ea typeface="Roboto"/>
                <a:cs typeface="Roboto"/>
                <a:sym typeface="Roboto"/>
              </a:rPr>
              <a:t> using Incremental SVD++</a:t>
            </a:r>
          </a:p>
        </p:txBody>
      </p:sp>
      <p:sp>
        <p:nvSpPr>
          <p:cNvPr id="231" name="Shape 231"/>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pic>
        <p:nvPicPr>
          <p:cNvPr descr="exp7_4.jpg" id="236" name="Shape 236"/>
          <p:cNvPicPr preferRelativeResize="0"/>
          <p:nvPr/>
        </p:nvPicPr>
        <p:blipFill>
          <a:blip r:embed="rId3">
            <a:alphaModFix/>
          </a:blip>
          <a:stretch>
            <a:fillRect/>
          </a:stretch>
        </p:blipFill>
        <p:spPr>
          <a:xfrm>
            <a:off x="184524" y="1491124"/>
            <a:ext cx="7359803" cy="5027201"/>
          </a:xfrm>
          <a:prstGeom prst="rect">
            <a:avLst/>
          </a:prstGeom>
          <a:noFill/>
          <a:ln>
            <a:noFill/>
          </a:ln>
        </p:spPr>
      </p:pic>
      <p:sp>
        <p:nvSpPr>
          <p:cNvPr id="237" name="Shape 237"/>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6000" u="none" cap="none" strike="noStrike">
                <a:solidFill>
                  <a:schemeClr val="dk1"/>
                </a:solidFill>
                <a:latin typeface="Roboto"/>
                <a:ea typeface="Roboto"/>
                <a:cs typeface="Roboto"/>
                <a:sym typeface="Roboto"/>
              </a:rPr>
              <a:t>Experiment #</a:t>
            </a:r>
            <a:r>
              <a:rPr lang="en-US" sz="6000">
                <a:latin typeface="Roboto"/>
                <a:ea typeface="Roboto"/>
                <a:cs typeface="Roboto"/>
                <a:sym typeface="Roboto"/>
              </a:rPr>
              <a:t>6</a:t>
            </a:r>
          </a:p>
        </p:txBody>
      </p:sp>
      <p:sp>
        <p:nvSpPr>
          <p:cNvPr id="238" name="Shape 238"/>
          <p:cNvSpPr txBox="1"/>
          <p:nvPr/>
        </p:nvSpPr>
        <p:spPr>
          <a:xfrm>
            <a:off x="7085075" y="1860550"/>
            <a:ext cx="3850500" cy="3136800"/>
          </a:xfrm>
          <a:prstGeom prst="rect">
            <a:avLst/>
          </a:prstGeom>
          <a:noFill/>
          <a:ln>
            <a:noFill/>
          </a:ln>
        </p:spPr>
        <p:txBody>
          <a:bodyPr anchorCtr="0" anchor="t" bIns="45700" lIns="91425" rIns="91425" tIns="45700">
            <a:noAutofit/>
          </a:bodyPr>
          <a:lstStyle/>
          <a:p>
            <a:pPr indent="-457200" lvl="0" marL="457200" marR="0" rtl="0">
              <a:spcBef>
                <a:spcPts val="0"/>
              </a:spcBef>
              <a:buClr>
                <a:schemeClr val="dk1"/>
              </a:buClr>
              <a:buSzPct val="100000"/>
              <a:buFont typeface="Roboto"/>
              <a:buChar char="-"/>
            </a:pPr>
            <a:r>
              <a:rPr b="1" lang="en-US" sz="3600">
                <a:solidFill>
                  <a:schemeClr val="dk1"/>
                </a:solidFill>
                <a:latin typeface="Roboto"/>
                <a:ea typeface="Roboto"/>
                <a:cs typeface="Roboto"/>
                <a:sym typeface="Roboto"/>
              </a:rPr>
              <a:t>Same</a:t>
            </a:r>
            <a:r>
              <a:rPr lang="en-US" sz="3600">
                <a:solidFill>
                  <a:schemeClr val="dk1"/>
                </a:solidFill>
                <a:latin typeface="Roboto"/>
                <a:ea typeface="Roboto"/>
                <a:cs typeface="Roboto"/>
                <a:sym typeface="Roboto"/>
              </a:rPr>
              <a:t> number of </a:t>
            </a:r>
            <a:r>
              <a:rPr b="1" lang="en-US" sz="3600">
                <a:solidFill>
                  <a:schemeClr val="dk1"/>
                </a:solidFill>
                <a:latin typeface="Roboto"/>
                <a:ea typeface="Roboto"/>
                <a:cs typeface="Roboto"/>
                <a:sym typeface="Roboto"/>
              </a:rPr>
              <a:t>new ratings</a:t>
            </a:r>
            <a:r>
              <a:rPr lang="en-US" sz="3600">
                <a:solidFill>
                  <a:schemeClr val="dk1"/>
                </a:solidFill>
                <a:latin typeface="Roboto"/>
                <a:ea typeface="Roboto"/>
                <a:cs typeface="Roboto"/>
                <a:sym typeface="Roboto"/>
              </a:rPr>
              <a:t> each update</a:t>
            </a:r>
          </a:p>
          <a:p>
            <a:pPr indent="-457200" lvl="0" marL="457200" marR="0" rtl="0">
              <a:spcBef>
                <a:spcPts val="0"/>
              </a:spcBef>
              <a:buClr>
                <a:schemeClr val="dk1"/>
              </a:buClr>
              <a:buSzPct val="100000"/>
              <a:buFont typeface="Roboto"/>
              <a:buChar char="-"/>
            </a:pPr>
            <a:r>
              <a:rPr b="1" lang="en-US" sz="3600">
                <a:solidFill>
                  <a:schemeClr val="dk1"/>
                </a:solidFill>
                <a:latin typeface="Roboto"/>
                <a:ea typeface="Roboto"/>
                <a:cs typeface="Roboto"/>
                <a:sym typeface="Roboto"/>
              </a:rPr>
              <a:t>Different</a:t>
            </a:r>
            <a:r>
              <a:rPr lang="en-US" sz="3600">
                <a:solidFill>
                  <a:schemeClr val="dk1"/>
                </a:solidFill>
                <a:latin typeface="Roboto"/>
                <a:ea typeface="Roboto"/>
                <a:cs typeface="Roboto"/>
                <a:sym typeface="Roboto"/>
              </a:rPr>
              <a:t> number of </a:t>
            </a:r>
            <a:r>
              <a:rPr b="1" lang="en-US" sz="3600">
                <a:solidFill>
                  <a:schemeClr val="dk1"/>
                </a:solidFill>
                <a:latin typeface="Roboto"/>
                <a:ea typeface="Roboto"/>
                <a:cs typeface="Roboto"/>
                <a:sym typeface="Roboto"/>
              </a:rPr>
              <a:t>user</a:t>
            </a:r>
          </a:p>
          <a:p>
            <a:pPr indent="0" lvl="0" marL="0" marR="0" rtl="0">
              <a:spcBef>
                <a:spcPts val="0"/>
              </a:spcBef>
              <a:buNone/>
            </a:pPr>
            <a:r>
              <a:t/>
            </a:r>
            <a:endParaRPr sz="3600">
              <a:solidFill>
                <a:schemeClr val="dk1"/>
              </a:solidFill>
              <a:latin typeface="Roboto"/>
              <a:ea typeface="Roboto"/>
              <a:cs typeface="Roboto"/>
              <a:sym typeface="Roboto"/>
            </a:endParaRPr>
          </a:p>
        </p:txBody>
      </p:sp>
      <p:sp>
        <p:nvSpPr>
          <p:cNvPr id="239" name="Shape 239"/>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6000" u="none" cap="none" strike="noStrike">
                <a:solidFill>
                  <a:schemeClr val="dk1"/>
                </a:solidFill>
                <a:latin typeface="Roboto"/>
                <a:ea typeface="Roboto"/>
                <a:cs typeface="Roboto"/>
                <a:sym typeface="Roboto"/>
              </a:rPr>
              <a:t>Conclusion</a:t>
            </a:r>
          </a:p>
        </p:txBody>
      </p:sp>
      <p:sp>
        <p:nvSpPr>
          <p:cNvPr id="245" name="Shape 24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None/>
            </a:pPr>
            <a:r>
              <a:t/>
            </a:r>
            <a:endParaRPr b="1">
              <a:latin typeface="Roboto"/>
              <a:ea typeface="Roboto"/>
              <a:cs typeface="Roboto"/>
              <a:sym typeface="Roboto"/>
            </a:endParaRPr>
          </a:p>
          <a:p>
            <a:pPr indent="-177800" lvl="0" marL="0" marR="0" rtl="0" algn="l">
              <a:lnSpc>
                <a:spcPct val="90000"/>
              </a:lnSpc>
              <a:spcBef>
                <a:spcPts val="0"/>
              </a:spcBef>
              <a:buClr>
                <a:schemeClr val="dk1"/>
              </a:buClr>
              <a:buSzPct val="100000"/>
              <a:buFont typeface="Arial"/>
              <a:buNone/>
            </a:pPr>
            <a:r>
              <a:rPr b="1" lang="en-US">
                <a:latin typeface="Roboto"/>
                <a:ea typeface="Roboto"/>
                <a:cs typeface="Roboto"/>
                <a:sym typeface="Roboto"/>
              </a:rPr>
              <a:t>  Same </a:t>
            </a:r>
            <a:r>
              <a:rPr lang="en-US">
                <a:latin typeface="Roboto"/>
                <a:ea typeface="Roboto"/>
                <a:cs typeface="Roboto"/>
                <a:sym typeface="Roboto"/>
              </a:rPr>
              <a:t>accuracy</a:t>
            </a:r>
          </a:p>
          <a:p>
            <a:pPr indent="-177800" lvl="0" marL="0" marR="0" rtl="0" algn="l">
              <a:lnSpc>
                <a:spcPct val="90000"/>
              </a:lnSpc>
              <a:spcBef>
                <a:spcPts val="0"/>
              </a:spcBef>
              <a:buClr>
                <a:schemeClr val="dk1"/>
              </a:buClr>
              <a:buSzPct val="100000"/>
              <a:buFont typeface="Arial"/>
              <a:buNone/>
            </a:pPr>
            <a:r>
              <a:t/>
            </a:r>
            <a:endParaRPr>
              <a:latin typeface="Roboto"/>
              <a:ea typeface="Roboto"/>
              <a:cs typeface="Roboto"/>
              <a:sym typeface="Roboto"/>
            </a:endParaRPr>
          </a:p>
          <a:p>
            <a:pPr indent="-228600" lvl="0" marL="228600" marR="0" rtl="0" algn="l">
              <a:lnSpc>
                <a:spcPct val="90000"/>
              </a:lnSpc>
              <a:spcBef>
                <a:spcPts val="0"/>
              </a:spcBef>
              <a:buClr>
                <a:schemeClr val="dk1"/>
              </a:buClr>
              <a:buSzPct val="100000"/>
              <a:buFont typeface="Arial"/>
              <a:buNone/>
            </a:pPr>
            <a:r>
              <a:rPr b="1" lang="en-US">
                <a:latin typeface="Roboto"/>
                <a:ea typeface="Roboto"/>
                <a:cs typeface="Roboto"/>
                <a:sym typeface="Roboto"/>
              </a:rPr>
              <a:t>Lower </a:t>
            </a:r>
            <a:r>
              <a:rPr lang="en-US">
                <a:latin typeface="Roboto"/>
                <a:ea typeface="Roboto"/>
                <a:cs typeface="Roboto"/>
                <a:sym typeface="Roboto"/>
              </a:rPr>
              <a:t>update time in some cases</a:t>
            </a:r>
          </a:p>
          <a:p>
            <a:pPr indent="-228600" lvl="0" marL="228600" marR="0" rtl="0" algn="l">
              <a:lnSpc>
                <a:spcPct val="90000"/>
              </a:lnSpc>
              <a:spcBef>
                <a:spcPts val="0"/>
              </a:spcBef>
              <a:buClr>
                <a:schemeClr val="dk1"/>
              </a:buClr>
              <a:buSzPct val="100000"/>
              <a:buFont typeface="Arial"/>
              <a:buNone/>
            </a:pPr>
            <a:r>
              <a:t/>
            </a:r>
            <a:endParaRPr>
              <a:latin typeface="Roboto"/>
              <a:ea typeface="Roboto"/>
              <a:cs typeface="Roboto"/>
              <a:sym typeface="Roboto"/>
            </a:endParaRPr>
          </a:p>
          <a:p>
            <a:pPr indent="-228600" lvl="0" marL="914400" marR="0" rtl="0" algn="l">
              <a:lnSpc>
                <a:spcPct val="90000"/>
              </a:lnSpc>
              <a:spcBef>
                <a:spcPts val="0"/>
              </a:spcBef>
              <a:buFont typeface="Roboto"/>
            </a:pPr>
            <a:r>
              <a:rPr lang="en-US">
                <a:latin typeface="Roboto"/>
                <a:ea typeface="Roboto"/>
                <a:cs typeface="Roboto"/>
                <a:sym typeface="Roboto"/>
              </a:rPr>
              <a:t>Modify number of update objects</a:t>
            </a:r>
          </a:p>
          <a:p>
            <a:pPr indent="-228600" lvl="0" marL="914400" marR="0" rtl="0" algn="l">
              <a:lnSpc>
                <a:spcPct val="90000"/>
              </a:lnSpc>
              <a:spcBef>
                <a:spcPts val="0"/>
              </a:spcBef>
              <a:buFont typeface="Roboto"/>
            </a:pPr>
            <a:r>
              <a:rPr lang="en-US">
                <a:latin typeface="Roboto"/>
                <a:ea typeface="Roboto"/>
                <a:cs typeface="Roboto"/>
                <a:sym typeface="Roboto"/>
              </a:rPr>
              <a:t>Reduce ratings history </a:t>
            </a:r>
          </a:p>
        </p:txBody>
      </p:sp>
      <p:sp>
        <p:nvSpPr>
          <p:cNvPr id="246" name="Shape 246"/>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nvSpPr>
        <p:spPr>
          <a:xfrm>
            <a:off x="447750" y="-282525"/>
            <a:ext cx="11296500" cy="1689000"/>
          </a:xfrm>
          <a:prstGeom prst="rect">
            <a:avLst/>
          </a:prstGeom>
          <a:noFill/>
          <a:ln>
            <a:noFill/>
          </a:ln>
        </p:spPr>
        <p:txBody>
          <a:bodyPr anchorCtr="0" anchor="ctr" bIns="50800" lIns="50800" rIns="50800" tIns="50800">
            <a:noAutofit/>
          </a:bodyPr>
          <a:lstStyle/>
          <a:p>
            <a:pPr lvl="0" rtl="0" algn="ctr">
              <a:spcBef>
                <a:spcPts val="0"/>
              </a:spcBef>
              <a:buNone/>
            </a:pPr>
            <a:r>
              <a:rPr lang="en-US" sz="6000">
                <a:latin typeface="Roboto"/>
                <a:ea typeface="Roboto"/>
                <a:cs typeface="Roboto"/>
                <a:sym typeface="Roboto"/>
              </a:rPr>
              <a:t>Recommender System</a:t>
            </a:r>
          </a:p>
        </p:txBody>
      </p:sp>
      <p:pic>
        <p:nvPicPr>
          <p:cNvPr descr="netflix-recommendations.jpg" id="97" name="Shape 97"/>
          <p:cNvPicPr preferRelativeResize="0"/>
          <p:nvPr/>
        </p:nvPicPr>
        <p:blipFill>
          <a:blip r:embed="rId3">
            <a:alphaModFix/>
          </a:blip>
          <a:stretch>
            <a:fillRect/>
          </a:stretch>
        </p:blipFill>
        <p:spPr>
          <a:xfrm>
            <a:off x="2047875" y="1406475"/>
            <a:ext cx="8096250" cy="5676900"/>
          </a:xfrm>
          <a:prstGeom prst="rect">
            <a:avLst/>
          </a:prstGeom>
          <a:noFill/>
          <a:ln>
            <a:noFill/>
          </a:ln>
        </p:spPr>
      </p:pic>
      <p:sp>
        <p:nvSpPr>
          <p:cNvPr id="98" name="Shape 98"/>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ctrTitle"/>
          </p:nvPr>
        </p:nvSpPr>
        <p:spPr>
          <a:xfrm>
            <a:off x="1524000" y="1122362"/>
            <a:ext cx="9144000" cy="2387700"/>
          </a:xfrm>
          <a:prstGeom prst="rect">
            <a:avLst/>
          </a:prstGeom>
        </p:spPr>
        <p:txBody>
          <a:bodyPr anchorCtr="0" anchor="b" bIns="91425" lIns="91425" rIns="91425" tIns="91425">
            <a:noAutofit/>
          </a:bodyPr>
          <a:lstStyle/>
          <a:p>
            <a:pPr lvl="0">
              <a:spcBef>
                <a:spcPts val="0"/>
              </a:spcBef>
              <a:buNone/>
            </a:pPr>
            <a:r>
              <a:rPr lang="en-US">
                <a:latin typeface="Roboto"/>
                <a:ea typeface="Roboto"/>
                <a:cs typeface="Roboto"/>
                <a:sym typeface="Roboto"/>
              </a:rPr>
              <a:t>Thank you</a:t>
            </a:r>
          </a:p>
        </p:txBody>
      </p:sp>
      <p:sp>
        <p:nvSpPr>
          <p:cNvPr id="252" name="Shape 252"/>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ctrTitle"/>
          </p:nvPr>
        </p:nvSpPr>
        <p:spPr>
          <a:xfrm>
            <a:off x="1524000" y="1122362"/>
            <a:ext cx="9144000" cy="2387700"/>
          </a:xfrm>
          <a:prstGeom prst="rect">
            <a:avLst/>
          </a:prstGeom>
        </p:spPr>
        <p:txBody>
          <a:bodyPr anchorCtr="0" anchor="b" bIns="91425" lIns="91425" rIns="91425" tIns="91425">
            <a:noAutofit/>
          </a:bodyPr>
          <a:lstStyle/>
          <a:p>
            <a:pPr lvl="0">
              <a:spcBef>
                <a:spcPts val="0"/>
              </a:spcBef>
              <a:buNone/>
            </a:pPr>
            <a:r>
              <a:rPr lang="en-US">
                <a:latin typeface="Roboto"/>
                <a:ea typeface="Roboto"/>
                <a:cs typeface="Roboto"/>
                <a:sym typeface="Roboto"/>
              </a:rPr>
              <a:t>Appendix</a:t>
            </a:r>
          </a:p>
        </p:txBody>
      </p:sp>
      <p:sp>
        <p:nvSpPr>
          <p:cNvPr id="258" name="Shape 258"/>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4400" u="none" cap="none" strike="noStrike">
                <a:solidFill>
                  <a:schemeClr val="dk1"/>
                </a:solidFill>
                <a:latin typeface="Georgia"/>
                <a:ea typeface="Georgia"/>
                <a:cs typeface="Georgia"/>
                <a:sym typeface="Georgia"/>
              </a:rPr>
              <a:t>SVD with implicit feedback (SVD++)</a:t>
            </a:r>
          </a:p>
        </p:txBody>
      </p:sp>
      <p:sp>
        <p:nvSpPr>
          <p:cNvPr id="264" name="Shape 264"/>
          <p:cNvSpPr txBox="1"/>
          <p:nvPr/>
        </p:nvSpPr>
        <p:spPr>
          <a:xfrm>
            <a:off x="838200" y="1690688"/>
            <a:ext cx="10515599" cy="4351338"/>
          </a:xfrm>
          <a:prstGeom prst="rect">
            <a:avLst/>
          </a:prstGeom>
          <a:blipFill rotWithShape="1">
            <a:blip r:embed="rId3">
              <a:alphaModFix/>
            </a:blip>
            <a:stretch>
              <a:fillRect b="0" l="-521" r="0" t="-1260"/>
            </a:stretch>
          </a:blipFill>
          <a:ln>
            <a:noFill/>
          </a:ln>
        </p:spPr>
        <p:txBody>
          <a:bodyPr anchorCtr="0" anchor="t" bIns="45700" lIns="91425" rIns="91425" tIns="45700">
            <a:noAutofit/>
          </a:bodyPr>
          <a:lstStyle/>
          <a:p>
            <a:pPr indent="0" lvl="0" marL="0" marR="0" rtl="0" algn="l">
              <a:spcBef>
                <a:spcPts val="0"/>
              </a:spcBef>
              <a:buNone/>
            </a:pPr>
            <a:r>
              <a:t/>
            </a:r>
            <a:endParaRPr/>
          </a:p>
        </p:txBody>
      </p:sp>
      <p:sp>
        <p:nvSpPr>
          <p:cNvPr id="265" name="Shape 265"/>
          <p:cNvSpPr/>
          <p:nvPr/>
        </p:nvSpPr>
        <p:spPr>
          <a:xfrm>
            <a:off x="838200" y="2233311"/>
            <a:ext cx="4788362" cy="808234"/>
          </a:xfrm>
          <a:prstGeom prst="rect">
            <a:avLst/>
          </a:prstGeom>
          <a:blipFill rotWithShape="1">
            <a:blip r:embed="rId4">
              <a:alphaModFix/>
            </a:blip>
            <a:stretch>
              <a:fillRect b="0" l="0" r="0" t="0"/>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Calibri"/>
                <a:ea typeface="Calibri"/>
                <a:cs typeface="Calibri"/>
                <a:sym typeface="Calibri"/>
              </a:rPr>
              <a:t> </a:t>
            </a:r>
          </a:p>
        </p:txBody>
      </p:sp>
      <p:sp>
        <p:nvSpPr>
          <p:cNvPr id="266" name="Shape 266"/>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4400" u="none" cap="none" strike="noStrike">
                <a:solidFill>
                  <a:schemeClr val="dk1"/>
                </a:solidFill>
                <a:latin typeface="Georgia"/>
                <a:ea typeface="Georgia"/>
                <a:cs typeface="Georgia"/>
                <a:sym typeface="Georgia"/>
              </a:rPr>
              <a:t>SVD with implicit feedback (SVD++)</a:t>
            </a:r>
          </a:p>
        </p:txBody>
      </p:sp>
      <p:sp>
        <p:nvSpPr>
          <p:cNvPr id="272" name="Shape 272"/>
          <p:cNvSpPr txBox="1"/>
          <p:nvPr>
            <p:ph idx="1" type="body"/>
          </p:nvPr>
        </p:nvSpPr>
        <p:spPr>
          <a:xfrm>
            <a:off x="838200" y="1825625"/>
            <a:ext cx="10515599" cy="4351338"/>
          </a:xfrm>
          <a:prstGeom prst="rect">
            <a:avLst/>
          </a:prstGeom>
          <a:blipFill rotWithShape="1">
            <a:blip r:embed="rId3">
              <a:alphaModFix/>
            </a:blip>
            <a:stretch>
              <a:fillRect b="0" l="-405" r="0" t="-1260"/>
            </a:stretch>
          </a:blip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800" u="none" cap="none" strike="noStrike">
                <a:latin typeface="Calibri"/>
                <a:ea typeface="Calibri"/>
                <a:cs typeface="Calibri"/>
                <a:sym typeface="Calibri"/>
              </a:rPr>
              <a:t> </a:t>
            </a:r>
          </a:p>
        </p:txBody>
      </p:sp>
      <p:sp>
        <p:nvSpPr>
          <p:cNvPr id="273" name="Shape 273"/>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pic>
        <p:nvPicPr>
          <p:cNvPr id="278" name="Shape 278"/>
          <p:cNvPicPr preferRelativeResize="0"/>
          <p:nvPr/>
        </p:nvPicPr>
        <p:blipFill rotWithShape="1">
          <a:blip r:embed="rId3">
            <a:alphaModFix/>
          </a:blip>
          <a:srcRect b="6560" l="3944" r="-9966" t="-6560"/>
          <a:stretch/>
        </p:blipFill>
        <p:spPr>
          <a:xfrm>
            <a:off x="96777" y="2036747"/>
            <a:ext cx="13145400" cy="2629199"/>
          </a:xfrm>
          <a:prstGeom prst="rect">
            <a:avLst/>
          </a:prstGeom>
          <a:noFill/>
          <a:ln>
            <a:noFill/>
          </a:ln>
        </p:spPr>
      </p:pic>
      <p:sp>
        <p:nvSpPr>
          <p:cNvPr id="279" name="Shape 27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4400" u="none" cap="none" strike="noStrike">
                <a:solidFill>
                  <a:schemeClr val="dk1"/>
                </a:solidFill>
                <a:latin typeface="Georgia"/>
                <a:ea typeface="Georgia"/>
                <a:cs typeface="Georgia"/>
                <a:sym typeface="Georgia"/>
              </a:rPr>
              <a:t>Incremental SVD++</a:t>
            </a:r>
          </a:p>
        </p:txBody>
      </p:sp>
      <p:sp>
        <p:nvSpPr>
          <p:cNvPr id="280" name="Shape 280"/>
          <p:cNvSpPr/>
          <p:nvPr/>
        </p:nvSpPr>
        <p:spPr>
          <a:xfrm>
            <a:off x="1255594" y="1825625"/>
            <a:ext cx="12192000" cy="0"/>
          </a:xfrm>
          <a:prstGeom prst="rect">
            <a:avLst/>
          </a:prstGeom>
          <a:no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81" name="Shape 281"/>
          <p:cNvSpPr txBox="1"/>
          <p:nvPr>
            <p:ph idx="1" type="body"/>
          </p:nvPr>
        </p:nvSpPr>
        <p:spPr>
          <a:xfrm>
            <a:off x="838187" y="1825625"/>
            <a:ext cx="9329400" cy="685500"/>
          </a:xfrm>
          <a:prstGeom prst="rect">
            <a:avLst/>
          </a:prstGeom>
          <a:blipFill rotWithShape="1">
            <a:blip r:embed="rId4">
              <a:alphaModFix/>
            </a:blip>
            <a:stretch>
              <a:fillRect b="-14158" l="-456" r="0" t="-5309"/>
            </a:stretch>
          </a:blipFill>
          <a:ln>
            <a:noFill/>
          </a:ln>
        </p:spPr>
        <p:txBody>
          <a:bodyPr anchorCtr="0" anchor="t" bIns="45700" lIns="91425" rIns="91425" tIns="45700">
            <a:noAutofit/>
          </a:bodyPr>
          <a:lstStyle/>
          <a:p>
            <a:pPr indent="0" lvl="0" marL="0" marR="0" rtl="0" algn="l">
              <a:lnSpc>
                <a:spcPct val="90000"/>
              </a:lnSpc>
              <a:spcBef>
                <a:spcPts val="0"/>
              </a:spcBef>
              <a:buNone/>
            </a:pPr>
            <a:r>
              <a:rPr b="0" i="0" lang="en-US" sz="2800" u="none" cap="none" strike="noStrike">
                <a:latin typeface="Calibri"/>
                <a:ea typeface="Calibri"/>
                <a:cs typeface="Calibri"/>
                <a:sym typeface="Calibri"/>
              </a:rPr>
              <a:t> </a:t>
            </a:r>
          </a:p>
        </p:txBody>
      </p:sp>
      <p:sp>
        <p:nvSpPr>
          <p:cNvPr id="282" name="Shape 282"/>
          <p:cNvSpPr txBox="1"/>
          <p:nvPr/>
        </p:nvSpPr>
        <p:spPr>
          <a:xfrm>
            <a:off x="838200" y="4852228"/>
            <a:ext cx="9329400" cy="1607700"/>
          </a:xfrm>
          <a:prstGeom prst="rect">
            <a:avLst/>
          </a:prstGeom>
          <a:blipFill rotWithShape="1">
            <a:blip r:embed="rId5">
              <a:alphaModFix/>
            </a:blip>
            <a:stretch>
              <a:fillRect b="0" l="-459" r="0" t="-3789"/>
            </a:stretch>
          </a:blipFill>
          <a:ln>
            <a:noFill/>
          </a:ln>
        </p:spPr>
        <p:txBody>
          <a:bodyPr anchorCtr="0" anchor="t" bIns="45700" lIns="91425" rIns="91425" tIns="45700">
            <a:noAutofit/>
          </a:bodyPr>
          <a:lstStyle/>
          <a:p>
            <a:pPr indent="0" lvl="0" marL="0" marR="0" rtl="0" algn="l">
              <a:spcBef>
                <a:spcPts val="0"/>
              </a:spcBef>
              <a:buSzPct val="25000"/>
              <a:buNone/>
            </a:pPr>
            <a:r>
              <a:rPr lang="en-US" sz="1800">
                <a:latin typeface="Calibri"/>
                <a:ea typeface="Calibri"/>
                <a:cs typeface="Calibri"/>
                <a:sym typeface="Calibri"/>
              </a:rPr>
              <a:t> </a:t>
            </a:r>
          </a:p>
        </p:txBody>
      </p:sp>
      <p:sp>
        <p:nvSpPr>
          <p:cNvPr id="283" name="Shape 283"/>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4400" u="none" cap="none" strike="noStrike">
                <a:solidFill>
                  <a:schemeClr val="dk1"/>
                </a:solidFill>
                <a:latin typeface="Georgia"/>
                <a:ea typeface="Georgia"/>
                <a:cs typeface="Georgia"/>
                <a:sym typeface="Georgia"/>
              </a:rPr>
              <a:t>Incremental SVD++</a:t>
            </a:r>
          </a:p>
        </p:txBody>
      </p:sp>
      <p:pic>
        <p:nvPicPr>
          <p:cNvPr descr="update model.jpg" id="289" name="Shape 289"/>
          <p:cNvPicPr preferRelativeResize="0"/>
          <p:nvPr/>
        </p:nvPicPr>
        <p:blipFill>
          <a:blip r:embed="rId3">
            <a:alphaModFix/>
          </a:blip>
          <a:stretch>
            <a:fillRect/>
          </a:stretch>
        </p:blipFill>
        <p:spPr>
          <a:xfrm>
            <a:off x="838200" y="1450600"/>
            <a:ext cx="7865600" cy="5139649"/>
          </a:xfrm>
          <a:prstGeom prst="rect">
            <a:avLst/>
          </a:prstGeom>
          <a:noFill/>
          <a:ln>
            <a:noFill/>
          </a:ln>
        </p:spPr>
      </p:pic>
      <p:sp>
        <p:nvSpPr>
          <p:cNvPr id="290" name="Shape 290"/>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Georgia"/>
              <a:buNone/>
            </a:pPr>
            <a:r>
              <a:rPr b="0" i="0" lang="en-US" sz="4400" u="none" cap="none" strike="noStrike">
                <a:solidFill>
                  <a:schemeClr val="dk1"/>
                </a:solidFill>
                <a:latin typeface="Georgia"/>
                <a:ea typeface="Georgia"/>
                <a:cs typeface="Georgia"/>
                <a:sym typeface="Georgia"/>
              </a:rPr>
              <a:t>Incremental SVD++</a:t>
            </a:r>
          </a:p>
        </p:txBody>
      </p:sp>
      <p:pic>
        <p:nvPicPr>
          <p:cNvPr id="296" name="Shape 296"/>
          <p:cNvPicPr preferRelativeResize="0"/>
          <p:nvPr>
            <p:ph idx="1" type="body"/>
          </p:nvPr>
        </p:nvPicPr>
        <p:blipFill rotWithShape="1">
          <a:blip r:embed="rId3">
            <a:alphaModFix/>
          </a:blip>
          <a:srcRect b="0" l="0" r="0" t="0"/>
          <a:stretch/>
        </p:blipFill>
        <p:spPr>
          <a:xfrm>
            <a:off x="838199" y="1402542"/>
            <a:ext cx="7568700" cy="5368200"/>
          </a:xfrm>
          <a:prstGeom prst="rect">
            <a:avLst/>
          </a:prstGeom>
          <a:noFill/>
          <a:ln>
            <a:noFill/>
          </a:ln>
        </p:spPr>
      </p:pic>
      <p:sp>
        <p:nvSpPr>
          <p:cNvPr id="297" name="Shape 297"/>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descr="2ebah6c.png" id="103" name="Shape 103"/>
          <p:cNvPicPr preferRelativeResize="0"/>
          <p:nvPr/>
        </p:nvPicPr>
        <p:blipFill>
          <a:blip r:embed="rId3">
            <a:alphaModFix/>
          </a:blip>
          <a:stretch>
            <a:fillRect/>
          </a:stretch>
        </p:blipFill>
        <p:spPr>
          <a:xfrm>
            <a:off x="1196849" y="1068399"/>
            <a:ext cx="9769451" cy="5840195"/>
          </a:xfrm>
          <a:prstGeom prst="rect">
            <a:avLst/>
          </a:prstGeom>
          <a:noFill/>
          <a:ln>
            <a:noFill/>
          </a:ln>
        </p:spPr>
      </p:pic>
      <p:sp>
        <p:nvSpPr>
          <p:cNvPr id="104" name="Shape 104"/>
          <p:cNvSpPr txBox="1"/>
          <p:nvPr/>
        </p:nvSpPr>
        <p:spPr>
          <a:xfrm>
            <a:off x="7212999" y="6395050"/>
            <a:ext cx="3441600" cy="360900"/>
          </a:xfrm>
          <a:prstGeom prst="rect">
            <a:avLst/>
          </a:prstGeom>
          <a:noFill/>
          <a:ln>
            <a:noFill/>
          </a:ln>
        </p:spPr>
        <p:txBody>
          <a:bodyPr anchorCtr="0" anchor="t" bIns="91425" lIns="91425" rIns="91425" tIns="91425">
            <a:noAutofit/>
          </a:bodyPr>
          <a:lstStyle/>
          <a:p>
            <a:pPr lvl="0" rtl="0">
              <a:spcBef>
                <a:spcPts val="0"/>
              </a:spcBef>
              <a:buNone/>
            </a:pPr>
            <a:r>
              <a:rPr lang="en-US"/>
              <a:t>Source: themarketingtechnologist.co</a:t>
            </a:r>
          </a:p>
        </p:txBody>
      </p:sp>
      <p:sp>
        <p:nvSpPr>
          <p:cNvPr id="105" name="Shape 105"/>
          <p:cNvSpPr txBox="1"/>
          <p:nvPr/>
        </p:nvSpPr>
        <p:spPr>
          <a:xfrm>
            <a:off x="478775" y="171100"/>
            <a:ext cx="11205600" cy="821100"/>
          </a:xfrm>
          <a:prstGeom prst="rect">
            <a:avLst/>
          </a:prstGeom>
          <a:noFill/>
          <a:ln>
            <a:noFill/>
          </a:ln>
        </p:spPr>
        <p:txBody>
          <a:bodyPr anchorCtr="0" anchor="ctr" bIns="91425" lIns="91425" rIns="91425" tIns="91425">
            <a:noAutofit/>
          </a:bodyPr>
          <a:lstStyle/>
          <a:p>
            <a:pPr lvl="0" rtl="0" algn="ctr">
              <a:spcBef>
                <a:spcPts val="0"/>
              </a:spcBef>
              <a:buNone/>
            </a:pPr>
            <a:r>
              <a:rPr lang="en-US" sz="6000">
                <a:latin typeface="Roboto"/>
                <a:ea typeface="Roboto"/>
                <a:cs typeface="Roboto"/>
                <a:sym typeface="Roboto"/>
              </a:rPr>
              <a:t>Types of Recommender System</a:t>
            </a:r>
          </a:p>
        </p:txBody>
      </p:sp>
      <p:sp>
        <p:nvSpPr>
          <p:cNvPr id="106" name="Shape 106"/>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pic>
        <p:nvPicPr>
          <p:cNvPr descr="2ebah6c.png" id="111" name="Shape 111"/>
          <p:cNvPicPr preferRelativeResize="0"/>
          <p:nvPr/>
        </p:nvPicPr>
        <p:blipFill>
          <a:blip r:embed="rId3">
            <a:alphaModFix/>
          </a:blip>
          <a:stretch>
            <a:fillRect/>
          </a:stretch>
        </p:blipFill>
        <p:spPr>
          <a:xfrm>
            <a:off x="1196849" y="1068399"/>
            <a:ext cx="9769451" cy="5840195"/>
          </a:xfrm>
          <a:prstGeom prst="rect">
            <a:avLst/>
          </a:prstGeom>
          <a:noFill/>
          <a:ln>
            <a:noFill/>
          </a:ln>
        </p:spPr>
      </p:pic>
      <p:sp>
        <p:nvSpPr>
          <p:cNvPr id="112" name="Shape 112"/>
          <p:cNvSpPr txBox="1"/>
          <p:nvPr/>
        </p:nvSpPr>
        <p:spPr>
          <a:xfrm>
            <a:off x="7212999" y="6395050"/>
            <a:ext cx="3441600" cy="360900"/>
          </a:xfrm>
          <a:prstGeom prst="rect">
            <a:avLst/>
          </a:prstGeom>
          <a:noFill/>
          <a:ln>
            <a:noFill/>
          </a:ln>
        </p:spPr>
        <p:txBody>
          <a:bodyPr anchorCtr="0" anchor="t" bIns="91425" lIns="91425" rIns="91425" tIns="91425">
            <a:noAutofit/>
          </a:bodyPr>
          <a:lstStyle/>
          <a:p>
            <a:pPr lvl="0" rtl="0">
              <a:spcBef>
                <a:spcPts val="0"/>
              </a:spcBef>
              <a:buNone/>
            </a:pPr>
            <a:r>
              <a:rPr lang="en-US"/>
              <a:t>Source: themarketingtechnologist.co</a:t>
            </a:r>
          </a:p>
        </p:txBody>
      </p:sp>
      <p:sp>
        <p:nvSpPr>
          <p:cNvPr id="113" name="Shape 113"/>
          <p:cNvSpPr txBox="1"/>
          <p:nvPr/>
        </p:nvSpPr>
        <p:spPr>
          <a:xfrm>
            <a:off x="478775" y="171100"/>
            <a:ext cx="11205600" cy="821100"/>
          </a:xfrm>
          <a:prstGeom prst="rect">
            <a:avLst/>
          </a:prstGeom>
          <a:noFill/>
          <a:ln>
            <a:noFill/>
          </a:ln>
        </p:spPr>
        <p:txBody>
          <a:bodyPr anchorCtr="0" anchor="ctr" bIns="91425" lIns="91425" rIns="91425" tIns="91425">
            <a:noAutofit/>
          </a:bodyPr>
          <a:lstStyle/>
          <a:p>
            <a:pPr lvl="0" rtl="0" algn="ctr">
              <a:spcBef>
                <a:spcPts val="0"/>
              </a:spcBef>
              <a:buNone/>
            </a:pPr>
            <a:r>
              <a:rPr lang="en-US" sz="6000">
                <a:latin typeface="Roboto"/>
                <a:ea typeface="Roboto"/>
                <a:cs typeface="Roboto"/>
                <a:sym typeface="Roboto"/>
              </a:rPr>
              <a:t>Types of Recommender System</a:t>
            </a:r>
          </a:p>
        </p:txBody>
      </p:sp>
      <p:pic>
        <p:nvPicPr>
          <p:cNvPr descr="AuditTrail_Category_AccessGranted.png" id="114" name="Shape 114"/>
          <p:cNvPicPr preferRelativeResize="0"/>
          <p:nvPr/>
        </p:nvPicPr>
        <p:blipFill>
          <a:blip r:embed="rId4">
            <a:alphaModFix/>
          </a:blip>
          <a:stretch>
            <a:fillRect/>
          </a:stretch>
        </p:blipFill>
        <p:spPr>
          <a:xfrm>
            <a:off x="4530225" y="1365350"/>
            <a:ext cx="1007925" cy="1007925"/>
          </a:xfrm>
          <a:prstGeom prst="rect">
            <a:avLst/>
          </a:prstGeom>
          <a:noFill/>
          <a:ln>
            <a:noFill/>
          </a:ln>
        </p:spPr>
      </p:pic>
      <p:sp>
        <p:nvSpPr>
          <p:cNvPr id="115" name="Shape 115"/>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1045625" y="1620350"/>
            <a:ext cx="3316500" cy="209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3600"/>
              <a:t>MEMORY BASED</a:t>
            </a:r>
          </a:p>
        </p:txBody>
      </p:sp>
      <p:sp>
        <p:nvSpPr>
          <p:cNvPr id="121" name="Shape 121"/>
          <p:cNvSpPr txBox="1"/>
          <p:nvPr/>
        </p:nvSpPr>
        <p:spPr>
          <a:xfrm>
            <a:off x="742318" y="4604314"/>
            <a:ext cx="11134500" cy="1406700"/>
          </a:xfrm>
          <a:prstGeom prst="rect">
            <a:avLst/>
          </a:prstGeom>
          <a:noFill/>
          <a:ln>
            <a:noFill/>
          </a:ln>
        </p:spPr>
        <p:txBody>
          <a:bodyPr anchorCtr="0" anchor="ctr" bIns="91425" lIns="91425" rIns="91425" tIns="91425">
            <a:noAutofit/>
          </a:bodyPr>
          <a:lstStyle/>
          <a:p>
            <a:pPr lvl="0" rtl="0" algn="ctr">
              <a:spcBef>
                <a:spcPts val="0"/>
              </a:spcBef>
              <a:buNone/>
            </a:pPr>
            <a:r>
              <a:rPr lang="en-US" sz="6000">
                <a:latin typeface="Roboto"/>
                <a:ea typeface="Roboto"/>
                <a:cs typeface="Roboto"/>
                <a:sym typeface="Roboto"/>
              </a:rPr>
              <a:t>Collaborative Filtering approaches</a:t>
            </a:r>
          </a:p>
        </p:txBody>
      </p:sp>
      <p:cxnSp>
        <p:nvCxnSpPr>
          <p:cNvPr id="122" name="Shape 122"/>
          <p:cNvCxnSpPr>
            <a:stCxn id="120" idx="0"/>
            <a:endCxn id="123" idx="0"/>
          </p:cNvCxnSpPr>
          <p:nvPr/>
        </p:nvCxnSpPr>
        <p:spPr>
          <a:xfrm flipH="1" rot="-5400000">
            <a:off x="6170825" y="-1846600"/>
            <a:ext cx="600" cy="6934500"/>
          </a:xfrm>
          <a:prstGeom prst="bentConnector3">
            <a:avLst>
              <a:gd fmla="val -118854167" name="adj1"/>
            </a:avLst>
          </a:prstGeom>
          <a:noFill/>
          <a:ln cap="flat" cmpd="sng" w="38100">
            <a:solidFill>
              <a:srgbClr val="B7B7B7"/>
            </a:solidFill>
            <a:prstDash val="solid"/>
            <a:round/>
            <a:headEnd len="lg" w="lg" type="none"/>
            <a:tailEnd len="lg" w="lg" type="none"/>
          </a:ln>
        </p:spPr>
      </p:cxnSp>
      <p:sp>
        <p:nvSpPr>
          <p:cNvPr id="123" name="Shape 123"/>
          <p:cNvSpPr/>
          <p:nvPr/>
        </p:nvSpPr>
        <p:spPr>
          <a:xfrm>
            <a:off x="7980200" y="1620350"/>
            <a:ext cx="3316500" cy="209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30555"/>
              <a:buFont typeface="Arial"/>
              <a:buNone/>
            </a:pPr>
            <a:r>
              <a:rPr lang="en-US" sz="3600">
                <a:solidFill>
                  <a:schemeClr val="dk1"/>
                </a:solidFill>
              </a:rPr>
              <a:t>MODEL BASED</a:t>
            </a:r>
          </a:p>
        </p:txBody>
      </p:sp>
      <p:sp>
        <p:nvSpPr>
          <p:cNvPr id="124" name="Shape 124"/>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p:nvPr/>
        </p:nvSpPr>
        <p:spPr>
          <a:xfrm>
            <a:off x="1045625" y="1620350"/>
            <a:ext cx="3316500" cy="209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3600"/>
              <a:t>MEMORY BASED</a:t>
            </a:r>
          </a:p>
        </p:txBody>
      </p:sp>
      <p:sp>
        <p:nvSpPr>
          <p:cNvPr id="130" name="Shape 130"/>
          <p:cNvSpPr txBox="1"/>
          <p:nvPr/>
        </p:nvSpPr>
        <p:spPr>
          <a:xfrm>
            <a:off x="742318" y="4604314"/>
            <a:ext cx="11134500" cy="1406700"/>
          </a:xfrm>
          <a:prstGeom prst="rect">
            <a:avLst/>
          </a:prstGeom>
          <a:noFill/>
          <a:ln>
            <a:noFill/>
          </a:ln>
        </p:spPr>
        <p:txBody>
          <a:bodyPr anchorCtr="0" anchor="ctr" bIns="91425" lIns="91425" rIns="91425" tIns="91425">
            <a:noAutofit/>
          </a:bodyPr>
          <a:lstStyle/>
          <a:p>
            <a:pPr lvl="0" rtl="0" algn="ctr">
              <a:spcBef>
                <a:spcPts val="0"/>
              </a:spcBef>
              <a:buNone/>
            </a:pPr>
            <a:r>
              <a:rPr lang="en-US" sz="6000">
                <a:solidFill>
                  <a:schemeClr val="dk1"/>
                </a:solidFill>
                <a:latin typeface="Roboto"/>
                <a:ea typeface="Roboto"/>
                <a:cs typeface="Roboto"/>
                <a:sym typeface="Roboto"/>
              </a:rPr>
              <a:t>Collaborative Filtering approaches</a:t>
            </a:r>
          </a:p>
        </p:txBody>
      </p:sp>
      <p:cxnSp>
        <p:nvCxnSpPr>
          <p:cNvPr id="131" name="Shape 131"/>
          <p:cNvCxnSpPr>
            <a:stCxn id="129" idx="0"/>
            <a:endCxn id="132" idx="0"/>
          </p:cNvCxnSpPr>
          <p:nvPr/>
        </p:nvCxnSpPr>
        <p:spPr>
          <a:xfrm flipH="1" rot="-5400000">
            <a:off x="6170825" y="-1846600"/>
            <a:ext cx="600" cy="6934500"/>
          </a:xfrm>
          <a:prstGeom prst="bentConnector3">
            <a:avLst>
              <a:gd fmla="val -118854167" name="adj1"/>
            </a:avLst>
          </a:prstGeom>
          <a:noFill/>
          <a:ln cap="flat" cmpd="sng" w="38100">
            <a:solidFill>
              <a:srgbClr val="B7B7B7"/>
            </a:solidFill>
            <a:prstDash val="solid"/>
            <a:round/>
            <a:headEnd len="lg" w="lg" type="none"/>
            <a:tailEnd len="lg" w="lg" type="none"/>
          </a:ln>
        </p:spPr>
      </p:cxnSp>
      <p:sp>
        <p:nvSpPr>
          <p:cNvPr id="132" name="Shape 132"/>
          <p:cNvSpPr/>
          <p:nvPr/>
        </p:nvSpPr>
        <p:spPr>
          <a:xfrm>
            <a:off x="7980200" y="1620350"/>
            <a:ext cx="3316500" cy="209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3600"/>
              <a:t>MODEL</a:t>
            </a:r>
            <a:r>
              <a:rPr lang="en-US" sz="3600"/>
              <a:t> BASED</a:t>
            </a:r>
          </a:p>
        </p:txBody>
      </p:sp>
      <p:pic>
        <p:nvPicPr>
          <p:cNvPr descr="AuditTrail_Category_AccessGranted.png" id="133" name="Shape 133"/>
          <p:cNvPicPr preferRelativeResize="0"/>
          <p:nvPr/>
        </p:nvPicPr>
        <p:blipFill>
          <a:blip r:embed="rId3">
            <a:alphaModFix/>
          </a:blip>
          <a:stretch>
            <a:fillRect/>
          </a:stretch>
        </p:blipFill>
        <p:spPr>
          <a:xfrm>
            <a:off x="8472075" y="1193649"/>
            <a:ext cx="907424" cy="907424"/>
          </a:xfrm>
          <a:prstGeom prst="rect">
            <a:avLst/>
          </a:prstGeom>
          <a:noFill/>
          <a:ln>
            <a:noFill/>
          </a:ln>
        </p:spPr>
      </p:pic>
      <p:sp>
        <p:nvSpPr>
          <p:cNvPr id="134" name="Shape 134"/>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nvSpPr>
        <p:spPr>
          <a:xfrm>
            <a:off x="705925" y="228600"/>
            <a:ext cx="10532700" cy="3000000"/>
          </a:xfrm>
          <a:prstGeom prst="rect">
            <a:avLst/>
          </a:prstGeom>
          <a:noFill/>
          <a:ln>
            <a:noFill/>
          </a:ln>
        </p:spPr>
        <p:txBody>
          <a:bodyPr anchorCtr="0" anchor="ctr" bIns="91425" lIns="91425" rIns="91425" tIns="91425">
            <a:noAutofit/>
          </a:bodyPr>
          <a:lstStyle/>
          <a:p>
            <a:pPr indent="0" lvl="0" marL="180975" rtl="0">
              <a:spcBef>
                <a:spcPts val="4200"/>
              </a:spcBef>
              <a:buNone/>
            </a:pPr>
            <a:r>
              <a:rPr lang="en-US" sz="6000">
                <a:latin typeface="Roboto"/>
                <a:ea typeface="Roboto"/>
                <a:cs typeface="Roboto"/>
                <a:sym typeface="Roboto"/>
              </a:rPr>
              <a:t>Fundamentals of </a:t>
            </a:r>
            <a:br>
              <a:rPr lang="en-US" sz="6000">
                <a:latin typeface="Roboto"/>
                <a:ea typeface="Roboto"/>
                <a:cs typeface="Roboto"/>
                <a:sym typeface="Roboto"/>
              </a:rPr>
            </a:br>
            <a:r>
              <a:rPr lang="en-US" sz="6000">
                <a:latin typeface="Roboto"/>
                <a:ea typeface="Roboto"/>
                <a:cs typeface="Roboto"/>
                <a:sym typeface="Roboto"/>
              </a:rPr>
              <a:t>Matrix factorization</a:t>
            </a:r>
          </a:p>
        </p:txBody>
      </p:sp>
      <p:sp>
        <p:nvSpPr>
          <p:cNvPr id="140" name="Shape 140"/>
          <p:cNvSpPr txBox="1"/>
          <p:nvPr/>
        </p:nvSpPr>
        <p:spPr>
          <a:xfrm>
            <a:off x="944600" y="3467825"/>
            <a:ext cx="9096600" cy="1306800"/>
          </a:xfrm>
          <a:prstGeom prst="rect">
            <a:avLst/>
          </a:prstGeom>
          <a:noFill/>
          <a:ln>
            <a:noFill/>
          </a:ln>
        </p:spPr>
        <p:txBody>
          <a:bodyPr anchorCtr="0" anchor="t" bIns="91425" lIns="91425" rIns="91425" tIns="91425">
            <a:noAutofit/>
          </a:bodyPr>
          <a:lstStyle/>
          <a:p>
            <a:pPr lvl="0">
              <a:spcBef>
                <a:spcPts val="0"/>
              </a:spcBef>
              <a:buNone/>
            </a:pPr>
            <a:r>
              <a:rPr lang="en-US" sz="3600">
                <a:latin typeface="Roboto"/>
                <a:ea typeface="Roboto"/>
                <a:cs typeface="Roboto"/>
                <a:sym typeface="Roboto"/>
              </a:rPr>
              <a:t>To find the latent factors </a:t>
            </a:r>
          </a:p>
          <a:p>
            <a:pPr lvl="0">
              <a:spcBef>
                <a:spcPts val="0"/>
              </a:spcBef>
              <a:buNone/>
            </a:pPr>
            <a:r>
              <a:rPr lang="en-US" sz="3000">
                <a:solidFill>
                  <a:srgbClr val="333333"/>
                </a:solidFill>
                <a:highlight>
                  <a:srgbClr val="FFFFFF"/>
                </a:highlight>
                <a:latin typeface="Roboto"/>
                <a:ea typeface="Roboto"/>
                <a:cs typeface="Roboto"/>
                <a:sym typeface="Roboto"/>
              </a:rPr>
              <a:t>underlying the interactions between users and items</a:t>
            </a:r>
          </a:p>
        </p:txBody>
      </p:sp>
      <p:sp>
        <p:nvSpPr>
          <p:cNvPr id="141" name="Shape 141"/>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nvSpPr>
        <p:spPr>
          <a:xfrm>
            <a:off x="705925" y="228600"/>
            <a:ext cx="10532700" cy="2077800"/>
          </a:xfrm>
          <a:prstGeom prst="rect">
            <a:avLst/>
          </a:prstGeom>
          <a:noFill/>
          <a:ln>
            <a:noFill/>
          </a:ln>
        </p:spPr>
        <p:txBody>
          <a:bodyPr anchorCtr="0" anchor="t" bIns="91425" lIns="91425" rIns="91425" tIns="91425">
            <a:noAutofit/>
          </a:bodyPr>
          <a:lstStyle/>
          <a:p>
            <a:pPr indent="-263525" lvl="0" marL="444500" rtl="0" algn="r">
              <a:spcBef>
                <a:spcPts val="4200"/>
              </a:spcBef>
              <a:buNone/>
            </a:pPr>
            <a:r>
              <a:rPr lang="en-US" sz="6000">
                <a:latin typeface="Roboto"/>
                <a:ea typeface="Roboto"/>
                <a:cs typeface="Roboto"/>
                <a:sym typeface="Roboto"/>
              </a:rPr>
              <a:t>What is SVD++?</a:t>
            </a:r>
          </a:p>
        </p:txBody>
      </p:sp>
      <p:sp>
        <p:nvSpPr>
          <p:cNvPr id="147" name="Shape 147"/>
          <p:cNvSpPr txBox="1"/>
          <p:nvPr/>
        </p:nvSpPr>
        <p:spPr>
          <a:xfrm>
            <a:off x="944600" y="3467825"/>
            <a:ext cx="10293900" cy="1306800"/>
          </a:xfrm>
          <a:prstGeom prst="rect">
            <a:avLst/>
          </a:prstGeom>
          <a:noFill/>
          <a:ln>
            <a:noFill/>
          </a:ln>
        </p:spPr>
        <p:txBody>
          <a:bodyPr anchorCtr="0" anchor="t" bIns="91425" lIns="91425" rIns="91425" tIns="91425">
            <a:noAutofit/>
          </a:bodyPr>
          <a:lstStyle/>
          <a:p>
            <a:pPr lvl="0" rtl="0">
              <a:spcBef>
                <a:spcPts val="0"/>
              </a:spcBef>
              <a:buNone/>
            </a:pPr>
            <a:r>
              <a:rPr lang="en-US" sz="3600">
                <a:latin typeface="Roboto"/>
                <a:ea typeface="Roboto"/>
                <a:cs typeface="Roboto"/>
                <a:sym typeface="Roboto"/>
              </a:rPr>
              <a:t>SVD + Baseline predictor + Implicit feedback</a:t>
            </a:r>
          </a:p>
        </p:txBody>
      </p:sp>
      <p:sp>
        <p:nvSpPr>
          <p:cNvPr id="148" name="Shape 148"/>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nvSpPr>
        <p:spPr>
          <a:xfrm>
            <a:off x="829650" y="174175"/>
            <a:ext cx="10532700" cy="1870800"/>
          </a:xfrm>
          <a:prstGeom prst="rect">
            <a:avLst/>
          </a:prstGeom>
          <a:noFill/>
          <a:ln>
            <a:noFill/>
          </a:ln>
        </p:spPr>
        <p:txBody>
          <a:bodyPr anchorCtr="0" anchor="b" bIns="91425" lIns="91425" rIns="91425" tIns="91425">
            <a:noAutofit/>
          </a:bodyPr>
          <a:lstStyle/>
          <a:p>
            <a:pPr indent="0" lvl="0" marL="0" rtl="0" algn="ctr">
              <a:spcBef>
                <a:spcPts val="4200"/>
              </a:spcBef>
              <a:buNone/>
            </a:pPr>
            <a:r>
              <a:rPr lang="en-US" sz="6000">
                <a:latin typeface="Roboto"/>
                <a:ea typeface="Roboto"/>
                <a:cs typeface="Roboto"/>
                <a:sym typeface="Roboto"/>
              </a:rPr>
              <a:t>Bias-SVD</a:t>
            </a:r>
            <a:br>
              <a:rPr lang="en-US" sz="6000">
                <a:latin typeface="Roboto"/>
                <a:ea typeface="Roboto"/>
                <a:cs typeface="Roboto"/>
                <a:sym typeface="Roboto"/>
              </a:rPr>
            </a:br>
            <a:r>
              <a:rPr lang="en-US" sz="6000">
                <a:latin typeface="Roboto"/>
                <a:ea typeface="Roboto"/>
                <a:cs typeface="Roboto"/>
                <a:sym typeface="Roboto"/>
              </a:rPr>
              <a:t>(SVD + Baseline predictor)</a:t>
            </a:r>
          </a:p>
        </p:txBody>
      </p:sp>
      <p:sp>
        <p:nvSpPr>
          <p:cNvPr id="154" name="Shape 154"/>
          <p:cNvSpPr txBox="1"/>
          <p:nvPr/>
        </p:nvSpPr>
        <p:spPr>
          <a:xfrm>
            <a:off x="645125" y="2456262"/>
            <a:ext cx="4552200" cy="568800"/>
          </a:xfrm>
          <a:prstGeom prst="rect">
            <a:avLst/>
          </a:prstGeom>
          <a:noFill/>
          <a:ln>
            <a:noFill/>
          </a:ln>
        </p:spPr>
        <p:txBody>
          <a:bodyPr anchorCtr="0" anchor="t" bIns="91425" lIns="91425" rIns="91425" tIns="91425">
            <a:noAutofit/>
          </a:bodyPr>
          <a:lstStyle/>
          <a:p>
            <a:pPr lvl="0">
              <a:spcBef>
                <a:spcPts val="0"/>
              </a:spcBef>
              <a:buNone/>
            </a:pPr>
            <a:r>
              <a:rPr b="1" lang="en-US" sz="3000"/>
              <a:t>Alice rates Inception</a:t>
            </a:r>
          </a:p>
        </p:txBody>
      </p:sp>
      <p:sp>
        <p:nvSpPr>
          <p:cNvPr id="155" name="Shape 155"/>
          <p:cNvSpPr txBox="1"/>
          <p:nvPr/>
        </p:nvSpPr>
        <p:spPr>
          <a:xfrm>
            <a:off x="155700" y="3103350"/>
            <a:ext cx="11271000" cy="676500"/>
          </a:xfrm>
          <a:prstGeom prst="rect">
            <a:avLst/>
          </a:prstGeom>
          <a:noFill/>
          <a:ln>
            <a:noFill/>
          </a:ln>
        </p:spPr>
        <p:txBody>
          <a:bodyPr anchorCtr="0" anchor="t" bIns="91425" lIns="91425" rIns="91425" tIns="91425">
            <a:noAutofit/>
          </a:bodyPr>
          <a:lstStyle/>
          <a:p>
            <a:pPr lvl="0" algn="ctr">
              <a:spcBef>
                <a:spcPts val="0"/>
              </a:spcBef>
              <a:buNone/>
            </a:pPr>
            <a:r>
              <a:rPr lang="en-US" sz="2400">
                <a:highlight>
                  <a:srgbClr val="FFFFFF"/>
                </a:highlight>
                <a:latin typeface="Tahoma"/>
                <a:ea typeface="Tahoma"/>
                <a:cs typeface="Tahoma"/>
                <a:sym typeface="Tahoma"/>
              </a:rPr>
              <a:t>3.3</a:t>
            </a:r>
            <a:r>
              <a:rPr lang="en-US" sz="2400">
                <a:solidFill>
                  <a:srgbClr val="434343"/>
                </a:solidFill>
                <a:highlight>
                  <a:srgbClr val="FFFFFF"/>
                </a:highlight>
                <a:latin typeface="Tahoma"/>
                <a:ea typeface="Tahoma"/>
                <a:cs typeface="Tahoma"/>
                <a:sym typeface="Tahoma"/>
              </a:rPr>
              <a:t> = 3.1 (the baseline rating)</a:t>
            </a:r>
            <a:r>
              <a:rPr lang="en-US" sz="2400">
                <a:highlight>
                  <a:srgbClr val="FFFFFF"/>
                </a:highlight>
                <a:latin typeface="Tahoma"/>
                <a:ea typeface="Tahoma"/>
                <a:cs typeface="Tahoma"/>
                <a:sym typeface="Tahoma"/>
              </a:rPr>
              <a:t> </a:t>
            </a:r>
            <a:r>
              <a:rPr b="1" lang="en-US" sz="2400">
                <a:solidFill>
                  <a:srgbClr val="980000"/>
                </a:solidFill>
                <a:highlight>
                  <a:srgbClr val="FFFFFF"/>
                </a:highlight>
                <a:latin typeface="Tahoma"/>
                <a:ea typeface="Tahoma"/>
                <a:cs typeface="Tahoma"/>
                <a:sym typeface="Tahoma"/>
              </a:rPr>
              <a:t>- 0.5 (Alice’s bias)</a:t>
            </a:r>
            <a:r>
              <a:rPr b="1" lang="en-US" sz="2400">
                <a:highlight>
                  <a:srgbClr val="FFFFFF"/>
                </a:highlight>
                <a:latin typeface="Tahoma"/>
                <a:ea typeface="Tahoma"/>
                <a:cs typeface="Tahoma"/>
                <a:sym typeface="Tahoma"/>
              </a:rPr>
              <a:t> </a:t>
            </a:r>
            <a:r>
              <a:rPr lang="en-US" sz="2400">
                <a:solidFill>
                  <a:srgbClr val="434343"/>
                </a:solidFill>
                <a:highlight>
                  <a:srgbClr val="FFFFFF"/>
                </a:highlight>
                <a:latin typeface="Tahoma"/>
                <a:ea typeface="Tahoma"/>
                <a:cs typeface="Tahoma"/>
                <a:sym typeface="Tahoma"/>
              </a:rPr>
              <a:t>+ 0.7 (Inception’s bias)</a:t>
            </a:r>
          </a:p>
        </p:txBody>
      </p:sp>
      <p:sp>
        <p:nvSpPr>
          <p:cNvPr id="156" name="Shape 156"/>
          <p:cNvSpPr txBox="1"/>
          <p:nvPr/>
        </p:nvSpPr>
        <p:spPr>
          <a:xfrm>
            <a:off x="997200" y="3779837"/>
            <a:ext cx="11271000" cy="676500"/>
          </a:xfrm>
          <a:prstGeom prst="rect">
            <a:avLst/>
          </a:prstGeom>
          <a:noFill/>
          <a:ln>
            <a:noFill/>
          </a:ln>
        </p:spPr>
        <p:txBody>
          <a:bodyPr anchorCtr="0" anchor="t" bIns="91425" lIns="91425" rIns="91425" tIns="91425">
            <a:noAutofit/>
          </a:bodyPr>
          <a:lstStyle/>
          <a:p>
            <a:pPr lvl="0" rtl="0" algn="ctr">
              <a:spcBef>
                <a:spcPts val="0"/>
              </a:spcBef>
              <a:buNone/>
            </a:pPr>
            <a:r>
              <a:rPr lang="en-US" sz="2400">
                <a:solidFill>
                  <a:srgbClr val="434343"/>
                </a:solidFill>
                <a:highlight>
                  <a:srgbClr val="FFFFFF"/>
                </a:highlight>
                <a:latin typeface="Tahoma"/>
                <a:ea typeface="Tahoma"/>
                <a:cs typeface="Tahoma"/>
                <a:sym typeface="Tahoma"/>
              </a:rPr>
              <a:t>3.1 (the baseline rating)</a:t>
            </a:r>
            <a:r>
              <a:rPr lang="en-US" sz="2400">
                <a:highlight>
                  <a:srgbClr val="FFFFFF"/>
                </a:highlight>
                <a:latin typeface="Tahoma"/>
                <a:ea typeface="Tahoma"/>
                <a:cs typeface="Tahoma"/>
                <a:sym typeface="Tahoma"/>
              </a:rPr>
              <a:t> </a:t>
            </a:r>
            <a:r>
              <a:rPr b="1" lang="en-US" sz="2400">
                <a:solidFill>
                  <a:srgbClr val="38761D"/>
                </a:solidFill>
                <a:highlight>
                  <a:srgbClr val="FFFFFF"/>
                </a:highlight>
                <a:latin typeface="Tahoma"/>
                <a:ea typeface="Tahoma"/>
                <a:cs typeface="Tahoma"/>
                <a:sym typeface="Tahoma"/>
              </a:rPr>
              <a:t>+ 0.3 (Bob’s bias)</a:t>
            </a:r>
            <a:r>
              <a:rPr lang="en-US" sz="2400">
                <a:highlight>
                  <a:srgbClr val="FFFFFF"/>
                </a:highlight>
                <a:latin typeface="Tahoma"/>
                <a:ea typeface="Tahoma"/>
                <a:cs typeface="Tahoma"/>
                <a:sym typeface="Tahoma"/>
              </a:rPr>
              <a:t> + </a:t>
            </a:r>
            <a:r>
              <a:rPr lang="en-US" sz="2400">
                <a:solidFill>
                  <a:srgbClr val="434343"/>
                </a:solidFill>
                <a:highlight>
                  <a:srgbClr val="FFFFFF"/>
                </a:highlight>
                <a:latin typeface="Tahoma"/>
                <a:ea typeface="Tahoma"/>
                <a:cs typeface="Tahoma"/>
                <a:sym typeface="Tahoma"/>
              </a:rPr>
              <a:t>0.7 (Inception’s bias) = </a:t>
            </a:r>
            <a:r>
              <a:rPr lang="en-US" sz="2400">
                <a:highlight>
                  <a:srgbClr val="FFFFFF"/>
                </a:highlight>
                <a:latin typeface="Tahoma"/>
                <a:ea typeface="Tahoma"/>
                <a:cs typeface="Tahoma"/>
                <a:sym typeface="Tahoma"/>
              </a:rPr>
              <a:t>4.1</a:t>
            </a:r>
          </a:p>
        </p:txBody>
      </p:sp>
      <p:sp>
        <p:nvSpPr>
          <p:cNvPr id="157" name="Shape 157"/>
          <p:cNvSpPr txBox="1"/>
          <p:nvPr/>
        </p:nvSpPr>
        <p:spPr>
          <a:xfrm>
            <a:off x="6781125" y="4303950"/>
            <a:ext cx="4830300" cy="1217700"/>
          </a:xfrm>
          <a:prstGeom prst="rect">
            <a:avLst/>
          </a:prstGeom>
          <a:noFill/>
          <a:ln>
            <a:noFill/>
          </a:ln>
        </p:spPr>
        <p:txBody>
          <a:bodyPr anchorCtr="0" anchor="t" bIns="91425" lIns="91425" rIns="91425" tIns="91425">
            <a:noAutofit/>
          </a:bodyPr>
          <a:lstStyle/>
          <a:p>
            <a:pPr lvl="0" rtl="0" algn="r">
              <a:spcBef>
                <a:spcPts val="0"/>
              </a:spcBef>
              <a:buNone/>
            </a:pPr>
            <a:r>
              <a:rPr b="1" lang="en-US" sz="3000"/>
              <a:t>Bob’s predicted</a:t>
            </a:r>
          </a:p>
          <a:p>
            <a:pPr lvl="0" rtl="0" algn="r">
              <a:spcBef>
                <a:spcPts val="0"/>
              </a:spcBef>
              <a:buNone/>
            </a:pPr>
            <a:r>
              <a:rPr b="1" lang="en-US" sz="3000"/>
              <a:t>rating of Inception</a:t>
            </a:r>
          </a:p>
        </p:txBody>
      </p:sp>
      <p:sp>
        <p:nvSpPr>
          <p:cNvPr id="158" name="Shape 158"/>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