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69" r:id="rId5"/>
    <p:sldId id="287" r:id="rId6"/>
    <p:sldId id="268" r:id="rId7"/>
    <p:sldId id="409" r:id="rId8"/>
    <p:sldId id="408" r:id="rId9"/>
    <p:sldId id="410" r:id="rId10"/>
    <p:sldId id="322" r:id="rId11"/>
    <p:sldId id="412" r:id="rId12"/>
    <p:sldId id="415" r:id="rId13"/>
    <p:sldId id="411" r:id="rId14"/>
    <p:sldId id="416" r:id="rId15"/>
    <p:sldId id="423" r:id="rId16"/>
    <p:sldId id="419" r:id="rId17"/>
    <p:sldId id="422" r:id="rId18"/>
    <p:sldId id="421" r:id="rId19"/>
    <p:sldId id="352" r:id="rId20"/>
    <p:sldId id="355" r:id="rId21"/>
    <p:sldId id="427" r:id="rId22"/>
    <p:sldId id="386" r:id="rId23"/>
    <p:sldId id="428" r:id="rId24"/>
    <p:sldId id="424" r:id="rId25"/>
    <p:sldId id="425" r:id="rId26"/>
    <p:sldId id="426" r:id="rId27"/>
    <p:sldId id="387" r:id="rId28"/>
    <p:sldId id="379" r:id="rId2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FC3"/>
    <a:srgbClr val="EFEAD8"/>
    <a:srgbClr val="1E1C09"/>
    <a:srgbClr val="00604E"/>
    <a:srgbClr val="DCD7C5"/>
    <a:srgbClr val="003D32"/>
    <a:srgbClr val="003C31"/>
    <a:srgbClr val="B85521"/>
    <a:srgbClr val="006F66"/>
    <a:srgbClr val="BFA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322ABA-210E-4038-BEB0-0364F2723110}" v="3" dt="2020-10-10T14:02:12.0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6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rey" userId="c81e10d2-c836-482c-a664-6eb0416e1933" providerId="ADAL" clId="{AC43317A-A6BD-48B5-8687-E48F36A11C2F}"/>
    <pc:docChg chg="undo custSel addSld delSld modSld">
      <pc:chgData name="Brian Grey" userId="c81e10d2-c836-482c-a664-6eb0416e1933" providerId="ADAL" clId="{AC43317A-A6BD-48B5-8687-E48F36A11C2F}" dt="2020-09-05T17:31:51.016" v="334"/>
      <pc:docMkLst>
        <pc:docMk/>
      </pc:docMkLst>
      <pc:sldChg chg="modSp mod modAnim">
        <pc:chgData name="Brian Grey" userId="c81e10d2-c836-482c-a664-6eb0416e1933" providerId="ADAL" clId="{AC43317A-A6BD-48B5-8687-E48F36A11C2F}" dt="2020-09-05T17:29:10.379" v="191" actId="403"/>
        <pc:sldMkLst>
          <pc:docMk/>
          <pc:sldMk cId="3718856979" sldId="386"/>
        </pc:sldMkLst>
        <pc:spChg chg="mod">
          <ac:chgData name="Brian Grey" userId="c81e10d2-c836-482c-a664-6eb0416e1933" providerId="ADAL" clId="{AC43317A-A6BD-48B5-8687-E48F36A11C2F}" dt="2020-09-05T17:29:10.379" v="191" actId="403"/>
          <ac:spMkLst>
            <pc:docMk/>
            <pc:sldMk cId="3718856979" sldId="386"/>
            <ac:spMk id="4" creationId="{ED4844DB-D908-415A-95B0-5C6259DE470E}"/>
          </ac:spMkLst>
        </pc:spChg>
      </pc:sldChg>
      <pc:sldChg chg="addSp delSp modSp mod">
        <pc:chgData name="Brian Grey" userId="c81e10d2-c836-482c-a664-6eb0416e1933" providerId="ADAL" clId="{AC43317A-A6BD-48B5-8687-E48F36A11C2F}" dt="2020-09-05T17:23:05.434" v="153" actId="478"/>
        <pc:sldMkLst>
          <pc:docMk/>
          <pc:sldMk cId="416089062" sldId="422"/>
        </pc:sldMkLst>
        <pc:picChg chg="add del">
          <ac:chgData name="Brian Grey" userId="c81e10d2-c836-482c-a664-6eb0416e1933" providerId="ADAL" clId="{AC43317A-A6BD-48B5-8687-E48F36A11C2F}" dt="2020-09-05T17:22:29.040" v="144" actId="22"/>
          <ac:picMkLst>
            <pc:docMk/>
            <pc:sldMk cId="416089062" sldId="422"/>
            <ac:picMk id="3" creationId="{60D29A50-423F-418B-BE6C-8C55E62ABA73}"/>
          </ac:picMkLst>
        </pc:picChg>
        <pc:picChg chg="add del mod">
          <ac:chgData name="Brian Grey" userId="c81e10d2-c836-482c-a664-6eb0416e1933" providerId="ADAL" clId="{AC43317A-A6BD-48B5-8687-E48F36A11C2F}" dt="2020-09-05T17:23:05.434" v="153" actId="478"/>
          <ac:picMkLst>
            <pc:docMk/>
            <pc:sldMk cId="416089062" sldId="422"/>
            <ac:picMk id="6" creationId="{FA96B51E-EB9E-41F8-A951-17E1EC7DEBB1}"/>
          </ac:picMkLst>
        </pc:picChg>
      </pc:sldChg>
      <pc:sldChg chg="modSp add modTransition modAnim">
        <pc:chgData name="Brian Grey" userId="c81e10d2-c836-482c-a664-6eb0416e1933" providerId="ADAL" clId="{AC43317A-A6BD-48B5-8687-E48F36A11C2F}" dt="2020-09-05T17:16:29.129" v="109" actId="13926"/>
        <pc:sldMkLst>
          <pc:docMk/>
          <pc:sldMk cId="1554590202" sldId="427"/>
        </pc:sldMkLst>
        <pc:spChg chg="mod">
          <ac:chgData name="Brian Grey" userId="c81e10d2-c836-482c-a664-6eb0416e1933" providerId="ADAL" clId="{AC43317A-A6BD-48B5-8687-E48F36A11C2F}" dt="2020-09-05T17:16:29.129" v="109" actId="13926"/>
          <ac:spMkLst>
            <pc:docMk/>
            <pc:sldMk cId="1554590202" sldId="427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AC43317A-A6BD-48B5-8687-E48F36A11C2F}" dt="2020-09-05T17:31:51.016" v="334"/>
        <pc:sldMkLst>
          <pc:docMk/>
          <pc:sldMk cId="1222081096" sldId="428"/>
        </pc:sldMkLst>
        <pc:spChg chg="mod">
          <ac:chgData name="Brian Grey" userId="c81e10d2-c836-482c-a664-6eb0416e1933" providerId="ADAL" clId="{AC43317A-A6BD-48B5-8687-E48F36A11C2F}" dt="2020-09-05T17:29:21.441" v="200" actId="20577"/>
          <ac:spMkLst>
            <pc:docMk/>
            <pc:sldMk cId="1222081096" sldId="428"/>
            <ac:spMk id="2" creationId="{00000000-0000-0000-0000-000000000000}"/>
          </ac:spMkLst>
        </pc:spChg>
        <pc:spChg chg="mod">
          <ac:chgData name="Brian Grey" userId="c81e10d2-c836-482c-a664-6eb0416e1933" providerId="ADAL" clId="{AC43317A-A6BD-48B5-8687-E48F36A11C2F}" dt="2020-09-05T17:31:38.125" v="332" actId="15"/>
          <ac:spMkLst>
            <pc:docMk/>
            <pc:sldMk cId="1222081096" sldId="428"/>
            <ac:spMk id="4" creationId="{ED4844DB-D908-415A-95B0-5C6259DE470E}"/>
          </ac:spMkLst>
        </pc:spChg>
      </pc:sldChg>
      <pc:sldChg chg="addSp modSp add del mod modAnim">
        <pc:chgData name="Brian Grey" userId="c81e10d2-c836-482c-a664-6eb0416e1933" providerId="ADAL" clId="{AC43317A-A6BD-48B5-8687-E48F36A11C2F}" dt="2020-09-05T17:28:32.813" v="184" actId="2696"/>
        <pc:sldMkLst>
          <pc:docMk/>
          <pc:sldMk cId="1610087869" sldId="428"/>
        </pc:sldMkLst>
        <pc:spChg chg="mod">
          <ac:chgData name="Brian Grey" userId="c81e10d2-c836-482c-a664-6eb0416e1933" providerId="ADAL" clId="{AC43317A-A6BD-48B5-8687-E48F36A11C2F}" dt="2020-09-05T17:28:08.782" v="179" actId="20577"/>
          <ac:spMkLst>
            <pc:docMk/>
            <pc:sldMk cId="1610087869" sldId="428"/>
            <ac:spMk id="4" creationId="{ED4844DB-D908-415A-95B0-5C6259DE470E}"/>
          </ac:spMkLst>
        </pc:spChg>
        <pc:picChg chg="add mod">
          <ac:chgData name="Brian Grey" userId="c81e10d2-c836-482c-a664-6eb0416e1933" providerId="ADAL" clId="{AC43317A-A6BD-48B5-8687-E48F36A11C2F}" dt="2020-09-05T17:28:20.979" v="183" actId="14100"/>
          <ac:picMkLst>
            <pc:docMk/>
            <pc:sldMk cId="1610087869" sldId="428"/>
            <ac:picMk id="5" creationId="{3243AF40-F8E1-4A35-99CF-0F3ECE2AA1D6}"/>
          </ac:picMkLst>
        </pc:picChg>
      </pc:sldChg>
    </pc:docChg>
  </pc:docChgLst>
  <pc:docChgLst>
    <pc:chgData name="Brian Grey" userId="c81e10d2-c836-482c-a664-6eb0416e1933" providerId="ADAL" clId="{79322ABA-210E-4038-BEB0-0364F2723110}"/>
    <pc:docChg chg="modSld">
      <pc:chgData name="Brian Grey" userId="c81e10d2-c836-482c-a664-6eb0416e1933" providerId="ADAL" clId="{79322ABA-210E-4038-BEB0-0364F2723110}" dt="2020-10-10T14:02:12.081" v="2" actId="20577"/>
      <pc:docMkLst>
        <pc:docMk/>
      </pc:docMkLst>
      <pc:sldChg chg="modSp">
        <pc:chgData name="Brian Grey" userId="c81e10d2-c836-482c-a664-6eb0416e1933" providerId="ADAL" clId="{79322ABA-210E-4038-BEB0-0364F2723110}" dt="2020-10-10T13:51:34.083" v="1" actId="20577"/>
        <pc:sldMkLst>
          <pc:docMk/>
          <pc:sldMk cId="2174891676" sldId="322"/>
        </pc:sldMkLst>
        <pc:spChg chg="mod">
          <ac:chgData name="Brian Grey" userId="c81e10d2-c836-482c-a664-6eb0416e1933" providerId="ADAL" clId="{79322ABA-210E-4038-BEB0-0364F2723110}" dt="2020-10-10T13:51:34.083" v="1" actId="20577"/>
          <ac:spMkLst>
            <pc:docMk/>
            <pc:sldMk cId="2174891676" sldId="322"/>
            <ac:spMk id="4" creationId="{ED4844DB-D908-415A-95B0-5C6259DE470E}"/>
          </ac:spMkLst>
        </pc:spChg>
      </pc:sldChg>
      <pc:sldChg chg="modSp">
        <pc:chgData name="Brian Grey" userId="c81e10d2-c836-482c-a664-6eb0416e1933" providerId="ADAL" clId="{79322ABA-210E-4038-BEB0-0364F2723110}" dt="2020-10-10T14:02:12.081" v="2" actId="20577"/>
        <pc:sldMkLst>
          <pc:docMk/>
          <pc:sldMk cId="3336574127" sldId="412"/>
        </pc:sldMkLst>
        <pc:spChg chg="mod">
          <ac:chgData name="Brian Grey" userId="c81e10d2-c836-482c-a664-6eb0416e1933" providerId="ADAL" clId="{79322ABA-210E-4038-BEB0-0364F2723110}" dt="2020-10-10T14:02:12.081" v="2" actId="20577"/>
          <ac:spMkLst>
            <pc:docMk/>
            <pc:sldMk cId="3336574127" sldId="412"/>
            <ac:spMk id="4" creationId="{ED4844DB-D908-415A-95B0-5C6259DE470E}"/>
          </ac:spMkLst>
        </pc:spChg>
      </pc:sldChg>
    </pc:docChg>
  </pc:docChgLst>
  <pc:docChgLst>
    <pc:chgData name="Brian Grey" userId="c81e10d2-c836-482c-a664-6eb0416e1933" providerId="ADAL" clId="{9C4BFA4E-8844-4764-BFBB-7E49B982773B}"/>
    <pc:docChg chg="modSld">
      <pc:chgData name="Brian Grey" userId="c81e10d2-c836-482c-a664-6eb0416e1933" providerId="ADAL" clId="{9C4BFA4E-8844-4764-BFBB-7E49B982773B}" dt="2020-06-20T18:07:23.945" v="0" actId="14826"/>
      <pc:docMkLst>
        <pc:docMk/>
      </pc:docMkLst>
      <pc:sldChg chg="modSp">
        <pc:chgData name="Brian Grey" userId="c81e10d2-c836-482c-a664-6eb0416e1933" providerId="ADAL" clId="{9C4BFA4E-8844-4764-BFBB-7E49B982773B}" dt="2020-06-20T18:07:23.945" v="0" actId="14826"/>
        <pc:sldMkLst>
          <pc:docMk/>
          <pc:sldMk cId="3209974104" sldId="411"/>
        </pc:sldMkLst>
        <pc:picChg chg="mod">
          <ac:chgData name="Brian Grey" userId="c81e10d2-c836-482c-a664-6eb0416e1933" providerId="ADAL" clId="{9C4BFA4E-8844-4764-BFBB-7E49B982773B}" dt="2020-06-20T18:07:23.945" v="0" actId="14826"/>
          <ac:picMkLst>
            <pc:docMk/>
            <pc:sldMk cId="3209974104" sldId="411"/>
            <ac:picMk id="6" creationId="{E14A526A-FCED-4645-B8D3-E44B45F7972B}"/>
          </ac:picMkLst>
        </pc:picChg>
      </pc:sldChg>
    </pc:docChg>
  </pc:docChgLst>
  <pc:docChgLst>
    <pc:chgData name="Brian Grey" userId="c81e10d2-c836-482c-a664-6eb0416e1933" providerId="ADAL" clId="{BE4484FB-ECC5-44CA-B9EC-7F66067C7E1D}"/>
    <pc:docChg chg="modSld">
      <pc:chgData name="Brian Grey" userId="c81e10d2-c836-482c-a664-6eb0416e1933" providerId="ADAL" clId="{BE4484FB-ECC5-44CA-B9EC-7F66067C7E1D}" dt="2020-08-04T23:39:46.690" v="11" actId="20577"/>
      <pc:docMkLst>
        <pc:docMk/>
      </pc:docMkLst>
      <pc:sldChg chg="modSp mod">
        <pc:chgData name="Brian Grey" userId="c81e10d2-c836-482c-a664-6eb0416e1933" providerId="ADAL" clId="{BE4484FB-ECC5-44CA-B9EC-7F66067C7E1D}" dt="2020-08-04T23:39:46.690" v="11" actId="20577"/>
        <pc:sldMkLst>
          <pc:docMk/>
          <pc:sldMk cId="2994068431" sldId="269"/>
        </pc:sldMkLst>
        <pc:spChg chg="mod">
          <ac:chgData name="Brian Grey" userId="c81e10d2-c836-482c-a664-6eb0416e1933" providerId="ADAL" clId="{BE4484FB-ECC5-44CA-B9EC-7F66067C7E1D}" dt="2020-08-04T23:39:46.690" v="11" actId="20577"/>
          <ac:spMkLst>
            <pc:docMk/>
            <pc:sldMk cId="2994068431" sldId="269"/>
            <ac:spMk id="12" creationId="{742531F5-87C9-4B46-AE9F-F59785BA30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B37D-2AC1-4723-B4CD-E1F3DA1C4059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9F3FF-D1C2-4373-B068-7A5390603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D23F78D-1C89-44B2-80D0-66C564E554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B69AB9E-B40C-4151-A0A3-D2455E77A5EE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0" y="914400"/>
            <a:ext cx="12192000" cy="2362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dirty="0">
              <a:solidFill>
                <a:srgbClr val="006F66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7177E3-1DF7-43BF-9AE4-2D1A951A92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18F2FB-B76F-420C-B6CC-F43209CC508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215F3FDD-818F-48B2-BDFD-31AD8E2B6477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406165" y="3738562"/>
            <a:ext cx="11379669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205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AC3BD-1967-4813-9A0A-1D6EC039A3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725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6B38DC-74FD-448C-A8CA-0D23513E7D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309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4213" y="157797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316747" y="6089775"/>
            <a:ext cx="45200" cy="121861"/>
          </a:xfrm>
          <a:prstGeom prst="line">
            <a:avLst/>
          </a:prstGeom>
          <a:ln w="9525">
            <a:solidFill>
              <a:srgbClr val="FAF36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47650" y="6088857"/>
            <a:ext cx="50007" cy="126205"/>
          </a:xfrm>
          <a:prstGeom prst="line">
            <a:avLst/>
          </a:prstGeom>
          <a:ln w="9525">
            <a:solidFill>
              <a:srgbClr val="FAF36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7282363-40E0-450D-86A2-058C26AF97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190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F18E24-F30A-4BB5-8922-3FBD118A81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057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1455B5-CF6E-45CB-A29A-2353C6145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980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0E0057-F69A-47C0-95EA-A7D06F9C7E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757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281D19E-A329-4BBC-9190-BA5192128AF2}"/>
              </a:ext>
            </a:extLst>
          </p:cNvPr>
          <p:cNvSpPr txBox="1">
            <a:spLocks/>
          </p:cNvSpPr>
          <p:nvPr userDrawn="1"/>
        </p:nvSpPr>
        <p:spPr>
          <a:xfrm>
            <a:off x="314725" y="1"/>
            <a:ext cx="11562549" cy="148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604E"/>
                </a:solidFill>
              </a:rPr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6F510-5B9F-4A0D-8C64-D31B91626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137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B56021-29F3-45A3-BCB3-8951DE68DC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81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77927F-92A6-4048-B7B1-23965948A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858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B9DD5-D2B7-49DC-BA36-1E30DFBF7B84}" type="datetimeFigureOut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D6071-1DE9-48EE-A43C-5FF4003645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188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AA65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E8D77358-F277-43C7-BD1B-54663E9C1A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to edit Master text styles</a:t>
            </a:r>
            <a:endParaRPr kumimoji="1" lang="en-US" sz="3200" kern="0" dirty="0">
              <a:solidFill>
                <a:srgbClr val="1E1C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level</a:t>
            </a:r>
            <a:endParaRPr kumimoji="1" lang="en-US" sz="2400" kern="0" dirty="0">
              <a:solidFill>
                <a:srgbClr val="1E1C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Third Level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Fourth Level</a:t>
            </a: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Fifth</a:t>
            </a:r>
            <a:r>
              <a:rPr kumimoji="1" lang="en-US" sz="2400" kern="0" baseline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30FB5-5FDC-44CF-9081-011F2EC2B7E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7E798AD-B984-4E1D-AB30-3F4A82F5D2A5}"/>
              </a:ext>
            </a:extLst>
          </p:cNvPr>
          <p:cNvSpPr txBox="1">
            <a:spLocks/>
          </p:cNvSpPr>
          <p:nvPr userDrawn="1"/>
        </p:nvSpPr>
        <p:spPr>
          <a:xfrm>
            <a:off x="314725" y="1"/>
            <a:ext cx="11562549" cy="1485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604E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446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8057" y="3581400"/>
            <a:ext cx="9144000" cy="2609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406164" y="914400"/>
            <a:ext cx="11785835" cy="2362198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6F66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Trees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3738562"/>
            <a:ext cx="12191998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CISC 610</a:t>
            </a:r>
          </a:p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Data Structures &amp; Algorithms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>
                <a:solidFill>
                  <a:prstClr val="black"/>
                </a:solidFill>
                <a:latin typeface="Calibri Light"/>
              </a:rPr>
              <a:t>Brian Grey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06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Building Binary Trees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First, we need to alter our node: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Then we can construct nodes and assemble our tree: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A76344-9681-40A8-8595-B337BEB7C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6415" y="2142318"/>
            <a:ext cx="7059168" cy="1385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4A526A-FCED-4645-B8D3-E44B45F797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9160" y="4097152"/>
            <a:ext cx="4039954" cy="276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7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Iterating over a list is easy. Trees are trickier.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Breadth-first traversal examines all nodes at a level before moving to the next level using the algorithm: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Add the root to a FIFO queue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While the desired element has not been found and there are still elements in the queue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Dequeue a node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If the node doesn’t have the desired element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Add the current node’s children to the queue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Breadth-First Traversal/Search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94894-A6A9-40E4-AE19-503C8114F7B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906" y="1571623"/>
            <a:ext cx="6466185" cy="464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3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Breadth-First Traversal/Search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Analysis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Efficiency: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Remember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can be between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sz="280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sz="2800" b="0" i="1" kern="0" smtClea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sz="2800" b="0" i="1" kern="0" smtClea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Memory intensive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Weak for deep nodes on wide trees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87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Depth-First Traversal/Search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900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Depth-first traversal considers a path all the way to a leaf node before considering a new path using the algorithm: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[Add the root to the list of visited nodes]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For all children of the current node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[If child hasn’t been visited,] recursively visit the left children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[If child hasn’t been visited,] recursively visit the right children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When is the current node checked?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Depends on the type of DFS</a:t>
            </a:r>
          </a:p>
        </p:txBody>
      </p:sp>
    </p:spTree>
    <p:extLst>
      <p:ext uri="{BB962C8B-B14F-4D97-AF65-F5344CB8AC3E}">
        <p14:creationId xmlns:p14="http://schemas.microsoft.com/office/powerpoint/2010/main" val="70877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Depth-First Traversal/Search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900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Pre-order DFS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Check current node before visiting any children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“The first time you see it” in a binary tree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In-order DFS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Check current node after visiting left but before right children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“The second time you see it” in a binary tree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Post-order DFS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Check current node after visiting all children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“The third time you see it” in a binary tree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Portioning rules for “left vs. right” children affect non-binary trees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8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Depth-First Traversal/Search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Analysis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Efficiency: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Memory efficient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Weak for wide nodes on deep trees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40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Mathematical Notation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Trees can be generated to express mathematical equations 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method by which you traverse the tree results in different formats for the equation. Given this tree: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Pre-fix notation: (</a:t>
            </a:r>
            <a:r>
              <a:rPr lang="en-US" sz="2800" dirty="0"/>
              <a:t>× (+ 3 5) (- 6 (× 2 2))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In-fix notation: (</a:t>
            </a:r>
            <a:r>
              <a:rPr lang="en-US" sz="2800" dirty="0"/>
              <a:t>(3 + 5) × (6 - (2 × 2))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Post-fix notation: (</a:t>
            </a:r>
            <a:r>
              <a:rPr lang="en-US" sz="2800" dirty="0"/>
              <a:t>(3 5 +) (6 (2 2 ×) -) ×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)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Post-fix is sometimes called Reverse</a:t>
            </a:r>
          </a:p>
          <a:p>
            <a:pPr lvl="3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	Polish Notation or RPN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(Invented in the 1920s by the Polish</a:t>
            </a:r>
          </a:p>
          <a:p>
            <a:pPr lvl="3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	mathematician Jan 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Lucasiewicz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36" name="Picture 35" descr="A picture containing sitting, black, clock&#10;&#10;Description automatically generated">
            <a:extLst>
              <a:ext uri="{FF2B5EF4-FFF2-40B4-BE49-F238E27FC236}">
                <a16:creationId xmlns:a16="http://schemas.microsoft.com/office/drawing/2014/main" id="{8240C91C-5E0E-4926-9263-C977EDB80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6" y="2743200"/>
            <a:ext cx="4447684" cy="398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4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Binary Search Trees (BST)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Binary tree which is created using a specific process: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First element in the tree goes at the root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Next element is added by the following algorithm: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Start at the root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If the new element ≤ the element in the current node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Move to the left child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Else, if the new element &gt; the element in the current node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Move to the right child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When you would move to a child that is empty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Create a new node with the current element at that child</a:t>
            </a:r>
          </a:p>
        </p:txBody>
      </p:sp>
    </p:spTree>
    <p:extLst>
      <p:ext uri="{BB962C8B-B14F-4D97-AF65-F5344CB8AC3E}">
        <p14:creationId xmlns:p14="http://schemas.microsoft.com/office/powerpoint/2010/main" val="213546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Binary Search Trees (BST)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Binary tree which is created using a specific process: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First element in the tree goes at the root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highlight>
                  <a:srgbClr val="FFFF00"/>
                </a:highlight>
                <a:latin typeface="Tahoma" pitchFamily="34" charset="0"/>
              </a:rPr>
              <a:t>Notice that the “equal” case can go either way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Start at the root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If the new element </a:t>
            </a:r>
            <a:r>
              <a:rPr kumimoji="1" lang="en-US" sz="2400" kern="0" dirty="0">
                <a:solidFill>
                  <a:srgbClr val="1E1C09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&lt;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 the element in the current node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Move to the left child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Else, if the new element </a:t>
            </a:r>
            <a:r>
              <a:rPr kumimoji="1" lang="en-US" sz="2400" kern="0" dirty="0">
                <a:solidFill>
                  <a:srgbClr val="1E1C09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≥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 the element in the current node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Move to the right child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When you would move to a child that is empty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Create a new node with the current element at that child</a:t>
            </a:r>
          </a:p>
        </p:txBody>
      </p:sp>
    </p:spTree>
    <p:extLst>
      <p:ext uri="{BB962C8B-B14F-4D97-AF65-F5344CB8AC3E}">
        <p14:creationId xmlns:p14="http://schemas.microsoft.com/office/powerpoint/2010/main" val="155459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Binary Search Trees (BST)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Search and traversal follows the same basic algorithm as adding elements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Finding the minimum element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Recursively move left until you reach a node with no left child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Finding the maximum element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Recursively move right until you reach a node with no right child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Traversal can be done in order</a:t>
            </a:r>
          </a:p>
        </p:txBody>
      </p:sp>
    </p:spTree>
    <p:extLst>
      <p:ext uri="{BB962C8B-B14F-4D97-AF65-F5344CB8AC3E}">
        <p14:creationId xmlns:p14="http://schemas.microsoft.com/office/powerpoint/2010/main" val="371885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What are we doing today?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1E1C0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Trees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Terminology and Definitions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Creating Nodes and Generic Trees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Binary Trees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General Structure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Traversal Algorithms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Uses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Binary Search Trees (BST’s)</a:t>
            </a:r>
          </a:p>
        </p:txBody>
      </p:sp>
    </p:spTree>
    <p:extLst>
      <p:ext uri="{BB962C8B-B14F-4D97-AF65-F5344CB8AC3E}">
        <p14:creationId xmlns:p14="http://schemas.microsoft.com/office/powerpoint/2010/main" val="1541298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Binary Search Trees (BST)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Let’s do an example!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We’ll create and traverse the tree with the following elements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10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5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15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10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13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8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14</a:t>
            </a:r>
          </a:p>
          <a:p>
            <a:pPr lvl="2">
              <a:spcBef>
                <a:spcPct val="20000"/>
              </a:spcBef>
              <a:buClr>
                <a:srgbClr val="00604E"/>
              </a:buClr>
              <a:buSzPct val="90000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13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08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Binary Search Trees (BST)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Deletion can be trickier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the node to be removed is a leaf, it can just be removed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Find the node’s parent and if the node to be deleted is the left or right child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Set that child to None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Set the to-be-deleted node’s parent to None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93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Binary Search Trees (BST)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Deletion can be trickier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the node to be removed has one child</a:t>
            </a:r>
          </a:p>
          <a:p>
            <a:pPr marL="1257300" lvl="2" indent="-3429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Find the node’s parent and if the node to be deleted is the left or right child</a:t>
            </a:r>
          </a:p>
          <a:p>
            <a:pPr marL="1257300" lvl="2" indent="-3429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Find the node’s child</a:t>
            </a:r>
          </a:p>
          <a:p>
            <a:pPr marL="1257300" lvl="2" indent="-3429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Set that child to the to-be-deleted node’s child</a:t>
            </a:r>
          </a:p>
          <a:p>
            <a:pPr marL="1257300" lvl="2" indent="-3429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Set the parent of to-be-deleted node’s child’s node to the parent</a:t>
            </a:r>
          </a:p>
          <a:p>
            <a:pPr marL="1257300" lvl="2" indent="-3429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Set the parent and child links of the to-be-deleted node to None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64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Binary Search Trees (BST)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Deletion can be trickier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the node to be removed has two children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Find the in-order successor of the to-be-deleted node by finding the minimum element in the right subtree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Recursively move to the right child once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Recursively move to the left child until no left child exists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Swap the element of the to-be-deleted node with the element of the in-order successor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Wingdings" panose="05000000000000000000" pitchFamily="2" charset="2"/>
              <a:buChar char="§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Delete the in-order successor node</a:t>
            </a:r>
            <a:endParaRPr kumimoji="1" lang="en-US" sz="2800" kern="0" dirty="0">
              <a:solidFill>
                <a:srgbClr val="1E1C09"/>
              </a:solidFill>
              <a:latin typeface="Lucida Console" panose="020B0609040504020204" pitchFamily="49" charset="0"/>
            </a:endParaRP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node will have 0 or 1 child, so follow that algorithm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Binary Search Tree 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BSTs generally perform no worse than linear counterparts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Accessing an element, inserting a new element, or deleting an element runs in O(log n) time.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Faster than arrays and sorted linked lists which run in O(n)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Slower than unsorted linked lists which run in O(1)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the first element in the BST is very close to the minimum or maximum value to be inserted, the tree can be unbalanced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One subtree is SIGNIFICANTLY larger than the other 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can lead to a worst-case performance of O(n) on operations as the tree begins to resemble a sorted linked list</a:t>
            </a:r>
          </a:p>
        </p:txBody>
      </p:sp>
    </p:spTree>
    <p:extLst>
      <p:ext uri="{BB962C8B-B14F-4D97-AF65-F5344CB8AC3E}">
        <p14:creationId xmlns:p14="http://schemas.microsoft.com/office/powerpoint/2010/main" val="11396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914400"/>
            <a:ext cx="12192000" cy="2362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rgbClr val="006F66"/>
                </a:solidFill>
                <a:latin typeface="+mn-lt"/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8057" y="3581400"/>
            <a:ext cx="9144000" cy="2609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738562"/>
            <a:ext cx="9144000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3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What is a tree?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Definitions: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non-linear, hierarchical data structure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An acyclic graph 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thing: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3F12E3-5055-430D-B099-A5539840622D}"/>
              </a:ext>
            </a:extLst>
          </p:cNvPr>
          <p:cNvSpPr/>
          <p:nvPr/>
        </p:nvSpPr>
        <p:spPr>
          <a:xfrm>
            <a:off x="4739412" y="3272268"/>
            <a:ext cx="1963271" cy="510988"/>
          </a:xfrm>
          <a:prstGeom prst="roundRect">
            <a:avLst/>
          </a:prstGeom>
          <a:solidFill>
            <a:srgbClr val="DCD7C5"/>
          </a:solidFill>
          <a:ln w="38100" cap="flat" cmpd="sng" algn="ctr">
            <a:solidFill>
              <a:srgbClr val="00604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604E"/>
                </a:solidFill>
              </a:rPr>
              <a:t>Entertainment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E78529-73F6-4817-9F13-33EBD8003DAB}"/>
              </a:ext>
            </a:extLst>
          </p:cNvPr>
          <p:cNvSpPr/>
          <p:nvPr/>
        </p:nvSpPr>
        <p:spPr>
          <a:xfrm>
            <a:off x="2152117" y="4171948"/>
            <a:ext cx="1963271" cy="510988"/>
          </a:xfrm>
          <a:prstGeom prst="roundRect">
            <a:avLst/>
          </a:prstGeom>
          <a:solidFill>
            <a:srgbClr val="DCD7C5"/>
          </a:solidFill>
          <a:ln w="38100" cap="flat" cmpd="sng" algn="ctr">
            <a:solidFill>
              <a:srgbClr val="00604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604E"/>
                </a:solidFill>
              </a:rPr>
              <a:t>Podcasts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187F8E-A901-4606-AB42-027CD3F09477}"/>
              </a:ext>
            </a:extLst>
          </p:cNvPr>
          <p:cNvSpPr/>
          <p:nvPr/>
        </p:nvSpPr>
        <p:spPr>
          <a:xfrm>
            <a:off x="4739412" y="4171948"/>
            <a:ext cx="1963271" cy="510988"/>
          </a:xfrm>
          <a:prstGeom prst="roundRect">
            <a:avLst/>
          </a:prstGeom>
          <a:solidFill>
            <a:srgbClr val="DCD7C5"/>
          </a:solidFill>
          <a:ln w="38100" cap="flat" cmpd="sng" algn="ctr">
            <a:solidFill>
              <a:srgbClr val="00604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604E"/>
                </a:solidFill>
              </a:rPr>
              <a:t>TV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1BC690-ABB0-4CE5-8B2F-01F741625ACC}"/>
              </a:ext>
            </a:extLst>
          </p:cNvPr>
          <p:cNvSpPr/>
          <p:nvPr/>
        </p:nvSpPr>
        <p:spPr>
          <a:xfrm>
            <a:off x="7326707" y="4171948"/>
            <a:ext cx="1963271" cy="510988"/>
          </a:xfrm>
          <a:prstGeom prst="roundRect">
            <a:avLst/>
          </a:prstGeom>
          <a:solidFill>
            <a:srgbClr val="DCD7C5"/>
          </a:solidFill>
          <a:ln w="38100" cap="flat" cmpd="sng" algn="ctr">
            <a:solidFill>
              <a:srgbClr val="00604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604E"/>
                </a:solidFill>
              </a:rPr>
              <a:t>Movies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49C1BB-E05E-4A64-802F-305A709F2D66}"/>
              </a:ext>
            </a:extLst>
          </p:cNvPr>
          <p:cNvSpPr/>
          <p:nvPr/>
        </p:nvSpPr>
        <p:spPr>
          <a:xfrm>
            <a:off x="1170481" y="5114459"/>
            <a:ext cx="1963271" cy="510988"/>
          </a:xfrm>
          <a:prstGeom prst="roundRect">
            <a:avLst/>
          </a:prstGeom>
          <a:solidFill>
            <a:srgbClr val="DCD7C5"/>
          </a:solidFill>
          <a:ln w="38100" cap="flat" cmpd="sng" algn="ctr">
            <a:solidFill>
              <a:srgbClr val="00604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604E"/>
                </a:solidFill>
              </a:rPr>
              <a:t>RadioLab</a:t>
            </a:r>
            <a:endParaRPr lang="en-US" sz="2000" dirty="0">
              <a:solidFill>
                <a:srgbClr val="00604E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CDE8EE-BE1E-489A-8AD2-85C278AA1DCC}"/>
              </a:ext>
            </a:extLst>
          </p:cNvPr>
          <p:cNvSpPr/>
          <p:nvPr/>
        </p:nvSpPr>
        <p:spPr>
          <a:xfrm>
            <a:off x="3570301" y="5114459"/>
            <a:ext cx="1963271" cy="510988"/>
          </a:xfrm>
          <a:prstGeom prst="roundRect">
            <a:avLst/>
          </a:prstGeom>
          <a:solidFill>
            <a:srgbClr val="DCD7C5"/>
          </a:solidFill>
          <a:ln w="38100" cap="flat" cmpd="sng" algn="ctr">
            <a:solidFill>
              <a:srgbClr val="00604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604E"/>
                </a:solidFill>
              </a:rPr>
              <a:t>M*A*S*H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482CAC-E671-4DCF-BF82-32C8D7BD97D3}"/>
              </a:ext>
            </a:extLst>
          </p:cNvPr>
          <p:cNvSpPr/>
          <p:nvPr/>
        </p:nvSpPr>
        <p:spPr>
          <a:xfrm>
            <a:off x="5970121" y="5114459"/>
            <a:ext cx="1963271" cy="510988"/>
          </a:xfrm>
          <a:prstGeom prst="roundRect">
            <a:avLst/>
          </a:prstGeom>
          <a:solidFill>
            <a:srgbClr val="DCD7C5"/>
          </a:solidFill>
          <a:ln w="38100" cap="flat" cmpd="sng" algn="ctr">
            <a:solidFill>
              <a:srgbClr val="00604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604E"/>
                </a:solidFill>
              </a:rPr>
              <a:t>Schitt’s</a:t>
            </a:r>
            <a:r>
              <a:rPr lang="en-US" sz="2000" dirty="0">
                <a:solidFill>
                  <a:srgbClr val="00604E"/>
                </a:solidFill>
              </a:rPr>
              <a:t> Creek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6DDC7F-577F-4694-9B6F-0547BB3EF808}"/>
              </a:ext>
            </a:extLst>
          </p:cNvPr>
          <p:cNvSpPr/>
          <p:nvPr/>
        </p:nvSpPr>
        <p:spPr>
          <a:xfrm>
            <a:off x="8384954" y="5114459"/>
            <a:ext cx="1963271" cy="510988"/>
          </a:xfrm>
          <a:prstGeom prst="roundRect">
            <a:avLst/>
          </a:prstGeom>
          <a:solidFill>
            <a:srgbClr val="DCD7C5"/>
          </a:solidFill>
          <a:ln w="38100" cap="flat" cmpd="sng" algn="ctr">
            <a:solidFill>
              <a:srgbClr val="00604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604E"/>
                </a:solidFill>
              </a:rPr>
              <a:t>Captain America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D7A8D03-63D6-471C-B0EB-192331F2AEE6}"/>
              </a:ext>
            </a:extLst>
          </p:cNvPr>
          <p:cNvSpPr/>
          <p:nvPr/>
        </p:nvSpPr>
        <p:spPr>
          <a:xfrm>
            <a:off x="7326706" y="5986228"/>
            <a:ext cx="1963271" cy="510988"/>
          </a:xfrm>
          <a:prstGeom prst="roundRect">
            <a:avLst/>
          </a:prstGeom>
          <a:solidFill>
            <a:srgbClr val="DCD7C5"/>
          </a:solidFill>
          <a:ln w="38100" cap="flat" cmpd="sng" algn="ctr">
            <a:solidFill>
              <a:srgbClr val="00604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604E"/>
                </a:solidFill>
              </a:rPr>
              <a:t>First Avenger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39F07C5-9A97-487B-BF5A-73450FEBEFC1}"/>
              </a:ext>
            </a:extLst>
          </p:cNvPr>
          <p:cNvSpPr/>
          <p:nvPr/>
        </p:nvSpPr>
        <p:spPr>
          <a:xfrm>
            <a:off x="9601990" y="5986228"/>
            <a:ext cx="1963271" cy="510988"/>
          </a:xfrm>
          <a:prstGeom prst="roundRect">
            <a:avLst/>
          </a:prstGeom>
          <a:solidFill>
            <a:srgbClr val="DCD7C5"/>
          </a:solidFill>
          <a:ln w="38100" cap="flat" cmpd="sng" algn="ctr">
            <a:solidFill>
              <a:srgbClr val="00604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604E"/>
                </a:solidFill>
              </a:rPr>
              <a:t>Winter Soldier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1BE78E-E67E-4F69-82AA-9F6C6ECD00C8}"/>
              </a:ext>
            </a:extLst>
          </p:cNvPr>
          <p:cNvCxnSpPr>
            <a:cxnSpLocks/>
          </p:cNvCxnSpPr>
          <p:nvPr/>
        </p:nvCxnSpPr>
        <p:spPr>
          <a:xfrm flipH="1">
            <a:off x="4115390" y="3740425"/>
            <a:ext cx="624021" cy="474354"/>
          </a:xfrm>
          <a:prstGeom prst="line">
            <a:avLst/>
          </a:prstGeom>
          <a:ln w="28575">
            <a:solidFill>
              <a:srgbClr val="0060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274C9C-EEB1-4488-B5CE-106B08111CCE}"/>
              </a:ext>
            </a:extLst>
          </p:cNvPr>
          <p:cNvCxnSpPr>
            <a:cxnSpLocks/>
          </p:cNvCxnSpPr>
          <p:nvPr/>
        </p:nvCxnSpPr>
        <p:spPr>
          <a:xfrm>
            <a:off x="6702683" y="3727536"/>
            <a:ext cx="624023" cy="485211"/>
          </a:xfrm>
          <a:prstGeom prst="line">
            <a:avLst/>
          </a:prstGeom>
          <a:ln w="28575">
            <a:solidFill>
              <a:srgbClr val="0060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1A1F817-41BC-4570-A2D0-541AE392CC62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721046" y="3776233"/>
            <a:ext cx="2" cy="395715"/>
          </a:xfrm>
          <a:prstGeom prst="line">
            <a:avLst/>
          </a:prstGeom>
          <a:ln w="28575">
            <a:solidFill>
              <a:srgbClr val="0060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F1A4F0-3B17-4678-ADDB-E655548FCB12}"/>
              </a:ext>
            </a:extLst>
          </p:cNvPr>
          <p:cNvCxnSpPr>
            <a:cxnSpLocks/>
          </p:cNvCxnSpPr>
          <p:nvPr/>
        </p:nvCxnSpPr>
        <p:spPr>
          <a:xfrm>
            <a:off x="5955364" y="4674327"/>
            <a:ext cx="661089" cy="440131"/>
          </a:xfrm>
          <a:prstGeom prst="line">
            <a:avLst/>
          </a:prstGeom>
          <a:ln w="28575">
            <a:solidFill>
              <a:srgbClr val="0060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63D01E-E501-4380-A2C7-001F1E6829E0}"/>
              </a:ext>
            </a:extLst>
          </p:cNvPr>
          <p:cNvCxnSpPr>
            <a:cxnSpLocks/>
          </p:cNvCxnSpPr>
          <p:nvPr/>
        </p:nvCxnSpPr>
        <p:spPr>
          <a:xfrm flipH="1">
            <a:off x="4739411" y="4674327"/>
            <a:ext cx="659628" cy="440131"/>
          </a:xfrm>
          <a:prstGeom prst="line">
            <a:avLst/>
          </a:prstGeom>
          <a:ln w="28575">
            <a:solidFill>
              <a:srgbClr val="0060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5F35FA-3729-45B3-92ED-E68138CD6539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152117" y="4674327"/>
            <a:ext cx="723954" cy="440132"/>
          </a:xfrm>
          <a:prstGeom prst="line">
            <a:avLst/>
          </a:prstGeom>
          <a:ln w="28575">
            <a:solidFill>
              <a:srgbClr val="0060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278EF4-5474-4328-826B-676743DF803A}"/>
              </a:ext>
            </a:extLst>
          </p:cNvPr>
          <p:cNvCxnSpPr>
            <a:cxnSpLocks/>
          </p:cNvCxnSpPr>
          <p:nvPr/>
        </p:nvCxnSpPr>
        <p:spPr>
          <a:xfrm flipH="1">
            <a:off x="8432800" y="5616838"/>
            <a:ext cx="713475" cy="369389"/>
          </a:xfrm>
          <a:prstGeom prst="line">
            <a:avLst/>
          </a:prstGeom>
          <a:ln w="28575">
            <a:solidFill>
              <a:srgbClr val="0060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170BC69-3401-4829-84DD-7D89B0FFB1FE}"/>
              </a:ext>
            </a:extLst>
          </p:cNvPr>
          <p:cNvCxnSpPr>
            <a:cxnSpLocks/>
          </p:cNvCxnSpPr>
          <p:nvPr/>
        </p:nvCxnSpPr>
        <p:spPr>
          <a:xfrm>
            <a:off x="9741540" y="5616837"/>
            <a:ext cx="710560" cy="369390"/>
          </a:xfrm>
          <a:prstGeom prst="line">
            <a:avLst/>
          </a:prstGeom>
          <a:ln w="28575">
            <a:solidFill>
              <a:srgbClr val="0060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0AD2355-A6F7-4E42-921C-9BB0A3FF746B}"/>
              </a:ext>
            </a:extLst>
          </p:cNvPr>
          <p:cNvCxnSpPr>
            <a:cxnSpLocks/>
          </p:cNvCxnSpPr>
          <p:nvPr/>
        </p:nvCxnSpPr>
        <p:spPr>
          <a:xfrm>
            <a:off x="8308341" y="4674327"/>
            <a:ext cx="837934" cy="440131"/>
          </a:xfrm>
          <a:prstGeom prst="line">
            <a:avLst/>
          </a:prstGeom>
          <a:ln w="28575">
            <a:solidFill>
              <a:srgbClr val="0060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3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Definitions &amp; Terminology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Definitions: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Node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An element in the tree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Edge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connection between two nodes showing a parent/child relationship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Root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Node with no parents. Ancestor node of ALL other nodes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Leaf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Node with no children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DE0C244F-661E-459D-B6DA-7D3F61F971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818" y="1234133"/>
            <a:ext cx="5834088" cy="184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9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Definitions &amp; Terminology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Definitions: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Degree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number of children a node has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Siblings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All nodes with the same parent node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Sub-tree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tree created from a node and all of its descendants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Path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sequence of nodes to get from one node to another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DE0C244F-661E-459D-B6DA-7D3F61F971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818" y="1234133"/>
            <a:ext cx="5834088" cy="184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2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Definitions &amp; Terminology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Definitions: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Level/Depth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 far into a tree a node is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 many edges you need to traverse to reach the node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Root is at level/depth of 0, its children level/depth of 1, etc.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Height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number of nodes in the longest path from the root to a leaf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Multiple paths may fulfill this requirement</a:t>
            </a:r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DE0C244F-661E-459D-B6DA-7D3F61F971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818" y="1234133"/>
            <a:ext cx="5834088" cy="184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2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What is a Tree Node?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Similar to a node in a linked list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Contains link (reference) to data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Contains links to other nodes it is connected to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Child node(s)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Parent node?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we were to implement it in Python: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Many algorithms/applications work best with a specific tree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A76344-9681-40A8-8595-B337BEB7C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758" y="4793457"/>
            <a:ext cx="7060757" cy="11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9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Binary Trees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Tree where each node contains no more than two children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Children are labeled left and right child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Complete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Every level is completely filled except for (possibly) the last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the last level is not completely filled, it is filled from left to right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Full/Proper Binary Tree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Node has 0 or 2 children (Every parent has </a:t>
            </a:r>
            <a:r>
              <a:rPr kumimoji="1" lang="en-US" sz="2800" kern="0">
                <a:solidFill>
                  <a:srgbClr val="1E1C09"/>
                </a:solidFill>
                <a:latin typeface="Tahoma" pitchFamily="34" charset="0"/>
              </a:rPr>
              <a:t>2 children)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7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Properties of Full/Proper Binary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kumimoji="1" lang="en-US" sz="32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 nodes, </a:t>
                </a:r>
                <a14:m>
                  <m:oMath xmlns:m="http://schemas.openxmlformats.org/officeDocument/2006/math">
                    <m:r>
                      <a:rPr kumimoji="1" lang="en-US" sz="32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 leaf nodes, </a:t>
                </a:r>
                <a14:m>
                  <m:oMath xmlns:m="http://schemas.openxmlformats.org/officeDocument/2006/math">
                    <m:r>
                      <a:rPr kumimoji="1" lang="en-US" sz="32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 internal/non-leaf nodes, and a height of </a:t>
                </a:r>
                <a14:m>
                  <m:oMath xmlns:m="http://schemas.openxmlformats.org/officeDocument/2006/math">
                    <m:r>
                      <a:rPr kumimoji="1" lang="en-US" sz="32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, full binary trees have the following properties: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sz="280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kumimoji="1" lang="en-US" sz="280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kumimoji="1" lang="en-US" sz="280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sz="280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kumimoji="1" lang="en-US" sz="280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sz="280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sz="2800" i="0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func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sz="2800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+1))−1</m:t>
                        </m:r>
                      </m:e>
                    </m:func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32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32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7"/>
                <a:stretch>
                  <a:fillRect l="-1008" t="-1589" r="-1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34ED08E-44EE-466B-8829-32061523E7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331" y="3075814"/>
            <a:ext cx="4295238" cy="2619048"/>
          </a:xfrm>
          <a:prstGeom prst="rect">
            <a:avLst/>
          </a:prstGeom>
        </p:spPr>
      </p:pic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26FCA97-7F75-4C2E-A45A-E9B88674AC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66" y="2765814"/>
            <a:ext cx="3629706" cy="359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2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F7BD52AAC3654AA0D8C3E7D0DE41E3" ma:contentTypeVersion="8" ma:contentTypeDescription="Create a new document." ma:contentTypeScope="" ma:versionID="518fa643dab5c421fad601c62e8e4098">
  <xsd:schema xmlns:xsd="http://www.w3.org/2001/XMLSchema" xmlns:xs="http://www.w3.org/2001/XMLSchema" xmlns:p="http://schemas.microsoft.com/office/2006/metadata/properties" xmlns:ns3="4d327a51-5fe8-4742-85af-58435be009c2" xmlns:ns4="611d3990-eae7-4197-845d-9e5ae597bd5b" targetNamespace="http://schemas.microsoft.com/office/2006/metadata/properties" ma:root="true" ma:fieldsID="e6a277b842d99833532f760470cf0e37" ns3:_="" ns4:_="">
    <xsd:import namespace="4d327a51-5fe8-4742-85af-58435be009c2"/>
    <xsd:import namespace="611d3990-eae7-4197-845d-9e5ae597bd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327a51-5fe8-4742-85af-58435be009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d3990-eae7-4197-845d-9e5ae597bd5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544D66-A824-41F1-8E2E-467E6B2D93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7BC60B-0A04-4340-B9B5-4409734BA1E6}">
  <ds:schemaRefs>
    <ds:schemaRef ds:uri="http://schemas.microsoft.com/office/2006/documentManagement/types"/>
    <ds:schemaRef ds:uri="http://schemas.microsoft.com/office/infopath/2007/PartnerControls"/>
    <ds:schemaRef ds:uri="611d3990-eae7-4197-845d-9e5ae597bd5b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4d327a51-5fe8-4742-85af-58435be009c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575951D-FEE2-4AA3-AEA5-00487EA6C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327a51-5fe8-4742-85af-58435be009c2"/>
    <ds:schemaRef ds:uri="611d3990-eae7-4197-845d-9e5ae597bd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10705</TotalTime>
  <Words>1436</Words>
  <Application>Microsoft Office PowerPoint</Application>
  <PresentationFormat>Widescreen</PresentationFormat>
  <Paragraphs>219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Lucida Console</vt:lpstr>
      <vt:lpstr>Tahoma</vt:lpstr>
      <vt:lpstr>Wingdings</vt:lpstr>
      <vt:lpstr>Office Theme</vt:lpstr>
      <vt:lpstr>PowerPoint Presentation</vt:lpstr>
      <vt:lpstr>What are we doing today?</vt:lpstr>
      <vt:lpstr>What is a tree?</vt:lpstr>
      <vt:lpstr>Definitions &amp; Terminology</vt:lpstr>
      <vt:lpstr>Definitions &amp; Terminology</vt:lpstr>
      <vt:lpstr>Definitions &amp; Terminology</vt:lpstr>
      <vt:lpstr>What is a Tree Node?</vt:lpstr>
      <vt:lpstr>Binary Trees</vt:lpstr>
      <vt:lpstr>Properties of Full/Proper Binary Trees</vt:lpstr>
      <vt:lpstr>Building Binary Trees</vt:lpstr>
      <vt:lpstr>Breadth-First Traversal/Search</vt:lpstr>
      <vt:lpstr>Breadth-First Traversal/Search Performance</vt:lpstr>
      <vt:lpstr>Depth-First Traversal/Search</vt:lpstr>
      <vt:lpstr>Depth-First Traversal/Search</vt:lpstr>
      <vt:lpstr>Depth-First Traversal/Search Performance</vt:lpstr>
      <vt:lpstr>Mathematical Notation</vt:lpstr>
      <vt:lpstr>Binary Search Trees (BST)</vt:lpstr>
      <vt:lpstr>Binary Search Trees (BST)</vt:lpstr>
      <vt:lpstr>Binary Search Trees (BST)</vt:lpstr>
      <vt:lpstr>Binary Search Trees (BST) Example</vt:lpstr>
      <vt:lpstr>Binary Search Trees (BST)</vt:lpstr>
      <vt:lpstr>Binary Search Trees (BST)</vt:lpstr>
      <vt:lpstr>Binary Search Trees (BST)</vt:lpstr>
      <vt:lpstr>Binary Search Tree Performance</vt:lpstr>
      <vt:lpstr>PowerPoint Presentation</vt:lpstr>
    </vt:vector>
  </TitlesOfParts>
  <Company>Harrisburg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Darr</dc:creator>
  <cp:lastModifiedBy>Brian Grey</cp:lastModifiedBy>
  <cp:revision>161</cp:revision>
  <cp:lastPrinted>2017-05-22T21:03:42Z</cp:lastPrinted>
  <dcterms:created xsi:type="dcterms:W3CDTF">2015-09-22T23:28:17Z</dcterms:created>
  <dcterms:modified xsi:type="dcterms:W3CDTF">2020-10-10T14:02:13Z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0x01010010F7BD52AAC3654AA0D8C3E7D0DE41E3</vt:lpwstr>
  </property>
</Properties>
</file>