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0" r:id="rId2"/>
    <p:sldId id="259" r:id="rId3"/>
    <p:sldId id="271" r:id="rId4"/>
    <p:sldId id="263" r:id="rId5"/>
    <p:sldId id="262" r:id="rId6"/>
    <p:sldId id="266" r:id="rId7"/>
    <p:sldId id="293" r:id="rId8"/>
    <p:sldId id="294" r:id="rId9"/>
    <p:sldId id="295" r:id="rId10"/>
    <p:sldId id="296" r:id="rId11"/>
    <p:sldId id="300" r:id="rId12"/>
    <p:sldId id="297" r:id="rId13"/>
    <p:sldId id="298" r:id="rId14"/>
    <p:sldId id="301" r:id="rId15"/>
    <p:sldId id="267" r:id="rId16"/>
    <p:sldId id="268" r:id="rId17"/>
    <p:sldId id="302" r:id="rId18"/>
    <p:sldId id="303" r:id="rId19"/>
    <p:sldId id="304" r:id="rId20"/>
    <p:sldId id="305" r:id="rId21"/>
    <p:sldId id="299" r:id="rId22"/>
    <p:sldId id="258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9884" autoAdjust="0"/>
  </p:normalViewPr>
  <p:slideViewPr>
    <p:cSldViewPr snapToGrid="0" snapToObjects="1" showGuides="1">
      <p:cViewPr varScale="1">
        <p:scale>
          <a:sx n="137" d="100"/>
          <a:sy n="137" d="100"/>
        </p:scale>
        <p:origin x="86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76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26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General call</a:t>
            </a:r>
            <a:r>
              <a:rPr lang="en-GB" baseline="0" dirty="0" smtClean="0"/>
              <a:t> is:</a:t>
            </a:r>
          </a:p>
          <a:p>
            <a:r>
              <a:rPr lang="en-GB" baseline="0" dirty="0" smtClean="0"/>
              <a:t>Master send address with all bit is 0, all slaves that pre-configured to accept general call will receive this command</a:t>
            </a:r>
          </a:p>
          <a:p>
            <a:r>
              <a:rPr lang="en-GB" baseline="0" dirty="0" smtClean="0"/>
              <a:t>Commands are defined, e.g. reset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65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0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743789"/>
            <a:ext cx="6179344" cy="678021"/>
          </a:xfrm>
        </p:spPr>
        <p:txBody>
          <a:bodyPr>
            <a:noAutofit/>
          </a:bodyPr>
          <a:lstStyle>
            <a:lvl1pPr algn="l">
              <a:defRPr sz="32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" y="2571750"/>
            <a:ext cx="6179344" cy="434975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4767263"/>
            <a:ext cx="1367315" cy="273844"/>
          </a:xfrm>
        </p:spPr>
        <p:txBody>
          <a:bodyPr/>
          <a:lstStyle/>
          <a:p>
            <a:fld id="{63A9D870-3F93-4B8A-8AC9-9D3B4FB155C2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6139587" cy="273844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2444" y="4767263"/>
            <a:ext cx="564356" cy="273844"/>
          </a:xfrm>
        </p:spPr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89B-5D05-4E47-B9C1-C0FFAEB67DE3}" type="datetime1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7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2" y="3305176"/>
            <a:ext cx="8458199" cy="1021556"/>
          </a:xfrm>
        </p:spPr>
        <p:txBody>
          <a:bodyPr anchor="t"/>
          <a:lstStyle>
            <a:lvl1pPr algn="l">
              <a:defRPr sz="3200" b="1" cap="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912" y="2180035"/>
            <a:ext cx="8458199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2913" y="4767263"/>
            <a:ext cx="1203007" cy="273844"/>
          </a:xfrm>
        </p:spPr>
        <p:txBody>
          <a:bodyPr/>
          <a:lstStyle/>
          <a:p>
            <a:fld id="{95690783-B5B6-43F6-9D05-1F8793B02117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606" y="900113"/>
            <a:ext cx="4217194" cy="37719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252912" cy="37719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B3E9-7592-48AC-A218-7AC85EB51A08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789B-5D05-4E47-B9C1-C0FFAEB67DE3}" type="datetime1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278606" y="900113"/>
            <a:ext cx="4217194" cy="22217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252912" cy="22217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8606" y="3258343"/>
            <a:ext cx="8622506" cy="1349375"/>
          </a:xfrm>
        </p:spPr>
        <p:txBody>
          <a:bodyPr>
            <a:noAutofit/>
          </a:bodyPr>
          <a:lstStyle>
            <a:lvl1pPr>
              <a:defRPr sz="2000"/>
            </a:lvl1pPr>
            <a:lvl2pPr marL="457200" indent="0">
              <a:buNone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714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" y="55784"/>
            <a:ext cx="7100888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1" y="858441"/>
            <a:ext cx="4271963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161" y="1338261"/>
            <a:ext cx="4271963" cy="3276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00575" y="845344"/>
            <a:ext cx="430053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00575" y="1325165"/>
            <a:ext cx="4300537" cy="3289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7163" y="4767263"/>
            <a:ext cx="1488758" cy="273844"/>
          </a:xfrm>
        </p:spPr>
        <p:txBody>
          <a:bodyPr/>
          <a:lstStyle/>
          <a:p>
            <a:fld id="{89809214-B0AA-40EF-B713-56DABC867509}" type="datetime1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E15-6A1B-4F98-93CA-BDA6731742CD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789B-5D05-4E47-B9C1-C0FFAEB67DE3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2" r:id="rId5"/>
    <p:sldLayoutId id="2147483660" r:id="rId6"/>
    <p:sldLayoutId id="2147483653" r:id="rId7"/>
    <p:sldLayoutId id="2147483658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m-software.github.io/CMSIS_5/Core/html/startup_s_pg.html" TargetMode="External"/><Relationship Id="rId2" Type="http://schemas.openxmlformats.org/officeDocument/2006/relationships/hyperlink" Target="https://arm-software.github.io/CMSIS_5/Core/html/startup_c_p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m-software.github.io/CMSIS_5/Core/html/device_h_pg.html" TargetMode="External"/><Relationship Id="rId4" Type="http://schemas.openxmlformats.org/officeDocument/2006/relationships/hyperlink" Target="https://arm-software.github.io/CMSIS_5/Core/html/system_c_pg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Embedded System Course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-395654" y="2421810"/>
            <a:ext cx="6179344" cy="96739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Lecture </a:t>
            </a:r>
            <a:r>
              <a:rPr lang="en-US" dirty="0"/>
              <a:t>4</a:t>
            </a:r>
            <a:r>
              <a:rPr lang="en-US" dirty="0" smtClean="0"/>
              <a:t>: </a:t>
            </a:r>
            <a:r>
              <a:rPr lang="it-IT" dirty="0"/>
              <a:t>Cortex Microcontroller Software </a:t>
            </a:r>
            <a:endParaRPr lang="it-IT" dirty="0" smtClean="0"/>
          </a:p>
          <a:p>
            <a:pPr algn="ctr"/>
            <a:r>
              <a:rPr lang="it-IT" dirty="0" smtClean="0"/>
              <a:t>Interface </a:t>
            </a:r>
            <a:r>
              <a:rPr lang="it-IT" dirty="0"/>
              <a:t>Standard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9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CMSIS Structure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2" descr="C:\Users\toanln\Desktop\CMSISv4_smal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59" y="899678"/>
            <a:ext cx="6952626" cy="369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6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CMSIS Structure</a:t>
            </a:r>
            <a:endParaRPr lang="en-US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04" y="786776"/>
            <a:ext cx="7762531" cy="371542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CMSIS Structure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i="1" dirty="0"/>
              <a:t>The benefits of the CMSIS are</a:t>
            </a:r>
            <a:r>
              <a:rPr lang="en-US" sz="2000" i="1" dirty="0" smtClean="0"/>
              <a:t>:</a:t>
            </a:r>
            <a:endParaRPr lang="en-US" sz="2000" i="1" dirty="0"/>
          </a:p>
          <a:p>
            <a:pPr marL="0" indent="0">
              <a:buNone/>
            </a:pPr>
            <a:r>
              <a:rPr lang="en-US" sz="2000" i="1" dirty="0"/>
              <a:t>- CMSIS reduces the learning curve, development costs, and time-to-market. Developers can write software quicker through a variety of easy-to-use, standardized software interfaces.</a:t>
            </a:r>
          </a:p>
          <a:p>
            <a:pPr marL="0" indent="0">
              <a:buNone/>
            </a:pPr>
            <a:r>
              <a:rPr lang="en-US" sz="2000" i="1" dirty="0"/>
              <a:t>- Consistent software interfaces improve the software portability and re-usability. Generic software libraries and interfaces provide consistent software framework.</a:t>
            </a:r>
          </a:p>
          <a:p>
            <a:pPr marL="0" indent="0">
              <a:buNone/>
            </a:pPr>
            <a:r>
              <a:rPr lang="en-US" sz="2000" i="1" dirty="0"/>
              <a:t>- It provides interfaces for debug connectivity, debug peripheral views, software delivery, and device support to reduce time-to-market for new microcontroller deployment.</a:t>
            </a:r>
          </a:p>
          <a:p>
            <a:pPr marL="0" indent="0">
              <a:buNone/>
            </a:pPr>
            <a:r>
              <a:rPr lang="en-US" sz="2000" i="1" dirty="0"/>
              <a:t>- Being a compiler independent layer, it allows to use the compiler of your choice. Thus, it is supported by mainstream compilers.</a:t>
            </a:r>
          </a:p>
          <a:p>
            <a:pPr marL="0" indent="0">
              <a:buNone/>
            </a:pPr>
            <a:r>
              <a:rPr lang="en-US" sz="2000" i="1" dirty="0"/>
              <a:t>- It enhances program debugging with peripheral information for debuggers and ITM channels for </a:t>
            </a:r>
            <a:r>
              <a:rPr lang="en-US" sz="2000" i="1" dirty="0" err="1"/>
              <a:t>printf</a:t>
            </a:r>
            <a:r>
              <a:rPr lang="en-US" sz="2000" i="1" dirty="0"/>
              <a:t>-style output.</a:t>
            </a:r>
          </a:p>
          <a:p>
            <a:pPr marL="0" indent="0">
              <a:buNone/>
            </a:pPr>
            <a:r>
              <a:rPr lang="en-US" sz="2000" i="1" dirty="0"/>
              <a:t>- CMSIS is delivered in CMSIS-Pack format which enables fast software delivery, simplifies updates, and enables consistent integration into development tools.</a:t>
            </a:r>
          </a:p>
          <a:p>
            <a:pPr marL="0" indent="0">
              <a:buNone/>
            </a:pPr>
            <a:r>
              <a:rPr lang="en-US" sz="2000" i="1" dirty="0"/>
              <a:t>- CMSIS-Zone will simplify system resource and partitioning as it manages the configuration of multiple processors, memory areas, and peripherals.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8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Coding Rules</a:t>
            </a:r>
            <a:endParaRPr lang="en-US" sz="3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09" y="707718"/>
            <a:ext cx="7907322" cy="411685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6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47884"/>
            <a:ext cx="8458199" cy="568809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dirty="0"/>
              <a:t>CMSIS-Core (Cortex-M)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body" idx="1"/>
          </p:nvPr>
        </p:nvSpPr>
        <p:spPr>
          <a:xfrm>
            <a:off x="457200" y="2228632"/>
            <a:ext cx="8458199" cy="3665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>
                <a:latin typeface="Arial" charset="0"/>
                <a:cs typeface="Arial" charset="0"/>
              </a:rPr>
              <a:t>Section </a:t>
            </a:r>
            <a:r>
              <a:rPr lang="en-GB" dirty="0" smtClean="0">
                <a:latin typeface="Arial" charset="0"/>
                <a:cs typeface="Arial" charset="0"/>
              </a:rPr>
              <a:t>3:</a:t>
            </a:r>
            <a:endParaRPr lang="vi-VN" dirty="0" smtClean="0">
              <a:latin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839-39A4-41C9-8F06-DFDBE0D08E6E}" type="datetime1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339688"/>
            <a:ext cx="8229600" cy="784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771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Overview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altLang="en-US" sz="2200" i="1" dirty="0"/>
              <a:t>CMSIS-Core (Cortex-M) implements the basic run-time system for a Cortex-M device and gives the user access to the processor core and the device peripherals. In detail it defines:</a:t>
            </a:r>
          </a:p>
          <a:p>
            <a:pPr marL="0" indent="0" algn="just">
              <a:buNone/>
            </a:pPr>
            <a:endParaRPr lang="en-US" altLang="en-US" sz="2200" i="1" dirty="0"/>
          </a:p>
          <a:p>
            <a:pPr marL="0" indent="0" algn="just">
              <a:buNone/>
            </a:pPr>
            <a:r>
              <a:rPr lang="en-US" altLang="en-US" sz="2200" i="1" dirty="0"/>
              <a:t>- Hardware Abstraction Layer (HAL) for Cortex-M processor registers with standardized definitions for the </a:t>
            </a:r>
            <a:r>
              <a:rPr lang="en-US" altLang="en-US" sz="2200" i="1" dirty="0" err="1"/>
              <a:t>SysTick</a:t>
            </a:r>
            <a:r>
              <a:rPr lang="en-US" altLang="en-US" sz="2200" i="1" dirty="0"/>
              <a:t>, NVIC, System Control Block registers, MPU registers, FPU registers, and core access functions.</a:t>
            </a:r>
          </a:p>
          <a:p>
            <a:pPr marL="0" indent="0" algn="just">
              <a:buNone/>
            </a:pPr>
            <a:r>
              <a:rPr lang="en-US" altLang="en-US" sz="2200" i="1" dirty="0"/>
              <a:t>- System exception names to interface to system exceptions without having compatibility issues.</a:t>
            </a:r>
          </a:p>
          <a:p>
            <a:pPr marL="0" indent="0" algn="just">
              <a:buNone/>
            </a:pPr>
            <a:r>
              <a:rPr lang="en-US" altLang="en-US" sz="2200" i="1" dirty="0"/>
              <a:t>- Methods to organize header files that makes it easy to learn new Cortex-M microcontroller products and improve software portability. This includes naming conventions for device-specific interrupts.</a:t>
            </a:r>
          </a:p>
          <a:p>
            <a:pPr marL="0" indent="0" algn="just">
              <a:buNone/>
            </a:pPr>
            <a:r>
              <a:rPr lang="en-US" altLang="en-US" sz="2200" i="1" dirty="0"/>
              <a:t>- Methods for system initialization to be used by each MCU vendor. For example, the standardized </a:t>
            </a:r>
            <a:r>
              <a:rPr lang="en-US" altLang="en-US" sz="2200" i="1" dirty="0" err="1"/>
              <a:t>SystemInit</a:t>
            </a:r>
            <a:r>
              <a:rPr lang="en-US" altLang="en-US" sz="2200" i="1" dirty="0"/>
              <a:t>() function is essential for configuring the clock system of the device.</a:t>
            </a:r>
          </a:p>
          <a:p>
            <a:pPr marL="0" indent="0" algn="just">
              <a:buNone/>
            </a:pPr>
            <a:r>
              <a:rPr lang="en-US" altLang="en-US" sz="2200" i="1" dirty="0"/>
              <a:t>- Intrinsic functions used to generate CPU instructions that are not supported by standard C functions.</a:t>
            </a:r>
          </a:p>
          <a:p>
            <a:pPr marL="0" indent="0" algn="just">
              <a:buNone/>
            </a:pPr>
            <a:r>
              <a:rPr lang="en-US" altLang="en-US" sz="2200" i="1" dirty="0"/>
              <a:t>- A variable to determine the system clock frequency which simplifies the setup the </a:t>
            </a:r>
            <a:r>
              <a:rPr lang="en-US" altLang="en-US" sz="2200" i="1" dirty="0" err="1"/>
              <a:t>SysTick</a:t>
            </a:r>
            <a:r>
              <a:rPr lang="en-US" altLang="en-US" sz="2200" i="1" dirty="0"/>
              <a:t> timer.</a:t>
            </a:r>
            <a:endParaRPr lang="en-US" altLang="en-US" sz="22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62ED-C7B4-41BF-990C-3909E43156E6}" type="datetime1">
              <a:rPr lang="en-US" smtClean="0"/>
              <a:t>6/10/2021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1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5" y="0"/>
            <a:ext cx="6855111" cy="644057"/>
          </a:xfrm>
        </p:spPr>
        <p:txBody>
          <a:bodyPr/>
          <a:lstStyle/>
          <a:p>
            <a:r>
              <a:rPr lang="en-US" sz="2400" i="1" dirty="0"/>
              <a:t>Using CMSIS in </a:t>
            </a:r>
            <a:r>
              <a:rPr lang="en-US" sz="2400" i="1" dirty="0" smtClean="0"/>
              <a:t>Embedded Applications</a:t>
            </a: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altLang="en-US" i="1" dirty="0"/>
              <a:t>To use the CMSIS-Core (Cortex-M) the following files are added to the embedded application:</a:t>
            </a:r>
          </a:p>
          <a:p>
            <a:pPr algn="just"/>
            <a:endParaRPr lang="en-US" altLang="en-US" i="1" dirty="0"/>
          </a:p>
          <a:p>
            <a:pPr algn="just"/>
            <a:r>
              <a:rPr lang="en-US" altLang="en-US" i="1" dirty="0"/>
              <a:t>Startup File startup_&lt;device&gt;.c (formerly Startup File startup_&lt;device&gt;.s (deprecated)) with reset handler and exception vectors.</a:t>
            </a:r>
          </a:p>
          <a:p>
            <a:pPr algn="just"/>
            <a:r>
              <a:rPr lang="en-US" altLang="en-US" i="1" dirty="0"/>
              <a:t>System Configuration Files system_&lt;device&gt;.c and system_&lt;device&gt;.h with general device configuration (i.e. for clock and BUS setup).</a:t>
            </a:r>
          </a:p>
          <a:p>
            <a:pPr algn="just"/>
            <a:r>
              <a:rPr lang="en-US" altLang="en-US" i="1" dirty="0"/>
              <a:t>Device Header File &lt;</a:t>
            </a:r>
            <a:r>
              <a:rPr lang="en-US" altLang="en-US" i="1" dirty="0" err="1"/>
              <a:t>device.h</a:t>
            </a:r>
            <a:r>
              <a:rPr lang="en-US" altLang="en-US" i="1" dirty="0"/>
              <a:t>&gt; gives access to processor core and all peripherals.</a:t>
            </a:r>
            <a:endParaRPr lang="en-US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62C2-9A3A-4A99-B55C-4814DDFFAC13}" type="datetime1">
              <a:rPr lang="en-US" smtClean="0"/>
              <a:t>6/10/2021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29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i="1" dirty="0"/>
              <a:t>Startup File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en-US" i="1" dirty="0"/>
              <a:t>The Startup File startup_&lt;device&gt;.c (or Startup File startup_&lt;device&gt;.s (deprecated)) is executed after reset and calls </a:t>
            </a:r>
            <a:r>
              <a:rPr lang="en-US" altLang="en-US" i="1" dirty="0" err="1"/>
              <a:t>SystemInit</a:t>
            </a:r>
            <a:r>
              <a:rPr lang="en-US" altLang="en-US" i="1" dirty="0"/>
              <a:t>. After the system initialization control is transferred to the C/C++ run-time library which performs initialization and calls the main function in the user code. In addition the Startup File startup_&lt;device&gt;.c (or Startup File startup_&lt;device&gt;.s (deprecated)) contains all exception and interrupt vectors and implements a default function for every interrupt. It may also contain stack and heap configurations for the user application.</a:t>
            </a:r>
            <a:endParaRPr lang="en-US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62C2-9A3A-4A99-B55C-4814DDFFAC13}" type="datetime1">
              <a:rPr lang="en-US" smtClean="0"/>
              <a:t>6/10/2021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16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System Configuration Files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i="1" dirty="0"/>
              <a:t>The System Configuration Files system_&lt;device&gt;.c and system_&lt;device&gt;.h performs the setup for the processor clock. The variable </a:t>
            </a:r>
            <a:r>
              <a:rPr lang="en-US" altLang="en-US" i="1" dirty="0" err="1"/>
              <a:t>SystemCoreClock</a:t>
            </a:r>
            <a:r>
              <a:rPr lang="en-US" altLang="en-US" i="1" dirty="0"/>
              <a:t> indicates the CPU clock speed. System and Clock Configuration describes the minimum feature set. In addition the file may contain functions for the memory BUS setup and clock re-configuration.</a:t>
            </a:r>
            <a:endParaRPr lang="en-US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62C2-9A3A-4A99-B55C-4814DDFFAC13}" type="datetime1">
              <a:rPr lang="en-US" smtClean="0"/>
              <a:t>6/10/2021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1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The Device Header File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altLang="en-US" i="1" dirty="0"/>
              <a:t>Peripheral Access provides a standardized register layout for all peripherals. Optionally functions for device-specific peripherals may be available.</a:t>
            </a:r>
          </a:p>
          <a:p>
            <a:pPr algn="just"/>
            <a:r>
              <a:rPr lang="en-US" altLang="en-US" i="1" dirty="0"/>
              <a:t>Interrupts and Exceptions (NVIC) can be accessed with standardized symbols and functions for the Nested Interrupt Vector Controller (NVIC) are provided.</a:t>
            </a:r>
          </a:p>
          <a:p>
            <a:pPr algn="just"/>
            <a:r>
              <a:rPr lang="en-US" altLang="en-US" i="1" dirty="0"/>
              <a:t>Intrinsic Functions for CPU Instructions allow to access special instructions, for example for activating sleep mode or the NOP instruction.</a:t>
            </a:r>
          </a:p>
          <a:p>
            <a:pPr algn="just"/>
            <a:r>
              <a:rPr lang="en-US" altLang="en-US" i="1" dirty="0"/>
              <a:t>Intrinsic Functions for SIMD Instructions [only Cortex-M4 and Cortex-M7] provide access to the DSP-oriented instructions.</a:t>
            </a:r>
          </a:p>
          <a:p>
            <a:pPr algn="just"/>
            <a:r>
              <a:rPr lang="en-US" altLang="en-US" i="1" dirty="0" err="1"/>
              <a:t>Systick</a:t>
            </a:r>
            <a:r>
              <a:rPr lang="en-US" altLang="en-US" i="1" dirty="0"/>
              <a:t> Timer (SYSTICK) function to configure and start a periodic timer interrupt.</a:t>
            </a:r>
          </a:p>
          <a:p>
            <a:pPr algn="just"/>
            <a:r>
              <a:rPr lang="en-US" altLang="en-US" i="1" dirty="0"/>
              <a:t>Debug Access are functions that allow </a:t>
            </a:r>
            <a:r>
              <a:rPr lang="en-US" altLang="en-US" i="1" dirty="0" err="1"/>
              <a:t>printf</a:t>
            </a:r>
            <a:r>
              <a:rPr lang="en-US" altLang="en-US" i="1" dirty="0"/>
              <a:t>-style I/O via the </a:t>
            </a:r>
            <a:r>
              <a:rPr lang="en-US" altLang="en-US" i="1" dirty="0" err="1"/>
              <a:t>CoreSight</a:t>
            </a:r>
            <a:r>
              <a:rPr lang="en-US" altLang="en-US" i="1" dirty="0"/>
              <a:t> Debug Unit and ITM communication.</a:t>
            </a:r>
            <a:endParaRPr lang="en-US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62C2-9A3A-4A99-B55C-4814DDFFAC13}" type="datetime1">
              <a:rPr lang="en-US" smtClean="0"/>
              <a:t>6/10/2021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5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Lesson</a:t>
            </a:r>
            <a:r>
              <a:rPr lang="vi-V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bjectives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i="1" dirty="0" smtClean="0">
                <a:latin typeface="Arial" panose="020B0604020202020204" pitchFamily="34" charset="0"/>
              </a:rPr>
              <a:t>Understanding basis concepts about </a:t>
            </a:r>
            <a:r>
              <a:rPr lang="en-US" altLang="en-US" sz="2000" i="1" dirty="0"/>
              <a:t>Common Microcontroller Software Interface </a:t>
            </a:r>
            <a:r>
              <a:rPr lang="en-US" altLang="en-US" sz="2000" i="1" dirty="0" smtClean="0"/>
              <a:t>Standard (</a:t>
            </a:r>
            <a:r>
              <a:rPr lang="en-US" altLang="en-US" sz="2000" dirty="0" smtClean="0"/>
              <a:t>CMSIS).</a:t>
            </a:r>
            <a:endParaRPr lang="en-US" altLang="en-US" sz="2000" i="1" dirty="0" smtClean="0">
              <a:latin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3602-3032-40E0-910C-A05081070B9D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CMSIS-Core Device Templates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device configuration of the template files is described in detail on the following pages:</a:t>
            </a:r>
          </a:p>
          <a:p>
            <a:r>
              <a:rPr lang="en-US" b="1" dirty="0">
                <a:hlinkClick r:id="rId2"/>
              </a:rPr>
              <a:t>Startup File startup_&lt;device&gt;.c</a:t>
            </a:r>
            <a:endParaRPr lang="en-US" dirty="0"/>
          </a:p>
          <a:p>
            <a:r>
              <a:rPr lang="en-US" b="1" dirty="0">
                <a:hlinkClick r:id="rId3"/>
              </a:rPr>
              <a:t>Startup File startup_&lt;device&gt;.s (deprecated)</a:t>
            </a:r>
            <a:r>
              <a:rPr lang="en-US" dirty="0"/>
              <a:t> (deprecated)</a:t>
            </a:r>
          </a:p>
          <a:p>
            <a:r>
              <a:rPr lang="en-US" b="1" dirty="0">
                <a:hlinkClick r:id="rId4"/>
              </a:rPr>
              <a:t>System Configuration Files system_&lt;device&gt;.c and system_&lt;device&gt;.h</a:t>
            </a:r>
            <a:endParaRPr lang="en-US" dirty="0"/>
          </a:p>
          <a:p>
            <a:r>
              <a:rPr lang="en-US" b="1" dirty="0">
                <a:hlinkClick r:id="rId5"/>
              </a:rPr>
              <a:t>Device Header File &lt;</a:t>
            </a:r>
            <a:r>
              <a:rPr lang="en-US" b="1" dirty="0" err="1">
                <a:hlinkClick r:id="rId5"/>
              </a:rPr>
              <a:t>device.h</a:t>
            </a:r>
            <a:r>
              <a:rPr lang="en-US" b="1" dirty="0">
                <a:hlinkClick r:id="rId5"/>
              </a:rPr>
              <a:t>&gt;</a:t>
            </a:r>
            <a:endParaRPr lang="en-US" dirty="0"/>
          </a:p>
          <a:p>
            <a:pPr marL="0" indent="0" algn="just">
              <a:buNone/>
            </a:pPr>
            <a:endParaRPr lang="en-US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62C2-9A3A-4A99-B55C-4814DDFFAC13}" type="datetime1">
              <a:rPr lang="en-US" smtClean="0"/>
              <a:t>6/10/2021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46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Q&amp;A</a:t>
            </a:r>
            <a:endParaRPr lang="en-US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79" y="849313"/>
            <a:ext cx="5617368" cy="374491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88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10CF-D8EB-4339-A038-1E0E0D4A410F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Table of contents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i="1" dirty="0" smtClean="0"/>
              <a:t>What is </a:t>
            </a:r>
            <a:r>
              <a:rPr lang="en-GB" sz="2000" i="1" dirty="0" smtClean="0"/>
              <a:t>Software Interface</a:t>
            </a:r>
            <a:r>
              <a:rPr lang="en-GB" sz="2000" i="1" dirty="0" smtClean="0"/>
              <a:t>?</a:t>
            </a:r>
          </a:p>
          <a:p>
            <a:r>
              <a:rPr lang="en-GB" sz="2000" i="1" dirty="0"/>
              <a:t>Introduction </a:t>
            </a:r>
            <a:r>
              <a:rPr lang="en-GB" sz="2000" i="1" dirty="0" smtClean="0"/>
              <a:t>to </a:t>
            </a:r>
            <a:r>
              <a:rPr lang="it-IT" sz="2000" i="1" dirty="0"/>
              <a:t>Common Microcontroller Software Interface Standard.</a:t>
            </a:r>
            <a:endParaRPr lang="en-GB" sz="2000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30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body" idx="1"/>
          </p:nvPr>
        </p:nvSpPr>
        <p:spPr>
          <a:xfrm>
            <a:off x="442912" y="1943099"/>
            <a:ext cx="8458199" cy="37733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dirty="0" smtClean="0">
                <a:latin typeface="Arial" charset="0"/>
                <a:cs typeface="Arial" charset="0"/>
              </a:rPr>
              <a:t>Section 1</a:t>
            </a:r>
            <a:r>
              <a:rPr lang="en-GB" dirty="0" smtClean="0">
                <a:latin typeface="Arial" charset="0"/>
                <a:cs typeface="Arial" charset="0"/>
              </a:rPr>
              <a:t>: </a:t>
            </a:r>
            <a:endParaRPr lang="vi-VN" dirty="0" smtClean="0">
              <a:latin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EF71-FC9A-4939-859D-AA6007B9A73D}" type="datetime1">
              <a:rPr lang="en-US" smtClean="0"/>
              <a:t>6/10/2021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42912" y="2768845"/>
            <a:ext cx="8458199" cy="1021556"/>
          </a:xfrm>
        </p:spPr>
        <p:txBody>
          <a:bodyPr/>
          <a:lstStyle/>
          <a:p>
            <a:r>
              <a:rPr lang="en-US" dirty="0" smtClean="0"/>
              <a:t>What is software interface 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8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What is software interface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C26C-EA9B-46F9-9E85-988B19AAD8EA}" type="datetime1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  <p:sp>
        <p:nvSpPr>
          <p:cNvPr id="10" name="Content Placeholder 6"/>
          <p:cNvSpPr>
            <a:spLocks noGrp="1"/>
          </p:cNvSpPr>
          <p:nvPr>
            <p:ph sz="half" idx="1"/>
          </p:nvPr>
        </p:nvSpPr>
        <p:spPr>
          <a:xfrm>
            <a:off x="277813" y="900113"/>
            <a:ext cx="8391525" cy="37719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A </a:t>
            </a:r>
            <a:r>
              <a:rPr lang="en-US" dirty="0"/>
              <a:t>software interface is used to allow either two pieces of software to communicate with each other (software-software interface), or to allow software to communicate with a hardware device (software-hardware interface</a:t>
            </a:r>
            <a:r>
              <a:rPr lang="en-US" dirty="0" smtClean="0"/>
              <a:t>).</a:t>
            </a:r>
          </a:p>
          <a:p>
            <a:pPr marL="0" indent="0" algn="r">
              <a:buNone/>
            </a:pPr>
            <a:r>
              <a:rPr lang="en-US" dirty="0" smtClean="0"/>
              <a:t>											                            (wiki)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4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it-IT" altLang="en-US" sz="2400" b="0" i="1" cap="none" dirty="0">
                <a:solidFill>
                  <a:prstClr val="black"/>
                </a:solidFill>
                <a:ea typeface="+mn-ea"/>
              </a:rPr>
              <a:t>Common Microcontroller Software Interface </a:t>
            </a:r>
            <a:r>
              <a:rPr lang="it-IT" altLang="en-US" sz="2400" b="0" i="1" cap="none" dirty="0" smtClean="0">
                <a:solidFill>
                  <a:prstClr val="black"/>
                </a:solidFill>
                <a:ea typeface="+mn-ea"/>
              </a:rPr>
              <a:t>Standard (</a:t>
            </a:r>
            <a:r>
              <a:rPr lang="it-IT" altLang="en-US" sz="2400" b="0" i="1" cap="none" dirty="0">
                <a:solidFill>
                  <a:prstClr val="black"/>
                </a:solidFill>
                <a:ea typeface="+mn-ea"/>
              </a:rPr>
              <a:t>CMSIS</a:t>
            </a:r>
            <a:r>
              <a:rPr lang="it-IT" altLang="en-US" sz="2400" b="0" i="1" cap="none" dirty="0" smtClean="0">
                <a:solidFill>
                  <a:prstClr val="black"/>
                </a:solidFill>
                <a:ea typeface="+mn-ea"/>
              </a:rPr>
              <a:t>) overview.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latin typeface="Arial" charset="0"/>
                <a:cs typeface="Arial" charset="0"/>
              </a:rPr>
              <a:t>Section 2</a:t>
            </a:r>
            <a:r>
              <a:rPr lang="en-GB" dirty="0" smtClean="0">
                <a:latin typeface="Arial" charset="0"/>
                <a:cs typeface="Arial" charset="0"/>
              </a:rPr>
              <a:t>:</a:t>
            </a:r>
            <a:endParaRPr lang="vi-VN" dirty="0" smtClean="0">
              <a:latin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839-39A4-41C9-8F06-DFDBE0D08E6E}" type="datetime1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339688"/>
            <a:ext cx="8229600" cy="784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310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sz="2400" b="0" i="1" dirty="0">
                <a:solidFill>
                  <a:prstClr val="black"/>
                </a:solidFill>
              </a:rPr>
              <a:t>Common Microcontroller Software Interface Standard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78605" y="949569"/>
            <a:ext cx="8622507" cy="3645054"/>
          </a:xfrm>
        </p:spPr>
        <p:txBody>
          <a:bodyPr>
            <a:normAutofit/>
          </a:bodyPr>
          <a:lstStyle/>
          <a:p>
            <a:r>
              <a:rPr lang="en-US" sz="2000" i="1" dirty="0"/>
              <a:t>Definition</a:t>
            </a:r>
          </a:p>
          <a:p>
            <a:r>
              <a:rPr lang="en-US" sz="2000" i="1" dirty="0"/>
              <a:t>CMSIS components</a:t>
            </a:r>
          </a:p>
          <a:p>
            <a:r>
              <a:rPr lang="en-US" sz="2000" i="1" dirty="0"/>
              <a:t>CMSIS Structure</a:t>
            </a:r>
          </a:p>
          <a:p>
            <a:r>
              <a:rPr lang="en-US" sz="2000" i="1" dirty="0"/>
              <a:t>Coding Rules</a:t>
            </a:r>
            <a:endParaRPr lang="en-US" sz="20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4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Definition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1891" y="978165"/>
            <a:ext cx="847908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ucida Grande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Lucida Grande"/>
              </a:rPr>
              <a:t>The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Lucida Grande"/>
              </a:rPr>
              <a:t>CMSIS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 is a vendor-independent hardware abstraction layer for microcontrollers that are based on Arm® Cortex® processors. The CMSIS defines generic tool interfaces and enables consistent device support. It provides simple software interfaces to the processor and the peripherals, simplifying software re-use, reducing the learning curve for microcontroller developers, and reducing the time to market for new devices.</a:t>
            </a:r>
          </a:p>
          <a:p>
            <a:r>
              <a:rPr lang="en-US" dirty="0" smtClean="0">
                <a:solidFill>
                  <a:srgbClr val="000000"/>
                </a:solidFill>
                <a:latin typeface="Lucida Grande"/>
              </a:rPr>
              <a:t>	The 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CMSIS is defined in close cooperation with various silicon and software vendors and provides a common approach to interface to peripherals, real-time operating systems, and middleware components. The CMSIS is intended to enable the combination of software components from multiple middleware vendors</a:t>
            </a:r>
            <a:r>
              <a:rPr lang="en-US" dirty="0" smtClean="0">
                <a:solidFill>
                  <a:srgbClr val="000000"/>
                </a:solidFill>
                <a:latin typeface="Lucida Grande"/>
              </a:rPr>
              <a:t>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85694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CMSIS components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7" y="668690"/>
            <a:ext cx="8865395" cy="409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5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1442</TotalTime>
  <Words>1383</Words>
  <Application>Microsoft Office PowerPoint</Application>
  <PresentationFormat>On-screen Show (16:9)</PresentationFormat>
  <Paragraphs>146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Lucida Grande</vt:lpstr>
      <vt:lpstr>Wingdings</vt:lpstr>
      <vt:lpstr>Template_Internal_Course</vt:lpstr>
      <vt:lpstr>Embedded System Course</vt:lpstr>
      <vt:lpstr>Lesson Objectives</vt:lpstr>
      <vt:lpstr>Table of contents</vt:lpstr>
      <vt:lpstr>What is software interface ? </vt:lpstr>
      <vt:lpstr>What is software interface</vt:lpstr>
      <vt:lpstr>Common Microcontroller Software Interface Standard (CMSIS) overview.</vt:lpstr>
      <vt:lpstr>Common Microcontroller Software Interface Standard</vt:lpstr>
      <vt:lpstr>Definition</vt:lpstr>
      <vt:lpstr>CMSIS components</vt:lpstr>
      <vt:lpstr>CMSIS Structure</vt:lpstr>
      <vt:lpstr>CMSIS Structure</vt:lpstr>
      <vt:lpstr>CMSIS Structure</vt:lpstr>
      <vt:lpstr>Coding Rules</vt:lpstr>
      <vt:lpstr>CMSIS-Core (Cortex-M)</vt:lpstr>
      <vt:lpstr>Overview</vt:lpstr>
      <vt:lpstr>Using CMSIS in Embedded Applications</vt:lpstr>
      <vt:lpstr>Startup File</vt:lpstr>
      <vt:lpstr>System Configuration Files</vt:lpstr>
      <vt:lpstr>The Device Header File</vt:lpstr>
      <vt:lpstr>CMSIS-Core Device Templates</vt:lpstr>
      <vt:lpstr>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Tran Van Kho (GAM.VN.DAP)</cp:lastModifiedBy>
  <cp:revision>127</cp:revision>
  <dcterms:created xsi:type="dcterms:W3CDTF">2015-08-31T01:44:46Z</dcterms:created>
  <dcterms:modified xsi:type="dcterms:W3CDTF">2021-06-10T07:55:06Z</dcterms:modified>
</cp:coreProperties>
</file>