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475" r:id="rId6"/>
    <p:sldId id="456" r:id="rId7"/>
    <p:sldId id="440" r:id="rId8"/>
    <p:sldId id="411" r:id="rId9"/>
    <p:sldId id="458" r:id="rId10"/>
    <p:sldId id="465" r:id="rId11"/>
    <p:sldId id="461" r:id="rId12"/>
    <p:sldId id="462" r:id="rId13"/>
    <p:sldId id="463" r:id="rId14"/>
    <p:sldId id="464" r:id="rId15"/>
    <p:sldId id="444" r:id="rId16"/>
    <p:sldId id="443" r:id="rId17"/>
    <p:sldId id="448" r:id="rId18"/>
    <p:sldId id="449" r:id="rId19"/>
    <p:sldId id="450" r:id="rId20"/>
    <p:sldId id="451" r:id="rId21"/>
    <p:sldId id="454" r:id="rId22"/>
    <p:sldId id="452" r:id="rId23"/>
    <p:sldId id="453" r:id="rId24"/>
    <p:sldId id="467" r:id="rId25"/>
    <p:sldId id="466" r:id="rId26"/>
    <p:sldId id="468" r:id="rId27"/>
    <p:sldId id="470" r:id="rId28"/>
    <p:sldId id="469" r:id="rId29"/>
    <p:sldId id="471" r:id="rId30"/>
    <p:sldId id="472" r:id="rId31"/>
    <p:sldId id="409" r:id="rId32"/>
    <p:sldId id="305" r:id="rId33"/>
    <p:sldId id="474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57E9-A724-482B-8481-B8788A469FD9}">
          <p14:sldIdLst>
            <p14:sldId id="256"/>
            <p14:sldId id="475"/>
            <p14:sldId id="456"/>
            <p14:sldId id="440"/>
            <p14:sldId id="411"/>
            <p14:sldId id="458"/>
            <p14:sldId id="465"/>
            <p14:sldId id="461"/>
            <p14:sldId id="462"/>
            <p14:sldId id="463"/>
            <p14:sldId id="464"/>
            <p14:sldId id="444"/>
            <p14:sldId id="443"/>
            <p14:sldId id="448"/>
            <p14:sldId id="449"/>
            <p14:sldId id="450"/>
            <p14:sldId id="451"/>
            <p14:sldId id="454"/>
            <p14:sldId id="452"/>
            <p14:sldId id="453"/>
            <p14:sldId id="467"/>
            <p14:sldId id="466"/>
            <p14:sldId id="468"/>
            <p14:sldId id="470"/>
            <p14:sldId id="469"/>
            <p14:sldId id="471"/>
            <p14:sldId id="472"/>
            <p14:sldId id="409"/>
          </p14:sldIdLst>
        </p14:section>
        <p14:section name="Untitled Section" id="{8D82A940-BA5E-4492-BB5E-A743FA49FB81}">
          <p14:sldIdLst>
            <p14:sldId id="305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1501" autoAdjust="0"/>
  </p:normalViewPr>
  <p:slideViewPr>
    <p:cSldViewPr>
      <p:cViewPr varScale="1">
        <p:scale>
          <a:sx n="87" d="100"/>
          <a:sy n="87" d="100"/>
        </p:scale>
        <p:origin x="23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Why use RTC instead of PIT 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Note for using RTC in KL46 FRDM board (no 32768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clock source)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 smtClean="0">
                <a:latin typeface="Arial" pitchFamily="34" charset="0"/>
                <a:cs typeface="Arial" pitchFamily="34" charset="0"/>
              </a:rPr>
              <a:t>Overview on KL46 Timer 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Real Time Clock (RTC) Module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What application is TPM usually used for 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To be define.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Basic elements of a timer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Differences in online and offline updating load value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Note for clearing w1c flag bit when there are other normal bits.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256000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49999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Content Placeholder 5" descr="2logo-0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72340" y="332656"/>
            <a:ext cx="1971659" cy="983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.freescale.com/files/microcontrollers/doc/ref_manual/KL46P121M48SF4RM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290" y="4537526"/>
            <a:ext cx="9099258" cy="1542380"/>
          </a:xfrm>
        </p:spPr>
        <p:txBody>
          <a:bodyPr>
            <a:normAutofit/>
          </a:bodyPr>
          <a:lstStyle/>
          <a:p>
            <a:pPr algn="r"/>
            <a:r>
              <a:rPr lang="en-US" sz="3200" smtClean="0">
                <a:cs typeface="Arial" pitchFamily="34" charset="0"/>
              </a:rPr>
              <a:t>LECTURE 7</a:t>
            </a:r>
            <a:r>
              <a:rPr lang="en-US" sz="3200" dirty="0" smtClean="0"/>
              <a:t>: Peripherals PIT TIMER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Period 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/>
              <a:t>(count + 1) × clock cycle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(count + 1) / clock frequency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 	The clock frequency is </a:t>
            </a:r>
            <a:r>
              <a:rPr lang="en-US" dirty="0" smtClean="0"/>
              <a:t>50MHz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needed time period is </a:t>
            </a:r>
            <a:r>
              <a:rPr lang="en-US" dirty="0" smtClean="0"/>
              <a:t>5.1ms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What is the count value?</a:t>
            </a:r>
          </a:p>
        </p:txBody>
      </p:sp>
    </p:spTree>
    <p:extLst>
      <p:ext uri="{BB962C8B-B14F-4D97-AF65-F5344CB8AC3E}">
        <p14:creationId xmlns:p14="http://schemas.microsoft.com/office/powerpoint/2010/main" val="2887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program a timer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Set up count value</a:t>
            </a:r>
          </a:p>
          <a:p>
            <a:pPr lvl="1"/>
            <a:r>
              <a:rPr lang="en-US" dirty="0"/>
              <a:t>Check if the timer expires</a:t>
            </a:r>
          </a:p>
          <a:p>
            <a:pPr lvl="1"/>
            <a:r>
              <a:rPr lang="en-US" dirty="0"/>
              <a:t>Configure interrupt, if interrupt is to be used</a:t>
            </a:r>
          </a:p>
          <a:p>
            <a:pPr lvl="1"/>
            <a:r>
              <a:rPr lang="en-US" dirty="0"/>
              <a:t>Read current value (if supported)</a:t>
            </a:r>
          </a:p>
        </p:txBody>
      </p:sp>
    </p:spTree>
    <p:extLst>
      <p:ext uri="{BB962C8B-B14F-4D97-AF65-F5344CB8AC3E}">
        <p14:creationId xmlns:p14="http://schemas.microsoft.com/office/powerpoint/2010/main" val="22496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KL46 PIT Module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KL46 PIT module is an array of </a:t>
            </a:r>
            <a:r>
              <a:rPr lang="en-US" sz="2000" dirty="0" smtClean="0"/>
              <a:t>two timers </a:t>
            </a:r>
            <a:r>
              <a:rPr lang="en-US" sz="2000" dirty="0"/>
              <a:t>that can be used to </a:t>
            </a:r>
            <a:r>
              <a:rPr lang="en-US" sz="2000" b="1" dirty="0"/>
              <a:t>raise interrupts </a:t>
            </a:r>
            <a:r>
              <a:rPr lang="en-US" sz="2000" dirty="0"/>
              <a:t>and </a:t>
            </a:r>
            <a:r>
              <a:rPr lang="en-US" sz="2000" b="1" dirty="0"/>
              <a:t>trigger DMA </a:t>
            </a:r>
            <a:r>
              <a:rPr lang="en-US" sz="2000" dirty="0"/>
              <a:t>channels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As its name: “Periodic timers” the KL46 PIT timer is automatically restart when counter reaching to zero</a:t>
            </a:r>
          </a:p>
          <a:p>
            <a:pPr lvl="1"/>
            <a:r>
              <a:rPr lang="en-US" sz="2000" dirty="0" smtClean="0"/>
              <a:t>The KL46 PIT block diagram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45024"/>
            <a:ext cx="4944449" cy="32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KL46 PIT register descriptions</a:t>
            </a:r>
            <a:endParaRPr lang="en-US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815348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 KL46 PIT register descriptions</a:t>
            </a:r>
          </a:p>
          <a:p>
            <a:pPr lvl="1"/>
            <a:r>
              <a:rPr lang="en-US" b="1" dirty="0"/>
              <a:t>PIT Module Control Register (</a:t>
            </a:r>
            <a:r>
              <a:rPr lang="en-US" b="1" dirty="0" smtClean="0"/>
              <a:t>PIT_MCR)</a:t>
            </a:r>
            <a:r>
              <a:rPr lang="en-US" dirty="0" smtClean="0"/>
              <a:t> : enable/disable the PIT timer clock and control the timer when PIT enters debug mode</a:t>
            </a:r>
          </a:p>
          <a:p>
            <a:pPr lvl="1"/>
            <a:r>
              <a:rPr lang="en-US" b="1" dirty="0"/>
              <a:t>PIT </a:t>
            </a:r>
            <a:r>
              <a:rPr lang="en-US" b="1" dirty="0" smtClean="0"/>
              <a:t>Upper/Lower </a:t>
            </a:r>
            <a:r>
              <a:rPr lang="en-US" b="1" dirty="0"/>
              <a:t>Lifetime Timer Register (</a:t>
            </a:r>
            <a:r>
              <a:rPr lang="en-US" b="1" dirty="0" smtClean="0"/>
              <a:t>PIT_LTMR64H</a:t>
            </a:r>
            <a:r>
              <a:rPr lang="en-US" b="1" dirty="0"/>
              <a:t> </a:t>
            </a:r>
            <a:r>
              <a:rPr lang="en-US" b="1" dirty="0" smtClean="0"/>
              <a:t>PIT_LTMR64L)</a:t>
            </a:r>
            <a:r>
              <a:rPr lang="en-US" dirty="0" smtClean="0"/>
              <a:t>: counting the MCU lifetime (number of cycle has been elapsed from last restart)</a:t>
            </a:r>
          </a:p>
          <a:p>
            <a:pPr lvl="1"/>
            <a:r>
              <a:rPr lang="en-US" b="1" dirty="0"/>
              <a:t>Timer Load Value Register (</a:t>
            </a:r>
            <a:r>
              <a:rPr lang="en-US" b="1" dirty="0" err="1"/>
              <a:t>PIT_LDVALn</a:t>
            </a:r>
            <a:r>
              <a:rPr lang="en-US" b="1" dirty="0" smtClean="0"/>
              <a:t>)</a:t>
            </a:r>
            <a:r>
              <a:rPr lang="en-US" dirty="0" smtClean="0"/>
              <a:t>: set timeout counter number</a:t>
            </a:r>
          </a:p>
          <a:p>
            <a:pPr lvl="1"/>
            <a:r>
              <a:rPr lang="en-US" b="1" dirty="0"/>
              <a:t>Current Timer Value Register (</a:t>
            </a:r>
            <a:r>
              <a:rPr lang="en-US" b="1" dirty="0" err="1"/>
              <a:t>PIT_CVALn</a:t>
            </a:r>
            <a:r>
              <a:rPr lang="en-US" b="1" dirty="0" smtClean="0"/>
              <a:t>)</a:t>
            </a:r>
            <a:r>
              <a:rPr lang="en-US" dirty="0" smtClean="0"/>
              <a:t>: indicate the current timer position</a:t>
            </a:r>
          </a:p>
          <a:p>
            <a:pPr lvl="1"/>
            <a:r>
              <a:rPr lang="en-US" b="1" dirty="0"/>
              <a:t>Timer Control Register (</a:t>
            </a:r>
            <a:r>
              <a:rPr lang="en-US" b="1" dirty="0" err="1"/>
              <a:t>PIT_TCTRLn</a:t>
            </a:r>
            <a:r>
              <a:rPr lang="en-US" b="1" dirty="0" smtClean="0"/>
              <a:t>)</a:t>
            </a:r>
            <a:r>
              <a:rPr lang="en-US" dirty="0" smtClean="0"/>
              <a:t>: configure the specific timer enable/disable, setup the chain mode, timer interrupt enable</a:t>
            </a:r>
          </a:p>
          <a:p>
            <a:pPr lvl="1"/>
            <a:r>
              <a:rPr lang="en-US" b="1" dirty="0" smtClean="0"/>
              <a:t>Timer Flag Register (PIT_TFLG)</a:t>
            </a:r>
            <a:r>
              <a:rPr lang="en-US" dirty="0" smtClean="0"/>
              <a:t>: holds that status of the timer interrupt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/>
              <a:t>The counter period can be restarted, by first disabling, and then enabling the timer </a:t>
            </a:r>
            <a:r>
              <a:rPr lang="en-US" dirty="0" smtClean="0"/>
              <a:t>with </a:t>
            </a:r>
            <a:r>
              <a:rPr lang="en-US" dirty="0" err="1" smtClean="0"/>
              <a:t>TCTRLn</a:t>
            </a:r>
            <a:r>
              <a:rPr lang="en-US" dirty="0" smtClean="0"/>
              <a:t>[TEN</a:t>
            </a:r>
            <a:r>
              <a:rPr lang="en-US" dirty="0"/>
              <a:t>].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6885939" cy="17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/>
              <a:t>The counter period of a running timer can be modified, by first disabling the </a:t>
            </a:r>
            <a:r>
              <a:rPr lang="en-US" dirty="0" smtClean="0"/>
              <a:t>timer, setting </a:t>
            </a:r>
            <a:r>
              <a:rPr lang="en-US" dirty="0"/>
              <a:t>a new load value, and then enabling the timer again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38074"/>
            <a:ext cx="8367898" cy="18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/>
              <a:t>It is also possible to change the counter period without restarting the timer by </a:t>
            </a:r>
            <a:r>
              <a:rPr lang="en-US" dirty="0" smtClean="0"/>
              <a:t>writing LDVAL </a:t>
            </a:r>
            <a:r>
              <a:rPr lang="en-US" dirty="0"/>
              <a:t>with the new load value. This value will then be loaded after the next </a:t>
            </a:r>
            <a:r>
              <a:rPr lang="en-US" dirty="0" smtClean="0"/>
              <a:t>trigger event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1" y="4365104"/>
            <a:ext cx="866495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scenarios on setting the timer counter</a:t>
            </a:r>
          </a:p>
          <a:p>
            <a:pPr lvl="1"/>
            <a:r>
              <a:rPr lang="en-US" dirty="0" smtClean="0"/>
              <a:t>If we want to setup a timer with timeout period &gt; maximum timer counter:</a:t>
            </a:r>
          </a:p>
          <a:p>
            <a:pPr marL="457200" lvl="1" indent="0" algn="ctr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timeout &gt; 2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this case we can consider to use the </a:t>
            </a:r>
            <a:r>
              <a:rPr lang="en-US" b="1" dirty="0" smtClean="0"/>
              <a:t>chain timer </a:t>
            </a:r>
            <a:r>
              <a:rPr lang="en-US" dirty="0" smtClean="0"/>
              <a:t>(timer2 counter will be started to count when timer1 counter reached to zero)</a:t>
            </a:r>
          </a:p>
        </p:txBody>
      </p:sp>
    </p:spTree>
    <p:extLst>
      <p:ext uri="{BB962C8B-B14F-4D97-AF65-F5344CB8AC3E}">
        <p14:creationId xmlns:p14="http://schemas.microsoft.com/office/powerpoint/2010/main" val="27110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Some examples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PIT clock has a frequency of 50 </a:t>
            </a:r>
            <a:r>
              <a:rPr lang="en-US" dirty="0" err="1"/>
              <a:t>MHz.</a:t>
            </a:r>
            <a:endParaRPr lang="en-US" dirty="0"/>
          </a:p>
          <a:p>
            <a:pPr lvl="1"/>
            <a:r>
              <a:rPr lang="en-US" dirty="0" smtClean="0"/>
              <a:t>Timer </a:t>
            </a:r>
            <a:r>
              <a:rPr lang="en-US" dirty="0"/>
              <a:t>1 creates an interrupt every 5.12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endParaRPr lang="en-US" dirty="0" smtClean="0"/>
          </a:p>
          <a:p>
            <a:pPr lvl="1"/>
            <a:r>
              <a:rPr lang="en-US" dirty="0"/>
              <a:t>Timer </a:t>
            </a:r>
            <a:r>
              <a:rPr lang="en-US" dirty="0" smtClean="0"/>
              <a:t>2 </a:t>
            </a:r>
            <a:r>
              <a:rPr lang="en-US" dirty="0"/>
              <a:t>creates an interrupt every </a:t>
            </a:r>
            <a:r>
              <a:rPr lang="en-US" dirty="0" smtClean="0"/>
              <a:t>30 </a:t>
            </a:r>
            <a:r>
              <a:rPr lang="en-US" dirty="0" err="1" smtClean="0"/>
              <a:t>ms.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turn on PIT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PIT_MCR = 0x00;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PIT_LDVAL1 = 0x0003E7FF; // setup timer 1 for 256000 cycles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= TIE; // enable Timer 1 interrupts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|= TEN; // start Timer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0x0016E35F; // setup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1500000 cycles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|= TEN; // start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basis concepts about timer, specifically in KL46 </a:t>
            </a:r>
            <a:r>
              <a:rPr lang="en-US" altLang="en-US" sz="2400" dirty="0" err="1" smtClean="0"/>
              <a:t>SoC.</a:t>
            </a:r>
            <a:endParaRPr lang="en-US" altLang="en-US" sz="2400" dirty="0"/>
          </a:p>
          <a:p>
            <a:pPr algn="just"/>
            <a:r>
              <a:rPr lang="en-US" sz="2400" dirty="0" smtClean="0"/>
              <a:t>Understanding on how to configure the PIT module in KL46.</a:t>
            </a:r>
          </a:p>
          <a:p>
            <a:pPr algn="just"/>
            <a:r>
              <a:rPr lang="en-US" sz="2400" dirty="0" smtClean="0"/>
              <a:t>Understanding on how to configure the Real </a:t>
            </a:r>
            <a:r>
              <a:rPr lang="en-US" sz="2400" smtClean="0"/>
              <a:t>Time Clock – RTC.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Some examples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PIT clock has a frequency of </a:t>
            </a:r>
            <a:r>
              <a:rPr lang="en-US" dirty="0" smtClean="0"/>
              <a:t>100 </a:t>
            </a:r>
            <a:r>
              <a:rPr lang="en-US" dirty="0" err="1"/>
              <a:t>MHz.</a:t>
            </a:r>
            <a:endParaRPr lang="en-US" dirty="0"/>
          </a:p>
          <a:p>
            <a:pPr lvl="1"/>
            <a:r>
              <a:rPr lang="en-US" dirty="0" smtClean="0"/>
              <a:t>Two timer module are available</a:t>
            </a:r>
          </a:p>
          <a:p>
            <a:pPr lvl="1"/>
            <a:r>
              <a:rPr lang="en-US" dirty="0"/>
              <a:t>An interrupt shall be raised every </a:t>
            </a:r>
            <a:r>
              <a:rPr lang="en-US" b="1" dirty="0">
                <a:solidFill>
                  <a:srgbClr val="FF0000"/>
                </a:solidFill>
              </a:rPr>
              <a:t>1 hour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turn on PIT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PIT_MCR = 0x00;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PIT_LDVAL1 = </a:t>
            </a:r>
            <a:r>
              <a:rPr lang="en-US" dirty="0">
                <a:solidFill>
                  <a:srgbClr val="00B050"/>
                </a:solidFill>
              </a:rPr>
              <a:t>0x23C345FF;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0x00000009;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timer 1 for </a:t>
            </a:r>
            <a:r>
              <a:rPr lang="en-US" dirty="0">
                <a:solidFill>
                  <a:srgbClr val="00B050"/>
                </a:solidFill>
              </a:rPr>
              <a:t>600 000 000 cycles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= TIE; // enable Timer 1 interrupts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PIT_TCTRL1 |= TEN; // start Timer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PIT_LDVAL3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0x00000009;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timer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cycles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= TIE; // enable Timer 2 interrupt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|= CHN; // chain Timer 2 to Timer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PIT_TCTRL2 |= TEN; // start Timer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28432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</a:t>
            </a:r>
            <a:r>
              <a:rPr lang="en-US" altLang="en-US" sz="3600" smtClean="0">
                <a:cs typeface="Tahoma" pitchFamily="34" charset="0"/>
              </a:rPr>
              <a:t>Time Clock – RTC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modern device today, almost has clock which can be display in LCD with time and date information.</a:t>
            </a:r>
          </a:p>
          <a:p>
            <a:r>
              <a:rPr lang="en-US" dirty="0" smtClean="0"/>
              <a:t>The Real Time Clock – RTC is used to maintain and control the date &amp; time which runs off its own battery.</a:t>
            </a:r>
          </a:p>
          <a:p>
            <a:r>
              <a:rPr lang="en-US" dirty="0" smtClean="0"/>
              <a:t>The RTC also used to other functions including alarm and event scheduling.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KL46 RTC Module</a:t>
            </a:r>
          </a:p>
          <a:p>
            <a:pPr lvl="1"/>
            <a:r>
              <a:rPr lang="en-US" dirty="0"/>
              <a:t>The RTC module features include:</a:t>
            </a:r>
          </a:p>
          <a:p>
            <a:pPr lvl="2"/>
            <a:r>
              <a:rPr lang="en-US" dirty="0" smtClean="0"/>
              <a:t>32-bit </a:t>
            </a:r>
            <a:r>
              <a:rPr lang="en-US" dirty="0"/>
              <a:t>seconds counter with roll-over protection and 32-bit alarm</a:t>
            </a:r>
          </a:p>
          <a:p>
            <a:pPr lvl="2"/>
            <a:r>
              <a:rPr lang="en-US" dirty="0" smtClean="0"/>
              <a:t>16-bit </a:t>
            </a:r>
            <a:r>
              <a:rPr lang="en-US" dirty="0" err="1"/>
              <a:t>prescaler</a:t>
            </a:r>
            <a:r>
              <a:rPr lang="en-US" dirty="0"/>
              <a:t> with compensation that can correct errors between 0.12 ppm </a:t>
            </a:r>
            <a:r>
              <a:rPr lang="en-US" dirty="0" smtClean="0"/>
              <a:t>and 3906 </a:t>
            </a:r>
            <a:r>
              <a:rPr lang="en-US" dirty="0"/>
              <a:t>ppm</a:t>
            </a:r>
          </a:p>
          <a:p>
            <a:pPr lvl="2"/>
            <a:r>
              <a:rPr lang="en-US" dirty="0" smtClean="0"/>
              <a:t>Register </a:t>
            </a:r>
            <a:r>
              <a:rPr lang="en-US" dirty="0"/>
              <a:t>write </a:t>
            </a:r>
            <a:r>
              <a:rPr lang="en-US" dirty="0" smtClean="0"/>
              <a:t>protection: Lock </a:t>
            </a:r>
            <a:r>
              <a:rPr lang="en-US" dirty="0"/>
              <a:t>register requires POR or software reset to enable write access</a:t>
            </a:r>
          </a:p>
          <a:p>
            <a:pPr lvl="2"/>
            <a:r>
              <a:rPr lang="en-US" dirty="0" smtClean="0"/>
              <a:t>1 </a:t>
            </a:r>
            <a:r>
              <a:rPr lang="en-US" dirty="0"/>
              <a:t>Hz square wave </a:t>
            </a:r>
            <a:r>
              <a:rPr lang="en-US" dirty="0" smtClean="0"/>
              <a:t>output</a:t>
            </a:r>
          </a:p>
          <a:p>
            <a:pPr lvl="2"/>
            <a:r>
              <a:rPr lang="en-US" dirty="0"/>
              <a:t>The RTC remains functional in all low power modes and can generate an interrupt to </a:t>
            </a:r>
            <a:r>
              <a:rPr lang="en-US" dirty="0" smtClean="0"/>
              <a:t>exit any </a:t>
            </a:r>
            <a:r>
              <a:rPr lang="en-US" dirty="0"/>
              <a:t>low power mode.</a:t>
            </a:r>
          </a:p>
        </p:txBody>
      </p:sp>
    </p:spTree>
    <p:extLst>
      <p:ext uri="{BB962C8B-B14F-4D97-AF65-F5344CB8AC3E}">
        <p14:creationId xmlns:p14="http://schemas.microsoft.com/office/powerpoint/2010/main" val="1333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KL46 RTC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Internal connection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02482" y="2842636"/>
            <a:ext cx="1506682" cy="3283527"/>
            <a:chOff x="5859607" y="1642630"/>
            <a:chExt cx="1506682" cy="3283527"/>
          </a:xfrm>
        </p:grpSpPr>
        <p:sp>
          <p:nvSpPr>
            <p:cNvPr id="25" name="Rectangle 24"/>
            <p:cNvSpPr/>
            <p:nvPr/>
          </p:nvSpPr>
          <p:spPr>
            <a:xfrm>
              <a:off x="5859607" y="1642630"/>
              <a:ext cx="1506682" cy="3283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86500" y="3011632"/>
              <a:ext cx="65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RTC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978850" y="2852159"/>
            <a:ext cx="509155" cy="881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92608" y="3028398"/>
            <a:ext cx="461665" cy="50270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r"/>
            <a:r>
              <a:rPr lang="en-US" dirty="0" smtClean="0"/>
              <a:t>SIM</a:t>
            </a:r>
            <a:endParaRPr lang="en-US" dirty="0"/>
          </a:p>
        </p:txBody>
      </p:sp>
      <p:grpSp>
        <p:nvGrpSpPr>
          <p:cNvPr id="29" name="Group 10"/>
          <p:cNvGrpSpPr/>
          <p:nvPr/>
        </p:nvGrpSpPr>
        <p:grpSpPr>
          <a:xfrm>
            <a:off x="1772522" y="5210897"/>
            <a:ext cx="1745673" cy="696191"/>
            <a:chOff x="6109854" y="3782291"/>
            <a:chExt cx="1745673" cy="696191"/>
          </a:xfrm>
        </p:grpSpPr>
        <p:sp>
          <p:nvSpPr>
            <p:cNvPr id="30" name="Rectangle 29"/>
            <p:cNvSpPr/>
            <p:nvPr/>
          </p:nvSpPr>
          <p:spPr>
            <a:xfrm>
              <a:off x="6109854" y="3782291"/>
              <a:ext cx="1745673" cy="69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9009" y="39277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NVIC</a:t>
              </a:r>
              <a:endParaRPr lang="en-US" dirty="0"/>
            </a:p>
          </p:txBody>
        </p:sp>
      </p:grpSp>
      <p:grpSp>
        <p:nvGrpSpPr>
          <p:cNvPr id="32" name="Group 21"/>
          <p:cNvGrpSpPr/>
          <p:nvPr/>
        </p:nvGrpSpPr>
        <p:grpSpPr>
          <a:xfrm>
            <a:off x="1765583" y="2852161"/>
            <a:ext cx="1745673" cy="696191"/>
            <a:chOff x="1025236" y="3207328"/>
            <a:chExt cx="1745673" cy="696191"/>
          </a:xfrm>
        </p:grpSpPr>
        <p:sp>
          <p:nvSpPr>
            <p:cNvPr id="33" name="Rectangle 32"/>
            <p:cNvSpPr/>
            <p:nvPr/>
          </p:nvSpPr>
          <p:spPr>
            <a:xfrm>
              <a:off x="1025236" y="3207328"/>
              <a:ext cx="1745673" cy="69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5955" y="335280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MCG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65583" y="4145829"/>
            <a:ext cx="1745673" cy="69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39211" y="4291302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 OSC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23385" y="5566784"/>
            <a:ext cx="247736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58540" y="4270524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Timer clock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98398" y="3298970"/>
            <a:ext cx="1492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8200" y="2935293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Register access</a:t>
            </a:r>
          </a:p>
          <a:p>
            <a:pPr algn="ctr"/>
            <a:r>
              <a:rPr lang="en-US" sz="1000" dirty="0" smtClean="0"/>
              <a:t>clock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3" idx="3"/>
          </p:cNvCxnSpPr>
          <p:nvPr/>
        </p:nvCxnSpPr>
        <p:spPr>
          <a:xfrm>
            <a:off x="3511256" y="3200257"/>
            <a:ext cx="467596" cy="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5" idx="1"/>
          </p:cNvCxnSpPr>
          <p:nvPr/>
        </p:nvCxnSpPr>
        <p:spPr>
          <a:xfrm flipV="1">
            <a:off x="3497400" y="4484400"/>
            <a:ext cx="2505082" cy="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72840" y="532779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interrupt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14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KL46 RTC Module</a:t>
            </a:r>
          </a:p>
          <a:p>
            <a:pPr lvl="1"/>
            <a:r>
              <a:rPr lang="en-US" sz="2000" dirty="0" smtClean="0"/>
              <a:t>Registers:</a:t>
            </a:r>
            <a:endParaRPr lang="en-US" sz="2000" dirty="0"/>
          </a:p>
          <a:p>
            <a:pPr lvl="2"/>
            <a:r>
              <a:rPr lang="en-US" sz="1800" dirty="0"/>
              <a:t>All registers must be accessed using 32-bit writes and all register accesses incur </a:t>
            </a:r>
            <a:r>
              <a:rPr lang="en-US" sz="1800" dirty="0" smtClean="0"/>
              <a:t>three wait </a:t>
            </a:r>
            <a:r>
              <a:rPr lang="en-US" sz="1800" dirty="0"/>
              <a:t>states.</a:t>
            </a:r>
          </a:p>
          <a:p>
            <a:pPr lvl="2"/>
            <a:r>
              <a:rPr lang="en-US" sz="1800" dirty="0"/>
              <a:t>Write accesses to any register by non-supervisor mode software, when the </a:t>
            </a:r>
            <a:r>
              <a:rPr lang="en-US" sz="1800" dirty="0" smtClean="0"/>
              <a:t>supervisor access </a:t>
            </a:r>
            <a:r>
              <a:rPr lang="en-US" sz="1800" dirty="0"/>
              <a:t>bit in the control register is clear, will terminate with a bus </a:t>
            </a:r>
            <a:r>
              <a:rPr lang="en-US" sz="1800" dirty="0" smtClean="0"/>
              <a:t>error.</a:t>
            </a:r>
            <a:endParaRPr lang="en-US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8" y="3892261"/>
            <a:ext cx="7084226" cy="28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KL46 RTC Module </a:t>
            </a:r>
            <a:r>
              <a:rPr lang="en-US" sz="2400" b="1" dirty="0" smtClean="0"/>
              <a:t>– Step </a:t>
            </a:r>
            <a:r>
              <a:rPr lang="en-US" sz="2400" b="1" dirty="0"/>
              <a:t>to configure the RTC</a:t>
            </a:r>
          </a:p>
          <a:p>
            <a:r>
              <a:rPr lang="en-US" sz="2200" dirty="0" smtClean="0"/>
              <a:t>In system </a:t>
            </a:r>
            <a:r>
              <a:rPr lang="en-US" sz="2200" dirty="0"/>
              <a:t>powered-up state</a:t>
            </a:r>
          </a:p>
          <a:p>
            <a:pPr lvl="1"/>
            <a:r>
              <a:rPr lang="en-US" sz="1800" dirty="0"/>
              <a:t>Configure the SIM for access to the RTC register block</a:t>
            </a:r>
          </a:p>
          <a:p>
            <a:pPr marL="457200" lvl="1" indent="0">
              <a:buNone/>
            </a:pPr>
            <a:r>
              <a:rPr lang="en-US" sz="1800" dirty="0" smtClean="0"/>
              <a:t>/*</a:t>
            </a:r>
            <a:r>
              <a:rPr lang="en-US" sz="1800" dirty="0"/>
              <a:t>enable the clock to SRTC module register space*/</a:t>
            </a:r>
          </a:p>
          <a:p>
            <a:pPr marL="457200" lvl="1" indent="0">
              <a:buNone/>
            </a:pPr>
            <a:r>
              <a:rPr lang="en-US" sz="1800" dirty="0" smtClean="0"/>
              <a:t>SIM_SCGC6 </a:t>
            </a:r>
            <a:r>
              <a:rPr lang="en-US" sz="1800" dirty="0"/>
              <a:t>= SIM_SCGC6_RTC_MASK;</a:t>
            </a:r>
          </a:p>
          <a:p>
            <a:r>
              <a:rPr lang="en-US" sz="2200" dirty="0" smtClean="0"/>
              <a:t>After </a:t>
            </a:r>
            <a:r>
              <a:rPr lang="en-US" sz="2200" dirty="0"/>
              <a:t>VBAT POR or software reset</a:t>
            </a:r>
          </a:p>
          <a:p>
            <a:pPr lvl="1"/>
            <a:r>
              <a:rPr lang="en-US" sz="1800" dirty="0" smtClean="0"/>
              <a:t>Enable </a:t>
            </a:r>
            <a:r>
              <a:rPr lang="en-US" sz="1800" dirty="0"/>
              <a:t>the oscillator</a:t>
            </a:r>
          </a:p>
          <a:p>
            <a:pPr marL="457200" lvl="1" indent="0">
              <a:buNone/>
            </a:pPr>
            <a:r>
              <a:rPr lang="en-US" sz="1800" dirty="0" smtClean="0"/>
              <a:t>RTC_CR </a:t>
            </a:r>
            <a:r>
              <a:rPr lang="en-US" sz="1800" dirty="0"/>
              <a:t>|= RTC_CR_OSCE_MASK;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time invalid flag is set and must be cleared by writing the seconds register to a valid value</a:t>
            </a:r>
          </a:p>
          <a:p>
            <a:pPr marL="457200" lvl="1" indent="0">
              <a:buNone/>
            </a:pPr>
            <a:r>
              <a:rPr lang="en-US" sz="1800" dirty="0" smtClean="0"/>
              <a:t>RTC_TSR </a:t>
            </a:r>
            <a:r>
              <a:rPr lang="en-US" sz="1800" dirty="0"/>
              <a:t>= 0x00000005;</a:t>
            </a:r>
          </a:p>
          <a:p>
            <a:pPr lvl="1"/>
            <a:r>
              <a:rPr lang="en-US" sz="1800" dirty="0" smtClean="0"/>
              <a:t>Enable </a:t>
            </a:r>
            <a:r>
              <a:rPr lang="en-US" sz="1800" dirty="0"/>
              <a:t>the counter</a:t>
            </a:r>
          </a:p>
          <a:p>
            <a:pPr marL="457200" lvl="1" indent="0">
              <a:buNone/>
            </a:pPr>
            <a:r>
              <a:rPr lang="en-US" sz="1800" dirty="0" smtClean="0"/>
              <a:t>RTC_SR |= RTC_SR_TCE_MASK;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Real Time Clock – RTC (con.t)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KL46 RTC Module </a:t>
            </a:r>
            <a:r>
              <a:rPr lang="en-US" sz="2400" b="1" dirty="0" smtClean="0"/>
              <a:t>– Step </a:t>
            </a:r>
            <a:r>
              <a:rPr lang="en-US" sz="2400" b="1" dirty="0"/>
              <a:t>to configure the RTC</a:t>
            </a:r>
          </a:p>
          <a:p>
            <a:r>
              <a:rPr lang="en-US" sz="2200" dirty="0" smtClean="0"/>
              <a:t>Using time </a:t>
            </a:r>
            <a:r>
              <a:rPr lang="en-US" sz="2200" dirty="0"/>
              <a:t>compensation use the RTC_TCR register</a:t>
            </a:r>
          </a:p>
          <a:p>
            <a:pPr lvl="1"/>
            <a:r>
              <a:rPr lang="en-US" sz="1800" dirty="0" smtClean="0"/>
              <a:t>Select </a:t>
            </a:r>
            <a:r>
              <a:rPr lang="en-US" sz="1800" dirty="0"/>
              <a:t>compensation interval value (1 to 256)</a:t>
            </a:r>
          </a:p>
          <a:p>
            <a:pPr lvl="1"/>
            <a:r>
              <a:rPr lang="en-US" sz="1800" dirty="0" smtClean="0"/>
              <a:t>Select </a:t>
            </a:r>
            <a:r>
              <a:rPr lang="en-US" sz="1800" dirty="0"/>
              <a:t>time compensation register value (-127 to +128)</a:t>
            </a:r>
          </a:p>
          <a:p>
            <a:pPr marL="457200" lvl="1" indent="0">
              <a:buNone/>
            </a:pPr>
            <a:r>
              <a:rPr lang="en-US" sz="1800" dirty="0" smtClean="0"/>
              <a:t>RTC_TCR </a:t>
            </a:r>
            <a:r>
              <a:rPr lang="en-US" sz="1800" dirty="0"/>
              <a:t>= 0x0000_0100;  //apply every 2 seconds</a:t>
            </a:r>
          </a:p>
          <a:p>
            <a:pPr marL="457200" lvl="1" indent="0">
              <a:buNone/>
            </a:pPr>
            <a:r>
              <a:rPr lang="en-US" sz="1800" dirty="0" smtClean="0"/>
              <a:t>RTC_TCR </a:t>
            </a:r>
            <a:r>
              <a:rPr lang="en-US" sz="1800" dirty="0"/>
              <a:t>|= 0x0000_0080; // add 128 cycles to the </a:t>
            </a:r>
            <a:r>
              <a:rPr lang="en-US" sz="1800" dirty="0" err="1"/>
              <a:t>prescaler</a:t>
            </a:r>
            <a:r>
              <a:rPr lang="en-US" sz="1800" dirty="0"/>
              <a:t> register</a:t>
            </a:r>
          </a:p>
          <a:p>
            <a:r>
              <a:rPr lang="en-US" sz="2200" dirty="0" smtClean="0"/>
              <a:t>To </a:t>
            </a:r>
            <a:r>
              <a:rPr lang="en-US" sz="2200" dirty="0"/>
              <a:t>lock the Status, Control, or Time Compensation Registers use the RTC Lock register (hard lock</a:t>
            </a:r>
            <a:r>
              <a:rPr lang="en-US" sz="2200" dirty="0" smtClean="0"/>
              <a:t>).</a:t>
            </a:r>
          </a:p>
          <a:p>
            <a:pPr lvl="1"/>
            <a:r>
              <a:rPr lang="en-US" sz="1800" dirty="0" smtClean="0"/>
              <a:t>Can </a:t>
            </a:r>
            <a:r>
              <a:rPr lang="en-US" sz="1800" dirty="0"/>
              <a:t>only be cleared on </a:t>
            </a:r>
            <a:r>
              <a:rPr lang="en-US" sz="1800" dirty="0" err="1"/>
              <a:t>Vbat</a:t>
            </a:r>
            <a:r>
              <a:rPr lang="en-US" sz="1800" dirty="0"/>
              <a:t> POR or software reset via RTC_CR</a:t>
            </a:r>
          </a:p>
          <a:p>
            <a:pPr marL="457200" lvl="1" indent="0">
              <a:buNone/>
            </a:pPr>
            <a:r>
              <a:rPr lang="en-US" sz="1800" dirty="0"/>
              <a:t>RTC_LR  = 0x00000010; // lock SR, CR, and TCR. Will require VBAT </a:t>
            </a:r>
            <a:r>
              <a:rPr lang="en-US" sz="1800" dirty="0" smtClean="0"/>
              <a:t>POR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13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EC06D-22F4-4731-99D6-B0E4438E75C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488237" cy="490855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the basic concepts regarding periodic timer and especially the KL46 PIT and RTC timer modules.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on how to setup a simple timer and a chain timer.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on how to setup a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395085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Periodic Interrupt Timer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41875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18581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Overview on KL46 Timer modules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The KL46 supports following timer modules: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Timer/PWM Module (PWM)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two </a:t>
            </a:r>
            <a:r>
              <a:rPr lang="en-US" altLang="en-US" sz="2400" dirty="0"/>
              <a:t>to eight channel timer which supports </a:t>
            </a:r>
            <a:r>
              <a:rPr lang="en-US" altLang="en-US" sz="2400" dirty="0" smtClean="0"/>
              <a:t>input capture</a:t>
            </a:r>
            <a:r>
              <a:rPr lang="en-US" altLang="en-US" sz="2400" dirty="0"/>
              <a:t>, output compare, and the generation of PWM signals to control electric motor </a:t>
            </a:r>
            <a:r>
              <a:rPr lang="en-US" altLang="en-US" sz="2400" dirty="0" smtClean="0"/>
              <a:t>and power </a:t>
            </a:r>
            <a:r>
              <a:rPr lang="en-US" altLang="en-US" sz="2400" dirty="0"/>
              <a:t>management applications. The counter, compare and capture registers are </a:t>
            </a:r>
            <a:r>
              <a:rPr lang="en-US" altLang="en-US" sz="2400" dirty="0" smtClean="0"/>
              <a:t>clocked by </a:t>
            </a:r>
            <a:r>
              <a:rPr lang="en-US" altLang="en-US" sz="2400" dirty="0"/>
              <a:t>an asynchronous clock that can remain enabled in low power modes</a:t>
            </a:r>
            <a:r>
              <a:rPr lang="en-US" alt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Periodic Interrupt Timer (PIT</a:t>
            </a:r>
            <a:r>
              <a:rPr lang="en-US" altLang="en-US" sz="24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Low power timer (LPTMR)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can </a:t>
            </a:r>
            <a:r>
              <a:rPr lang="en-US" altLang="en-US" sz="2400" dirty="0"/>
              <a:t>be configured to operate as a time counter </a:t>
            </a:r>
            <a:r>
              <a:rPr lang="en-US" altLang="en-US" sz="2400" dirty="0" smtClean="0"/>
              <a:t>with optional </a:t>
            </a:r>
            <a:r>
              <a:rPr lang="en-US" altLang="en-US" sz="2400" dirty="0" err="1"/>
              <a:t>prescaler</a:t>
            </a:r>
            <a:r>
              <a:rPr lang="en-US" altLang="en-US" sz="2400" dirty="0"/>
              <a:t>, or as a pulse counter with optional glitch filter, across all </a:t>
            </a:r>
            <a:r>
              <a:rPr lang="en-US" altLang="en-US" sz="2400" dirty="0" smtClean="0"/>
              <a:t>power modes</a:t>
            </a:r>
            <a:r>
              <a:rPr lang="en-US" altLang="en-US" sz="2400" dirty="0"/>
              <a:t>, including the low-leakage modes. It can also continue operating through </a:t>
            </a:r>
            <a:r>
              <a:rPr lang="en-US" altLang="en-US" sz="2400" dirty="0" smtClean="0"/>
              <a:t>most system </a:t>
            </a:r>
            <a:r>
              <a:rPr lang="en-US" altLang="en-US" sz="2400" dirty="0"/>
              <a:t>reset events, allowing it to be used as a time of day counter</a:t>
            </a:r>
            <a:r>
              <a:rPr lang="en-US" alt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Real Time Clock (RTC)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This lecture only focuses on PIT, the remaining modules are advance topics and target on student’s self-study. Refer </a:t>
            </a:r>
            <a:r>
              <a:rPr lang="en-US" altLang="en-US" sz="2800" dirty="0" smtClean="0">
                <a:hlinkClick r:id="rId3"/>
              </a:rPr>
              <a:t>link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1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Overview on KL46 Timer </a:t>
            </a:r>
            <a:r>
              <a:rPr lang="da-DK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Periodic Interrupt Timer (PIT) Module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Real Time Clock (RTC) Module</a:t>
            </a:r>
          </a:p>
        </p:txBody>
      </p:sp>
    </p:spTree>
    <p:extLst>
      <p:ext uri="{BB962C8B-B14F-4D97-AF65-F5344CB8AC3E}">
        <p14:creationId xmlns:p14="http://schemas.microsoft.com/office/powerpoint/2010/main" val="32600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pitchFamily="34" charset="0"/>
              </a:rPr>
              <a:t>Periodic Interrupt Timer (PIT</a:t>
            </a:r>
            <a:r>
              <a:rPr lang="en-US" altLang="en-US" sz="3600" dirty="0">
                <a:cs typeface="Tahoma" pitchFamily="34" charset="0"/>
              </a:rPr>
              <a:t>)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PIT is an counter </a:t>
            </a:r>
            <a:r>
              <a:rPr lang="en-US" dirty="0"/>
              <a:t>that generates an output signal when it reaches a programmed count. The output signal is often used to trigger an interrupt</a:t>
            </a:r>
          </a:p>
          <a:p>
            <a:r>
              <a:rPr lang="en-US" dirty="0" smtClean="0"/>
              <a:t>PIT </a:t>
            </a:r>
            <a:r>
              <a:rPr lang="en-US" dirty="0"/>
              <a:t>may be one-shot or periodic. </a:t>
            </a:r>
            <a:endParaRPr lang="en-US" dirty="0" smtClean="0"/>
          </a:p>
          <a:p>
            <a:pPr lvl="1"/>
            <a:r>
              <a:rPr lang="en-US" dirty="0" smtClean="0"/>
              <a:t>One-shot </a:t>
            </a:r>
            <a:r>
              <a:rPr lang="en-US" dirty="0"/>
              <a:t>timers will signal only once and then stop counting. </a:t>
            </a:r>
            <a:endParaRPr lang="en-US" dirty="0" smtClean="0"/>
          </a:p>
          <a:p>
            <a:pPr lvl="1"/>
            <a:r>
              <a:rPr lang="en-US" dirty="0" smtClean="0"/>
              <a:t>Periodic </a:t>
            </a:r>
            <a:r>
              <a:rPr lang="en-US" dirty="0"/>
              <a:t>timers signal every time they reach a specific value and then restart, thus producing a signal at periodic intervals. Periodic timers are typically used to invoke activities that must be performed at regular </a:t>
            </a:r>
            <a:r>
              <a:rPr lang="en-US" dirty="0" smtClean="0"/>
              <a:t>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applications: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implement a clock</a:t>
            </a:r>
          </a:p>
          <a:p>
            <a:pPr lvl="1"/>
            <a:r>
              <a:rPr lang="en-US" dirty="0"/>
              <a:t>To check user input periodically</a:t>
            </a:r>
          </a:p>
          <a:p>
            <a:pPr lvl="1"/>
            <a:r>
              <a:rPr lang="en-US" dirty="0"/>
              <a:t>To monitor environment changes</a:t>
            </a:r>
          </a:p>
          <a:p>
            <a:pPr lvl="1"/>
            <a:r>
              <a:rPr lang="en-US" dirty="0"/>
              <a:t>To switch between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Count how many cycles/times the MCU has been elapsed since last restart.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pitchFamily="34" charset="0"/>
              </a:rPr>
              <a:t>Periodic Interrupt Timer (PIT) – cont. </a:t>
            </a:r>
            <a:endParaRPr lang="vi-VN" altLang="en-US" sz="3600" dirty="0"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Simple explanation</a:t>
            </a:r>
            <a:r>
              <a:rPr lang="en-US" dirty="0" smtClean="0"/>
              <a:t>:</a:t>
            </a:r>
          </a:p>
          <a:p>
            <a:pPr lvl="1"/>
            <a:r>
              <a:rPr lang="en-US" altLang="en-US" dirty="0"/>
              <a:t>A timer is basically a counter of clock cycles.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55576" y="2819400"/>
          <a:ext cx="7436853" cy="348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4178415" imgH="1772114" progId="Visio.Drawing.11">
                  <p:embed/>
                </p:oleObj>
              </mc:Choice>
              <mc:Fallback>
                <p:oleObj name="Visio" r:id="rId3" imgW="4178415" imgH="1772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19400"/>
                        <a:ext cx="7436853" cy="348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FA95E671EC1448FB07776EA546E7F" ma:contentTypeVersion="12" ma:contentTypeDescription="Create a new document." ma:contentTypeScope="" ma:versionID="14869bfe77eae67cd08045909fc1cfb1">
  <xsd:schema xmlns:xsd="http://www.w3.org/2001/XMLSchema" xmlns:xs="http://www.w3.org/2001/XMLSchema" xmlns:p="http://schemas.microsoft.com/office/2006/metadata/properties" xmlns:ns2="12aa559f-4c96-4b69-a7df-ce9cda16ff34" xmlns:ns3="d06bbe67-9ddf-4939-9f19-13fa5e7ccdeb" targetNamespace="http://schemas.microsoft.com/office/2006/metadata/properties" ma:root="true" ma:fieldsID="dbee0a3a034105f71abc2e2c22127a8f" ns2:_="" ns3:_="">
    <xsd:import namespace="12aa559f-4c96-4b69-a7df-ce9cda16ff34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a559f-4c96-4b69-a7df-ce9cda16f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6B6AC0-3C45-484C-B72C-A45AF5B0B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aa559f-4c96-4b69-a7df-ce9cda16ff34"/>
    <ds:schemaRef ds:uri="d06bbe67-9ddf-4939-9f19-13fa5e7cc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D4A87-45FF-459A-808B-1E8F700E2021}">
  <ds:schemaRefs>
    <ds:schemaRef ds:uri="12aa559f-4c96-4b69-a7df-ce9cda16ff34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06bbe67-9ddf-4939-9f19-13fa5e7ccdeb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5CD6C60-743C-4DE9-A522-98C98D71CE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1771</Words>
  <Application>Microsoft Office PowerPoint</Application>
  <PresentationFormat>On-screen Show (4:3)</PresentationFormat>
  <Paragraphs>206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Tahoma</vt:lpstr>
      <vt:lpstr>Wingdings</vt:lpstr>
      <vt:lpstr>Office Theme</vt:lpstr>
      <vt:lpstr>Visio</vt:lpstr>
      <vt:lpstr>LECTURE 7: Peripherals PIT TIMER</vt:lpstr>
      <vt:lpstr>Learning Goals</vt:lpstr>
      <vt:lpstr>Table of contents</vt:lpstr>
      <vt:lpstr>Table of contents</vt:lpstr>
      <vt:lpstr>Overview on KL46 Timer modules</vt:lpstr>
      <vt:lpstr>Table of contents</vt:lpstr>
      <vt:lpstr>Periodic Interrupt Timer (PIT)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Periodic Interrupt Timer (PIT) – cont. </vt:lpstr>
      <vt:lpstr>Table of contents</vt:lpstr>
      <vt:lpstr>Real Time Clock – RTC</vt:lpstr>
      <vt:lpstr>Real Time Clock – RTC (con.t)</vt:lpstr>
      <vt:lpstr>Real Time Clock – RTC (con.t)</vt:lpstr>
      <vt:lpstr>Real Time Clock – RTC (con.t)</vt:lpstr>
      <vt:lpstr>Real Time Clock – RTC (con.t)</vt:lpstr>
      <vt:lpstr>Real Time Clock – RTC (con.t)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Linh Nguyen Hoang</cp:lastModifiedBy>
  <cp:revision>210</cp:revision>
  <dcterms:created xsi:type="dcterms:W3CDTF">2014-05-08T08:09:05Z</dcterms:created>
  <dcterms:modified xsi:type="dcterms:W3CDTF">2021-04-29T10:34:07Z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0x0101007A2FA95E671EC1448FB07776EA546E7F</vt:lpwstr>
  </property>
</Properties>
</file>