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75" r:id="rId3"/>
    <p:sldId id="456" r:id="rId4"/>
    <p:sldId id="476" r:id="rId5"/>
    <p:sldId id="477" r:id="rId6"/>
    <p:sldId id="480" r:id="rId7"/>
    <p:sldId id="478" r:id="rId8"/>
    <p:sldId id="479" r:id="rId9"/>
    <p:sldId id="482" r:id="rId10"/>
    <p:sldId id="483" r:id="rId11"/>
    <p:sldId id="484" r:id="rId12"/>
    <p:sldId id="485" r:id="rId13"/>
    <p:sldId id="481" r:id="rId14"/>
    <p:sldId id="486" r:id="rId15"/>
    <p:sldId id="487" r:id="rId16"/>
    <p:sldId id="488" r:id="rId17"/>
    <p:sldId id="464" r:id="rId18"/>
    <p:sldId id="305" r:id="rId19"/>
    <p:sldId id="474"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B857E9-A724-482B-8481-B8788A469FD9}">
          <p14:sldIdLst>
            <p14:sldId id="256"/>
            <p14:sldId id="475"/>
            <p14:sldId id="456"/>
            <p14:sldId id="476"/>
            <p14:sldId id="477"/>
            <p14:sldId id="480"/>
            <p14:sldId id="478"/>
            <p14:sldId id="479"/>
            <p14:sldId id="482"/>
            <p14:sldId id="483"/>
            <p14:sldId id="484"/>
            <p14:sldId id="485"/>
            <p14:sldId id="481"/>
            <p14:sldId id="486"/>
            <p14:sldId id="487"/>
            <p14:sldId id="488"/>
            <p14:sldId id="464"/>
          </p14:sldIdLst>
        </p14:section>
        <p14:section name="Untitled Section" id="{8D82A940-BA5E-4492-BB5E-A743FA49FB81}">
          <p14:sldIdLst>
            <p14:sldId id="305"/>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EBB2B-D75D-8EA9-A769-3AC8F2227EEB}" v="1" dt="2022-06-21T11:40:21.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501" autoAdjust="0"/>
  </p:normalViewPr>
  <p:slideViewPr>
    <p:cSldViewPr>
      <p:cViewPr varScale="1">
        <p:scale>
          <a:sx n="94" d="100"/>
          <a:sy n="94" d="100"/>
        </p:scale>
        <p:origin x="2100" y="78"/>
      </p:cViewPr>
      <p:guideLst>
        <p:guide orient="horz" pos="2160"/>
        <p:guide pos="2880"/>
      </p:guideLst>
    </p:cSldViewPr>
  </p:slideViewPr>
  <p:outlineViewPr>
    <p:cViewPr>
      <p:scale>
        <a:sx n="33" d="100"/>
        <a:sy n="33" d="100"/>
      </p:scale>
      <p:origin x="0" y="84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Van Kho (GAM.VN.DAP)" userId="S::khotv_fsoft.com.vn#ext#@fpt-software.vn::684d2700-92f9-4871-9415-6aa7aaed8ec9" providerId="AD" clId="Web-{326EBB2B-D75D-8EA9-A769-3AC8F2227EEB}"/>
    <pc:docChg chg="modSld">
      <pc:chgData name="Tran Van Kho (GAM.VN.DAP)" userId="S::khotv_fsoft.com.vn#ext#@fpt-software.vn::684d2700-92f9-4871-9415-6aa7aaed8ec9" providerId="AD" clId="Web-{326EBB2B-D75D-8EA9-A769-3AC8F2227EEB}" dt="2022-06-21T11:40:21.900" v="0" actId="20577"/>
      <pc:docMkLst>
        <pc:docMk/>
      </pc:docMkLst>
      <pc:sldChg chg="modSp">
        <pc:chgData name="Tran Van Kho (GAM.VN.DAP)" userId="S::khotv_fsoft.com.vn#ext#@fpt-software.vn::684d2700-92f9-4871-9415-6aa7aaed8ec9" providerId="AD" clId="Web-{326EBB2B-D75D-8EA9-A769-3AC8F2227EEB}" dt="2022-06-21T11:40:21.900" v="0" actId="20577"/>
        <pc:sldMkLst>
          <pc:docMk/>
          <pc:sldMk cId="4187575239" sldId="456"/>
        </pc:sldMkLst>
        <pc:spChg chg="mod">
          <ac:chgData name="Tran Van Kho (GAM.VN.DAP)" userId="S::khotv_fsoft.com.vn#ext#@fpt-software.vn::684d2700-92f9-4871-9415-6aa7aaed8ec9" providerId="AD" clId="Web-{326EBB2B-D75D-8EA9-A769-3AC8F2227EEB}" dt="2022-06-21T11:40:21.900" v="0" actId="20577"/>
          <ac:spMkLst>
            <pc:docMk/>
            <pc:sldMk cId="4187575239" sldId="45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A58CC-51FF-4F66-B519-1472103A031D}" type="datetimeFigureOut">
              <a:rPr lang="en-US" smtClean="0"/>
              <a:pPr/>
              <a:t>6/21/2022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1944B-4A2A-41EA-B87F-21033755D368}" type="slidenum">
              <a:rPr lang="en-US" smtClean="0"/>
              <a:pPr/>
              <a:t>‹#›</a:t>
            </a:fld>
            <a:endParaRPr lang="en-US"/>
          </a:p>
        </p:txBody>
      </p:sp>
    </p:spTree>
    <p:extLst>
      <p:ext uri="{BB962C8B-B14F-4D97-AF65-F5344CB8AC3E}">
        <p14:creationId xmlns:p14="http://schemas.microsoft.com/office/powerpoint/2010/main" val="131772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a:t>
            </a:fld>
            <a:endParaRPr lang="en-US"/>
          </a:p>
        </p:txBody>
      </p:sp>
    </p:spTree>
    <p:extLst>
      <p:ext uri="{BB962C8B-B14F-4D97-AF65-F5344CB8AC3E}">
        <p14:creationId xmlns:p14="http://schemas.microsoft.com/office/powerpoint/2010/main" val="3987091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14</a:t>
            </a:fld>
            <a:endParaRPr lang="en-US"/>
          </a:p>
        </p:txBody>
      </p:sp>
    </p:spTree>
    <p:extLst>
      <p:ext uri="{BB962C8B-B14F-4D97-AF65-F5344CB8AC3E}">
        <p14:creationId xmlns:p14="http://schemas.microsoft.com/office/powerpoint/2010/main" val="221256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15</a:t>
            </a:fld>
            <a:endParaRPr lang="en-US"/>
          </a:p>
        </p:txBody>
      </p:sp>
    </p:spTree>
    <p:extLst>
      <p:ext uri="{BB962C8B-B14F-4D97-AF65-F5344CB8AC3E}">
        <p14:creationId xmlns:p14="http://schemas.microsoft.com/office/powerpoint/2010/main" val="96483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16</a:t>
            </a:fld>
            <a:endParaRPr lang="en-US"/>
          </a:p>
        </p:txBody>
      </p:sp>
    </p:spTree>
    <p:extLst>
      <p:ext uri="{BB962C8B-B14F-4D97-AF65-F5344CB8AC3E}">
        <p14:creationId xmlns:p14="http://schemas.microsoft.com/office/powerpoint/2010/main" val="25037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49999</a:t>
            </a:r>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17</a:t>
            </a:fld>
            <a:endParaRPr lang="en-US"/>
          </a:p>
        </p:txBody>
      </p:sp>
    </p:spTree>
    <p:extLst>
      <p:ext uri="{BB962C8B-B14F-4D97-AF65-F5344CB8AC3E}">
        <p14:creationId xmlns:p14="http://schemas.microsoft.com/office/powerpoint/2010/main" val="2936227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18</a:t>
            </a:fld>
            <a:endParaRPr lang="en-US"/>
          </a:p>
        </p:txBody>
      </p:sp>
    </p:spTree>
    <p:extLst>
      <p:ext uri="{BB962C8B-B14F-4D97-AF65-F5344CB8AC3E}">
        <p14:creationId xmlns:p14="http://schemas.microsoft.com/office/powerpoint/2010/main" val="257983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19</a:t>
            </a:fld>
            <a:endParaRPr lang="en-US"/>
          </a:p>
        </p:txBody>
      </p:sp>
    </p:spTree>
    <p:extLst>
      <p:ext uri="{BB962C8B-B14F-4D97-AF65-F5344CB8AC3E}">
        <p14:creationId xmlns:p14="http://schemas.microsoft.com/office/powerpoint/2010/main" val="18533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0" indent="0">
              <a:lnSpc>
                <a:spcPct val="150000"/>
              </a:lnSpc>
              <a:spcBef>
                <a:spcPct val="20000"/>
              </a:spcBef>
              <a:buFont typeface="Wingdings" panose="05000000000000000000" pitchFamily="2" charset="2"/>
              <a:buNone/>
              <a:defRPr/>
            </a:pPr>
            <a:endParaRPr lang="en-US" sz="20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2</a:t>
            </a:fld>
            <a:endParaRPr lang="en-US"/>
          </a:p>
        </p:txBody>
      </p:sp>
    </p:spTree>
    <p:extLst>
      <p:ext uri="{BB962C8B-B14F-4D97-AF65-F5344CB8AC3E}">
        <p14:creationId xmlns:p14="http://schemas.microsoft.com/office/powerpoint/2010/main" val="420088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a:t>
            </a:fld>
            <a:endParaRPr lang="en-US"/>
          </a:p>
        </p:txBody>
      </p:sp>
    </p:spTree>
    <p:extLst>
      <p:ext uri="{BB962C8B-B14F-4D97-AF65-F5344CB8AC3E}">
        <p14:creationId xmlns:p14="http://schemas.microsoft.com/office/powerpoint/2010/main" val="32195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4</a:t>
            </a:fld>
            <a:endParaRPr lang="en-US"/>
          </a:p>
        </p:txBody>
      </p:sp>
    </p:spTree>
    <p:extLst>
      <p:ext uri="{BB962C8B-B14F-4D97-AF65-F5344CB8AC3E}">
        <p14:creationId xmlns:p14="http://schemas.microsoft.com/office/powerpoint/2010/main" val="320910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9</a:t>
            </a:fld>
            <a:endParaRPr lang="en-US"/>
          </a:p>
        </p:txBody>
      </p:sp>
    </p:spTree>
    <p:extLst>
      <p:ext uri="{BB962C8B-B14F-4D97-AF65-F5344CB8AC3E}">
        <p14:creationId xmlns:p14="http://schemas.microsoft.com/office/powerpoint/2010/main" val="230576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10</a:t>
            </a:fld>
            <a:endParaRPr lang="en-US"/>
          </a:p>
        </p:txBody>
      </p:sp>
    </p:spTree>
    <p:extLst>
      <p:ext uri="{BB962C8B-B14F-4D97-AF65-F5344CB8AC3E}">
        <p14:creationId xmlns:p14="http://schemas.microsoft.com/office/powerpoint/2010/main" val="290490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11</a:t>
            </a:fld>
            <a:endParaRPr lang="en-US"/>
          </a:p>
        </p:txBody>
      </p:sp>
    </p:spTree>
    <p:extLst>
      <p:ext uri="{BB962C8B-B14F-4D97-AF65-F5344CB8AC3E}">
        <p14:creationId xmlns:p14="http://schemas.microsoft.com/office/powerpoint/2010/main" val="353943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12</a:t>
            </a:fld>
            <a:endParaRPr lang="en-US"/>
          </a:p>
        </p:txBody>
      </p:sp>
    </p:spTree>
    <p:extLst>
      <p:ext uri="{BB962C8B-B14F-4D97-AF65-F5344CB8AC3E}">
        <p14:creationId xmlns:p14="http://schemas.microsoft.com/office/powerpoint/2010/main" val="16027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13</a:t>
            </a:fld>
            <a:endParaRPr lang="en-US"/>
          </a:p>
        </p:txBody>
      </p:sp>
    </p:spTree>
    <p:extLst>
      <p:ext uri="{BB962C8B-B14F-4D97-AF65-F5344CB8AC3E}">
        <p14:creationId xmlns:p14="http://schemas.microsoft.com/office/powerpoint/2010/main" val="173969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6650BB-D765-41A2-AD71-7929BD32B5C2}"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650BB-D765-41A2-AD71-7929BD32B5C2}"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650BB-D765-41A2-AD71-7929BD32B5C2}"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1104" cy="1143000"/>
          </a:xfrm>
        </p:spPr>
        <p:txBody>
          <a:bodyPr>
            <a:noAutofit/>
          </a:bodyPr>
          <a:lstStyle>
            <a:lvl1pPr algn="l">
              <a:defRPr sz="4400" b="1">
                <a:solidFill>
                  <a:schemeClr val="accent6">
                    <a:lumMod val="7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E6650BB-D765-41A2-AD71-7929BD32B5C2}"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650BB-D765-41A2-AD71-7929BD32B5C2}"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6650BB-D765-41A2-AD71-7929BD32B5C2}"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6650BB-D765-41A2-AD71-7929BD32B5C2}" type="datetimeFigureOut">
              <a:rPr lang="en-US" smtClean="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normAutofit/>
          </a:bodyPr>
          <a:lstStyle>
            <a:lvl1pPr algn="l">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3E6650BB-D765-41A2-AD71-7929BD32B5C2}"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650BB-D765-41A2-AD71-7929BD32B5C2}" type="datetimeFigureOut">
              <a:rPr lang="en-US" smtClean="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650BB-D765-41A2-AD71-7929BD32B5C2}" type="datetimeFigureOut">
              <a:rPr lang="en-US" smtClean="0"/>
              <a:pPr/>
              <a:t>6/21/2022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1DFA-696B-4992-A28D-DC51D9892BA0}" type="slidenum">
              <a:rPr lang="en-US" smtClean="0"/>
              <a:pPr/>
              <a:t>‹#›</a:t>
            </a:fld>
            <a:endParaRPr lang="en-US"/>
          </a:p>
        </p:txBody>
      </p:sp>
      <p:pic>
        <p:nvPicPr>
          <p:cNvPr id="7" name="Content Placeholder 5" descr="2logo-01.png"/>
          <p:cNvPicPr>
            <a:picLocks noChangeAspect="1"/>
          </p:cNvPicPr>
          <p:nvPr userDrawn="1"/>
        </p:nvPicPr>
        <p:blipFill>
          <a:blip r:embed="rId13" cstate="print"/>
          <a:stretch>
            <a:fillRect/>
          </a:stretch>
        </p:blipFill>
        <p:spPr>
          <a:xfrm>
            <a:off x="7172340" y="332656"/>
            <a:ext cx="1971659" cy="9833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6">
              <a:lumMod val="75000"/>
            </a:schemeClr>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me" TargetMode="External"/><Relationship Id="rId2" Type="http://schemas.openxmlformats.org/officeDocument/2006/relationships/hyperlink" Target="https://en.wikipedia.org/wiki/Continuous_function" TargetMode="External"/><Relationship Id="rId1" Type="http://schemas.openxmlformats.org/officeDocument/2006/relationships/slideLayout" Target="../slideLayouts/slideLayout2.xml"/><Relationship Id="rId4" Type="http://schemas.openxmlformats.org/officeDocument/2006/relationships/hyperlink" Target="https://en.wikipedia.org/wiki/Sampling_frequenc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290" y="4537526"/>
            <a:ext cx="9099258" cy="1542380"/>
          </a:xfrm>
        </p:spPr>
        <p:txBody>
          <a:bodyPr>
            <a:normAutofit/>
          </a:bodyPr>
          <a:lstStyle/>
          <a:p>
            <a:pPr algn="r"/>
            <a:r>
              <a:rPr lang="en-US" sz="3200" dirty="0">
                <a:cs typeface="Arial" pitchFamily="34" charset="0"/>
              </a:rPr>
              <a:t>LECTURE 8</a:t>
            </a:r>
            <a:r>
              <a:rPr lang="en-US" sz="3200" dirty="0"/>
              <a:t>: Peripheral ADC</a:t>
            </a:r>
            <a:endParaRPr lang="en-US" sz="3200" b="1" dirty="0">
              <a:solidFill>
                <a:schemeClr val="bg1"/>
              </a:solidFill>
              <a:cs typeface="Arial" pitchFamily="34" charset="0"/>
            </a:endParaRPr>
          </a:p>
        </p:txBody>
      </p:sp>
      <p:sp>
        <p:nvSpPr>
          <p:cNvPr id="3" name="Subtitle 2"/>
          <p:cNvSpPr>
            <a:spLocks noGrp="1"/>
          </p:cNvSpPr>
          <p:nvPr>
            <p:ph type="body" idx="1"/>
          </p:nvPr>
        </p:nvSpPr>
        <p:spPr/>
        <p:txBody>
          <a:bodyPr>
            <a:normAutofit/>
          </a:bodyPr>
          <a:lstStyle/>
          <a:p>
            <a:pPr algn="l"/>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EMBEDDED SYSTEM COURSE</a:t>
            </a:r>
            <a:endParaRPr lang="en-US" sz="3200" b="1" dirty="0">
              <a:latin typeface="Arial" pitchFamily="34" charset="0"/>
              <a:cs typeface="Arial" pitchFamily="34" charset="0"/>
            </a:endParaRPr>
          </a:p>
        </p:txBody>
      </p:sp>
      <p:pic>
        <p:nvPicPr>
          <p:cNvPr id="4"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 converter architecture</a:t>
            </a:r>
          </a:p>
        </p:txBody>
      </p:sp>
      <p:sp>
        <p:nvSpPr>
          <p:cNvPr id="3" name="Content Placeholder 2"/>
          <p:cNvSpPr>
            <a:spLocks noGrp="1"/>
          </p:cNvSpPr>
          <p:nvPr>
            <p:ph idx="1"/>
          </p:nvPr>
        </p:nvSpPr>
        <p:spPr/>
        <p:txBody>
          <a:bodyPr>
            <a:normAutofit/>
          </a:bodyPr>
          <a:lstStyle/>
          <a:p>
            <a:r>
              <a:rPr lang="en-US" sz="2400" b="1" dirty="0"/>
              <a:t>Flash ADC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4294212" cy="35612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413" y="2518147"/>
            <a:ext cx="4392588" cy="3719166"/>
          </a:xfrm>
          <a:prstGeom prst="rect">
            <a:avLst/>
          </a:prstGeom>
        </p:spPr>
      </p:pic>
    </p:spTree>
    <p:extLst>
      <p:ext uri="{BB962C8B-B14F-4D97-AF65-F5344CB8AC3E}">
        <p14:creationId xmlns:p14="http://schemas.microsoft.com/office/powerpoint/2010/main" val="235804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 converter architecture</a:t>
            </a:r>
          </a:p>
        </p:txBody>
      </p:sp>
      <p:sp>
        <p:nvSpPr>
          <p:cNvPr id="3" name="Content Placeholder 2"/>
          <p:cNvSpPr>
            <a:spLocks noGrp="1"/>
          </p:cNvSpPr>
          <p:nvPr>
            <p:ph idx="1"/>
          </p:nvPr>
        </p:nvSpPr>
        <p:spPr/>
        <p:txBody>
          <a:bodyPr>
            <a:normAutofit/>
          </a:bodyPr>
          <a:lstStyle/>
          <a:p>
            <a:pPr marL="0" indent="0">
              <a:buNone/>
            </a:pPr>
            <a:r>
              <a:rPr lang="en-US" sz="2400" b="1" dirty="0" err="1"/>
              <a:t>Sucessive</a:t>
            </a:r>
            <a:r>
              <a:rPr lang="en-US" sz="2400" b="1" dirty="0"/>
              <a:t>-approximation ADC</a:t>
            </a:r>
          </a:p>
          <a:p>
            <a:pPr marL="0" indent="0">
              <a:buNone/>
            </a:pPr>
            <a:endParaRPr lang="en-US" sz="24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276872"/>
            <a:ext cx="8208912" cy="4388771"/>
          </a:xfrm>
          <a:prstGeom prst="rect">
            <a:avLst/>
          </a:prstGeom>
        </p:spPr>
      </p:pic>
    </p:spTree>
    <p:extLst>
      <p:ext uri="{BB962C8B-B14F-4D97-AF65-F5344CB8AC3E}">
        <p14:creationId xmlns:p14="http://schemas.microsoft.com/office/powerpoint/2010/main" val="301161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 converter architecture</a:t>
            </a:r>
          </a:p>
        </p:txBody>
      </p:sp>
      <p:sp>
        <p:nvSpPr>
          <p:cNvPr id="3" name="Content Placeholder 2"/>
          <p:cNvSpPr>
            <a:spLocks noGrp="1"/>
          </p:cNvSpPr>
          <p:nvPr>
            <p:ph idx="1"/>
          </p:nvPr>
        </p:nvSpPr>
        <p:spPr/>
        <p:txBody>
          <a:bodyPr>
            <a:normAutofit/>
          </a:bodyPr>
          <a:lstStyle/>
          <a:p>
            <a:pPr marL="0" indent="0">
              <a:buNone/>
            </a:pPr>
            <a:r>
              <a:rPr lang="en-US" sz="2400" b="1" dirty="0"/>
              <a:t>Ramp-compare ADC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42" y="2204864"/>
            <a:ext cx="7097115" cy="4496427"/>
          </a:xfrm>
          <a:prstGeom prst="rect">
            <a:avLst/>
          </a:prstGeom>
        </p:spPr>
      </p:pic>
    </p:spTree>
    <p:extLst>
      <p:ext uri="{BB962C8B-B14F-4D97-AF65-F5344CB8AC3E}">
        <p14:creationId xmlns:p14="http://schemas.microsoft.com/office/powerpoint/2010/main" val="264083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a:solidFill>
                  <a:schemeClr val="accent6">
                    <a:lumMod val="75000"/>
                  </a:schemeClr>
                </a:solidFill>
                <a:latin typeface="Arial" pitchFamily="34" charset="0"/>
                <a:cs typeface="Arial" pitchFamily="34" charset="0"/>
              </a:rPr>
              <a:t>Table of contents</a:t>
            </a: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oAutofit/>
          </a:bodyPr>
          <a:lstStyle/>
          <a:p>
            <a:pPr marL="742950" indent="-285750">
              <a:lnSpc>
                <a:spcPct val="150000"/>
              </a:lnSpc>
              <a:spcBef>
                <a:spcPct val="20000"/>
              </a:spcBef>
              <a:buFont typeface="Wingdings" panose="05000000000000000000" pitchFamily="2" charset="2"/>
              <a:buChar char="v"/>
              <a:defRPr/>
            </a:pPr>
            <a:r>
              <a:rPr lang="en-US" sz="2000" b="1" dirty="0">
                <a:solidFill>
                  <a:schemeClr val="bg1">
                    <a:lumMod val="75000"/>
                  </a:schemeClr>
                </a:solidFill>
                <a:latin typeface="Arial" pitchFamily="34" charset="0"/>
                <a:cs typeface="Arial" pitchFamily="34" charset="0"/>
              </a:rPr>
              <a:t>Introduction to A/D converter.</a:t>
            </a:r>
            <a:endParaRPr lang="da-DK" sz="2000" b="1" dirty="0">
              <a:solidFill>
                <a:schemeClr val="bg1">
                  <a:lumMod val="75000"/>
                </a:schemeClr>
              </a:solidFill>
              <a:latin typeface="Arial" pitchFamily="34" charset="0"/>
              <a:cs typeface="Arial" pitchFamily="34" charset="0"/>
            </a:endParaRPr>
          </a:p>
          <a:p>
            <a:pPr marL="742950" lvl="0" indent="-285750">
              <a:lnSpc>
                <a:spcPct val="150000"/>
              </a:lnSpc>
              <a:spcBef>
                <a:spcPct val="20000"/>
              </a:spcBef>
              <a:buFont typeface="Wingdings" panose="05000000000000000000" pitchFamily="2" charset="2"/>
              <a:buChar char="v"/>
              <a:defRPr/>
            </a:pPr>
            <a:r>
              <a:rPr lang="da-DK" sz="2000" b="1" dirty="0">
                <a:latin typeface="Arial" pitchFamily="34" charset="0"/>
                <a:cs typeface="Arial" pitchFamily="34" charset="0"/>
              </a:rPr>
              <a:t>Overview on KL46 ADC modules</a:t>
            </a:r>
          </a:p>
          <a:p>
            <a:pPr marL="742950" lvl="0" indent="-285750">
              <a:lnSpc>
                <a:spcPct val="150000"/>
              </a:lnSpc>
              <a:spcBef>
                <a:spcPct val="20000"/>
              </a:spcBef>
              <a:buFont typeface="Wingdings" panose="05000000000000000000" pitchFamily="2" charset="2"/>
              <a:buChar char="v"/>
              <a:defRPr/>
            </a:pPr>
            <a:r>
              <a:rPr lang="en-US" sz="2000" b="1" dirty="0">
                <a:solidFill>
                  <a:schemeClr val="bg1">
                    <a:lumMod val="75000"/>
                  </a:schemeClr>
                </a:solidFill>
                <a:latin typeface="Arial" pitchFamily="34" charset="0"/>
                <a:cs typeface="Arial" pitchFamily="34" charset="0"/>
              </a:rPr>
              <a:t>Periodic Interrupt Timer (PIT) Module</a:t>
            </a:r>
          </a:p>
        </p:txBody>
      </p:sp>
    </p:spTree>
    <p:extLst>
      <p:ext uri="{BB962C8B-B14F-4D97-AF65-F5344CB8AC3E}">
        <p14:creationId xmlns:p14="http://schemas.microsoft.com/office/powerpoint/2010/main" val="366809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142852"/>
            <a:ext cx="8229600" cy="1143000"/>
          </a:xfrm>
        </p:spPr>
        <p:txBody>
          <a:bodyPr/>
          <a:lstStyle/>
          <a:p>
            <a:r>
              <a:rPr lang="en-US" altLang="en-US" sz="3600" dirty="0"/>
              <a:t>MKL46Z ADC features</a:t>
            </a:r>
            <a:endParaRPr lang="en-US" sz="3600" b="1" dirty="0">
              <a:solidFill>
                <a:schemeClr val="accent6">
                  <a:lumMod val="75000"/>
                </a:schemeClr>
              </a:solidFill>
            </a:endParaRP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oAutofit/>
          </a:bodyPr>
          <a:lstStyle/>
          <a:p>
            <a:pPr marL="457200">
              <a:lnSpc>
                <a:spcPct val="150000"/>
              </a:lnSpc>
              <a:spcBef>
                <a:spcPct val="20000"/>
              </a:spcBef>
              <a:defRPr/>
            </a:pPr>
            <a:endParaRPr lang="en-US" sz="2000" b="1" dirty="0">
              <a:solidFill>
                <a:schemeClr val="bg1">
                  <a:lumMod val="75000"/>
                </a:schemeClr>
              </a:solidFill>
              <a:latin typeface="Arial" pitchFamily="34" charset="0"/>
              <a:cs typeface="Arial" pitchFamily="34" charset="0"/>
            </a:endParaRPr>
          </a:p>
        </p:txBody>
      </p:sp>
      <p:sp>
        <p:nvSpPr>
          <p:cNvPr id="4" name="Content Placeholder 3"/>
          <p:cNvSpPr>
            <a:spLocks noGrp="1"/>
          </p:cNvSpPr>
          <p:nvPr>
            <p:ph idx="1"/>
          </p:nvPr>
        </p:nvSpPr>
        <p:spPr>
          <a:xfrm>
            <a:off x="457200" y="1600200"/>
            <a:ext cx="8229600" cy="4997152"/>
          </a:xfrm>
        </p:spPr>
        <p:txBody>
          <a:bodyPr>
            <a:normAutofit fontScale="62500" lnSpcReduction="20000"/>
          </a:bodyPr>
          <a:lstStyle/>
          <a:p>
            <a:pPr marL="0" indent="0">
              <a:buNone/>
            </a:pPr>
            <a:r>
              <a:rPr lang="en-US" dirty="0"/>
              <a:t>• Linear successive approximation algorithm with up to 16-bit resolution</a:t>
            </a:r>
          </a:p>
          <a:p>
            <a:pPr marL="0" indent="0">
              <a:buNone/>
            </a:pPr>
            <a:r>
              <a:rPr lang="en-US" dirty="0"/>
              <a:t>• Up to four pairs of differential and 24 single-ended external analog inputs</a:t>
            </a:r>
          </a:p>
          <a:p>
            <a:pPr marL="0" indent="0">
              <a:buNone/>
            </a:pPr>
            <a:r>
              <a:rPr lang="en-US" dirty="0"/>
              <a:t>• Output modes:</a:t>
            </a:r>
          </a:p>
          <a:p>
            <a:pPr marL="0" indent="0">
              <a:buNone/>
            </a:pPr>
            <a:r>
              <a:rPr lang="en-US" dirty="0"/>
              <a:t>	differential 16-bit, 13-bit, 11-bit, and 9-bit modes</a:t>
            </a:r>
          </a:p>
          <a:p>
            <a:pPr marL="0" indent="0">
              <a:buNone/>
            </a:pPr>
            <a:r>
              <a:rPr lang="en-US" dirty="0"/>
              <a:t>	single-ended 16-bit, 12-bit, 10-bit, and 8-bit modes</a:t>
            </a:r>
          </a:p>
          <a:p>
            <a:pPr marL="0" indent="0">
              <a:buNone/>
            </a:pPr>
            <a:r>
              <a:rPr lang="en-US" dirty="0"/>
              <a:t>• Output format in 2's complement 16-bit sign extended for differential modes</a:t>
            </a:r>
          </a:p>
          <a:p>
            <a:pPr marL="0" indent="0">
              <a:buNone/>
            </a:pPr>
            <a:r>
              <a:rPr lang="en-US" dirty="0"/>
              <a:t>• Single or continuous conversion, that is, automatic return to idle after </a:t>
            </a:r>
            <a:r>
              <a:rPr lang="en-US" dirty="0" err="1"/>
              <a:t>singlen</a:t>
            </a:r>
            <a:r>
              <a:rPr lang="en-US" dirty="0"/>
              <a:t> conversion</a:t>
            </a:r>
          </a:p>
          <a:p>
            <a:pPr marL="0" indent="0">
              <a:buNone/>
            </a:pPr>
            <a:r>
              <a:rPr lang="en-US" dirty="0"/>
              <a:t>• Conversion complete/hardware average complete flag and interrupt</a:t>
            </a:r>
          </a:p>
          <a:p>
            <a:pPr marL="0" indent="0">
              <a:buNone/>
            </a:pPr>
            <a:r>
              <a:rPr lang="en-US" dirty="0"/>
              <a:t>• Input clock selectable from up to four sources</a:t>
            </a:r>
          </a:p>
          <a:p>
            <a:pPr marL="0" indent="0">
              <a:buNone/>
            </a:pPr>
            <a:r>
              <a:rPr lang="en-US" dirty="0"/>
              <a:t>• Selectable hardware conversion trigger with hardware channel select</a:t>
            </a:r>
          </a:p>
          <a:p>
            <a:pPr marL="0" indent="0">
              <a:buNone/>
            </a:pPr>
            <a:r>
              <a:rPr lang="en-US" dirty="0"/>
              <a:t>• Automatic compare with interrupt for less-than, greater-than or equal-to, within range, or out-of-range, programmable value</a:t>
            </a:r>
          </a:p>
        </p:txBody>
      </p:sp>
    </p:spTree>
    <p:extLst>
      <p:ext uri="{BB962C8B-B14F-4D97-AF65-F5344CB8AC3E}">
        <p14:creationId xmlns:p14="http://schemas.microsoft.com/office/powerpoint/2010/main" val="173805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5572" y="1190298"/>
            <a:ext cx="7272808" cy="5119022"/>
          </a:xfrm>
        </p:spPr>
      </p:pic>
      <p:sp>
        <p:nvSpPr>
          <p:cNvPr id="5" name="Title 1"/>
          <p:cNvSpPr>
            <a:spLocks noGrp="1"/>
          </p:cNvSpPr>
          <p:nvPr>
            <p:ph type="title"/>
          </p:nvPr>
        </p:nvSpPr>
        <p:spPr>
          <a:xfrm>
            <a:off x="428596" y="142852"/>
            <a:ext cx="8229600" cy="1143000"/>
          </a:xfrm>
        </p:spPr>
        <p:txBody>
          <a:bodyPr/>
          <a:lstStyle/>
          <a:p>
            <a:r>
              <a:rPr lang="en-US" altLang="en-US" sz="3600" dirty="0"/>
              <a:t>MKL46Z ADC Block Diagram</a:t>
            </a:r>
            <a:endParaRPr lang="en-US" sz="3600" b="1" dirty="0">
              <a:solidFill>
                <a:schemeClr val="accent6">
                  <a:lumMod val="75000"/>
                </a:schemeClr>
              </a:solidFill>
            </a:endParaRP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oAutofit/>
          </a:bodyPr>
          <a:lstStyle/>
          <a:p>
            <a:pPr marL="457200">
              <a:lnSpc>
                <a:spcPct val="150000"/>
              </a:lnSpc>
              <a:spcBef>
                <a:spcPct val="20000"/>
              </a:spcBef>
              <a:defRPr/>
            </a:pPr>
            <a:endParaRPr lang="en-US" sz="2000" b="1"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3694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142852"/>
            <a:ext cx="8229600" cy="1143000"/>
          </a:xfrm>
        </p:spPr>
        <p:txBody>
          <a:bodyPr/>
          <a:lstStyle/>
          <a:p>
            <a:r>
              <a:rPr lang="en-US" altLang="en-US" sz="3600" dirty="0"/>
              <a:t>MKL46Z ADC Register</a:t>
            </a:r>
            <a:endParaRPr lang="en-US" sz="3600" b="1" dirty="0">
              <a:solidFill>
                <a:schemeClr val="accent6">
                  <a:lumMod val="75000"/>
                </a:schemeClr>
              </a:solidFill>
            </a:endParaRP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oAutofit/>
          </a:bodyPr>
          <a:lstStyle/>
          <a:p>
            <a:pPr marL="457200">
              <a:lnSpc>
                <a:spcPct val="150000"/>
              </a:lnSpc>
              <a:spcBef>
                <a:spcPct val="20000"/>
              </a:spcBef>
              <a:defRPr/>
            </a:pPr>
            <a:endParaRPr lang="en-US" sz="2000" b="1" dirty="0">
              <a:solidFill>
                <a:schemeClr val="bg1">
                  <a:lumMod val="75000"/>
                </a:schemeClr>
              </a:solidFill>
              <a:latin typeface="Arial" pitchFamily="34" charset="0"/>
              <a:cs typeface="Arial"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2816"/>
            <a:ext cx="8229600" cy="3765710"/>
          </a:xfrm>
        </p:spPr>
      </p:pic>
    </p:spTree>
    <p:extLst>
      <p:ext uri="{BB962C8B-B14F-4D97-AF65-F5344CB8AC3E}">
        <p14:creationId xmlns:p14="http://schemas.microsoft.com/office/powerpoint/2010/main" val="401239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program for </a:t>
            </a:r>
            <a:r>
              <a:rPr lang="en-US" sz="3600" dirty="0" err="1"/>
              <a:t>adc</a:t>
            </a:r>
            <a:r>
              <a:rPr lang="en-US" sz="3600" dirty="0"/>
              <a:t>?</a:t>
            </a:r>
          </a:p>
        </p:txBody>
      </p:sp>
      <p:sp>
        <p:nvSpPr>
          <p:cNvPr id="3" name="Content Placeholder 2"/>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224964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2636912"/>
            <a:ext cx="8229600" cy="4525963"/>
          </a:xfrm>
        </p:spPr>
        <p:txBody>
          <a:bodyPr/>
          <a:lstStyle/>
          <a:p>
            <a:pPr>
              <a:buNone/>
            </a:pPr>
            <a:r>
              <a:rPr lang="en-US" dirty="0"/>
              <a:t>Thanks for your attention !</a:t>
            </a:r>
          </a:p>
        </p:txBody>
      </p:sp>
      <p:sp>
        <p:nvSpPr>
          <p:cNvPr id="5" name="Title 1"/>
          <p:cNvSpPr>
            <a:spLocks noGrp="1"/>
          </p:cNvSpPr>
          <p:nvPr>
            <p:ph type="title"/>
          </p:nvPr>
        </p:nvSpPr>
        <p:spPr>
          <a:xfrm>
            <a:off x="395536" y="0"/>
            <a:ext cx="8229600" cy="1143000"/>
          </a:xfrm>
        </p:spPr>
        <p:txBody>
          <a:bodyPr/>
          <a:lstStyle/>
          <a:p>
            <a:pPr algn="l"/>
            <a:r>
              <a:rPr lang="en-US" b="1" dirty="0">
                <a:solidFill>
                  <a:schemeClr val="accent6">
                    <a:lumMod val="75000"/>
                  </a:schemeClr>
                </a:solidFill>
                <a:latin typeface="Arial" pitchFamily="34" charset="0"/>
                <a:cs typeface="Arial" pitchFamily="34" charset="0"/>
              </a:rPr>
              <a:t>Question &amp; Answer</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270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This course including </a:t>
            </a:r>
            <a:r>
              <a:rPr lang="en-US" b="1" dirty="0"/>
              <a:t>Lecture Presentations</a:t>
            </a:r>
            <a:r>
              <a:rPr lang="en-US" dirty="0"/>
              <a:t>, </a:t>
            </a:r>
            <a:r>
              <a:rPr lang="en-US" b="1" dirty="0"/>
              <a:t>Quiz</a:t>
            </a:r>
            <a:r>
              <a:rPr lang="en-US" dirty="0"/>
              <a:t>, </a:t>
            </a:r>
            <a:r>
              <a:rPr lang="en-US" b="1" dirty="0"/>
              <a:t>Mock Project</a:t>
            </a:r>
            <a:r>
              <a:rPr lang="en-US" dirty="0"/>
              <a:t>, </a:t>
            </a:r>
            <a:r>
              <a:rPr lang="en-US" b="1" dirty="0"/>
              <a:t>Syllabus</a:t>
            </a:r>
            <a:r>
              <a:rPr lang="en-US" dirty="0"/>
              <a:t>, </a:t>
            </a:r>
            <a:r>
              <a:rPr lang="en-US" b="1" dirty="0"/>
              <a:t>Assignments</a:t>
            </a:r>
            <a:r>
              <a:rPr lang="en-US" dirty="0"/>
              <a:t>, </a:t>
            </a:r>
            <a:r>
              <a:rPr lang="en-US" b="1" dirty="0"/>
              <a:t>Answers</a:t>
            </a:r>
            <a:r>
              <a:rPr lang="en-US" dirty="0"/>
              <a:t> are copyright by FPT Software Corporation.</a:t>
            </a:r>
          </a:p>
          <a:p>
            <a:pPr algn="just"/>
            <a:r>
              <a:rPr lang="en-US" dirty="0"/>
              <a:t>This course also uses some information from external  sources and non-confidential training document from Freescale, those materials comply with the original source licenses.</a:t>
            </a:r>
          </a:p>
        </p:txBody>
      </p:sp>
      <p:sp>
        <p:nvSpPr>
          <p:cNvPr id="5" name="Title 1"/>
          <p:cNvSpPr>
            <a:spLocks noGrp="1"/>
          </p:cNvSpPr>
          <p:nvPr>
            <p:ph type="title"/>
          </p:nvPr>
        </p:nvSpPr>
        <p:spPr>
          <a:xfrm>
            <a:off x="428596" y="1644"/>
            <a:ext cx="8229600" cy="1143000"/>
          </a:xfrm>
        </p:spPr>
        <p:txBody>
          <a:bodyPr/>
          <a:lstStyle/>
          <a:p>
            <a:pPr algn="l"/>
            <a:r>
              <a:rPr lang="en-US" b="1" dirty="0">
                <a:solidFill>
                  <a:schemeClr val="accent6">
                    <a:lumMod val="75000"/>
                  </a:schemeClr>
                </a:solidFill>
                <a:latin typeface="Arial" pitchFamily="34" charset="0"/>
                <a:cs typeface="Arial" pitchFamily="34" charset="0"/>
              </a:rPr>
              <a:t>Copyright</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19</a:t>
            </a:fld>
            <a:endParaRPr lang="en-US"/>
          </a:p>
        </p:txBody>
      </p:sp>
    </p:spTree>
    <p:extLst>
      <p:ext uri="{BB962C8B-B14F-4D97-AF65-F5344CB8AC3E}">
        <p14:creationId xmlns:p14="http://schemas.microsoft.com/office/powerpoint/2010/main" val="2074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2400" dirty="0"/>
              <a:t>Understanding basis concepts about A/D converter.</a:t>
            </a:r>
          </a:p>
          <a:p>
            <a:pPr algn="just"/>
            <a:r>
              <a:rPr lang="en-US" sz="2400" dirty="0"/>
              <a:t>Understanding on how to configure the ADC module in KL46.</a:t>
            </a:r>
          </a:p>
          <a:p>
            <a:pPr algn="just"/>
            <a:r>
              <a:rPr lang="en-US" sz="2400" dirty="0"/>
              <a:t>Understanding on how to create a simple project for ADC module.</a:t>
            </a:r>
          </a:p>
        </p:txBody>
      </p:sp>
      <p:sp>
        <p:nvSpPr>
          <p:cNvPr id="5" name="Title 1"/>
          <p:cNvSpPr>
            <a:spLocks noGrp="1"/>
          </p:cNvSpPr>
          <p:nvPr>
            <p:ph type="title"/>
          </p:nvPr>
        </p:nvSpPr>
        <p:spPr>
          <a:xfrm>
            <a:off x="428596" y="1644"/>
            <a:ext cx="8229600" cy="1143000"/>
          </a:xfrm>
        </p:spPr>
        <p:txBody>
          <a:bodyPr/>
          <a:lstStyle/>
          <a:p>
            <a:pPr algn="l"/>
            <a:r>
              <a:rPr lang="en-US" b="1" dirty="0">
                <a:solidFill>
                  <a:schemeClr val="accent6">
                    <a:lumMod val="75000"/>
                  </a:schemeClr>
                </a:solidFill>
                <a:latin typeface="Arial" pitchFamily="34" charset="0"/>
                <a:cs typeface="Arial" pitchFamily="34" charset="0"/>
              </a:rPr>
              <a:t>Learning Goals</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ACD21DFA-696B-4992-A28D-DC51D9892BA0}" type="slidenum">
              <a:rPr lang="en-US" smtClean="0"/>
              <a:pPr/>
              <a:t>2</a:t>
            </a:fld>
            <a:endParaRPr lang="en-US"/>
          </a:p>
        </p:txBody>
      </p:sp>
    </p:spTree>
    <p:extLst>
      <p:ext uri="{BB962C8B-B14F-4D97-AF65-F5344CB8AC3E}">
        <p14:creationId xmlns:p14="http://schemas.microsoft.com/office/powerpoint/2010/main" val="12744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a:solidFill>
                  <a:schemeClr val="accent6">
                    <a:lumMod val="75000"/>
                  </a:schemeClr>
                </a:solidFill>
                <a:latin typeface="Arial" pitchFamily="34" charset="0"/>
                <a:cs typeface="Arial" pitchFamily="34" charset="0"/>
              </a:rPr>
              <a:t>Table of contents</a:t>
            </a: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chor="t">
            <a:noAutofit/>
          </a:bodyPr>
          <a:lstStyle/>
          <a:p>
            <a:pPr marL="742950" indent="-285750">
              <a:lnSpc>
                <a:spcPct val="150000"/>
              </a:lnSpc>
              <a:spcBef>
                <a:spcPct val="20000"/>
              </a:spcBef>
              <a:buFont typeface="Wingdings" panose="05000000000000000000" pitchFamily="2" charset="2"/>
              <a:buChar char="v"/>
              <a:defRPr/>
            </a:pPr>
            <a:r>
              <a:rPr lang="en-US" sz="2000" b="1" dirty="0">
                <a:latin typeface="Arial" pitchFamily="34" charset="0"/>
                <a:cs typeface="Arial" pitchFamily="34" charset="0"/>
              </a:rPr>
              <a:t>Introduction to A/D converter.</a:t>
            </a:r>
            <a:endParaRPr lang="da-DK" sz="2000" b="1" dirty="0">
              <a:latin typeface="Arial" pitchFamily="34" charset="0"/>
              <a:cs typeface="Arial" pitchFamily="34" charset="0"/>
            </a:endParaRPr>
          </a:p>
          <a:p>
            <a:pPr marL="742950" lvl="0" indent="-285750">
              <a:lnSpc>
                <a:spcPct val="150000"/>
              </a:lnSpc>
              <a:spcBef>
                <a:spcPct val="20000"/>
              </a:spcBef>
              <a:buFont typeface="Wingdings" panose="05000000000000000000" pitchFamily="2" charset="2"/>
              <a:buChar char="v"/>
              <a:defRPr/>
            </a:pPr>
            <a:r>
              <a:rPr lang="da-DK" sz="2000" b="1" dirty="0">
                <a:latin typeface="Arial" pitchFamily="34" charset="0"/>
                <a:cs typeface="Arial" pitchFamily="34" charset="0"/>
              </a:rPr>
              <a:t>Overview on KL46 ADC modules</a:t>
            </a:r>
          </a:p>
          <a:p>
            <a:pPr marL="742950" lvl="0" indent="-285750">
              <a:lnSpc>
                <a:spcPct val="150000"/>
              </a:lnSpc>
              <a:spcBef>
                <a:spcPct val="20000"/>
              </a:spcBef>
              <a:buFont typeface="Wingdings" panose="05000000000000000000" pitchFamily="2" charset="2"/>
              <a:buChar char="v"/>
              <a:defRPr/>
            </a:pP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41875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a:solidFill>
                  <a:schemeClr val="accent6">
                    <a:lumMod val="75000"/>
                  </a:schemeClr>
                </a:solidFill>
                <a:latin typeface="Arial" pitchFamily="34" charset="0"/>
                <a:cs typeface="Arial" pitchFamily="34" charset="0"/>
              </a:rPr>
              <a:t>Table of contents</a:t>
            </a:r>
          </a:p>
        </p:txBody>
      </p:sp>
      <p:sp>
        <p:nvSpPr>
          <p:cNvPr id="6" name="Content Placeholder 2"/>
          <p:cNvSpPr txBox="1">
            <a:spLocks/>
          </p:cNvSpPr>
          <p:nvPr/>
        </p:nvSpPr>
        <p:spPr>
          <a:xfrm>
            <a:off x="571472" y="1124744"/>
            <a:ext cx="8321008" cy="5376090"/>
          </a:xfrm>
          <a:prstGeom prst="rect">
            <a:avLst/>
          </a:prstGeom>
        </p:spPr>
        <p:txBody>
          <a:bodyPr vert="horz" lIns="91440" tIns="45720" rIns="91440" bIns="45720" rtlCol="0">
            <a:noAutofit/>
          </a:bodyPr>
          <a:lstStyle/>
          <a:p>
            <a:pPr marL="742950" indent="-285750">
              <a:lnSpc>
                <a:spcPct val="150000"/>
              </a:lnSpc>
              <a:spcBef>
                <a:spcPct val="20000"/>
              </a:spcBef>
              <a:buFont typeface="Wingdings" panose="05000000000000000000" pitchFamily="2" charset="2"/>
              <a:buChar char="v"/>
              <a:defRPr/>
            </a:pPr>
            <a:r>
              <a:rPr lang="en-US" sz="2000" b="1" dirty="0">
                <a:latin typeface="Arial" pitchFamily="34" charset="0"/>
                <a:cs typeface="Arial" pitchFamily="34" charset="0"/>
              </a:rPr>
              <a:t>Introduction to A/D converter.</a:t>
            </a:r>
            <a:endParaRPr lang="da-DK" sz="2000" b="1" dirty="0">
              <a:latin typeface="Arial" pitchFamily="34" charset="0"/>
              <a:cs typeface="Arial" pitchFamily="34" charset="0"/>
            </a:endParaRPr>
          </a:p>
          <a:p>
            <a:pPr marL="742950" lvl="0" indent="-285750">
              <a:lnSpc>
                <a:spcPct val="150000"/>
              </a:lnSpc>
              <a:spcBef>
                <a:spcPct val="20000"/>
              </a:spcBef>
              <a:buFont typeface="Wingdings" panose="05000000000000000000" pitchFamily="2" charset="2"/>
              <a:buChar char="v"/>
              <a:defRPr/>
            </a:pPr>
            <a:r>
              <a:rPr lang="da-DK" sz="2000" b="1" dirty="0">
                <a:solidFill>
                  <a:schemeClr val="bg1">
                    <a:lumMod val="75000"/>
                  </a:schemeClr>
                </a:solidFill>
                <a:latin typeface="Arial" pitchFamily="34" charset="0"/>
                <a:cs typeface="Arial" pitchFamily="34" charset="0"/>
              </a:rPr>
              <a:t>Overview on KL46 ADC modules</a:t>
            </a:r>
          </a:p>
          <a:p>
            <a:pPr marL="742950" lvl="0" indent="-285750">
              <a:lnSpc>
                <a:spcPct val="150000"/>
              </a:lnSpc>
              <a:spcBef>
                <a:spcPct val="20000"/>
              </a:spcBef>
              <a:buFont typeface="Wingdings" panose="05000000000000000000" pitchFamily="2" charset="2"/>
              <a:buChar char="v"/>
              <a:defRPr/>
            </a:pPr>
            <a:r>
              <a:rPr lang="en-US" sz="2000" b="1" dirty="0">
                <a:solidFill>
                  <a:schemeClr val="bg1">
                    <a:lumMod val="75000"/>
                  </a:schemeClr>
                </a:solidFill>
                <a:latin typeface="Arial" pitchFamily="34" charset="0"/>
                <a:cs typeface="Arial" pitchFamily="34" charset="0"/>
              </a:rPr>
              <a:t>Periodic Interrupt Timer (PIT) Module</a:t>
            </a:r>
          </a:p>
        </p:txBody>
      </p:sp>
    </p:spTree>
    <p:extLst>
      <p:ext uri="{BB962C8B-B14F-4D97-AF65-F5344CB8AC3E}">
        <p14:creationId xmlns:p14="http://schemas.microsoft.com/office/powerpoint/2010/main" val="197867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converter?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6982"/>
            <a:ext cx="8229600" cy="4066314"/>
          </a:xfrm>
        </p:spPr>
      </p:pic>
    </p:spTree>
    <p:extLst>
      <p:ext uri="{BB962C8B-B14F-4D97-AF65-F5344CB8AC3E}">
        <p14:creationId xmlns:p14="http://schemas.microsoft.com/office/powerpoint/2010/main" val="236773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Do A/D Converters Do?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772816"/>
            <a:ext cx="6984776" cy="4353347"/>
          </a:xfrm>
        </p:spPr>
      </p:pic>
    </p:spTree>
    <p:extLst>
      <p:ext uri="{BB962C8B-B14F-4D97-AF65-F5344CB8AC3E}">
        <p14:creationId xmlns:p14="http://schemas.microsoft.com/office/powerpoint/2010/main" val="89895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resolution?</a:t>
            </a:r>
          </a:p>
        </p:txBody>
      </p:sp>
      <p:sp>
        <p:nvSpPr>
          <p:cNvPr id="3" name="Content Placeholder 2"/>
          <p:cNvSpPr>
            <a:spLocks noGrp="1"/>
          </p:cNvSpPr>
          <p:nvPr>
            <p:ph idx="1"/>
          </p:nvPr>
        </p:nvSpPr>
        <p:spPr>
          <a:xfrm>
            <a:off x="457200" y="1600200"/>
            <a:ext cx="8229600" cy="4925145"/>
          </a:xfrm>
        </p:spPr>
        <p:txBody>
          <a:bodyPr/>
          <a:lstStyle/>
          <a:p>
            <a:pPr marL="0" indent="0">
              <a:buNone/>
            </a:pPr>
            <a:r>
              <a:rPr lang="en-US" dirty="0"/>
              <a:t>The resolution of the converter indicates the number of different, </a:t>
            </a:r>
            <a:r>
              <a:rPr lang="en-US" dirty="0" err="1"/>
              <a:t>ie</a:t>
            </a:r>
            <a:r>
              <a:rPr lang="en-US" dirty="0"/>
              <a:t> discrete, values it can produce over the allowed range of analog input values.</a:t>
            </a:r>
          </a:p>
          <a:p>
            <a:pPr marL="457200" lvl="1" indent="0">
              <a:buNone/>
            </a:pPr>
            <a:r>
              <a:rPr lang="en-US" dirty="0"/>
              <a:t>							(wiki)</a:t>
            </a:r>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29" y="3501009"/>
            <a:ext cx="4065187" cy="3024336"/>
          </a:xfrm>
          <a:prstGeom prst="rect">
            <a:avLst/>
          </a:prstGeom>
        </p:spPr>
      </p:pic>
    </p:spTree>
    <p:extLst>
      <p:ext uri="{BB962C8B-B14F-4D97-AF65-F5344CB8AC3E}">
        <p14:creationId xmlns:p14="http://schemas.microsoft.com/office/powerpoint/2010/main" val="193483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Sampling Rate?</a:t>
            </a:r>
          </a:p>
        </p:txBody>
      </p:sp>
      <p:sp>
        <p:nvSpPr>
          <p:cNvPr id="3" name="Content Placeholder 2"/>
          <p:cNvSpPr>
            <a:spLocks noGrp="1"/>
          </p:cNvSpPr>
          <p:nvPr>
            <p:ph idx="1"/>
          </p:nvPr>
        </p:nvSpPr>
        <p:spPr>
          <a:xfrm>
            <a:off x="447928" y="1844824"/>
            <a:ext cx="8229600" cy="4525963"/>
          </a:xfrm>
        </p:spPr>
        <p:txBody>
          <a:bodyPr/>
          <a:lstStyle/>
          <a:p>
            <a:r>
              <a:rPr lang="en-US" dirty="0"/>
              <a:t>An analog signal is </a:t>
            </a:r>
            <a:r>
              <a:rPr lang="en-US" dirty="0">
                <a:hlinkClick r:id="rId2" tooltip="Continuous function"/>
              </a:rPr>
              <a:t>continuous</a:t>
            </a:r>
            <a:r>
              <a:rPr lang="en-US" dirty="0"/>
              <a:t> in </a:t>
            </a:r>
            <a:r>
              <a:rPr lang="en-US" dirty="0">
                <a:hlinkClick r:id="rId3" tooltip="Time"/>
              </a:rPr>
              <a:t>time</a:t>
            </a:r>
            <a:r>
              <a:rPr lang="en-US" dirty="0"/>
              <a:t> and it is necessary to convert this to a flow of digital values. It is therefore required to define the rate at which new digital values are sampled from the analog signal. The rate of new values is called the </a:t>
            </a:r>
            <a:r>
              <a:rPr lang="en-US" i="1" dirty="0"/>
              <a:t>sampling rate</a:t>
            </a:r>
            <a:r>
              <a:rPr lang="en-US" dirty="0"/>
              <a:t> or </a:t>
            </a:r>
            <a:r>
              <a:rPr lang="en-US" i="1" dirty="0">
                <a:hlinkClick r:id="rId4" tooltip="Sampling frequency"/>
              </a:rPr>
              <a:t>sampling frequency</a:t>
            </a:r>
            <a:r>
              <a:rPr lang="en-US" dirty="0"/>
              <a:t> of the converter.</a:t>
            </a:r>
          </a:p>
          <a:p>
            <a:r>
              <a:rPr lang="en-US" dirty="0"/>
              <a:t>The </a:t>
            </a:r>
            <a:r>
              <a:rPr lang="en-US" dirty="0" err="1"/>
              <a:t>Nyquist</a:t>
            </a:r>
            <a:r>
              <a:rPr lang="en-US" dirty="0"/>
              <a:t>–Shannon: </a:t>
            </a:r>
          </a:p>
          <a:p>
            <a:pPr marL="3657600" lvl="8" indent="0">
              <a:buNone/>
            </a:pPr>
            <a:r>
              <a:rPr lang="en-US" dirty="0"/>
              <a:t>			(wiki)</a:t>
            </a:r>
          </a:p>
        </p:txBody>
      </p:sp>
    </p:spTree>
    <p:extLst>
      <p:ext uri="{BB962C8B-B14F-4D97-AF65-F5344CB8AC3E}">
        <p14:creationId xmlns:p14="http://schemas.microsoft.com/office/powerpoint/2010/main" val="335481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 converter architecture</a:t>
            </a:r>
          </a:p>
        </p:txBody>
      </p:sp>
      <p:sp>
        <p:nvSpPr>
          <p:cNvPr id="3" name="Content Placeholder 2"/>
          <p:cNvSpPr>
            <a:spLocks noGrp="1"/>
          </p:cNvSpPr>
          <p:nvPr>
            <p:ph idx="1"/>
          </p:nvPr>
        </p:nvSpPr>
        <p:spPr/>
        <p:txBody>
          <a:bodyPr>
            <a:normAutofit/>
          </a:bodyPr>
          <a:lstStyle/>
          <a:p>
            <a:r>
              <a:rPr lang="en-US" sz="2400" b="1" dirty="0"/>
              <a:t>Flash ADC</a:t>
            </a:r>
          </a:p>
          <a:p>
            <a:r>
              <a:rPr lang="en-US" sz="2400" b="1" dirty="0" err="1"/>
              <a:t>Sucessive</a:t>
            </a:r>
            <a:r>
              <a:rPr lang="en-US" sz="2400" b="1" dirty="0"/>
              <a:t>-approximation ADC</a:t>
            </a:r>
          </a:p>
          <a:p>
            <a:r>
              <a:rPr lang="en-US" sz="2400" b="1" dirty="0"/>
              <a:t>Ramp-compare ADC</a:t>
            </a:r>
          </a:p>
          <a:p>
            <a:r>
              <a:rPr lang="en-US" sz="2400" b="1" dirty="0"/>
              <a:t>Delta-encoded ADC or counter-ramp</a:t>
            </a:r>
          </a:p>
          <a:p>
            <a:r>
              <a:rPr lang="en-US" sz="2400" b="1" dirty="0"/>
              <a:t>…</a:t>
            </a:r>
          </a:p>
          <a:p>
            <a:pPr marL="0" indent="0">
              <a:buNone/>
            </a:pPr>
            <a:endParaRPr lang="en-US" sz="2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63181"/>
            <a:ext cx="2728733" cy="22629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480" y="3865205"/>
            <a:ext cx="5181169" cy="2690069"/>
          </a:xfrm>
          <a:prstGeom prst="rect">
            <a:avLst/>
          </a:prstGeom>
        </p:spPr>
      </p:pic>
    </p:spTree>
    <p:extLst>
      <p:ext uri="{BB962C8B-B14F-4D97-AF65-F5344CB8AC3E}">
        <p14:creationId xmlns:p14="http://schemas.microsoft.com/office/powerpoint/2010/main" val="3496917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TotalTime>
  <Words>478</Words>
  <Application>Microsoft Office PowerPoint</Application>
  <PresentationFormat>Trình chiếu Trên màn hình (4:3)</PresentationFormat>
  <Paragraphs>77</Paragraphs>
  <Slides>19</Slides>
  <Notes>15</Notes>
  <HiddenSlides>0</HiddenSlides>
  <MMClips>0</MMClips>
  <ScaleCrop>false</ScaleCrop>
  <HeadingPairs>
    <vt:vector size="4" baseType="variant">
      <vt:variant>
        <vt:lpstr>Chủ đề</vt:lpstr>
      </vt:variant>
      <vt:variant>
        <vt:i4>1</vt:i4>
      </vt:variant>
      <vt:variant>
        <vt:lpstr>Tiêu đề Bản chiếu</vt:lpstr>
      </vt:variant>
      <vt:variant>
        <vt:i4>19</vt:i4>
      </vt:variant>
    </vt:vector>
  </HeadingPairs>
  <TitlesOfParts>
    <vt:vector size="20" baseType="lpstr">
      <vt:lpstr>Office Theme</vt:lpstr>
      <vt:lpstr>LECTURE 8: Peripheral ADC</vt:lpstr>
      <vt:lpstr>Learning Goals</vt:lpstr>
      <vt:lpstr>Table of contents</vt:lpstr>
      <vt:lpstr>Table of contents</vt:lpstr>
      <vt:lpstr>What is A/D converter?</vt:lpstr>
      <vt:lpstr>What Do A/D Converters Do?</vt:lpstr>
      <vt:lpstr>What is resolution?</vt:lpstr>
      <vt:lpstr>What is the Sampling Rate?</vt:lpstr>
      <vt:lpstr>A/D converter architecture</vt:lpstr>
      <vt:lpstr>A/D converter architecture</vt:lpstr>
      <vt:lpstr>A/D converter architecture</vt:lpstr>
      <vt:lpstr>A/D converter architecture</vt:lpstr>
      <vt:lpstr>Table of contents</vt:lpstr>
      <vt:lpstr>MKL46Z ADC features</vt:lpstr>
      <vt:lpstr>MKL46Z ADC Block Diagram</vt:lpstr>
      <vt:lpstr>MKL46Z ADC Register</vt:lpstr>
      <vt:lpstr>How to program for adc?</vt:lpstr>
      <vt:lpstr>Question &amp; Answer</vt:lpstr>
      <vt:lpstr>Copyright</vt:lpstr>
    </vt:vector>
  </TitlesOfParts>
  <Company>CO.IT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linhTTK</dc:creator>
  <cp:lastModifiedBy>Tran Van Kho (FGA.DAP)</cp:lastModifiedBy>
  <cp:revision>235</cp:revision>
  <dcterms:created xsi:type="dcterms:W3CDTF">2014-05-08T08:09:05Z</dcterms:created>
  <dcterms:modified xsi:type="dcterms:W3CDTF">2022-06-21T11:40:22Z</dcterms:modified>
</cp:coreProperties>
</file>