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56" r:id="rId5"/>
    <p:sldId id="450" r:id="rId6"/>
    <p:sldId id="259" r:id="rId7"/>
    <p:sldId id="440" r:id="rId8"/>
    <p:sldId id="411" r:id="rId9"/>
    <p:sldId id="441" r:id="rId10"/>
    <p:sldId id="412" r:id="rId11"/>
    <p:sldId id="413" r:id="rId12"/>
    <p:sldId id="451" r:id="rId13"/>
    <p:sldId id="414" r:id="rId14"/>
    <p:sldId id="442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43" r:id="rId23"/>
    <p:sldId id="422" r:id="rId24"/>
    <p:sldId id="423" r:id="rId25"/>
    <p:sldId id="424" r:id="rId26"/>
    <p:sldId id="425" r:id="rId27"/>
    <p:sldId id="426" r:id="rId28"/>
    <p:sldId id="427" r:id="rId29"/>
    <p:sldId id="444" r:id="rId30"/>
    <p:sldId id="452" r:id="rId31"/>
    <p:sldId id="429" r:id="rId32"/>
    <p:sldId id="453" r:id="rId33"/>
    <p:sldId id="445" r:id="rId34"/>
    <p:sldId id="430" r:id="rId35"/>
    <p:sldId id="446" r:id="rId36"/>
    <p:sldId id="431" r:id="rId37"/>
    <p:sldId id="433" r:id="rId38"/>
    <p:sldId id="434" r:id="rId39"/>
    <p:sldId id="435" r:id="rId40"/>
    <p:sldId id="436" r:id="rId41"/>
    <p:sldId id="448" r:id="rId42"/>
    <p:sldId id="439" r:id="rId43"/>
    <p:sldId id="409" r:id="rId44"/>
    <p:sldId id="305" r:id="rId45"/>
    <p:sldId id="449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57E9-A724-482B-8481-B8788A469FD9}">
          <p14:sldIdLst>
            <p14:sldId id="256"/>
            <p14:sldId id="450"/>
            <p14:sldId id="259"/>
            <p14:sldId id="440"/>
            <p14:sldId id="411"/>
            <p14:sldId id="441"/>
            <p14:sldId id="412"/>
            <p14:sldId id="413"/>
            <p14:sldId id="451"/>
            <p14:sldId id="414"/>
            <p14:sldId id="442"/>
            <p14:sldId id="415"/>
            <p14:sldId id="416"/>
            <p14:sldId id="417"/>
            <p14:sldId id="418"/>
            <p14:sldId id="419"/>
            <p14:sldId id="420"/>
            <p14:sldId id="421"/>
            <p14:sldId id="443"/>
            <p14:sldId id="422"/>
            <p14:sldId id="423"/>
            <p14:sldId id="424"/>
            <p14:sldId id="425"/>
            <p14:sldId id="426"/>
            <p14:sldId id="427"/>
            <p14:sldId id="444"/>
            <p14:sldId id="452"/>
            <p14:sldId id="429"/>
            <p14:sldId id="453"/>
            <p14:sldId id="445"/>
            <p14:sldId id="430"/>
            <p14:sldId id="446"/>
            <p14:sldId id="431"/>
            <p14:sldId id="433"/>
            <p14:sldId id="434"/>
            <p14:sldId id="435"/>
            <p14:sldId id="436"/>
            <p14:sldId id="448"/>
            <p14:sldId id="439"/>
            <p14:sldId id="409"/>
          </p14:sldIdLst>
        </p14:section>
        <p14:section name="Untitled Section" id="{8D82A940-BA5E-4492-BB5E-A743FA49FB81}">
          <p14:sldIdLst>
            <p14:sldId id="305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081" autoAdjust="0"/>
  </p:normalViewPr>
  <p:slideViewPr>
    <p:cSldViewPr>
      <p:cViewPr varScale="1">
        <p:scale>
          <a:sx n="71" d="100"/>
          <a:sy n="71" d="100"/>
        </p:scale>
        <p:origin x="17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58CC-51FF-4F66-B519-1472103A031D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944B-4A2A-41EA-B87F-21033755D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4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0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7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92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2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Freedom KL46 UART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717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537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3677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3762962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143000"/>
          </a:xfrm>
        </p:spPr>
        <p:txBody>
          <a:bodyPr>
            <a:noAutofit/>
          </a:bodyPr>
          <a:lstStyle>
            <a:lvl1pPr algn="l">
              <a:defRPr sz="44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50BB-D765-41A2-AD71-7929BD32B5C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Content Placeholder 5" descr="2logo-0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172340" y="332656"/>
            <a:ext cx="1971659" cy="9833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versal_asynchronous_receiver/transmitter" TargetMode="External"/><Relationship Id="rId2" Type="http://schemas.openxmlformats.org/officeDocument/2006/relationships/hyperlink" Target="http://www.powershow.com/view/af8e1-ZTk2Z/20_UART_flash_ppt_pres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7290" y="4537526"/>
            <a:ext cx="9099258" cy="1542380"/>
          </a:xfrm>
        </p:spPr>
        <p:txBody>
          <a:bodyPr>
            <a:normAutofit/>
          </a:bodyPr>
          <a:lstStyle/>
          <a:p>
            <a:pPr algn="r"/>
            <a:r>
              <a:rPr lang="en-US" sz="3200" smtClean="0">
                <a:cs typeface="Arial" pitchFamily="34" charset="0"/>
              </a:rPr>
              <a:t>LECTURE </a:t>
            </a:r>
            <a:r>
              <a:rPr lang="en-US" sz="3200" smtClean="0"/>
              <a:t>8</a:t>
            </a:r>
            <a:r>
              <a:rPr lang="en-US" sz="3200" dirty="0"/>
              <a:t>: </a:t>
            </a:r>
            <a:r>
              <a:rPr lang="en-US" sz="3200" dirty="0" smtClean="0"/>
              <a:t>Peripherals </a:t>
            </a:r>
            <a:r>
              <a:rPr lang="en-US" sz="3200" dirty="0"/>
              <a:t>UART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EMBEDDED SYSTEM COURSE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UART functions</a:t>
            </a:r>
          </a:p>
        </p:txBody>
      </p:sp>
      <p:sp>
        <p:nvSpPr>
          <p:cNvPr id="18435" name="Rectangle 3"/>
          <p:cNvSpPr txBox="1">
            <a:spLocks noChangeArrowheads="1"/>
          </p:cNvSpPr>
          <p:nvPr/>
        </p:nvSpPr>
        <p:spPr bwMode="auto">
          <a:xfrm>
            <a:off x="468313" y="1412875"/>
            <a:ext cx="81359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b="1" dirty="0"/>
              <a:t>Transmitter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Convert from parallel to serial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Add Start and Stop bits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Add parity bit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b="1" dirty="0"/>
              <a:t>Receiver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Convert from serial to parallel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Remove Start and Stop bits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 dirty="0"/>
              <a:t>Check and remove parity bit</a:t>
            </a:r>
          </a:p>
        </p:txBody>
      </p:sp>
    </p:spTree>
    <p:extLst>
      <p:ext uri="{BB962C8B-B14F-4D97-AF65-F5344CB8AC3E}">
        <p14:creationId xmlns:p14="http://schemas.microsoft.com/office/powerpoint/2010/main" val="1696657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95288" y="282352"/>
            <a:ext cx="8229600" cy="914400"/>
          </a:xfrm>
        </p:spPr>
        <p:txBody>
          <a:bodyPr/>
          <a:lstStyle/>
          <a:p>
            <a:r>
              <a:rPr lang="en-US" altLang="en-US" dirty="0" smtClean="0"/>
              <a:t>Data transmission</a:t>
            </a: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323850" y="3573463"/>
            <a:ext cx="8604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Use a single wire for transmission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Each bit has fixed time duration determined by the transmission rate.</a:t>
            </a:r>
          </a:p>
          <a:p>
            <a:pPr lvl="1">
              <a:spcBef>
                <a:spcPct val="20000"/>
              </a:spcBef>
              <a:buSzPct val="60000"/>
              <a:buFont typeface="Wingdings" pitchFamily="2" charset="2"/>
              <a:buChar char="ü"/>
            </a:pPr>
            <a:r>
              <a:rPr lang="en-US" altLang="en-US" sz="2800"/>
              <a:t>Example: a 1200 bps (bit per second) UART will have a 1/1200 s or about 833.3 us bit duration.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84772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2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3860800"/>
            <a:ext cx="88201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The Start bit marks the beginning of a new transmission.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When detected, the receiver synchronizes with the new data stream.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239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288" y="4292600"/>
            <a:ext cx="85693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Next follow the data bits (7 or 8).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The least significant bit is sent first.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77247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3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8295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3429000"/>
            <a:ext cx="8569325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The parity bit  is added to make the number of 1’s even (even parity) or odd (odd parity).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This is can be used by the receiver to check for transmission errors.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Use of parity bit is optional.</a:t>
            </a: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7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7858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3789363"/>
            <a:ext cx="856932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The Stop bit marks the end of transmission.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Receiver checks to make sure it is “1”.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Separates one word from the start bit of the next word.</a:t>
            </a: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7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28775"/>
            <a:ext cx="8039100" cy="17907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4005263"/>
            <a:ext cx="856932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In the configuration shown, it takes 10 bits to send 7bits of data.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Transmission efficiency is 70%.</a:t>
            </a: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7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transmission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1438"/>
            <a:ext cx="8915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4675" y="4437063"/>
            <a:ext cx="856932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An example of sending the ASCII letter “W”- 1010111.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0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Understanding basis concepts about UART and how to transmit/receive data via UART connection.</a:t>
            </a:r>
          </a:p>
          <a:p>
            <a:pPr algn="just"/>
            <a:r>
              <a:rPr lang="en-US" sz="2400" dirty="0" smtClean="0"/>
              <a:t>Introduce about RS232 protocol.</a:t>
            </a:r>
          </a:p>
          <a:p>
            <a:pPr algn="just"/>
            <a:r>
              <a:rPr lang="en-US" sz="2400" dirty="0" smtClean="0"/>
              <a:t>Understanding on how to </a:t>
            </a:r>
            <a:r>
              <a:rPr lang="en-US" sz="2400" smtClean="0"/>
              <a:t>configure the KL46 UART module.</a:t>
            </a: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Reception</a:t>
            </a:r>
          </a:p>
        </p:txBody>
      </p:sp>
      <p:pic>
        <p:nvPicPr>
          <p:cNvPr id="2662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14450"/>
            <a:ext cx="82105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6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Reception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66888"/>
            <a:ext cx="8458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Reception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14463"/>
            <a:ext cx="82105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Reception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1484313"/>
            <a:ext cx="856932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Receiver  also verifies that stop bit is “1”, if not, reports “framing error” to host system.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New start bit can appear immediately after Stop bit.</a:t>
            </a: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Receive will resynchronize for each Start bit.</a:t>
            </a: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UART options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5693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800" dirty="0"/>
              <a:t>UARTs usually have programmable options:</a:t>
            </a:r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ü"/>
              <a:defRPr/>
            </a:pPr>
            <a:r>
              <a:rPr lang="en-US" sz="2800" dirty="0"/>
              <a:t>Data: 7 or 8 bits.</a:t>
            </a:r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ü"/>
              <a:defRPr/>
            </a:pPr>
            <a:r>
              <a:rPr lang="en-US" sz="2800" dirty="0"/>
              <a:t>Parity: even, odd</a:t>
            </a:r>
            <a:r>
              <a:rPr lang="en-US" sz="2800"/>
              <a:t>, </a:t>
            </a:r>
            <a:r>
              <a:rPr lang="en-US" sz="2800" smtClean="0"/>
              <a:t>none.</a:t>
            </a:r>
            <a:endParaRPr lang="en-US" sz="2800" dirty="0"/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ü"/>
              <a:defRPr/>
            </a:pPr>
            <a:r>
              <a:rPr lang="en-US" sz="2800" dirty="0"/>
              <a:t>Stop bits: 1, 1.5, 2.</a:t>
            </a:r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ü"/>
              <a:defRPr/>
            </a:pPr>
            <a:r>
              <a:rPr lang="en-US" sz="2800" dirty="0"/>
              <a:t>Baud rate: 300, 1200, 2400, 4800, 9600 , 19.2k, 38.4k, 57.6k. 115.2k…</a:t>
            </a:r>
          </a:p>
          <a:p>
            <a:pPr marL="8001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8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UART Data throughput </a:t>
            </a:r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539750" y="1323975"/>
            <a:ext cx="8135938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Data throughput Example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Assume 19200 baud, 8 data bits, no parity, 1 stop bit</a:t>
            </a:r>
          </a:p>
          <a:p>
            <a:pPr lvl="2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800"/>
              <a:t>19200 baud</a:t>
            </a:r>
            <a:r>
              <a:rPr lang="en-US" altLang="en-US" sz="2800">
                <a:sym typeface="Wingdings" pitchFamily="2" charset="2"/>
              </a:rPr>
              <a:t>19.2kbps</a:t>
            </a:r>
          </a:p>
          <a:p>
            <a:pPr lvl="2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800">
                <a:sym typeface="Wingdings" pitchFamily="2" charset="2"/>
              </a:rPr>
              <a:t>1 start bit + 8 data bits + 1 stop bit = 10 bits  It takes 10 bits to send 8 bits of data.</a:t>
            </a:r>
          </a:p>
          <a:p>
            <a:pPr lvl="2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800">
                <a:sym typeface="Wingdings" pitchFamily="2" charset="2"/>
              </a:rPr>
              <a:t>19.2 kbps * 8/10 = 15.36 kbps.</a:t>
            </a:r>
          </a:p>
          <a:p>
            <a:pPr lvl="2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800">
                <a:sym typeface="Wingdings" pitchFamily="2" charset="2"/>
              </a:rPr>
              <a:t>How many KB (kilobytes) per second:</a:t>
            </a:r>
          </a:p>
          <a:p>
            <a:pPr lvl="2">
              <a:spcBef>
                <a:spcPct val="20000"/>
              </a:spcBef>
            </a:pPr>
            <a:r>
              <a:rPr lang="en-US" altLang="en-US" sz="2800">
                <a:sym typeface="Wingdings" pitchFamily="2" charset="2"/>
              </a:rPr>
              <a:t>=15.36  * 1KB / 8192 bits = 1.875 KB/s</a:t>
            </a:r>
            <a:endParaRPr lang="en-US" altLang="en-US" sz="2800"/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7938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RS232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RS232 is the most common UART standard.</a:t>
            </a:r>
          </a:p>
          <a:p>
            <a:pPr lvl="1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Used by PC serial ports.</a:t>
            </a:r>
          </a:p>
          <a:p>
            <a:pPr marL="342900" lvl="1" indent="-342900">
              <a:buSzPct val="60000"/>
              <a:buFont typeface="Wingdings" pitchFamily="2" charset="2"/>
              <a:buChar char="q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RS232 does not use positive logic.</a:t>
            </a:r>
          </a:p>
          <a:p>
            <a:pPr lvl="1">
              <a:buSzPct val="60000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Logic 1 is any signal from -25V to -3V</a:t>
            </a:r>
          </a:p>
          <a:p>
            <a:pPr lvl="1">
              <a:buSzPct val="60000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Logic 0 is any signal from +3V to 25V</a:t>
            </a:r>
          </a:p>
          <a:p>
            <a:pPr lvl="1">
              <a:buSzPct val="60000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range -3V to 3V is a transition region that is not assigned to a logic level.</a:t>
            </a:r>
          </a:p>
          <a:p>
            <a:pPr marL="342900" lvl="1" indent="-342900">
              <a:buSzPct val="60000"/>
              <a:buFont typeface="Wingdings" pitchFamily="2" charset="2"/>
              <a:buChar char="q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RS232 </a:t>
            </a:r>
            <a:r>
              <a:rPr lang="en-US" dirty="0" smtClean="0"/>
              <a:t>connecting between a </a:t>
            </a:r>
            <a:r>
              <a:rPr lang="en-US" i="1" dirty="0" smtClean="0"/>
              <a:t>DTE</a:t>
            </a:r>
            <a:r>
              <a:rPr lang="en-US" dirty="0" smtClean="0"/>
              <a:t> (Data Terminal Equipment) and a </a:t>
            </a:r>
            <a:r>
              <a:rPr lang="en-US" i="1" dirty="0" smtClean="0"/>
              <a:t>DCE</a:t>
            </a:r>
            <a:r>
              <a:rPr lang="en-US" dirty="0" smtClean="0"/>
              <a:t> (Data Circuit-terminating Equipment)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SzPct val="60000"/>
              <a:buFont typeface="Wingdings" pitchFamily="2" charset="2"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2" indent="-342900">
              <a:buSzPct val="60000"/>
              <a:buFont typeface="Wingdings" pitchFamily="2" charset="2"/>
              <a:buChar char="q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2" indent="-342900">
              <a:buSzPct val="60000"/>
              <a:buFont typeface="Wingdings" pitchFamily="2" charset="2"/>
              <a:buChar char="q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SzPct val="60000"/>
              <a:buFont typeface="Wingdings" pitchFamily="2" charset="2"/>
              <a:buChar char="q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RS232 signals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213725" cy="336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468313" y="5229225"/>
            <a:ext cx="82073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Hardware flow control = RTS/CTS handshaking</a:t>
            </a:r>
          </a:p>
        </p:txBody>
      </p:sp>
    </p:spTree>
    <p:extLst>
      <p:ext uri="{BB962C8B-B14F-4D97-AF65-F5344CB8AC3E}">
        <p14:creationId xmlns:p14="http://schemas.microsoft.com/office/powerpoint/2010/main" val="6430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 smtClean="0"/>
              <a:t>Connect MCU with PC over RS232</a:t>
            </a:r>
            <a:endParaRPr lang="en-US" alt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44797"/>
            <a:ext cx="60007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Freedom KL46 UART Block Diagram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35657"/>
            <a:ext cx="5472608" cy="53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Freedom KL46 UART Block Diagram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35657"/>
            <a:ext cx="8263652" cy="54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Features</a:t>
            </a: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755650" y="1412875"/>
            <a:ext cx="770413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/>
              <a:t>Full-duplex operation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/>
              <a:t>13 bit baud rate selection.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/>
              <a:t>Programmable </a:t>
            </a:r>
            <a:r>
              <a:rPr lang="en-US" altLang="en-US" sz="2800" dirty="0" smtClean="0"/>
              <a:t>8-bit, 9-bit or 10-bit data </a:t>
            </a:r>
            <a:r>
              <a:rPr lang="en-US" altLang="en-US" sz="2800" dirty="0"/>
              <a:t>format.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/>
              <a:t>Double-buffered transmitter and receiver with separate </a:t>
            </a:r>
            <a:r>
              <a:rPr lang="en-US" altLang="en-US" sz="2800" dirty="0" smtClean="0"/>
              <a:t>enables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 smtClean="0"/>
              <a:t>Independent </a:t>
            </a:r>
            <a:r>
              <a:rPr lang="en-US" altLang="en-US" sz="2800" dirty="0"/>
              <a:t>FIFO structure for transmit and receive.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 smtClean="0"/>
              <a:t>DMA </a:t>
            </a:r>
            <a:r>
              <a:rPr lang="en-US" altLang="en-US" sz="2800" dirty="0"/>
              <a:t>interface.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 smtClean="0"/>
              <a:t>Three operation mode</a:t>
            </a:r>
            <a:r>
              <a:rPr lang="en-US" altLang="en-US" sz="2800" dirty="0"/>
              <a:t>: </a:t>
            </a:r>
            <a:r>
              <a:rPr lang="en-US" altLang="en-US" sz="2800" dirty="0" smtClean="0"/>
              <a:t>Wait, Stop and Debug mode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8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Baud Rate 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 txBox="1">
                <a:spLocks noChangeArrowheads="1"/>
              </p:cNvSpPr>
              <p:nvPr/>
            </p:nvSpPr>
            <p:spPr bwMode="auto">
              <a:xfrm>
                <a:off x="395288" y="1484313"/>
                <a:ext cx="8353176" cy="487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</a:pPr>
                <a:r>
                  <a:rPr lang="en-US" altLang="en-US" sz="2400" b="1" dirty="0" smtClean="0"/>
                  <a:t>UARTx_BDH</a:t>
                </a:r>
                <a:endParaRPr lang="en-US" altLang="en-US" sz="2400" b="1" dirty="0"/>
              </a:p>
              <a:p>
                <a:pPr lvl="1">
                  <a:spcBef>
                    <a:spcPct val="20000"/>
                  </a:spcBef>
                  <a:buFont typeface="Wingdings" pitchFamily="2" charset="2"/>
                  <a:buChar char="ü"/>
                </a:pPr>
                <a:r>
                  <a:rPr lang="en-US" altLang="en-US" sz="2400" dirty="0"/>
                  <a:t>SBR[4-0]: 5 higher bits of the 13 bits UART baud rate bits</a:t>
                </a:r>
              </a:p>
              <a:p>
                <a:pPr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</a:pPr>
                <a:r>
                  <a:rPr lang="en-US" altLang="en-US" sz="2400" b="1" dirty="0" err="1" smtClean="0"/>
                  <a:t>UARTx_BDL</a:t>
                </a:r>
                <a:endParaRPr lang="en-US" altLang="en-US" sz="2400" b="1" dirty="0"/>
              </a:p>
              <a:p>
                <a:pPr lvl="1">
                  <a:spcBef>
                    <a:spcPct val="20000"/>
                  </a:spcBef>
                  <a:buFont typeface="Wingdings" pitchFamily="2" charset="2"/>
                  <a:buChar char="ü"/>
                </a:pPr>
                <a:r>
                  <a:rPr lang="en-US" altLang="en-US" sz="2400" dirty="0"/>
                  <a:t>SBR[7-0]: 8 lower bits of the 13 bits UART baud rate </a:t>
                </a:r>
                <a:r>
                  <a:rPr lang="en-US" altLang="en-US" sz="2400" dirty="0" smtClean="0"/>
                  <a:t>bits</a:t>
                </a:r>
              </a:p>
              <a:p>
                <a:pPr marL="45720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i="1" dirty="0"/>
                        <m:t>UART</m:t>
                      </m:r>
                      <m:r>
                        <m:rPr>
                          <m:nor/>
                        </m:rPr>
                        <a:rPr lang="en-GB" altLang="en-US" b="0" i="1" dirty="0" smtClean="0"/>
                        <m:t>0</m:t>
                      </m:r>
                      <m:r>
                        <m:rPr>
                          <m:nor/>
                        </m:rPr>
                        <a:rPr lang="en-US" altLang="en-US" i="1" dirty="0"/>
                        <m:t> </m:t>
                      </m:r>
                      <m:r>
                        <m:rPr>
                          <m:nor/>
                        </m:rPr>
                        <a:rPr lang="en-US" altLang="en-US" i="1" dirty="0"/>
                        <m:t>baud</m:t>
                      </m:r>
                      <m:r>
                        <m:rPr>
                          <m:nor/>
                        </m:rPr>
                        <a:rPr lang="en-US" altLang="en-US" i="1" dirty="0"/>
                        <m:t> </m:t>
                      </m:r>
                      <m:r>
                        <m:rPr>
                          <m:nor/>
                        </m:rPr>
                        <a:rPr lang="en-US" altLang="en-US" i="1" dirty="0"/>
                        <m:t>rate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i="1" dirty="0"/>
                            <m:t>UART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module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clock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𝑆𝐵𝑅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12:0</m:t>
                              </m:r>
                            </m:e>
                          </m:d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 ∗(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𝑂𝑆𝑅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en-US" sz="2400" dirty="0" smtClean="0"/>
              </a:p>
              <a:p>
                <a:pPr marL="457200" lvl="1" indent="0">
                  <a:spcBef>
                    <a:spcPct val="20000"/>
                  </a:spcBef>
                </a:pPr>
                <a:endParaRPr lang="en-US" altLang="en-US" sz="2400" dirty="0"/>
              </a:p>
              <a:p>
                <a:pPr marL="45720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i="1" dirty="0"/>
                        <m:t>UART</m:t>
                      </m:r>
                      <m:r>
                        <m:rPr>
                          <m:nor/>
                        </m:rPr>
                        <a:rPr lang="en-GB" altLang="en-US" b="0" i="1" dirty="0" smtClean="0"/>
                        <m:t>1 </m:t>
                      </m:r>
                      <m:r>
                        <m:rPr>
                          <m:nor/>
                        </m:rPr>
                        <a:rPr lang="en-GB" altLang="en-US" b="0" i="1" dirty="0" smtClean="0"/>
                        <m:t>or</m:t>
                      </m:r>
                      <m:r>
                        <m:rPr>
                          <m:nor/>
                        </m:rPr>
                        <a:rPr lang="en-GB" altLang="en-US" b="0" i="1" dirty="0" smtClean="0"/>
                        <m:t> </m:t>
                      </m:r>
                      <m:r>
                        <m:rPr>
                          <m:nor/>
                        </m:rPr>
                        <a:rPr lang="en-GB" altLang="en-US" b="0" i="1" dirty="0" smtClean="0"/>
                        <m:t>UART</m:t>
                      </m:r>
                      <m:r>
                        <m:rPr>
                          <m:nor/>
                        </m:rPr>
                        <a:rPr lang="en-GB" altLang="en-US" b="0" i="1" dirty="0" smtClean="0"/>
                        <m:t>2</m:t>
                      </m:r>
                      <m:r>
                        <m:rPr>
                          <m:nor/>
                        </m:rPr>
                        <a:rPr lang="en-US" altLang="en-US" i="1" dirty="0"/>
                        <m:t> </m:t>
                      </m:r>
                      <m:r>
                        <m:rPr>
                          <m:nor/>
                        </m:rPr>
                        <a:rPr lang="en-US" altLang="en-US" i="1" dirty="0"/>
                        <m:t>baud</m:t>
                      </m:r>
                      <m:r>
                        <m:rPr>
                          <m:nor/>
                        </m:rPr>
                        <a:rPr lang="en-US" altLang="en-US" i="1" dirty="0"/>
                        <m:t> </m:t>
                      </m:r>
                      <m:r>
                        <m:rPr>
                          <m:nor/>
                        </m:rPr>
                        <a:rPr lang="en-US" altLang="en-US" i="1" dirty="0"/>
                        <m:t>rate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en-US" i="1" dirty="0"/>
                            <m:t>UART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module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i="1" dirty="0"/>
                            <m:t>clock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𝑆𝐵𝑅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12:0</m:t>
                              </m:r>
                            </m:e>
                          </m:d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 ∗16</m:t>
                          </m:r>
                        </m:den>
                      </m:f>
                    </m:oMath>
                  </m:oMathPara>
                </a14:m>
                <a:endParaRPr lang="en-US" altLang="en-US" i="1" dirty="0"/>
              </a:p>
              <a:p>
                <a:pPr lvl="1">
                  <a:spcBef>
                    <a:spcPct val="20000"/>
                  </a:spcBef>
                  <a:buFont typeface="Wingdings" pitchFamily="2" charset="2"/>
                  <a:buChar char="ü"/>
                </a:pPr>
                <a:endParaRPr lang="en-US" altLang="en-US" sz="2400" dirty="0"/>
              </a:p>
              <a:p>
                <a:pPr lvl="1">
                  <a:spcBef>
                    <a:spcPct val="20000"/>
                  </a:spcBef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789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484313"/>
                <a:ext cx="8353176" cy="4876800"/>
              </a:xfrm>
              <a:prstGeom prst="rect">
                <a:avLst/>
              </a:prstGeom>
              <a:blipFill>
                <a:blip r:embed="rId2"/>
                <a:stretch>
                  <a:fillRect l="-146" t="-8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Registers</a:t>
            </a: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468313" y="1628775"/>
            <a:ext cx="83518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400" dirty="0">
                <a:latin typeface="Arial" charset="0"/>
                <a:cs typeface="Arial" charset="0"/>
              </a:rPr>
              <a:t>UARTx_C1: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M: 9-bit or 8-bit select mode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PE: Parity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PT: Parity Type (Even, Odd)</a:t>
            </a:r>
          </a:p>
          <a:p>
            <a:pPr marL="342900" lvl="1" indent="-342900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r>
              <a:rPr lang="en-US" sz="2400" dirty="0">
                <a:latin typeface="Arial" charset="0"/>
                <a:cs typeface="Arial" charset="0"/>
              </a:rPr>
              <a:t>UARTx_C2: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TIE: Transmit Interrupt or DMA Transfer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TCIE: Transmission Complete Interrupt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RIE: Receiver Full Interrupt or DMA Transfer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TE: Transmitter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Arial" charset="0"/>
                <a:cs typeface="Arial" charset="0"/>
              </a:rPr>
              <a:t>RE: Receiver Enable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Status Register</a:t>
            </a:r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539750" y="1412875"/>
            <a:ext cx="80645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UARTx_S1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TDRE: Transmit Data Register Empty Flag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TC: Transmit  Complete Flag.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RDRF: Receiver Data Register Full Flag.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FE: Framing Error Flag.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PF: Parity Error Flag.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/>
              <a:t>UARTx_S2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MSBF: Most Significant Bit First.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800"/>
              <a:t>RAF: Receiver Active Flag.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endParaRPr lang="en-US" altLang="en-US" sz="2800"/>
          </a:p>
          <a:p>
            <a:pPr lvl="1">
              <a:spcBef>
                <a:spcPct val="20000"/>
              </a:spcBef>
              <a:buFont typeface="Wingdings" pitchFamily="2" charset="2"/>
              <a:buChar char="ü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6027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Register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UARTx_D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RxTx</a:t>
            </a:r>
            <a:r>
              <a:rPr lang="en-US" altLang="en-US" dirty="0" smtClean="0"/>
              <a:t>[7:0] : </a:t>
            </a:r>
          </a:p>
          <a:p>
            <a:pPr lvl="2"/>
            <a:r>
              <a:rPr lang="en-US" altLang="en-US" dirty="0" smtClean="0"/>
              <a:t>Reads return the contents of the read-only receive data register.</a:t>
            </a:r>
          </a:p>
          <a:p>
            <a:pPr lvl="2"/>
            <a:r>
              <a:rPr lang="en-US" altLang="en-US" dirty="0" smtClean="0"/>
              <a:t>Writes go to the write-only transmit data register.</a:t>
            </a:r>
          </a:p>
        </p:txBody>
      </p:sp>
    </p:spTree>
    <p:extLst>
      <p:ext uri="{BB962C8B-B14F-4D97-AF65-F5344CB8AC3E}">
        <p14:creationId xmlns:p14="http://schemas.microsoft.com/office/powerpoint/2010/main" val="16880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UART </a:t>
            </a:r>
            <a:r>
              <a:rPr lang="en-US" dirty="0" err="1"/>
              <a:t>Init</a:t>
            </a:r>
            <a:endParaRPr lang="en-US" altLang="en-US" dirty="0" smtClean="0"/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539750" y="1323975"/>
            <a:ext cx="8135938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Enable the clock for the port associated with the UART pins you want to use (</a:t>
            </a:r>
            <a:r>
              <a:rPr lang="en-US" altLang="en-US" sz="2000" dirty="0" err="1" smtClean="0"/>
              <a:t>SIM_SCGCx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Enable UART pins (</a:t>
            </a:r>
            <a:r>
              <a:rPr lang="en-US" altLang="en-US" sz="2000" dirty="0" err="1"/>
              <a:t>PORTx_PCRn</a:t>
            </a:r>
            <a:r>
              <a:rPr lang="en-US" altLang="en-US" sz="2000" dirty="0"/>
              <a:t>)</a:t>
            </a:r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Enable the UART module clock (</a:t>
            </a:r>
            <a:r>
              <a:rPr lang="en-US" altLang="en-US" sz="2000" dirty="0" err="1" smtClean="0"/>
              <a:t>SIM_SCGCn</a:t>
            </a:r>
            <a:r>
              <a:rPr lang="en-US" altLang="en-US" sz="2000" dirty="0"/>
              <a:t>)</a:t>
            </a:r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Configure the UART control registers for the desired data format</a:t>
            </a:r>
          </a:p>
          <a:p>
            <a:pPr marL="914400" lvl="1" indent="-514350">
              <a:spcBef>
                <a:spcPct val="200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altLang="en-US" sz="2000" dirty="0"/>
              <a:t>Number of data bits (UARTn_C1[M] and UARTn_C4[M10])</a:t>
            </a:r>
          </a:p>
          <a:p>
            <a:pPr marL="914400" lvl="1" indent="-514350">
              <a:spcBef>
                <a:spcPct val="200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altLang="en-US" sz="2000" dirty="0"/>
              <a:t>Parity and parity type (UARTn_C1[PE,PT])</a:t>
            </a:r>
          </a:p>
          <a:p>
            <a:pPr marL="914400" lvl="1" indent="-514350">
              <a:spcBef>
                <a:spcPct val="200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altLang="en-US" sz="2000" dirty="0"/>
              <a:t>MSB or LSB first (UARTn_S2[MSBF])</a:t>
            </a:r>
          </a:p>
          <a:p>
            <a:pPr marL="914400" lvl="1" indent="-514350">
              <a:spcBef>
                <a:spcPct val="200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altLang="en-US" sz="2000" dirty="0"/>
              <a:t>Data polarity (UARTn_S2[RXINV] and UARTn_C3[TXINV])</a:t>
            </a:r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Configure the baud rate (</a:t>
            </a:r>
            <a:r>
              <a:rPr lang="en-US" altLang="en-US" sz="2000" dirty="0" err="1"/>
              <a:t>UARTn_BDH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UARTn_BDL</a:t>
            </a:r>
            <a:r>
              <a:rPr lang="en-US" altLang="en-US" sz="2000" dirty="0"/>
              <a:t>)</a:t>
            </a:r>
          </a:p>
          <a:p>
            <a:pPr marL="514350" indent="-514350">
              <a:spcBef>
                <a:spcPct val="20000"/>
              </a:spcBef>
              <a:buSzPct val="60000"/>
              <a:buFont typeface="+mj-lt"/>
              <a:buAutoNum type="arabicPeriod"/>
            </a:pPr>
            <a:r>
              <a:rPr lang="en-US" altLang="en-US" sz="2000" dirty="0"/>
              <a:t>Enable the receiver and/or transmitter (UARTn_C2[RE, TE])</a:t>
            </a:r>
          </a:p>
        </p:txBody>
      </p:sp>
    </p:spTree>
    <p:extLst>
      <p:ext uri="{BB962C8B-B14F-4D97-AF65-F5344CB8AC3E}">
        <p14:creationId xmlns:p14="http://schemas.microsoft.com/office/powerpoint/2010/main" val="566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hlinkClick r:id="rId2"/>
              </a:rPr>
              <a:t>http://www.powershow.com/view/af8e1-ZTk2Z/20_UART_flash_ppt_presentation</a:t>
            </a:r>
            <a:endParaRPr lang="en-US" altLang="en-US" dirty="0" smtClean="0"/>
          </a:p>
          <a:p>
            <a:r>
              <a:rPr lang="en-US" altLang="en-US" dirty="0" smtClean="0">
                <a:hlinkClick r:id="rId3"/>
              </a:rPr>
              <a:t>http://en.wikipedia.org/wiki/Universal_asynchronous_receiver/transmitter</a:t>
            </a:r>
            <a:endParaRPr lang="en-US" altLang="en-US" dirty="0" smtClean="0"/>
          </a:p>
          <a:p>
            <a:r>
              <a:rPr lang="en-US" altLang="en-US" dirty="0" smtClean="0"/>
              <a:t>KL46 Reference Manual	</a:t>
            </a:r>
          </a:p>
        </p:txBody>
      </p:sp>
    </p:spTree>
    <p:extLst>
      <p:ext uri="{BB962C8B-B14F-4D97-AF65-F5344CB8AC3E}">
        <p14:creationId xmlns:p14="http://schemas.microsoft.com/office/powerpoint/2010/main" val="1064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18581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EC06D-22F4-4731-99D6-B0E4438E75C1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7488237" cy="490855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about the basic concepts regarding UART such as its applications, how the data has been transmitted as well as received.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about RS232 standard.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 on how to configure the Freedom KL46 UART module.</a:t>
            </a:r>
          </a:p>
        </p:txBody>
      </p:sp>
    </p:spTree>
    <p:extLst>
      <p:ext uri="{BB962C8B-B14F-4D97-AF65-F5344CB8AC3E}">
        <p14:creationId xmlns:p14="http://schemas.microsoft.com/office/powerpoint/2010/main" val="39508596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6369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Thanks for your attention !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Question &amp; Answer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0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course including </a:t>
            </a:r>
            <a:r>
              <a:rPr lang="en-US" b="1" dirty="0" smtClean="0"/>
              <a:t>Lecture Presentations</a:t>
            </a:r>
            <a:r>
              <a:rPr lang="en-US" dirty="0" smtClean="0"/>
              <a:t>, </a:t>
            </a:r>
            <a:r>
              <a:rPr lang="en-US" b="1" dirty="0" smtClean="0"/>
              <a:t>Quiz</a:t>
            </a:r>
            <a:r>
              <a:rPr lang="en-US" dirty="0" smtClean="0"/>
              <a:t>, </a:t>
            </a:r>
            <a:r>
              <a:rPr lang="en-US" b="1" dirty="0" smtClean="0"/>
              <a:t>Mock Project</a:t>
            </a:r>
            <a:r>
              <a:rPr lang="en-US" dirty="0" smtClean="0"/>
              <a:t>, </a:t>
            </a:r>
            <a:r>
              <a:rPr lang="en-US" b="1" dirty="0" smtClean="0"/>
              <a:t>Syllabus</a:t>
            </a:r>
            <a:r>
              <a:rPr lang="en-US" dirty="0" smtClean="0"/>
              <a:t>, </a:t>
            </a:r>
            <a:r>
              <a:rPr lang="en-US" b="1" dirty="0" smtClean="0"/>
              <a:t>Assignments</a:t>
            </a:r>
            <a:r>
              <a:rPr lang="en-US" dirty="0" smtClean="0"/>
              <a:t>, </a:t>
            </a:r>
            <a:r>
              <a:rPr lang="en-US" b="1" dirty="0" smtClean="0"/>
              <a:t>Answers</a:t>
            </a:r>
            <a:r>
              <a:rPr lang="en-US" dirty="0" smtClean="0"/>
              <a:t> are </a:t>
            </a:r>
            <a:r>
              <a:rPr lang="en-US" dirty="0"/>
              <a:t>copyright by FPT Software </a:t>
            </a:r>
            <a:r>
              <a:rPr lang="en-US" dirty="0" smtClean="0"/>
              <a:t>Corporation.</a:t>
            </a:r>
          </a:p>
          <a:p>
            <a:pPr algn="just"/>
            <a:r>
              <a:rPr lang="en-US" dirty="0" smtClean="0"/>
              <a:t>This course also uses some information from external  sources and non-confidential training document from Freescale, those materials comply with the original source licenses.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UART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29600" cy="44656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UART: Universal Asynchronous Receiver/Transmitter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 UART maybe used when: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High speed is not required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An inexpensive communication link between two devices is required 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Very widely used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Low </a:t>
            </a:r>
            <a:r>
              <a:rPr lang="en-GB" altLang="en-US" sz="2400" dirty="0"/>
              <a:t>h</a:t>
            </a:r>
            <a:r>
              <a:rPr lang="en-GB" altLang="en-US" sz="2400" dirty="0" smtClean="0"/>
              <a:t>ardware cost.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Relatively simple hardware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Single wire for each direction (plus ground wire)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Asynchronous because no clock signal is transmit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313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3928520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Introduction to UART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UART Applications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Transmission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Reception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RS232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Freedom KL46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  <a:cs typeface="Tahoma" pitchFamily="34" charset="0"/>
              </a:rPr>
              <a:t>UART applications</a:t>
            </a:r>
            <a:endParaRPr lang="vi-VN" altLang="en-US" sz="3200" b="1" dirty="0">
              <a:solidFill>
                <a:schemeClr val="accent6">
                  <a:lumMod val="75000"/>
                </a:schemeClr>
              </a:solidFill>
              <a:cs typeface="Tahoma" pitchFamily="34" charset="0"/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31623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042988" y="2924175"/>
            <a:ext cx="153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PC to Device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557338"/>
            <a:ext cx="49053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5867400" y="2997200"/>
            <a:ext cx="1147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PC to PC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70238"/>
            <a:ext cx="1786461" cy="1591010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94896" y="5821864"/>
            <a:ext cx="1980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dirty="0" smtClean="0"/>
              <a:t>Bluetooth module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33" y="3979835"/>
            <a:ext cx="2537380" cy="159702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285878" y="5821864"/>
            <a:ext cx="28264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GSM and GPRS Modems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708" y="4267180"/>
            <a:ext cx="1596583" cy="136849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475560" y="4865743"/>
            <a:ext cx="1387736" cy="215265"/>
          </a:xfrm>
          <a:custGeom>
            <a:avLst/>
            <a:gdLst>
              <a:gd name="connsiteX0" fmla="*/ 0 w 1387736"/>
              <a:gd name="connsiteY0" fmla="*/ 0 h 100618"/>
              <a:gd name="connsiteX1" fmla="*/ 1387736 w 1387736"/>
              <a:gd name="connsiteY1" fmla="*/ 53788 h 10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7736" h="100618">
                <a:moveTo>
                  <a:pt x="0" y="0"/>
                </a:moveTo>
                <a:cubicBezTo>
                  <a:pt x="585395" y="76200"/>
                  <a:pt x="1170790" y="152400"/>
                  <a:pt x="1387736" y="537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303520" y="4291589"/>
            <a:ext cx="1455085" cy="323442"/>
          </a:xfrm>
          <a:custGeom>
            <a:avLst/>
            <a:gdLst>
              <a:gd name="connsiteX0" fmla="*/ 0 w 1455085"/>
              <a:gd name="connsiteY0" fmla="*/ 215865 h 323442"/>
              <a:gd name="connsiteX1" fmla="*/ 559398 w 1455085"/>
              <a:gd name="connsiteY1" fmla="*/ 712 h 323442"/>
              <a:gd name="connsiteX2" fmla="*/ 1376979 w 1455085"/>
              <a:gd name="connsiteY2" fmla="*/ 280411 h 323442"/>
              <a:gd name="connsiteX3" fmla="*/ 1441525 w 1455085"/>
              <a:gd name="connsiteY3" fmla="*/ 323442 h 32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085" h="323442">
                <a:moveTo>
                  <a:pt x="0" y="215865"/>
                </a:moveTo>
                <a:cubicBezTo>
                  <a:pt x="164951" y="102909"/>
                  <a:pt x="329902" y="-10046"/>
                  <a:pt x="559398" y="712"/>
                </a:cubicBezTo>
                <a:cubicBezTo>
                  <a:pt x="788894" y="11470"/>
                  <a:pt x="1229958" y="226623"/>
                  <a:pt x="1376979" y="280411"/>
                </a:cubicBezTo>
                <a:cubicBezTo>
                  <a:pt x="1524000" y="334199"/>
                  <a:pt x="1412838" y="312684"/>
                  <a:pt x="1441525" y="3234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  <a:cs typeface="Tahoma" pitchFamily="34" charset="0"/>
              </a:rPr>
              <a:t>UART applications</a:t>
            </a:r>
            <a:endParaRPr lang="vi-VN" altLang="en-US" sz="3200" b="1" dirty="0">
              <a:solidFill>
                <a:schemeClr val="accent6">
                  <a:lumMod val="75000"/>
                </a:schemeClr>
              </a:solidFill>
              <a:cs typeface="Tahoma" pitchFamily="34" charset="0"/>
            </a:endParaRPr>
          </a:p>
        </p:txBody>
      </p:sp>
      <p:sp>
        <p:nvSpPr>
          <p:cNvPr id="17411" name="Content Placeholder 2"/>
          <p:cNvSpPr txBox="1">
            <a:spLocks/>
          </p:cNvSpPr>
          <p:nvPr/>
        </p:nvSpPr>
        <p:spPr bwMode="auto">
          <a:xfrm>
            <a:off x="684213" y="1412875"/>
            <a:ext cx="7991475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r>
              <a:rPr lang="en-US" altLang="en-US" sz="2800" dirty="0" smtClean="0"/>
              <a:t>Use in applications that do not require fast communication.</a:t>
            </a:r>
          </a:p>
          <a:p>
            <a:pPr>
              <a:spcBef>
                <a:spcPct val="20000"/>
              </a:spcBef>
              <a:buSzPct val="60000"/>
              <a:buFont typeface="Wingdings" pitchFamily="2" charset="2"/>
              <a:buChar char="q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02187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3200" b="1" dirty="0" smtClean="0">
                <a:solidFill>
                  <a:schemeClr val="accent6">
                    <a:lumMod val="75000"/>
                  </a:schemeClr>
                </a:solidFill>
                <a:cs typeface="Tahoma" pitchFamily="34" charset="0"/>
              </a:rPr>
              <a:t>UART Connection</a:t>
            </a:r>
            <a:endParaRPr lang="vi-VN" altLang="en-US" sz="3200" b="1" dirty="0">
              <a:solidFill>
                <a:schemeClr val="accent6">
                  <a:lumMod val="75000"/>
                </a:schemeClr>
              </a:solidFill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060848"/>
            <a:ext cx="4032448" cy="22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185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FA95E671EC1448FB07776EA546E7F" ma:contentTypeVersion="7" ma:contentTypeDescription="Create a new document." ma:contentTypeScope="" ma:versionID="ae0ce019e9a0ec3cbfd31f851b69a484">
  <xsd:schema xmlns:xsd="http://www.w3.org/2001/XMLSchema" xmlns:xs="http://www.w3.org/2001/XMLSchema" xmlns:p="http://schemas.microsoft.com/office/2006/metadata/properties" xmlns:ns2="12aa559f-4c96-4b69-a7df-ce9cda16ff34" xmlns:ns3="d06bbe67-9ddf-4939-9f19-13fa5e7ccdeb" targetNamespace="http://schemas.microsoft.com/office/2006/metadata/properties" ma:root="true" ma:fieldsID="7fa076e95b1531d79fd3599902c9b65b" ns2:_="" ns3:_="">
    <xsd:import namespace="12aa559f-4c96-4b69-a7df-ce9cda16ff34"/>
    <xsd:import namespace="d06bbe67-9ddf-4939-9f19-13fa5e7c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a559f-4c96-4b69-a7df-ce9cda16f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bbe67-9ddf-4939-9f19-13fa5e7cc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48480-E3E0-4812-8503-EA5DF6D5B1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6F455F-77E8-4165-9F9E-882D5B76F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27C0E4-65D5-41A3-A1B2-19A413B2B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aa559f-4c96-4b69-a7df-ce9cda16ff34"/>
    <ds:schemaRef ds:uri="d06bbe67-9ddf-4939-9f19-13fa5e7ccd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1238</Words>
  <Application>Microsoft Office PowerPoint</Application>
  <PresentationFormat>On-screen Show (4:3)</PresentationFormat>
  <Paragraphs>229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Tahoma</vt:lpstr>
      <vt:lpstr>Wingdings</vt:lpstr>
      <vt:lpstr>Office Theme</vt:lpstr>
      <vt:lpstr>LECTURE 8: Peripherals UART</vt:lpstr>
      <vt:lpstr>Learning Goals</vt:lpstr>
      <vt:lpstr>Table of contents</vt:lpstr>
      <vt:lpstr>Table of contents</vt:lpstr>
      <vt:lpstr>Introduction to UART</vt:lpstr>
      <vt:lpstr>Table of contents</vt:lpstr>
      <vt:lpstr>PowerPoint Presentation</vt:lpstr>
      <vt:lpstr>PowerPoint Presentation</vt:lpstr>
      <vt:lpstr>PowerPoint Presentation</vt:lpstr>
      <vt:lpstr>UART functions</vt:lpstr>
      <vt:lpstr>Table of contents</vt:lpstr>
      <vt:lpstr>Data transmission</vt:lpstr>
      <vt:lpstr>Data transmission</vt:lpstr>
      <vt:lpstr>Data transmission</vt:lpstr>
      <vt:lpstr>Data transmission</vt:lpstr>
      <vt:lpstr>Data transmission</vt:lpstr>
      <vt:lpstr>Data transmission</vt:lpstr>
      <vt:lpstr>Data transmission</vt:lpstr>
      <vt:lpstr>Table of contents</vt:lpstr>
      <vt:lpstr>Data Reception</vt:lpstr>
      <vt:lpstr>Data Reception</vt:lpstr>
      <vt:lpstr>Data Reception</vt:lpstr>
      <vt:lpstr>Data Reception</vt:lpstr>
      <vt:lpstr>UART options</vt:lpstr>
      <vt:lpstr>UART Data throughput </vt:lpstr>
      <vt:lpstr>Table of contents</vt:lpstr>
      <vt:lpstr>RS232</vt:lpstr>
      <vt:lpstr>RS232 signals</vt:lpstr>
      <vt:lpstr>Connect MCU with PC over RS232</vt:lpstr>
      <vt:lpstr>Table of contents</vt:lpstr>
      <vt:lpstr>Freedom KL46 UART Block Diagram</vt:lpstr>
      <vt:lpstr>Freedom KL46 UART Block Diagram</vt:lpstr>
      <vt:lpstr>Features</vt:lpstr>
      <vt:lpstr>Baud Rate Registers</vt:lpstr>
      <vt:lpstr>Control Registers</vt:lpstr>
      <vt:lpstr>Status Register</vt:lpstr>
      <vt:lpstr>Data Register</vt:lpstr>
      <vt:lpstr>Example UART Init</vt:lpstr>
      <vt:lpstr>Reference</vt:lpstr>
      <vt:lpstr>Summary</vt:lpstr>
      <vt:lpstr>Question &amp; Answer</vt:lpstr>
      <vt:lpstr>Copyright</vt:lpstr>
    </vt:vector>
  </TitlesOfParts>
  <Company>CO.IT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linhTTK</dc:creator>
  <cp:lastModifiedBy>Nghiem Huu Toan (FGA.DAP)</cp:lastModifiedBy>
  <cp:revision>201</cp:revision>
  <dcterms:created xsi:type="dcterms:W3CDTF">2014-05-08T08:09:05Z</dcterms:created>
  <dcterms:modified xsi:type="dcterms:W3CDTF">2021-04-28T16:58:18Z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0x0101007A2FA95E671EC1448FB07776EA546E7F</vt:lpwstr>
  </property>
</Properties>
</file>