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74" r:id="rId12"/>
    <p:sldId id="268" r:id="rId13"/>
    <p:sldId id="271" r:id="rId14"/>
    <p:sldId id="273" r:id="rId15"/>
    <p:sldId id="270" r:id="rId16"/>
    <p:sldId id="275" r:id="rId17"/>
    <p:sldId id="267" r:id="rId18"/>
    <p:sldId id="272" r:id="rId1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AF62A-B787-9D89-949E-38234714588E}" v="55" dt="2023-11-30T12:26:29.006"/>
    <p1510:client id="{1EF3DF4E-45C7-59B3-4A51-C6CC48E13024}" v="2" dt="2023-12-01T08:47:28.655"/>
    <p1510:client id="{3F5164F9-EBF9-AD11-177B-88FEB20E26AE}" v="30" dt="2023-11-30T11:39:38.149"/>
    <p1510:client id="{6175CD2F-3974-4654-3EB8-8862DE10CC74}" v="727" dt="2023-11-30T09:26:35.177"/>
    <p1510:client id="{7CA5F0E6-1C19-7D84-B892-A907553807B7}" v="29" dt="2023-12-01T05:14:21.270"/>
    <p1510:client id="{A840B48C-85D9-8E37-5BD9-5B104C105F79}" v="22" dt="2023-11-30T12:30:13.812"/>
    <p1510:client id="{ADE26873-3851-3B2D-0F4A-A1ACBF436F25}" v="974" dt="2023-12-01T07:31:03.955"/>
    <p1510:client id="{C667A782-B727-A90E-62FA-D22B2BB9A35D}" v="34" dt="2023-11-30T09:32:23.466"/>
    <p1510:client id="{CA981CF4-3FF1-487C-0E9B-60FCD63739CF}" v="31" dt="2023-12-01T05:28:33.457"/>
    <p1510:client id="{CAB0238B-493B-F1E8-DC99-A3B37401F498}" v="113" dt="2023-11-30T09:38:04.506"/>
    <p1510:client id="{CD50584F-D625-FE4F-4674-1FE14E5D8085}" v="26" dt="2023-11-30T17:01:55.565"/>
    <p1510:client id="{D2A9C0F7-DEE3-4CF8-A256-B35E628C89CF}" v="34" dt="2023-11-22T06:33:09.170"/>
    <p1510:client id="{E7DEFBFB-7EA0-4A5C-966E-4FFBCEA214AB}" v="3" dt="2023-11-30T11:47:41.636"/>
    <p1510:client id="{FC92FEAD-7D74-3B6C-FF76-90BF55C27570}" v="206" dt="2023-11-27T03:11:36.94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Kiểu Trung bình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4760F-CFB7-4AD2-A2FC-713971A31D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D4DB9-C264-46D9-B514-B823A49CC6A4}">
      <dgm:prSet/>
      <dgm:spPr/>
      <dgm:t>
        <a:bodyPr/>
        <a:lstStyle/>
        <a:p>
          <a:r>
            <a:rPr lang="en-US"/>
            <a:t>What is FAT File</a:t>
          </a:r>
        </a:p>
      </dgm:t>
    </dgm:pt>
    <dgm:pt modelId="{378ACA7A-40BB-4FD8-885A-892D152F68A0}" type="parTrans" cxnId="{B377A74A-2E66-4DEA-B90F-11C2DF8335E2}">
      <dgm:prSet/>
      <dgm:spPr/>
      <dgm:t>
        <a:bodyPr/>
        <a:lstStyle/>
        <a:p>
          <a:endParaRPr lang="en-US"/>
        </a:p>
      </dgm:t>
    </dgm:pt>
    <dgm:pt modelId="{C97C6970-0950-4C37-AE07-9A35BEAB0FC5}" type="sibTrans" cxnId="{B377A74A-2E66-4DEA-B90F-11C2DF8335E2}">
      <dgm:prSet/>
      <dgm:spPr/>
      <dgm:t>
        <a:bodyPr/>
        <a:lstStyle/>
        <a:p>
          <a:endParaRPr lang="en-US"/>
        </a:p>
      </dgm:t>
    </dgm:pt>
    <dgm:pt modelId="{7A0F27D1-AFF4-4739-AE2F-55E0102DA18A}">
      <dgm:prSet/>
      <dgm:spPr/>
      <dgm:t>
        <a:bodyPr/>
        <a:lstStyle/>
        <a:p>
          <a:r>
            <a:rPr lang="en-US"/>
            <a:t>FAT File Overview</a:t>
          </a:r>
        </a:p>
      </dgm:t>
    </dgm:pt>
    <dgm:pt modelId="{B84BBAF4-385A-43D9-B15E-1F0A3AE31221}" type="parTrans" cxnId="{2B9F125B-187C-4171-8D00-03BB5886FA0A}">
      <dgm:prSet/>
      <dgm:spPr/>
      <dgm:t>
        <a:bodyPr/>
        <a:lstStyle/>
        <a:p>
          <a:endParaRPr lang="en-US"/>
        </a:p>
      </dgm:t>
    </dgm:pt>
    <dgm:pt modelId="{358F377B-C616-40D5-9016-F1E2202F4BDE}" type="sibTrans" cxnId="{2B9F125B-187C-4171-8D00-03BB5886FA0A}">
      <dgm:prSet/>
      <dgm:spPr/>
      <dgm:t>
        <a:bodyPr/>
        <a:lstStyle/>
        <a:p>
          <a:endParaRPr lang="en-US"/>
        </a:p>
      </dgm:t>
    </dgm:pt>
    <dgm:pt modelId="{263B4CFD-E2FC-48ED-ADC8-FE03E582926F}">
      <dgm:prSet/>
      <dgm:spPr/>
      <dgm:t>
        <a:bodyPr/>
        <a:lstStyle/>
        <a:p>
          <a:r>
            <a:rPr lang="en-US"/>
            <a:t>FAT12</a:t>
          </a:r>
        </a:p>
      </dgm:t>
    </dgm:pt>
    <dgm:pt modelId="{AF1EA80D-74DE-42FD-A89A-8C4C21305A43}" type="parTrans" cxnId="{329F2E35-9DF6-4FF2-ACD9-815105E91EEF}">
      <dgm:prSet/>
      <dgm:spPr/>
      <dgm:t>
        <a:bodyPr/>
        <a:lstStyle/>
        <a:p>
          <a:endParaRPr lang="en-US"/>
        </a:p>
      </dgm:t>
    </dgm:pt>
    <dgm:pt modelId="{D583356D-8109-4631-851A-C3ADFB0E69E9}" type="sibTrans" cxnId="{329F2E35-9DF6-4FF2-ACD9-815105E91EEF}">
      <dgm:prSet/>
      <dgm:spPr/>
      <dgm:t>
        <a:bodyPr/>
        <a:lstStyle/>
        <a:p>
          <a:endParaRPr lang="en-US"/>
        </a:p>
      </dgm:t>
    </dgm:pt>
    <dgm:pt modelId="{8E2F0026-DAD0-4475-B487-CC0DD97D1492}">
      <dgm:prSet/>
      <dgm:spPr/>
      <dgm:t>
        <a:bodyPr/>
        <a:lstStyle/>
        <a:p>
          <a:r>
            <a:rPr lang="en-US"/>
            <a:t>Disk format</a:t>
          </a:r>
        </a:p>
      </dgm:t>
    </dgm:pt>
    <dgm:pt modelId="{144C46F1-61BD-466F-BE8C-14D2D57FB294}" type="parTrans" cxnId="{A496305F-BCE4-4EA8-936B-598FFE6FAF06}">
      <dgm:prSet/>
      <dgm:spPr/>
      <dgm:t>
        <a:bodyPr/>
        <a:lstStyle/>
        <a:p>
          <a:endParaRPr lang="en-US"/>
        </a:p>
      </dgm:t>
    </dgm:pt>
    <dgm:pt modelId="{1FB04E50-9897-4B83-99B5-7E9585ADB47B}" type="sibTrans" cxnId="{A496305F-BCE4-4EA8-936B-598FFE6FAF06}">
      <dgm:prSet/>
      <dgm:spPr/>
      <dgm:t>
        <a:bodyPr/>
        <a:lstStyle/>
        <a:p>
          <a:endParaRPr lang="en-US"/>
        </a:p>
      </dgm:t>
    </dgm:pt>
    <dgm:pt modelId="{603BB16A-525C-4B3C-BAAF-4E4446511710}" type="pres">
      <dgm:prSet presAssocID="{1444760F-CFB7-4AD2-A2FC-713971A31D2F}" presName="root" presStyleCnt="0">
        <dgm:presLayoutVars>
          <dgm:dir/>
          <dgm:resizeHandles val="exact"/>
        </dgm:presLayoutVars>
      </dgm:prSet>
      <dgm:spPr/>
    </dgm:pt>
    <dgm:pt modelId="{5022BADA-0F0F-44C2-9B91-B9A0BB9787F7}" type="pres">
      <dgm:prSet presAssocID="{833D4DB9-C264-46D9-B514-B823A49CC6A4}" presName="compNode" presStyleCnt="0"/>
      <dgm:spPr/>
    </dgm:pt>
    <dgm:pt modelId="{9758DD0C-9DA0-46A7-ADE2-60430427B734}" type="pres">
      <dgm:prSet presAssocID="{833D4DB9-C264-46D9-B514-B823A49CC6A4}" presName="bgRect" presStyleLbl="bgShp" presStyleIdx="0" presStyleCnt="4"/>
      <dgm:spPr/>
    </dgm:pt>
    <dgm:pt modelId="{BD5A384C-7B4D-4B35-9A64-7AD83C76E526}" type="pres">
      <dgm:prSet presAssocID="{833D4DB9-C264-46D9-B514-B823A49CC6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ấu kiểm"/>
        </a:ext>
      </dgm:extLst>
    </dgm:pt>
    <dgm:pt modelId="{6E680306-CDAF-4FDF-A770-B7265D88C893}" type="pres">
      <dgm:prSet presAssocID="{833D4DB9-C264-46D9-B514-B823A49CC6A4}" presName="spaceRect" presStyleCnt="0"/>
      <dgm:spPr/>
    </dgm:pt>
    <dgm:pt modelId="{CD0CC847-4447-46B3-9F7C-0D67997E5CFC}" type="pres">
      <dgm:prSet presAssocID="{833D4DB9-C264-46D9-B514-B823A49CC6A4}" presName="parTx" presStyleLbl="revTx" presStyleIdx="0" presStyleCnt="4">
        <dgm:presLayoutVars>
          <dgm:chMax val="0"/>
          <dgm:chPref val="0"/>
        </dgm:presLayoutVars>
      </dgm:prSet>
      <dgm:spPr/>
    </dgm:pt>
    <dgm:pt modelId="{14C8551A-C27D-416D-8DE4-A75C61D14A4E}" type="pres">
      <dgm:prSet presAssocID="{C97C6970-0950-4C37-AE07-9A35BEAB0FC5}" presName="sibTrans" presStyleCnt="0"/>
      <dgm:spPr/>
    </dgm:pt>
    <dgm:pt modelId="{D2EB9A92-AB2A-48FD-8F88-647335CFB397}" type="pres">
      <dgm:prSet presAssocID="{7A0F27D1-AFF4-4739-AE2F-55E0102DA18A}" presName="compNode" presStyleCnt="0"/>
      <dgm:spPr/>
    </dgm:pt>
    <dgm:pt modelId="{EBA39217-5E6E-4D1C-A46A-5C8A466C15E8}" type="pres">
      <dgm:prSet presAssocID="{7A0F27D1-AFF4-4739-AE2F-55E0102DA18A}" presName="bgRect" presStyleLbl="bgShp" presStyleIdx="1" presStyleCnt="4"/>
      <dgm:spPr/>
    </dgm:pt>
    <dgm:pt modelId="{65733D9A-9614-42F6-82D6-EA660A95BBA8}" type="pres">
      <dgm:prSet presAssocID="{7A0F27D1-AFF4-4739-AE2F-55E0102DA1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240D90C-91C5-4B0E-A8FE-F13E36238DD9}" type="pres">
      <dgm:prSet presAssocID="{7A0F27D1-AFF4-4739-AE2F-55E0102DA18A}" presName="spaceRect" presStyleCnt="0"/>
      <dgm:spPr/>
    </dgm:pt>
    <dgm:pt modelId="{3EDE7790-613A-4EE5-BB81-B2B7AC6693DD}" type="pres">
      <dgm:prSet presAssocID="{7A0F27D1-AFF4-4739-AE2F-55E0102DA18A}" presName="parTx" presStyleLbl="revTx" presStyleIdx="1" presStyleCnt="4">
        <dgm:presLayoutVars>
          <dgm:chMax val="0"/>
          <dgm:chPref val="0"/>
        </dgm:presLayoutVars>
      </dgm:prSet>
      <dgm:spPr/>
    </dgm:pt>
    <dgm:pt modelId="{123E740D-7068-48A4-82E0-FF44F0D563CA}" type="pres">
      <dgm:prSet presAssocID="{358F377B-C616-40D5-9016-F1E2202F4BDE}" presName="sibTrans" presStyleCnt="0"/>
      <dgm:spPr/>
    </dgm:pt>
    <dgm:pt modelId="{80F76CAC-EC7E-496F-95A7-C606B8E1B374}" type="pres">
      <dgm:prSet presAssocID="{263B4CFD-E2FC-48ED-ADC8-FE03E582926F}" presName="compNode" presStyleCnt="0"/>
      <dgm:spPr/>
    </dgm:pt>
    <dgm:pt modelId="{3F627107-AA6D-43D0-8723-AE3E2A0CF5EA}" type="pres">
      <dgm:prSet presAssocID="{263B4CFD-E2FC-48ED-ADC8-FE03E582926F}" presName="bgRect" presStyleLbl="bgShp" presStyleIdx="2" presStyleCnt="4"/>
      <dgm:spPr/>
    </dgm:pt>
    <dgm:pt modelId="{8D045BDE-25A4-4150-B636-2F7F3FC897CC}" type="pres">
      <dgm:prSet presAssocID="{263B4CFD-E2FC-48ED-ADC8-FE03E58292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óng bay"/>
        </a:ext>
      </dgm:extLst>
    </dgm:pt>
    <dgm:pt modelId="{4364D53D-F753-42AE-9761-FFB78A979FEA}" type="pres">
      <dgm:prSet presAssocID="{263B4CFD-E2FC-48ED-ADC8-FE03E582926F}" presName="spaceRect" presStyleCnt="0"/>
      <dgm:spPr/>
    </dgm:pt>
    <dgm:pt modelId="{54AC2E28-E690-4B1D-9F89-9035E8643857}" type="pres">
      <dgm:prSet presAssocID="{263B4CFD-E2FC-48ED-ADC8-FE03E582926F}" presName="parTx" presStyleLbl="revTx" presStyleIdx="2" presStyleCnt="4">
        <dgm:presLayoutVars>
          <dgm:chMax val="0"/>
          <dgm:chPref val="0"/>
        </dgm:presLayoutVars>
      </dgm:prSet>
      <dgm:spPr/>
    </dgm:pt>
    <dgm:pt modelId="{E3DAF855-280F-45F4-9054-22A09CF772B7}" type="pres">
      <dgm:prSet presAssocID="{D583356D-8109-4631-851A-C3ADFB0E69E9}" presName="sibTrans" presStyleCnt="0"/>
      <dgm:spPr/>
    </dgm:pt>
    <dgm:pt modelId="{E78487B7-7FCE-470E-B0F0-D13571626306}" type="pres">
      <dgm:prSet presAssocID="{8E2F0026-DAD0-4475-B487-CC0DD97D1492}" presName="compNode" presStyleCnt="0"/>
      <dgm:spPr/>
    </dgm:pt>
    <dgm:pt modelId="{7391E4F8-5EBA-405E-B907-2FA4857D0F0C}" type="pres">
      <dgm:prSet presAssocID="{8E2F0026-DAD0-4475-B487-CC0DD97D1492}" presName="bgRect" presStyleLbl="bgShp" presStyleIdx="3" presStyleCnt="4"/>
      <dgm:spPr/>
    </dgm:pt>
    <dgm:pt modelId="{069B7EFF-29B4-4AB3-A371-144A736FD85B}" type="pres">
      <dgm:prSet presAssocID="{8E2F0026-DAD0-4475-B487-CC0DD97D14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Đĩa"/>
        </a:ext>
      </dgm:extLst>
    </dgm:pt>
    <dgm:pt modelId="{22CE7560-9264-45FF-9C6A-94D89DE2C121}" type="pres">
      <dgm:prSet presAssocID="{8E2F0026-DAD0-4475-B487-CC0DD97D1492}" presName="spaceRect" presStyleCnt="0"/>
      <dgm:spPr/>
    </dgm:pt>
    <dgm:pt modelId="{9C06A62E-4B99-44BE-9993-A34C04715934}" type="pres">
      <dgm:prSet presAssocID="{8E2F0026-DAD0-4475-B487-CC0DD97D1492}" presName="parTx" presStyleLbl="revTx" presStyleIdx="3" presStyleCnt="4">
        <dgm:presLayoutVars>
          <dgm:chMax val="0"/>
          <dgm:chPref val="0"/>
        </dgm:presLayoutVars>
      </dgm:prSet>
      <dgm:spPr/>
    </dgm:pt>
  </dgm:ptLst>
  <dgm:cxnLst>
    <dgm:cxn modelId="{8997C000-18C8-47CE-B540-06D94AC5737F}" type="presOf" srcId="{7A0F27D1-AFF4-4739-AE2F-55E0102DA18A}" destId="{3EDE7790-613A-4EE5-BB81-B2B7AC6693DD}" srcOrd="0" destOrd="0" presId="urn:microsoft.com/office/officeart/2018/2/layout/IconVerticalSolidList"/>
    <dgm:cxn modelId="{329F2E35-9DF6-4FF2-ACD9-815105E91EEF}" srcId="{1444760F-CFB7-4AD2-A2FC-713971A31D2F}" destId="{263B4CFD-E2FC-48ED-ADC8-FE03E582926F}" srcOrd="2" destOrd="0" parTransId="{AF1EA80D-74DE-42FD-A89A-8C4C21305A43}" sibTransId="{D583356D-8109-4631-851A-C3ADFB0E69E9}"/>
    <dgm:cxn modelId="{2B9F125B-187C-4171-8D00-03BB5886FA0A}" srcId="{1444760F-CFB7-4AD2-A2FC-713971A31D2F}" destId="{7A0F27D1-AFF4-4739-AE2F-55E0102DA18A}" srcOrd="1" destOrd="0" parTransId="{B84BBAF4-385A-43D9-B15E-1F0A3AE31221}" sibTransId="{358F377B-C616-40D5-9016-F1E2202F4BDE}"/>
    <dgm:cxn modelId="{A496305F-BCE4-4EA8-936B-598FFE6FAF06}" srcId="{1444760F-CFB7-4AD2-A2FC-713971A31D2F}" destId="{8E2F0026-DAD0-4475-B487-CC0DD97D1492}" srcOrd="3" destOrd="0" parTransId="{144C46F1-61BD-466F-BE8C-14D2D57FB294}" sibTransId="{1FB04E50-9897-4B83-99B5-7E9585ADB47B}"/>
    <dgm:cxn modelId="{B377A74A-2E66-4DEA-B90F-11C2DF8335E2}" srcId="{1444760F-CFB7-4AD2-A2FC-713971A31D2F}" destId="{833D4DB9-C264-46D9-B514-B823A49CC6A4}" srcOrd="0" destOrd="0" parTransId="{378ACA7A-40BB-4FD8-885A-892D152F68A0}" sibTransId="{C97C6970-0950-4C37-AE07-9A35BEAB0FC5}"/>
    <dgm:cxn modelId="{983E9877-3E9D-4414-9CFD-7F9D97083F08}" type="presOf" srcId="{263B4CFD-E2FC-48ED-ADC8-FE03E582926F}" destId="{54AC2E28-E690-4B1D-9F89-9035E8643857}" srcOrd="0" destOrd="0" presId="urn:microsoft.com/office/officeart/2018/2/layout/IconVerticalSolidList"/>
    <dgm:cxn modelId="{9E8E007A-1374-4A7E-AA3D-2845F9EC6A1E}" type="presOf" srcId="{8E2F0026-DAD0-4475-B487-CC0DD97D1492}" destId="{9C06A62E-4B99-44BE-9993-A34C04715934}" srcOrd="0" destOrd="0" presId="urn:microsoft.com/office/officeart/2018/2/layout/IconVerticalSolidList"/>
    <dgm:cxn modelId="{DAA2FF9F-1948-4C4C-AECF-AB558BE65991}" type="presOf" srcId="{1444760F-CFB7-4AD2-A2FC-713971A31D2F}" destId="{603BB16A-525C-4B3C-BAAF-4E4446511710}" srcOrd="0" destOrd="0" presId="urn:microsoft.com/office/officeart/2018/2/layout/IconVerticalSolidList"/>
    <dgm:cxn modelId="{AE7DA6D5-6246-48D1-B2B2-65CC9A6AE563}" type="presOf" srcId="{833D4DB9-C264-46D9-B514-B823A49CC6A4}" destId="{CD0CC847-4447-46B3-9F7C-0D67997E5CFC}" srcOrd="0" destOrd="0" presId="urn:microsoft.com/office/officeart/2018/2/layout/IconVerticalSolidList"/>
    <dgm:cxn modelId="{44E80489-F179-49AE-BB41-2D624778DD1F}" type="presParOf" srcId="{603BB16A-525C-4B3C-BAAF-4E4446511710}" destId="{5022BADA-0F0F-44C2-9B91-B9A0BB9787F7}" srcOrd="0" destOrd="0" presId="urn:microsoft.com/office/officeart/2018/2/layout/IconVerticalSolidList"/>
    <dgm:cxn modelId="{B2F0EEB8-B29F-40EE-A6AE-FD977E201127}" type="presParOf" srcId="{5022BADA-0F0F-44C2-9B91-B9A0BB9787F7}" destId="{9758DD0C-9DA0-46A7-ADE2-60430427B734}" srcOrd="0" destOrd="0" presId="urn:microsoft.com/office/officeart/2018/2/layout/IconVerticalSolidList"/>
    <dgm:cxn modelId="{C4FB15F7-392E-4CA4-BB52-D3FD95629583}" type="presParOf" srcId="{5022BADA-0F0F-44C2-9B91-B9A0BB9787F7}" destId="{BD5A384C-7B4D-4B35-9A64-7AD83C76E526}" srcOrd="1" destOrd="0" presId="urn:microsoft.com/office/officeart/2018/2/layout/IconVerticalSolidList"/>
    <dgm:cxn modelId="{48382EC1-80F7-4D55-B169-E8B85352B55B}" type="presParOf" srcId="{5022BADA-0F0F-44C2-9B91-B9A0BB9787F7}" destId="{6E680306-CDAF-4FDF-A770-B7265D88C893}" srcOrd="2" destOrd="0" presId="urn:microsoft.com/office/officeart/2018/2/layout/IconVerticalSolidList"/>
    <dgm:cxn modelId="{DE01AE77-FD48-40A5-8708-B7FCF5AC1E31}" type="presParOf" srcId="{5022BADA-0F0F-44C2-9B91-B9A0BB9787F7}" destId="{CD0CC847-4447-46B3-9F7C-0D67997E5CFC}" srcOrd="3" destOrd="0" presId="urn:microsoft.com/office/officeart/2018/2/layout/IconVerticalSolidList"/>
    <dgm:cxn modelId="{B067EB8A-4769-4B38-8B01-A1B5F18CD5B1}" type="presParOf" srcId="{603BB16A-525C-4B3C-BAAF-4E4446511710}" destId="{14C8551A-C27D-416D-8DE4-A75C61D14A4E}" srcOrd="1" destOrd="0" presId="urn:microsoft.com/office/officeart/2018/2/layout/IconVerticalSolidList"/>
    <dgm:cxn modelId="{5CFDE402-D17E-47ED-AC72-D66A02CF9BFD}" type="presParOf" srcId="{603BB16A-525C-4B3C-BAAF-4E4446511710}" destId="{D2EB9A92-AB2A-48FD-8F88-647335CFB397}" srcOrd="2" destOrd="0" presId="urn:microsoft.com/office/officeart/2018/2/layout/IconVerticalSolidList"/>
    <dgm:cxn modelId="{A288C7F6-BCA9-48B9-A2A2-0397244ACA01}" type="presParOf" srcId="{D2EB9A92-AB2A-48FD-8F88-647335CFB397}" destId="{EBA39217-5E6E-4D1C-A46A-5C8A466C15E8}" srcOrd="0" destOrd="0" presId="urn:microsoft.com/office/officeart/2018/2/layout/IconVerticalSolidList"/>
    <dgm:cxn modelId="{08DD9AA2-08A3-472C-BE55-C9522553DC1F}" type="presParOf" srcId="{D2EB9A92-AB2A-48FD-8F88-647335CFB397}" destId="{65733D9A-9614-42F6-82D6-EA660A95BBA8}" srcOrd="1" destOrd="0" presId="urn:microsoft.com/office/officeart/2018/2/layout/IconVerticalSolidList"/>
    <dgm:cxn modelId="{39A70ED0-FDC1-4EBC-A8A0-DC3868B98C1B}" type="presParOf" srcId="{D2EB9A92-AB2A-48FD-8F88-647335CFB397}" destId="{6240D90C-91C5-4B0E-A8FE-F13E36238DD9}" srcOrd="2" destOrd="0" presId="urn:microsoft.com/office/officeart/2018/2/layout/IconVerticalSolidList"/>
    <dgm:cxn modelId="{5126F7B5-C841-47A9-9E1E-7A6AB2E1C8D2}" type="presParOf" srcId="{D2EB9A92-AB2A-48FD-8F88-647335CFB397}" destId="{3EDE7790-613A-4EE5-BB81-B2B7AC6693DD}" srcOrd="3" destOrd="0" presId="urn:microsoft.com/office/officeart/2018/2/layout/IconVerticalSolidList"/>
    <dgm:cxn modelId="{8250D31F-42C8-4AC4-B272-C38D2F938D1B}" type="presParOf" srcId="{603BB16A-525C-4B3C-BAAF-4E4446511710}" destId="{123E740D-7068-48A4-82E0-FF44F0D563CA}" srcOrd="3" destOrd="0" presId="urn:microsoft.com/office/officeart/2018/2/layout/IconVerticalSolidList"/>
    <dgm:cxn modelId="{F59D8454-9A26-4267-90FD-6072024ABA6B}" type="presParOf" srcId="{603BB16A-525C-4B3C-BAAF-4E4446511710}" destId="{80F76CAC-EC7E-496F-95A7-C606B8E1B374}" srcOrd="4" destOrd="0" presId="urn:microsoft.com/office/officeart/2018/2/layout/IconVerticalSolidList"/>
    <dgm:cxn modelId="{2A8725E6-8567-454C-9083-D68B4CD10BB1}" type="presParOf" srcId="{80F76CAC-EC7E-496F-95A7-C606B8E1B374}" destId="{3F627107-AA6D-43D0-8723-AE3E2A0CF5EA}" srcOrd="0" destOrd="0" presId="urn:microsoft.com/office/officeart/2018/2/layout/IconVerticalSolidList"/>
    <dgm:cxn modelId="{D3382BBB-4307-4E10-8A89-DD5BEC95EE9C}" type="presParOf" srcId="{80F76CAC-EC7E-496F-95A7-C606B8E1B374}" destId="{8D045BDE-25A4-4150-B636-2F7F3FC897CC}" srcOrd="1" destOrd="0" presId="urn:microsoft.com/office/officeart/2018/2/layout/IconVerticalSolidList"/>
    <dgm:cxn modelId="{18E41A65-1749-4C1D-B6B5-2FFDB769593D}" type="presParOf" srcId="{80F76CAC-EC7E-496F-95A7-C606B8E1B374}" destId="{4364D53D-F753-42AE-9761-FFB78A979FEA}" srcOrd="2" destOrd="0" presId="urn:microsoft.com/office/officeart/2018/2/layout/IconVerticalSolidList"/>
    <dgm:cxn modelId="{E95E10DE-37C0-472E-BD16-B90BF3EA3BD2}" type="presParOf" srcId="{80F76CAC-EC7E-496F-95A7-C606B8E1B374}" destId="{54AC2E28-E690-4B1D-9F89-9035E8643857}" srcOrd="3" destOrd="0" presId="urn:microsoft.com/office/officeart/2018/2/layout/IconVerticalSolidList"/>
    <dgm:cxn modelId="{139C56A1-B046-4CE1-99EE-A0CF6CA25F79}" type="presParOf" srcId="{603BB16A-525C-4B3C-BAAF-4E4446511710}" destId="{E3DAF855-280F-45F4-9054-22A09CF772B7}" srcOrd="5" destOrd="0" presId="urn:microsoft.com/office/officeart/2018/2/layout/IconVerticalSolidList"/>
    <dgm:cxn modelId="{FA537575-5401-4E69-B6E6-192C4D4148A6}" type="presParOf" srcId="{603BB16A-525C-4B3C-BAAF-4E4446511710}" destId="{E78487B7-7FCE-470E-B0F0-D13571626306}" srcOrd="6" destOrd="0" presId="urn:microsoft.com/office/officeart/2018/2/layout/IconVerticalSolidList"/>
    <dgm:cxn modelId="{3A6CC3F8-2DD2-45EF-BFDE-8279E3812ACC}" type="presParOf" srcId="{E78487B7-7FCE-470E-B0F0-D13571626306}" destId="{7391E4F8-5EBA-405E-B907-2FA4857D0F0C}" srcOrd="0" destOrd="0" presId="urn:microsoft.com/office/officeart/2018/2/layout/IconVerticalSolidList"/>
    <dgm:cxn modelId="{AB7A83DE-1C96-44BC-8472-3EA392F1B5FD}" type="presParOf" srcId="{E78487B7-7FCE-470E-B0F0-D13571626306}" destId="{069B7EFF-29B4-4AB3-A371-144A736FD85B}" srcOrd="1" destOrd="0" presId="urn:microsoft.com/office/officeart/2018/2/layout/IconVerticalSolidList"/>
    <dgm:cxn modelId="{1F4EF55F-B449-4990-9038-7FD561A766D2}" type="presParOf" srcId="{E78487B7-7FCE-470E-B0F0-D13571626306}" destId="{22CE7560-9264-45FF-9C6A-94D89DE2C121}" srcOrd="2" destOrd="0" presId="urn:microsoft.com/office/officeart/2018/2/layout/IconVerticalSolidList"/>
    <dgm:cxn modelId="{E6463545-46D1-47F9-9464-927BB96DCF1B}" type="presParOf" srcId="{E78487B7-7FCE-470E-B0F0-D13571626306}" destId="{9C06A62E-4B99-44BE-9993-A34C047159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9AF663-8A95-417C-BC8D-ED34F245E04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6EF24DF-EC5C-4004-847C-EDDD909C225C}">
      <dgm:prSet/>
      <dgm:spPr/>
      <dgm:t>
        <a:bodyPr/>
        <a:lstStyle/>
        <a:p>
          <a:r>
            <a:rPr lang="en-US"/>
            <a:t>FAT "File Allocation Table" is a table stored on a hard disk or floppy disk that indicates the status and location of all data clusters that are on the disk.</a:t>
          </a:r>
        </a:p>
      </dgm:t>
    </dgm:pt>
    <dgm:pt modelId="{D9B8B345-2FAD-499A-8379-30AC87D551C1}" type="parTrans" cxnId="{9F45DC31-0B93-474B-9E4F-C78B6737DDF0}">
      <dgm:prSet/>
      <dgm:spPr/>
      <dgm:t>
        <a:bodyPr/>
        <a:lstStyle/>
        <a:p>
          <a:endParaRPr lang="en-US"/>
        </a:p>
      </dgm:t>
    </dgm:pt>
    <dgm:pt modelId="{4A16AB81-93BB-44E1-8271-2B69D9249027}" type="sibTrans" cxnId="{9F45DC31-0B93-474B-9E4F-C78B6737DDF0}">
      <dgm:prSet/>
      <dgm:spPr/>
      <dgm:t>
        <a:bodyPr/>
        <a:lstStyle/>
        <a:p>
          <a:endParaRPr lang="en-US"/>
        </a:p>
      </dgm:t>
    </dgm:pt>
    <dgm:pt modelId="{44E5E5C8-07CE-4FF0-992E-623CEA765425}">
      <dgm:prSet/>
      <dgm:spPr/>
      <dgm:t>
        <a:bodyPr/>
        <a:lstStyle/>
        <a:p>
          <a:r>
            <a:rPr lang="en-US"/>
            <a:t>FAT was first introduced in 1977 with version FAT12. Then there are the FAT16 and FAT32 versions.</a:t>
          </a:r>
        </a:p>
      </dgm:t>
    </dgm:pt>
    <dgm:pt modelId="{6685697B-C326-45E9-A9D8-BBF2C56D5008}" type="parTrans" cxnId="{661F48A9-A9EC-4026-9E74-E95FEE4D29A8}">
      <dgm:prSet/>
      <dgm:spPr/>
      <dgm:t>
        <a:bodyPr/>
        <a:lstStyle/>
        <a:p>
          <a:endParaRPr lang="en-US"/>
        </a:p>
      </dgm:t>
    </dgm:pt>
    <dgm:pt modelId="{157E107F-8826-4C51-90AD-5EC372A1B941}" type="sibTrans" cxnId="{661F48A9-A9EC-4026-9E74-E95FEE4D29A8}">
      <dgm:prSet/>
      <dgm:spPr/>
      <dgm:t>
        <a:bodyPr/>
        <a:lstStyle/>
        <a:p>
          <a:endParaRPr lang="en-US"/>
        </a:p>
      </dgm:t>
    </dgm:pt>
    <dgm:pt modelId="{EF751033-6727-487C-B0F3-602F640CAC30}">
      <dgm:prSet/>
      <dgm:spPr/>
      <dgm:t>
        <a:bodyPr/>
        <a:lstStyle/>
        <a:p>
          <a:r>
            <a:rPr lang="en-US"/>
            <a:t>The FAT consists of many elements. The length of each element is calculated in bits, representing the count of the FAT table.</a:t>
          </a:r>
        </a:p>
      </dgm:t>
    </dgm:pt>
    <dgm:pt modelId="{F7298320-E8D2-47A2-AF1E-68281D708A31}" type="parTrans" cxnId="{68DA77A1-19C2-4EFF-A9BE-5AC72D66AA2C}">
      <dgm:prSet/>
      <dgm:spPr/>
      <dgm:t>
        <a:bodyPr/>
        <a:lstStyle/>
        <a:p>
          <a:endParaRPr lang="en-US"/>
        </a:p>
      </dgm:t>
    </dgm:pt>
    <dgm:pt modelId="{31ACB545-358C-42C9-A25D-B7CC5E1F4CB5}" type="sibTrans" cxnId="{68DA77A1-19C2-4EFF-A9BE-5AC72D66AA2C}">
      <dgm:prSet/>
      <dgm:spPr/>
      <dgm:t>
        <a:bodyPr/>
        <a:lstStyle/>
        <a:p>
          <a:endParaRPr lang="en-US"/>
        </a:p>
      </dgm:t>
    </dgm:pt>
    <dgm:pt modelId="{5575933B-43A7-40F8-817A-56B11C965501}" type="pres">
      <dgm:prSet presAssocID="{E69AF663-8A95-417C-BC8D-ED34F245E04D}" presName="hierChild1" presStyleCnt="0">
        <dgm:presLayoutVars>
          <dgm:chPref val="1"/>
          <dgm:dir/>
          <dgm:animOne val="branch"/>
          <dgm:animLvl val="lvl"/>
          <dgm:resizeHandles/>
        </dgm:presLayoutVars>
      </dgm:prSet>
      <dgm:spPr/>
    </dgm:pt>
    <dgm:pt modelId="{CBDA3B5A-CAAB-4FAC-98D4-B14AFF5F7552}" type="pres">
      <dgm:prSet presAssocID="{B6EF24DF-EC5C-4004-847C-EDDD909C225C}" presName="hierRoot1" presStyleCnt="0"/>
      <dgm:spPr/>
    </dgm:pt>
    <dgm:pt modelId="{72E67295-E535-43AA-9FC2-C29D43E015C4}" type="pres">
      <dgm:prSet presAssocID="{B6EF24DF-EC5C-4004-847C-EDDD909C225C}" presName="composite" presStyleCnt="0"/>
      <dgm:spPr/>
    </dgm:pt>
    <dgm:pt modelId="{57A126EF-FAB3-447E-9B75-A7840930C406}" type="pres">
      <dgm:prSet presAssocID="{B6EF24DF-EC5C-4004-847C-EDDD909C225C}" presName="background" presStyleLbl="node0" presStyleIdx="0" presStyleCnt="3"/>
      <dgm:spPr/>
    </dgm:pt>
    <dgm:pt modelId="{8FF615AC-B608-4E71-855D-EEE5BCC4EE2C}" type="pres">
      <dgm:prSet presAssocID="{B6EF24DF-EC5C-4004-847C-EDDD909C225C}" presName="text" presStyleLbl="fgAcc0" presStyleIdx="0" presStyleCnt="3">
        <dgm:presLayoutVars>
          <dgm:chPref val="3"/>
        </dgm:presLayoutVars>
      </dgm:prSet>
      <dgm:spPr/>
    </dgm:pt>
    <dgm:pt modelId="{5A44D727-9FA7-4257-A1EE-1242A2206496}" type="pres">
      <dgm:prSet presAssocID="{B6EF24DF-EC5C-4004-847C-EDDD909C225C}" presName="hierChild2" presStyleCnt="0"/>
      <dgm:spPr/>
    </dgm:pt>
    <dgm:pt modelId="{BA95B240-F6DF-4C85-88C1-BF0CB9C332E7}" type="pres">
      <dgm:prSet presAssocID="{44E5E5C8-07CE-4FF0-992E-623CEA765425}" presName="hierRoot1" presStyleCnt="0"/>
      <dgm:spPr/>
    </dgm:pt>
    <dgm:pt modelId="{35418C3B-FC1D-4321-B0EE-2EBD2EA7CA22}" type="pres">
      <dgm:prSet presAssocID="{44E5E5C8-07CE-4FF0-992E-623CEA765425}" presName="composite" presStyleCnt="0"/>
      <dgm:spPr/>
    </dgm:pt>
    <dgm:pt modelId="{9B95B3D6-ECFC-42FC-90E4-67C897618193}" type="pres">
      <dgm:prSet presAssocID="{44E5E5C8-07CE-4FF0-992E-623CEA765425}" presName="background" presStyleLbl="node0" presStyleIdx="1" presStyleCnt="3"/>
      <dgm:spPr/>
    </dgm:pt>
    <dgm:pt modelId="{A30AF2B8-BF41-4474-88AC-677571EF62E3}" type="pres">
      <dgm:prSet presAssocID="{44E5E5C8-07CE-4FF0-992E-623CEA765425}" presName="text" presStyleLbl="fgAcc0" presStyleIdx="1" presStyleCnt="3">
        <dgm:presLayoutVars>
          <dgm:chPref val="3"/>
        </dgm:presLayoutVars>
      </dgm:prSet>
      <dgm:spPr/>
    </dgm:pt>
    <dgm:pt modelId="{36EA2F38-BCF6-4817-956B-CF070A09A806}" type="pres">
      <dgm:prSet presAssocID="{44E5E5C8-07CE-4FF0-992E-623CEA765425}" presName="hierChild2" presStyleCnt="0"/>
      <dgm:spPr/>
    </dgm:pt>
    <dgm:pt modelId="{24D60514-6DF3-44B2-807F-9EC0635AC8E2}" type="pres">
      <dgm:prSet presAssocID="{EF751033-6727-487C-B0F3-602F640CAC30}" presName="hierRoot1" presStyleCnt="0"/>
      <dgm:spPr/>
    </dgm:pt>
    <dgm:pt modelId="{9A45C597-9926-41B9-B7C8-ED66A058566B}" type="pres">
      <dgm:prSet presAssocID="{EF751033-6727-487C-B0F3-602F640CAC30}" presName="composite" presStyleCnt="0"/>
      <dgm:spPr/>
    </dgm:pt>
    <dgm:pt modelId="{D9F72ED0-E4C2-418A-8CB4-9D45D10C7FE1}" type="pres">
      <dgm:prSet presAssocID="{EF751033-6727-487C-B0F3-602F640CAC30}" presName="background" presStyleLbl="node0" presStyleIdx="2" presStyleCnt="3"/>
      <dgm:spPr/>
    </dgm:pt>
    <dgm:pt modelId="{C9CEC767-B709-4150-8467-4CDADD475BD3}" type="pres">
      <dgm:prSet presAssocID="{EF751033-6727-487C-B0F3-602F640CAC30}" presName="text" presStyleLbl="fgAcc0" presStyleIdx="2" presStyleCnt="3">
        <dgm:presLayoutVars>
          <dgm:chPref val="3"/>
        </dgm:presLayoutVars>
      </dgm:prSet>
      <dgm:spPr/>
    </dgm:pt>
    <dgm:pt modelId="{D693257F-FF20-43CC-8F8D-65107574C6FC}" type="pres">
      <dgm:prSet presAssocID="{EF751033-6727-487C-B0F3-602F640CAC30}" presName="hierChild2" presStyleCnt="0"/>
      <dgm:spPr/>
    </dgm:pt>
  </dgm:ptLst>
  <dgm:cxnLst>
    <dgm:cxn modelId="{8308C208-DC38-4E3A-BD5B-206B6056DF7C}" type="presOf" srcId="{B6EF24DF-EC5C-4004-847C-EDDD909C225C}" destId="{8FF615AC-B608-4E71-855D-EEE5BCC4EE2C}" srcOrd="0" destOrd="0" presId="urn:microsoft.com/office/officeart/2005/8/layout/hierarchy1"/>
    <dgm:cxn modelId="{FAACC21B-1622-45D2-893E-E40CAD71ACC2}" type="presOf" srcId="{44E5E5C8-07CE-4FF0-992E-623CEA765425}" destId="{A30AF2B8-BF41-4474-88AC-677571EF62E3}" srcOrd="0" destOrd="0" presId="urn:microsoft.com/office/officeart/2005/8/layout/hierarchy1"/>
    <dgm:cxn modelId="{9F45DC31-0B93-474B-9E4F-C78B6737DDF0}" srcId="{E69AF663-8A95-417C-BC8D-ED34F245E04D}" destId="{B6EF24DF-EC5C-4004-847C-EDDD909C225C}" srcOrd="0" destOrd="0" parTransId="{D9B8B345-2FAD-499A-8379-30AC87D551C1}" sibTransId="{4A16AB81-93BB-44E1-8271-2B69D9249027}"/>
    <dgm:cxn modelId="{4A88CD4E-773E-423E-BA36-9CBF1C4FF7F6}" type="presOf" srcId="{E69AF663-8A95-417C-BC8D-ED34F245E04D}" destId="{5575933B-43A7-40F8-817A-56B11C965501}" srcOrd="0" destOrd="0" presId="urn:microsoft.com/office/officeart/2005/8/layout/hierarchy1"/>
    <dgm:cxn modelId="{68DA77A1-19C2-4EFF-A9BE-5AC72D66AA2C}" srcId="{E69AF663-8A95-417C-BC8D-ED34F245E04D}" destId="{EF751033-6727-487C-B0F3-602F640CAC30}" srcOrd="2" destOrd="0" parTransId="{F7298320-E8D2-47A2-AF1E-68281D708A31}" sibTransId="{31ACB545-358C-42C9-A25D-B7CC5E1F4CB5}"/>
    <dgm:cxn modelId="{661F48A9-A9EC-4026-9E74-E95FEE4D29A8}" srcId="{E69AF663-8A95-417C-BC8D-ED34F245E04D}" destId="{44E5E5C8-07CE-4FF0-992E-623CEA765425}" srcOrd="1" destOrd="0" parTransId="{6685697B-C326-45E9-A9D8-BBF2C56D5008}" sibTransId="{157E107F-8826-4C51-90AD-5EC372A1B941}"/>
    <dgm:cxn modelId="{FDEA57C9-B0EC-42AA-A972-337F36353D5F}" type="presOf" srcId="{EF751033-6727-487C-B0F3-602F640CAC30}" destId="{C9CEC767-B709-4150-8467-4CDADD475BD3}" srcOrd="0" destOrd="0" presId="urn:microsoft.com/office/officeart/2005/8/layout/hierarchy1"/>
    <dgm:cxn modelId="{5FDD7753-52E6-4E03-B42D-BB1762F1435C}" type="presParOf" srcId="{5575933B-43A7-40F8-817A-56B11C965501}" destId="{CBDA3B5A-CAAB-4FAC-98D4-B14AFF5F7552}" srcOrd="0" destOrd="0" presId="urn:microsoft.com/office/officeart/2005/8/layout/hierarchy1"/>
    <dgm:cxn modelId="{32A88C4D-D96F-46AC-82EF-A8D07346D507}" type="presParOf" srcId="{CBDA3B5A-CAAB-4FAC-98D4-B14AFF5F7552}" destId="{72E67295-E535-43AA-9FC2-C29D43E015C4}" srcOrd="0" destOrd="0" presId="urn:microsoft.com/office/officeart/2005/8/layout/hierarchy1"/>
    <dgm:cxn modelId="{8CE8A4D9-A54E-4A5A-9A56-8C0736423B01}" type="presParOf" srcId="{72E67295-E535-43AA-9FC2-C29D43E015C4}" destId="{57A126EF-FAB3-447E-9B75-A7840930C406}" srcOrd="0" destOrd="0" presId="urn:microsoft.com/office/officeart/2005/8/layout/hierarchy1"/>
    <dgm:cxn modelId="{9AE2F0C6-E2DF-4494-A9BF-F251F0C2BFCA}" type="presParOf" srcId="{72E67295-E535-43AA-9FC2-C29D43E015C4}" destId="{8FF615AC-B608-4E71-855D-EEE5BCC4EE2C}" srcOrd="1" destOrd="0" presId="urn:microsoft.com/office/officeart/2005/8/layout/hierarchy1"/>
    <dgm:cxn modelId="{AC0253BF-B2B0-4B4D-B99E-D4E20E87CCD0}" type="presParOf" srcId="{CBDA3B5A-CAAB-4FAC-98D4-B14AFF5F7552}" destId="{5A44D727-9FA7-4257-A1EE-1242A2206496}" srcOrd="1" destOrd="0" presId="urn:microsoft.com/office/officeart/2005/8/layout/hierarchy1"/>
    <dgm:cxn modelId="{C3FCBDCB-2EE1-4F0A-B3E7-A441B78ED193}" type="presParOf" srcId="{5575933B-43A7-40F8-817A-56B11C965501}" destId="{BA95B240-F6DF-4C85-88C1-BF0CB9C332E7}" srcOrd="1" destOrd="0" presId="urn:microsoft.com/office/officeart/2005/8/layout/hierarchy1"/>
    <dgm:cxn modelId="{F6CB97F1-7762-4C94-9943-3F22C65458D0}" type="presParOf" srcId="{BA95B240-F6DF-4C85-88C1-BF0CB9C332E7}" destId="{35418C3B-FC1D-4321-B0EE-2EBD2EA7CA22}" srcOrd="0" destOrd="0" presId="urn:microsoft.com/office/officeart/2005/8/layout/hierarchy1"/>
    <dgm:cxn modelId="{AA1B172D-3B48-425E-A3A8-45529D8A215C}" type="presParOf" srcId="{35418C3B-FC1D-4321-B0EE-2EBD2EA7CA22}" destId="{9B95B3D6-ECFC-42FC-90E4-67C897618193}" srcOrd="0" destOrd="0" presId="urn:microsoft.com/office/officeart/2005/8/layout/hierarchy1"/>
    <dgm:cxn modelId="{60EAA8D6-0064-4D01-891E-FB09F699EEB1}" type="presParOf" srcId="{35418C3B-FC1D-4321-B0EE-2EBD2EA7CA22}" destId="{A30AF2B8-BF41-4474-88AC-677571EF62E3}" srcOrd="1" destOrd="0" presId="urn:microsoft.com/office/officeart/2005/8/layout/hierarchy1"/>
    <dgm:cxn modelId="{903251EC-B769-402C-A443-0E7B2BA2E324}" type="presParOf" srcId="{BA95B240-F6DF-4C85-88C1-BF0CB9C332E7}" destId="{36EA2F38-BCF6-4817-956B-CF070A09A806}" srcOrd="1" destOrd="0" presId="urn:microsoft.com/office/officeart/2005/8/layout/hierarchy1"/>
    <dgm:cxn modelId="{05B3E069-CBD4-4EBC-BD5D-592B1D73666C}" type="presParOf" srcId="{5575933B-43A7-40F8-817A-56B11C965501}" destId="{24D60514-6DF3-44B2-807F-9EC0635AC8E2}" srcOrd="2" destOrd="0" presId="urn:microsoft.com/office/officeart/2005/8/layout/hierarchy1"/>
    <dgm:cxn modelId="{791C1936-0FFB-44E2-8B07-73D604E6EFB1}" type="presParOf" srcId="{24D60514-6DF3-44B2-807F-9EC0635AC8E2}" destId="{9A45C597-9926-41B9-B7C8-ED66A058566B}" srcOrd="0" destOrd="0" presId="urn:microsoft.com/office/officeart/2005/8/layout/hierarchy1"/>
    <dgm:cxn modelId="{3D34B1F1-9711-4530-BD0E-E0C1FB8DDDC8}" type="presParOf" srcId="{9A45C597-9926-41B9-B7C8-ED66A058566B}" destId="{D9F72ED0-E4C2-418A-8CB4-9D45D10C7FE1}" srcOrd="0" destOrd="0" presId="urn:microsoft.com/office/officeart/2005/8/layout/hierarchy1"/>
    <dgm:cxn modelId="{23A97415-2185-4354-B119-00A84065EF28}" type="presParOf" srcId="{9A45C597-9926-41B9-B7C8-ED66A058566B}" destId="{C9CEC767-B709-4150-8467-4CDADD475BD3}" srcOrd="1" destOrd="0" presId="urn:microsoft.com/office/officeart/2005/8/layout/hierarchy1"/>
    <dgm:cxn modelId="{11211AC8-73E7-4645-ADC7-1858960595C9}" type="presParOf" srcId="{24D60514-6DF3-44B2-807F-9EC0635AC8E2}" destId="{D693257F-FF20-43CC-8F8D-65107574C6F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12D6B8-9672-436A-A5B5-9D8A7A80DC6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B4F8E3C8-CB06-4FC6-8106-941FEB20A948}">
      <dgm:prSet/>
      <dgm:spPr/>
      <dgm:t>
        <a:bodyPr/>
        <a:lstStyle/>
        <a:p>
          <a:r>
            <a:rPr lang="vi-VN"/>
            <a:t>The FAT12 is the file system on a floppy disk. The number “12” is derived from the fact that the FAT consists of 12-bit entries. </a:t>
          </a:r>
          <a:endParaRPr lang="en-US"/>
        </a:p>
      </dgm:t>
    </dgm:pt>
    <dgm:pt modelId="{E56F2F22-5184-4162-933A-E12229F7683C}" type="parTrans" cxnId="{C55CA05C-8A39-46E8-A390-DF345E6C2E86}">
      <dgm:prSet/>
      <dgm:spPr/>
      <dgm:t>
        <a:bodyPr/>
        <a:lstStyle/>
        <a:p>
          <a:endParaRPr lang="en-US"/>
        </a:p>
      </dgm:t>
    </dgm:pt>
    <dgm:pt modelId="{784028A9-BEC9-41C2-8A80-D1C5C75B0DE5}" type="sibTrans" cxnId="{C55CA05C-8A39-46E8-A390-DF345E6C2E86}">
      <dgm:prSet/>
      <dgm:spPr/>
      <dgm:t>
        <a:bodyPr/>
        <a:lstStyle/>
        <a:p>
          <a:endParaRPr lang="en-US"/>
        </a:p>
      </dgm:t>
    </dgm:pt>
    <dgm:pt modelId="{619A7FE4-BC63-4ED2-B099-45DE40AE549D}">
      <dgm:prSet/>
      <dgm:spPr/>
      <dgm:t>
        <a:bodyPr/>
        <a:lstStyle/>
        <a:p>
          <a:r>
            <a:rPr lang="vi-VN"/>
            <a:t>The storage space on a floppy disk is divided into </a:t>
          </a:r>
          <a:r>
            <a:rPr lang="vi-VN" b="1"/>
            <a:t>units</a:t>
          </a:r>
          <a:r>
            <a:rPr lang="vi-VN"/>
            <a:t> called </a:t>
          </a:r>
          <a:r>
            <a:rPr lang="vi-VN" b="1"/>
            <a:t>sectors</a:t>
          </a:r>
          <a:r>
            <a:rPr lang="vi-VN"/>
            <a:t>.</a:t>
          </a:r>
          <a:endParaRPr lang="en-US"/>
        </a:p>
      </dgm:t>
    </dgm:pt>
    <dgm:pt modelId="{4BD732DD-1195-4C1E-8E20-065D6DCF1674}" type="parTrans" cxnId="{613FA4FE-1686-4E4A-B319-09A4F96EAB81}">
      <dgm:prSet/>
      <dgm:spPr/>
      <dgm:t>
        <a:bodyPr/>
        <a:lstStyle/>
        <a:p>
          <a:endParaRPr lang="en-US"/>
        </a:p>
      </dgm:t>
    </dgm:pt>
    <dgm:pt modelId="{A6A3D2C2-02ED-4590-B07C-417451796589}" type="sibTrans" cxnId="{613FA4FE-1686-4E4A-B319-09A4F96EAB81}">
      <dgm:prSet/>
      <dgm:spPr/>
      <dgm:t>
        <a:bodyPr/>
        <a:lstStyle/>
        <a:p>
          <a:endParaRPr lang="en-US"/>
        </a:p>
      </dgm:t>
    </dgm:pt>
    <dgm:pt modelId="{3D44C033-E584-4320-AB7B-783CC296EA11}">
      <dgm:prSet/>
      <dgm:spPr/>
      <dgm:t>
        <a:bodyPr/>
        <a:lstStyle/>
        <a:p>
          <a:r>
            <a:rPr lang="vi-VN"/>
            <a:t>In larger storage devices, a bunch of </a:t>
          </a:r>
          <a:r>
            <a:rPr lang="vi-VN" b="1"/>
            <a:t>sectors</a:t>
          </a:r>
          <a:r>
            <a:rPr lang="vi-VN"/>
            <a:t> form a </a:t>
          </a:r>
          <a:r>
            <a:rPr lang="vi-VN" b="1"/>
            <a:t>cluster</a:t>
          </a:r>
          <a:r>
            <a:rPr lang="vi-VN"/>
            <a:t>.</a:t>
          </a:r>
          <a:endParaRPr lang="en-US"/>
        </a:p>
      </dgm:t>
    </dgm:pt>
    <dgm:pt modelId="{573D06FE-4857-4F6B-BC86-70C69CF57319}" type="parTrans" cxnId="{A27CCA1C-74F5-44C3-AB76-983C07A9D131}">
      <dgm:prSet/>
      <dgm:spPr/>
      <dgm:t>
        <a:bodyPr/>
        <a:lstStyle/>
        <a:p>
          <a:endParaRPr lang="en-US"/>
        </a:p>
      </dgm:t>
    </dgm:pt>
    <dgm:pt modelId="{C0AC0177-ACE2-4C01-95CE-6CBBD206046B}" type="sibTrans" cxnId="{A27CCA1C-74F5-44C3-AB76-983C07A9D131}">
      <dgm:prSet/>
      <dgm:spPr/>
      <dgm:t>
        <a:bodyPr/>
        <a:lstStyle/>
        <a:p>
          <a:endParaRPr lang="en-US"/>
        </a:p>
      </dgm:t>
    </dgm:pt>
    <dgm:pt modelId="{72EDD8CC-C48C-45B7-BF1A-02863E0C9A3B}">
      <dgm:prSet/>
      <dgm:spPr/>
      <dgm:t>
        <a:bodyPr/>
        <a:lstStyle/>
        <a:p>
          <a:r>
            <a:rPr lang="vi-VN"/>
            <a:t>However, for the floppy disk, the number of </a:t>
          </a:r>
          <a:r>
            <a:rPr lang="vi-VN" b="1"/>
            <a:t>sectors</a:t>
          </a:r>
          <a:r>
            <a:rPr lang="vi-VN"/>
            <a:t> in a </a:t>
          </a:r>
          <a:r>
            <a:rPr lang="vi-VN" b="1"/>
            <a:t>cluster</a:t>
          </a:r>
          <a:r>
            <a:rPr lang="vi-VN"/>
            <a:t> is one. Also, the size of a </a:t>
          </a:r>
          <a:r>
            <a:rPr lang="vi-VN" b="1"/>
            <a:t>sector</a:t>
          </a:r>
          <a:r>
            <a:rPr lang="vi-VN"/>
            <a:t> (and hence a </a:t>
          </a:r>
          <a:r>
            <a:rPr lang="vi-VN" b="1"/>
            <a:t>cluster</a:t>
          </a:r>
          <a:r>
            <a:rPr lang="vi-VN"/>
            <a:t>) is 512 bytes for a floppy disk. </a:t>
          </a:r>
          <a:endParaRPr lang="en-US"/>
        </a:p>
      </dgm:t>
    </dgm:pt>
    <dgm:pt modelId="{ACBACF73-A4A5-4808-9222-63B19E24773B}" type="parTrans" cxnId="{13378232-FFC0-46FD-B74A-D4D59DA8158C}">
      <dgm:prSet/>
      <dgm:spPr/>
      <dgm:t>
        <a:bodyPr/>
        <a:lstStyle/>
        <a:p>
          <a:endParaRPr lang="en-US"/>
        </a:p>
      </dgm:t>
    </dgm:pt>
    <dgm:pt modelId="{B760BB8B-2309-409B-A091-6843D7AB494C}" type="sibTrans" cxnId="{13378232-FFC0-46FD-B74A-D4D59DA8158C}">
      <dgm:prSet/>
      <dgm:spPr/>
      <dgm:t>
        <a:bodyPr/>
        <a:lstStyle/>
        <a:p>
          <a:endParaRPr lang="en-US"/>
        </a:p>
      </dgm:t>
    </dgm:pt>
    <dgm:pt modelId="{7D72F0B1-C6EF-4F59-8797-3FA1CC56FD5F}" type="pres">
      <dgm:prSet presAssocID="{CE12D6B8-9672-436A-A5B5-9D8A7A80DC6B}" presName="vert0" presStyleCnt="0">
        <dgm:presLayoutVars>
          <dgm:dir/>
          <dgm:animOne val="branch"/>
          <dgm:animLvl val="lvl"/>
        </dgm:presLayoutVars>
      </dgm:prSet>
      <dgm:spPr/>
    </dgm:pt>
    <dgm:pt modelId="{1A6D63FB-80CA-49BD-8F7B-532723D9D935}" type="pres">
      <dgm:prSet presAssocID="{B4F8E3C8-CB06-4FC6-8106-941FEB20A948}" presName="thickLine" presStyleLbl="alignNode1" presStyleIdx="0" presStyleCnt="4"/>
      <dgm:spPr/>
    </dgm:pt>
    <dgm:pt modelId="{7CEA77E6-224B-44AB-A697-A63BD6DE1B68}" type="pres">
      <dgm:prSet presAssocID="{B4F8E3C8-CB06-4FC6-8106-941FEB20A948}" presName="horz1" presStyleCnt="0"/>
      <dgm:spPr/>
    </dgm:pt>
    <dgm:pt modelId="{93B2FAB4-55BE-464A-8987-0C91CDF167DB}" type="pres">
      <dgm:prSet presAssocID="{B4F8E3C8-CB06-4FC6-8106-941FEB20A948}" presName="tx1" presStyleLbl="revTx" presStyleIdx="0" presStyleCnt="4"/>
      <dgm:spPr/>
    </dgm:pt>
    <dgm:pt modelId="{4F277511-9A15-4598-AD69-3418602CEC9D}" type="pres">
      <dgm:prSet presAssocID="{B4F8E3C8-CB06-4FC6-8106-941FEB20A948}" presName="vert1" presStyleCnt="0"/>
      <dgm:spPr/>
    </dgm:pt>
    <dgm:pt modelId="{D0194816-E013-4314-8727-168248A42000}" type="pres">
      <dgm:prSet presAssocID="{619A7FE4-BC63-4ED2-B099-45DE40AE549D}" presName="thickLine" presStyleLbl="alignNode1" presStyleIdx="1" presStyleCnt="4"/>
      <dgm:spPr/>
    </dgm:pt>
    <dgm:pt modelId="{5B6101A6-50A9-4A0E-941A-05D95C635369}" type="pres">
      <dgm:prSet presAssocID="{619A7FE4-BC63-4ED2-B099-45DE40AE549D}" presName="horz1" presStyleCnt="0"/>
      <dgm:spPr/>
    </dgm:pt>
    <dgm:pt modelId="{EBD05B00-5884-42D5-8513-5FBC3A3FF8FB}" type="pres">
      <dgm:prSet presAssocID="{619A7FE4-BC63-4ED2-B099-45DE40AE549D}" presName="tx1" presStyleLbl="revTx" presStyleIdx="1" presStyleCnt="4"/>
      <dgm:spPr/>
    </dgm:pt>
    <dgm:pt modelId="{6B1BCEE0-0CA9-4869-A11F-5E90A0A4E97F}" type="pres">
      <dgm:prSet presAssocID="{619A7FE4-BC63-4ED2-B099-45DE40AE549D}" presName="vert1" presStyleCnt="0"/>
      <dgm:spPr/>
    </dgm:pt>
    <dgm:pt modelId="{E549E86C-4D46-4B29-89D3-A115805BAC33}" type="pres">
      <dgm:prSet presAssocID="{3D44C033-E584-4320-AB7B-783CC296EA11}" presName="thickLine" presStyleLbl="alignNode1" presStyleIdx="2" presStyleCnt="4"/>
      <dgm:spPr/>
    </dgm:pt>
    <dgm:pt modelId="{779B1F2E-C86F-471A-925D-08A69D92B110}" type="pres">
      <dgm:prSet presAssocID="{3D44C033-E584-4320-AB7B-783CC296EA11}" presName="horz1" presStyleCnt="0"/>
      <dgm:spPr/>
    </dgm:pt>
    <dgm:pt modelId="{547CDEE7-A3E3-44DB-95FD-EF37BC7AC283}" type="pres">
      <dgm:prSet presAssocID="{3D44C033-E584-4320-AB7B-783CC296EA11}" presName="tx1" presStyleLbl="revTx" presStyleIdx="2" presStyleCnt="4"/>
      <dgm:spPr/>
    </dgm:pt>
    <dgm:pt modelId="{C8C3AC9B-D29D-48E7-87DC-D57A23442600}" type="pres">
      <dgm:prSet presAssocID="{3D44C033-E584-4320-AB7B-783CC296EA11}" presName="vert1" presStyleCnt="0"/>
      <dgm:spPr/>
    </dgm:pt>
    <dgm:pt modelId="{A799096C-E5ED-4800-92A7-1E535A0A3F7E}" type="pres">
      <dgm:prSet presAssocID="{72EDD8CC-C48C-45B7-BF1A-02863E0C9A3B}" presName="thickLine" presStyleLbl="alignNode1" presStyleIdx="3" presStyleCnt="4"/>
      <dgm:spPr/>
    </dgm:pt>
    <dgm:pt modelId="{9ED13AD5-F13E-4B32-A4A1-4CE1AD9156B9}" type="pres">
      <dgm:prSet presAssocID="{72EDD8CC-C48C-45B7-BF1A-02863E0C9A3B}" presName="horz1" presStyleCnt="0"/>
      <dgm:spPr/>
    </dgm:pt>
    <dgm:pt modelId="{CA03E539-50B2-4E65-8C5D-F7D5E3B90909}" type="pres">
      <dgm:prSet presAssocID="{72EDD8CC-C48C-45B7-BF1A-02863E0C9A3B}" presName="tx1" presStyleLbl="revTx" presStyleIdx="3" presStyleCnt="4"/>
      <dgm:spPr/>
    </dgm:pt>
    <dgm:pt modelId="{85254B44-A1AB-4201-959E-1B604EDD1044}" type="pres">
      <dgm:prSet presAssocID="{72EDD8CC-C48C-45B7-BF1A-02863E0C9A3B}" presName="vert1" presStyleCnt="0"/>
      <dgm:spPr/>
    </dgm:pt>
  </dgm:ptLst>
  <dgm:cxnLst>
    <dgm:cxn modelId="{A27CCA1C-74F5-44C3-AB76-983C07A9D131}" srcId="{CE12D6B8-9672-436A-A5B5-9D8A7A80DC6B}" destId="{3D44C033-E584-4320-AB7B-783CC296EA11}" srcOrd="2" destOrd="0" parTransId="{573D06FE-4857-4F6B-BC86-70C69CF57319}" sibTransId="{C0AC0177-ACE2-4C01-95CE-6CBBD206046B}"/>
    <dgm:cxn modelId="{13378232-FFC0-46FD-B74A-D4D59DA8158C}" srcId="{CE12D6B8-9672-436A-A5B5-9D8A7A80DC6B}" destId="{72EDD8CC-C48C-45B7-BF1A-02863E0C9A3B}" srcOrd="3" destOrd="0" parTransId="{ACBACF73-A4A5-4808-9222-63B19E24773B}" sibTransId="{B760BB8B-2309-409B-A091-6843D7AB494C}"/>
    <dgm:cxn modelId="{C55CA05C-8A39-46E8-A390-DF345E6C2E86}" srcId="{CE12D6B8-9672-436A-A5B5-9D8A7A80DC6B}" destId="{B4F8E3C8-CB06-4FC6-8106-941FEB20A948}" srcOrd="0" destOrd="0" parTransId="{E56F2F22-5184-4162-933A-E12229F7683C}" sibTransId="{784028A9-BEC9-41C2-8A80-D1C5C75B0DE5}"/>
    <dgm:cxn modelId="{06BA6D48-2511-477D-AA88-2FA535CF7682}" type="presOf" srcId="{B4F8E3C8-CB06-4FC6-8106-941FEB20A948}" destId="{93B2FAB4-55BE-464A-8987-0C91CDF167DB}" srcOrd="0" destOrd="0" presId="urn:microsoft.com/office/officeart/2008/layout/LinedList"/>
    <dgm:cxn modelId="{2E49A373-1450-41B1-8BFD-28D1E88A3758}" type="presOf" srcId="{3D44C033-E584-4320-AB7B-783CC296EA11}" destId="{547CDEE7-A3E3-44DB-95FD-EF37BC7AC283}" srcOrd="0" destOrd="0" presId="urn:microsoft.com/office/officeart/2008/layout/LinedList"/>
    <dgm:cxn modelId="{0E28D457-4A77-4C76-8A1D-AEF19BE65C2B}" type="presOf" srcId="{72EDD8CC-C48C-45B7-BF1A-02863E0C9A3B}" destId="{CA03E539-50B2-4E65-8C5D-F7D5E3B90909}" srcOrd="0" destOrd="0" presId="urn:microsoft.com/office/officeart/2008/layout/LinedList"/>
    <dgm:cxn modelId="{88711DB1-FF96-44D2-AF6D-9B759CAC12E8}" type="presOf" srcId="{CE12D6B8-9672-436A-A5B5-9D8A7A80DC6B}" destId="{7D72F0B1-C6EF-4F59-8797-3FA1CC56FD5F}" srcOrd="0" destOrd="0" presId="urn:microsoft.com/office/officeart/2008/layout/LinedList"/>
    <dgm:cxn modelId="{FD642BEB-A19F-4EDB-9D74-D93ECC3C38A2}" type="presOf" srcId="{619A7FE4-BC63-4ED2-B099-45DE40AE549D}" destId="{EBD05B00-5884-42D5-8513-5FBC3A3FF8FB}" srcOrd="0" destOrd="0" presId="urn:microsoft.com/office/officeart/2008/layout/LinedList"/>
    <dgm:cxn modelId="{613FA4FE-1686-4E4A-B319-09A4F96EAB81}" srcId="{CE12D6B8-9672-436A-A5B5-9D8A7A80DC6B}" destId="{619A7FE4-BC63-4ED2-B099-45DE40AE549D}" srcOrd="1" destOrd="0" parTransId="{4BD732DD-1195-4C1E-8E20-065D6DCF1674}" sibTransId="{A6A3D2C2-02ED-4590-B07C-417451796589}"/>
    <dgm:cxn modelId="{94FA0C6F-6DD1-43E2-A246-3FC9657A698E}" type="presParOf" srcId="{7D72F0B1-C6EF-4F59-8797-3FA1CC56FD5F}" destId="{1A6D63FB-80CA-49BD-8F7B-532723D9D935}" srcOrd="0" destOrd="0" presId="urn:microsoft.com/office/officeart/2008/layout/LinedList"/>
    <dgm:cxn modelId="{17C0729B-5AC7-4934-8A05-3E4C1B5DCA8B}" type="presParOf" srcId="{7D72F0B1-C6EF-4F59-8797-3FA1CC56FD5F}" destId="{7CEA77E6-224B-44AB-A697-A63BD6DE1B68}" srcOrd="1" destOrd="0" presId="urn:microsoft.com/office/officeart/2008/layout/LinedList"/>
    <dgm:cxn modelId="{56762777-D969-40F9-863C-A0D34438AB9B}" type="presParOf" srcId="{7CEA77E6-224B-44AB-A697-A63BD6DE1B68}" destId="{93B2FAB4-55BE-464A-8987-0C91CDF167DB}" srcOrd="0" destOrd="0" presId="urn:microsoft.com/office/officeart/2008/layout/LinedList"/>
    <dgm:cxn modelId="{B566E85D-5E32-449A-BA1E-753D32AFD95D}" type="presParOf" srcId="{7CEA77E6-224B-44AB-A697-A63BD6DE1B68}" destId="{4F277511-9A15-4598-AD69-3418602CEC9D}" srcOrd="1" destOrd="0" presId="urn:microsoft.com/office/officeart/2008/layout/LinedList"/>
    <dgm:cxn modelId="{E46983CD-BFCF-4A39-AB86-C0C8C795D847}" type="presParOf" srcId="{7D72F0B1-C6EF-4F59-8797-3FA1CC56FD5F}" destId="{D0194816-E013-4314-8727-168248A42000}" srcOrd="2" destOrd="0" presId="urn:microsoft.com/office/officeart/2008/layout/LinedList"/>
    <dgm:cxn modelId="{76EBF918-4F64-4DF3-9996-9144BCFCA141}" type="presParOf" srcId="{7D72F0B1-C6EF-4F59-8797-3FA1CC56FD5F}" destId="{5B6101A6-50A9-4A0E-941A-05D95C635369}" srcOrd="3" destOrd="0" presId="urn:microsoft.com/office/officeart/2008/layout/LinedList"/>
    <dgm:cxn modelId="{D9A1DA04-BCB7-4456-8597-F755F43DC179}" type="presParOf" srcId="{5B6101A6-50A9-4A0E-941A-05D95C635369}" destId="{EBD05B00-5884-42D5-8513-5FBC3A3FF8FB}" srcOrd="0" destOrd="0" presId="urn:microsoft.com/office/officeart/2008/layout/LinedList"/>
    <dgm:cxn modelId="{189A5905-94AF-432D-9B94-D35448F77D68}" type="presParOf" srcId="{5B6101A6-50A9-4A0E-941A-05D95C635369}" destId="{6B1BCEE0-0CA9-4869-A11F-5E90A0A4E97F}" srcOrd="1" destOrd="0" presId="urn:microsoft.com/office/officeart/2008/layout/LinedList"/>
    <dgm:cxn modelId="{CFD2EB72-476E-48B5-A373-14E530283CCF}" type="presParOf" srcId="{7D72F0B1-C6EF-4F59-8797-3FA1CC56FD5F}" destId="{E549E86C-4D46-4B29-89D3-A115805BAC33}" srcOrd="4" destOrd="0" presId="urn:microsoft.com/office/officeart/2008/layout/LinedList"/>
    <dgm:cxn modelId="{38AFBD12-3427-48F1-8183-F9C08A50FCC9}" type="presParOf" srcId="{7D72F0B1-C6EF-4F59-8797-3FA1CC56FD5F}" destId="{779B1F2E-C86F-471A-925D-08A69D92B110}" srcOrd="5" destOrd="0" presId="urn:microsoft.com/office/officeart/2008/layout/LinedList"/>
    <dgm:cxn modelId="{56A0226E-7419-487F-94E9-639624A7C5CD}" type="presParOf" srcId="{779B1F2E-C86F-471A-925D-08A69D92B110}" destId="{547CDEE7-A3E3-44DB-95FD-EF37BC7AC283}" srcOrd="0" destOrd="0" presId="urn:microsoft.com/office/officeart/2008/layout/LinedList"/>
    <dgm:cxn modelId="{22136921-F2CC-4C3B-93D8-7E3BDD8FE153}" type="presParOf" srcId="{779B1F2E-C86F-471A-925D-08A69D92B110}" destId="{C8C3AC9B-D29D-48E7-87DC-D57A23442600}" srcOrd="1" destOrd="0" presId="urn:microsoft.com/office/officeart/2008/layout/LinedList"/>
    <dgm:cxn modelId="{36C3B6EE-147A-4326-9E21-73C7479338ED}" type="presParOf" srcId="{7D72F0B1-C6EF-4F59-8797-3FA1CC56FD5F}" destId="{A799096C-E5ED-4800-92A7-1E535A0A3F7E}" srcOrd="6" destOrd="0" presId="urn:microsoft.com/office/officeart/2008/layout/LinedList"/>
    <dgm:cxn modelId="{A5E31C82-57F8-47B4-8319-9CCAF3F659AA}" type="presParOf" srcId="{7D72F0B1-C6EF-4F59-8797-3FA1CC56FD5F}" destId="{9ED13AD5-F13E-4B32-A4A1-4CE1AD9156B9}" srcOrd="7" destOrd="0" presId="urn:microsoft.com/office/officeart/2008/layout/LinedList"/>
    <dgm:cxn modelId="{DF8F212E-374A-4AC0-88B7-758578748F12}" type="presParOf" srcId="{9ED13AD5-F13E-4B32-A4A1-4CE1AD9156B9}" destId="{CA03E539-50B2-4E65-8C5D-F7D5E3B90909}" srcOrd="0" destOrd="0" presId="urn:microsoft.com/office/officeart/2008/layout/LinedList"/>
    <dgm:cxn modelId="{B6E2301F-7D81-40F4-9892-F92C070EA863}" type="presParOf" srcId="{9ED13AD5-F13E-4B32-A4A1-4CE1AD9156B9}" destId="{85254B44-A1AB-4201-959E-1B604EDD10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5E8AB3-52EF-4479-B92A-BC9113EDF2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10A291-F7F5-4DFB-BDF0-957D600685F9}">
      <dgm:prSet/>
      <dgm:spPr/>
      <dgm:t>
        <a:bodyPr/>
        <a:lstStyle/>
        <a:p>
          <a:r>
            <a:rPr lang="vi-VN"/>
            <a:t>The boot sector consists of the first sector (sector 0) on the volume or disk.</a:t>
          </a:r>
          <a:endParaRPr lang="en-US"/>
        </a:p>
      </dgm:t>
    </dgm:pt>
    <dgm:pt modelId="{59CFA153-4CD4-4B44-A0BE-228D5674CF49}" type="parTrans" cxnId="{78B8A474-A49C-478D-A57A-C6A370AE63F1}">
      <dgm:prSet/>
      <dgm:spPr/>
      <dgm:t>
        <a:bodyPr/>
        <a:lstStyle/>
        <a:p>
          <a:endParaRPr lang="en-US"/>
        </a:p>
      </dgm:t>
    </dgm:pt>
    <dgm:pt modelId="{2FCCBCC4-9AA7-4662-9877-0A0E11AC949C}" type="sibTrans" cxnId="{78B8A474-A49C-478D-A57A-C6A370AE63F1}">
      <dgm:prSet/>
      <dgm:spPr/>
      <dgm:t>
        <a:bodyPr/>
        <a:lstStyle/>
        <a:p>
          <a:endParaRPr lang="en-US"/>
        </a:p>
      </dgm:t>
    </dgm:pt>
    <dgm:pt modelId="{3E48DBF9-C769-4BF2-9312-99A9A8FA38EC}">
      <dgm:prSet/>
      <dgm:spPr/>
      <dgm:t>
        <a:bodyPr/>
        <a:lstStyle/>
        <a:p>
          <a:r>
            <a:rPr lang="vi-VN"/>
            <a:t>FAT tables contain pointers to every cluster on the disk.</a:t>
          </a:r>
          <a:endParaRPr lang="en-US"/>
        </a:p>
      </dgm:t>
    </dgm:pt>
    <dgm:pt modelId="{9F9BDBA4-8BB3-4F1D-978D-CBAC675C2E52}" type="parTrans" cxnId="{8DEDEC88-34FF-4AC3-93F0-70B1B366370D}">
      <dgm:prSet/>
      <dgm:spPr/>
      <dgm:t>
        <a:bodyPr/>
        <a:lstStyle/>
        <a:p>
          <a:endParaRPr lang="en-US"/>
        </a:p>
      </dgm:t>
    </dgm:pt>
    <dgm:pt modelId="{8868CE41-F6F8-4849-9A28-505BDCB7A7B9}" type="sibTrans" cxnId="{8DEDEC88-34FF-4AC3-93F0-70B1B366370D}">
      <dgm:prSet/>
      <dgm:spPr/>
      <dgm:t>
        <a:bodyPr/>
        <a:lstStyle/>
        <a:p>
          <a:endParaRPr lang="en-US"/>
        </a:p>
      </dgm:t>
    </dgm:pt>
    <dgm:pt modelId="{56517574-4493-43C3-B455-3510D4040B38}">
      <dgm:prSet/>
      <dgm:spPr/>
      <dgm:t>
        <a:bodyPr/>
        <a:lstStyle/>
        <a:p>
          <a:r>
            <a:rPr lang="vi-VN"/>
            <a:t>The root directory is the primary directory of the disk.</a:t>
          </a:r>
          <a:endParaRPr lang="en-US"/>
        </a:p>
      </dgm:t>
    </dgm:pt>
    <dgm:pt modelId="{3039B238-41E1-41E5-8210-3237D27BF91C}" type="parTrans" cxnId="{1F3AA7A9-61CC-4BE4-87CB-BFBD69BCDCAB}">
      <dgm:prSet/>
      <dgm:spPr/>
      <dgm:t>
        <a:bodyPr/>
        <a:lstStyle/>
        <a:p>
          <a:endParaRPr lang="en-US"/>
        </a:p>
      </dgm:t>
    </dgm:pt>
    <dgm:pt modelId="{1E2DE787-6926-44E0-B93B-A143E76100CD}" type="sibTrans" cxnId="{1F3AA7A9-61CC-4BE4-87CB-BFBD69BCDCAB}">
      <dgm:prSet/>
      <dgm:spPr/>
      <dgm:t>
        <a:bodyPr/>
        <a:lstStyle/>
        <a:p>
          <a:endParaRPr lang="en-US"/>
        </a:p>
      </dgm:t>
    </dgm:pt>
    <dgm:pt modelId="{225C1D00-ABE4-4D39-BC2C-F29DEB4ADE6E}">
      <dgm:prSet/>
      <dgm:spPr/>
      <dgm:t>
        <a:bodyPr/>
        <a:lstStyle/>
        <a:p>
          <a:r>
            <a:rPr lang="vi-VN"/>
            <a:t>Data Area. - The first sector or cluster of the data area corresponds to cluster 2 of the file system (the first cluster is always cluster 2).</a:t>
          </a:r>
          <a:endParaRPr lang="en-US"/>
        </a:p>
      </dgm:t>
    </dgm:pt>
    <dgm:pt modelId="{F4308499-E100-44A3-A594-E73115779FCE}" type="parTrans" cxnId="{EA85BC49-F186-44D9-8431-24E865107E6A}">
      <dgm:prSet/>
      <dgm:spPr/>
      <dgm:t>
        <a:bodyPr/>
        <a:lstStyle/>
        <a:p>
          <a:endParaRPr lang="en-US"/>
        </a:p>
      </dgm:t>
    </dgm:pt>
    <dgm:pt modelId="{2BFE70F1-F15F-4FF6-AA50-A28C43C57F76}" type="sibTrans" cxnId="{EA85BC49-F186-44D9-8431-24E865107E6A}">
      <dgm:prSet/>
      <dgm:spPr/>
      <dgm:t>
        <a:bodyPr/>
        <a:lstStyle/>
        <a:p>
          <a:endParaRPr lang="en-US"/>
        </a:p>
      </dgm:t>
    </dgm:pt>
    <dgm:pt modelId="{4B41DDDA-31E2-4BC8-87F8-5505ED3A1444}" type="pres">
      <dgm:prSet presAssocID="{195E8AB3-52EF-4479-B92A-BC9113EDF26B}" presName="linear" presStyleCnt="0">
        <dgm:presLayoutVars>
          <dgm:animLvl val="lvl"/>
          <dgm:resizeHandles val="exact"/>
        </dgm:presLayoutVars>
      </dgm:prSet>
      <dgm:spPr/>
    </dgm:pt>
    <dgm:pt modelId="{C70F1FEC-F36E-44E6-BF8E-D546ABD21938}" type="pres">
      <dgm:prSet presAssocID="{1810A291-F7F5-4DFB-BDF0-957D600685F9}" presName="parentText" presStyleLbl="node1" presStyleIdx="0" presStyleCnt="4">
        <dgm:presLayoutVars>
          <dgm:chMax val="0"/>
          <dgm:bulletEnabled val="1"/>
        </dgm:presLayoutVars>
      </dgm:prSet>
      <dgm:spPr/>
    </dgm:pt>
    <dgm:pt modelId="{E3E798A9-624A-488E-B910-486DD28D4C74}" type="pres">
      <dgm:prSet presAssocID="{2FCCBCC4-9AA7-4662-9877-0A0E11AC949C}" presName="spacer" presStyleCnt="0"/>
      <dgm:spPr/>
    </dgm:pt>
    <dgm:pt modelId="{9245BE39-F1BE-4A54-9E54-7F6DD00D2D1A}" type="pres">
      <dgm:prSet presAssocID="{3E48DBF9-C769-4BF2-9312-99A9A8FA38EC}" presName="parentText" presStyleLbl="node1" presStyleIdx="1" presStyleCnt="4">
        <dgm:presLayoutVars>
          <dgm:chMax val="0"/>
          <dgm:bulletEnabled val="1"/>
        </dgm:presLayoutVars>
      </dgm:prSet>
      <dgm:spPr/>
    </dgm:pt>
    <dgm:pt modelId="{C5BF49E7-1280-4F06-A2DC-3D8F74E86748}" type="pres">
      <dgm:prSet presAssocID="{8868CE41-F6F8-4849-9A28-505BDCB7A7B9}" presName="spacer" presStyleCnt="0"/>
      <dgm:spPr/>
    </dgm:pt>
    <dgm:pt modelId="{E1F5200D-41CB-4245-971F-3AE2397990A6}" type="pres">
      <dgm:prSet presAssocID="{56517574-4493-43C3-B455-3510D4040B38}" presName="parentText" presStyleLbl="node1" presStyleIdx="2" presStyleCnt="4">
        <dgm:presLayoutVars>
          <dgm:chMax val="0"/>
          <dgm:bulletEnabled val="1"/>
        </dgm:presLayoutVars>
      </dgm:prSet>
      <dgm:spPr/>
    </dgm:pt>
    <dgm:pt modelId="{A0B0AE6F-6E53-4AC4-8D47-755BE06B5D9E}" type="pres">
      <dgm:prSet presAssocID="{1E2DE787-6926-44E0-B93B-A143E76100CD}" presName="spacer" presStyleCnt="0"/>
      <dgm:spPr/>
    </dgm:pt>
    <dgm:pt modelId="{E242BA3C-B4CF-42B2-BE3B-5FD44B32599D}" type="pres">
      <dgm:prSet presAssocID="{225C1D00-ABE4-4D39-BC2C-F29DEB4ADE6E}" presName="parentText" presStyleLbl="node1" presStyleIdx="3" presStyleCnt="4">
        <dgm:presLayoutVars>
          <dgm:chMax val="0"/>
          <dgm:bulletEnabled val="1"/>
        </dgm:presLayoutVars>
      </dgm:prSet>
      <dgm:spPr/>
    </dgm:pt>
  </dgm:ptLst>
  <dgm:cxnLst>
    <dgm:cxn modelId="{82631A0D-6817-4E8D-83B2-B822C568D842}" type="presOf" srcId="{3E48DBF9-C769-4BF2-9312-99A9A8FA38EC}" destId="{9245BE39-F1BE-4A54-9E54-7F6DD00D2D1A}" srcOrd="0" destOrd="0" presId="urn:microsoft.com/office/officeart/2005/8/layout/vList2"/>
    <dgm:cxn modelId="{5488E60E-D436-4B63-84D1-6C220B0FDF37}" type="presOf" srcId="{56517574-4493-43C3-B455-3510D4040B38}" destId="{E1F5200D-41CB-4245-971F-3AE2397990A6}" srcOrd="0" destOrd="0" presId="urn:microsoft.com/office/officeart/2005/8/layout/vList2"/>
    <dgm:cxn modelId="{EA85BC49-F186-44D9-8431-24E865107E6A}" srcId="{195E8AB3-52EF-4479-B92A-BC9113EDF26B}" destId="{225C1D00-ABE4-4D39-BC2C-F29DEB4ADE6E}" srcOrd="3" destOrd="0" parTransId="{F4308499-E100-44A3-A594-E73115779FCE}" sibTransId="{2BFE70F1-F15F-4FF6-AA50-A28C43C57F76}"/>
    <dgm:cxn modelId="{78B8A474-A49C-478D-A57A-C6A370AE63F1}" srcId="{195E8AB3-52EF-4479-B92A-BC9113EDF26B}" destId="{1810A291-F7F5-4DFB-BDF0-957D600685F9}" srcOrd="0" destOrd="0" parTransId="{59CFA153-4CD4-4B44-A0BE-228D5674CF49}" sibTransId="{2FCCBCC4-9AA7-4662-9877-0A0E11AC949C}"/>
    <dgm:cxn modelId="{8DEDEC88-34FF-4AC3-93F0-70B1B366370D}" srcId="{195E8AB3-52EF-4479-B92A-BC9113EDF26B}" destId="{3E48DBF9-C769-4BF2-9312-99A9A8FA38EC}" srcOrd="1" destOrd="0" parTransId="{9F9BDBA4-8BB3-4F1D-978D-CBAC675C2E52}" sibTransId="{8868CE41-F6F8-4849-9A28-505BDCB7A7B9}"/>
    <dgm:cxn modelId="{1F3AA7A9-61CC-4BE4-87CB-BFBD69BCDCAB}" srcId="{195E8AB3-52EF-4479-B92A-BC9113EDF26B}" destId="{56517574-4493-43C3-B455-3510D4040B38}" srcOrd="2" destOrd="0" parTransId="{3039B238-41E1-41E5-8210-3237D27BF91C}" sibTransId="{1E2DE787-6926-44E0-B93B-A143E76100CD}"/>
    <dgm:cxn modelId="{9EF078B2-2720-4D91-816C-606337B1B3A8}" type="presOf" srcId="{225C1D00-ABE4-4D39-BC2C-F29DEB4ADE6E}" destId="{E242BA3C-B4CF-42B2-BE3B-5FD44B32599D}" srcOrd="0" destOrd="0" presId="urn:microsoft.com/office/officeart/2005/8/layout/vList2"/>
    <dgm:cxn modelId="{19F1EBC8-58B5-4092-9615-DA4519C34344}" type="presOf" srcId="{1810A291-F7F5-4DFB-BDF0-957D600685F9}" destId="{C70F1FEC-F36E-44E6-BF8E-D546ABD21938}" srcOrd="0" destOrd="0" presId="urn:microsoft.com/office/officeart/2005/8/layout/vList2"/>
    <dgm:cxn modelId="{21A9EDC9-9A05-46FB-B121-71671BF86E32}" type="presOf" srcId="{195E8AB3-52EF-4479-B92A-BC9113EDF26B}" destId="{4B41DDDA-31E2-4BC8-87F8-5505ED3A1444}" srcOrd="0" destOrd="0" presId="urn:microsoft.com/office/officeart/2005/8/layout/vList2"/>
    <dgm:cxn modelId="{E8428C0A-BF22-4E7B-AD93-064E182C7F5B}" type="presParOf" srcId="{4B41DDDA-31E2-4BC8-87F8-5505ED3A1444}" destId="{C70F1FEC-F36E-44E6-BF8E-D546ABD21938}" srcOrd="0" destOrd="0" presId="urn:microsoft.com/office/officeart/2005/8/layout/vList2"/>
    <dgm:cxn modelId="{CD2FA977-7E6A-4D99-AB3A-955E6E4A1579}" type="presParOf" srcId="{4B41DDDA-31E2-4BC8-87F8-5505ED3A1444}" destId="{E3E798A9-624A-488E-B910-486DD28D4C74}" srcOrd="1" destOrd="0" presId="urn:microsoft.com/office/officeart/2005/8/layout/vList2"/>
    <dgm:cxn modelId="{11CE5FFA-40E1-4F6C-8149-78B2A807F0D8}" type="presParOf" srcId="{4B41DDDA-31E2-4BC8-87F8-5505ED3A1444}" destId="{9245BE39-F1BE-4A54-9E54-7F6DD00D2D1A}" srcOrd="2" destOrd="0" presId="urn:microsoft.com/office/officeart/2005/8/layout/vList2"/>
    <dgm:cxn modelId="{438A5F81-A83E-4DFB-B896-EFFB0EF256FE}" type="presParOf" srcId="{4B41DDDA-31E2-4BC8-87F8-5505ED3A1444}" destId="{C5BF49E7-1280-4F06-A2DC-3D8F74E86748}" srcOrd="3" destOrd="0" presId="urn:microsoft.com/office/officeart/2005/8/layout/vList2"/>
    <dgm:cxn modelId="{8FD37343-7E81-4283-8701-06ABB06A6ED9}" type="presParOf" srcId="{4B41DDDA-31E2-4BC8-87F8-5505ED3A1444}" destId="{E1F5200D-41CB-4245-971F-3AE2397990A6}" srcOrd="4" destOrd="0" presId="urn:microsoft.com/office/officeart/2005/8/layout/vList2"/>
    <dgm:cxn modelId="{BA9418A3-A864-4D0A-8D74-B683DBC20843}" type="presParOf" srcId="{4B41DDDA-31E2-4BC8-87F8-5505ED3A1444}" destId="{A0B0AE6F-6E53-4AC4-8D47-755BE06B5D9E}" srcOrd="5" destOrd="0" presId="urn:microsoft.com/office/officeart/2005/8/layout/vList2"/>
    <dgm:cxn modelId="{0C671E74-1796-4BD7-8E66-03E5D576AEC7}" type="presParOf" srcId="{4B41DDDA-31E2-4BC8-87F8-5505ED3A1444}" destId="{E242BA3C-B4CF-42B2-BE3B-5FD44B32599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8DD0C-9DA0-46A7-ADE2-60430427B734}">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A384C-7B4D-4B35-9A64-7AD83C76E526}">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CC847-4447-46B3-9F7C-0D67997E5CFC}">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What is FAT File</a:t>
          </a:r>
        </a:p>
      </dsp:txBody>
      <dsp:txXfrm>
        <a:off x="1428292" y="2439"/>
        <a:ext cx="4873308" cy="1236616"/>
      </dsp:txXfrm>
    </dsp:sp>
    <dsp:sp modelId="{EBA39217-5E6E-4D1C-A46A-5C8A466C15E8}">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733D9A-9614-42F6-82D6-EA660A95BBA8}">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E7790-613A-4EE5-BB81-B2B7AC6693DD}">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FAT File Overview</a:t>
          </a:r>
        </a:p>
      </dsp:txBody>
      <dsp:txXfrm>
        <a:off x="1428292" y="1548210"/>
        <a:ext cx="4873308" cy="1236616"/>
      </dsp:txXfrm>
    </dsp:sp>
    <dsp:sp modelId="{3F627107-AA6D-43D0-8723-AE3E2A0CF5EA}">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45BDE-25A4-4150-B636-2F7F3FC897CC}">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AC2E28-E690-4B1D-9F89-9035E864385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FAT12</a:t>
          </a:r>
        </a:p>
      </dsp:txBody>
      <dsp:txXfrm>
        <a:off x="1428292" y="3093981"/>
        <a:ext cx="4873308" cy="1236616"/>
      </dsp:txXfrm>
    </dsp:sp>
    <dsp:sp modelId="{7391E4F8-5EBA-405E-B907-2FA4857D0F0C}">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B7EFF-29B4-4AB3-A371-144A736FD85B}">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06A62E-4B99-44BE-9993-A34C04715934}">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Disk format</a:t>
          </a:r>
        </a:p>
      </dsp:txBody>
      <dsp:txXfrm>
        <a:off x="1428292" y="4639752"/>
        <a:ext cx="48733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126EF-FAB3-447E-9B75-A7840930C406}">
      <dsp:nvSpPr>
        <dsp:cNvPr id="0" name=""/>
        <dsp:cNvSpPr/>
      </dsp:nvSpPr>
      <dsp:spPr>
        <a:xfrm>
          <a:off x="0" y="120961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615AC-B608-4E71-855D-EEE5BCC4EE2C}">
      <dsp:nvSpPr>
        <dsp:cNvPr id="0" name=""/>
        <dsp:cNvSpPr/>
      </dsp:nvSpPr>
      <dsp:spPr>
        <a:xfrm>
          <a:off x="328612" y="152179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FAT "File Allocation Table" is a table stored on a hard disk or floppy disk that indicates the status and location of all data clusters that are on the disk.</a:t>
          </a:r>
        </a:p>
      </dsp:txBody>
      <dsp:txXfrm>
        <a:off x="383617" y="1576802"/>
        <a:ext cx="2847502" cy="1768010"/>
      </dsp:txXfrm>
    </dsp:sp>
    <dsp:sp modelId="{9B95B3D6-ECFC-42FC-90E4-67C897618193}">
      <dsp:nvSpPr>
        <dsp:cNvPr id="0" name=""/>
        <dsp:cNvSpPr/>
      </dsp:nvSpPr>
      <dsp:spPr>
        <a:xfrm>
          <a:off x="3614737" y="120961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AF2B8-BF41-4474-88AC-677571EF62E3}">
      <dsp:nvSpPr>
        <dsp:cNvPr id="0" name=""/>
        <dsp:cNvSpPr/>
      </dsp:nvSpPr>
      <dsp:spPr>
        <a:xfrm>
          <a:off x="3943350" y="152179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FAT was first introduced in 1977 with version FAT12. Then there are the FAT16 and FAT32 versions.</a:t>
          </a:r>
        </a:p>
      </dsp:txBody>
      <dsp:txXfrm>
        <a:off x="3998355" y="1576802"/>
        <a:ext cx="2847502" cy="1768010"/>
      </dsp:txXfrm>
    </dsp:sp>
    <dsp:sp modelId="{D9F72ED0-E4C2-418A-8CB4-9D45D10C7FE1}">
      <dsp:nvSpPr>
        <dsp:cNvPr id="0" name=""/>
        <dsp:cNvSpPr/>
      </dsp:nvSpPr>
      <dsp:spPr>
        <a:xfrm>
          <a:off x="7229475" y="120961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CEC767-B709-4150-8467-4CDADD475BD3}">
      <dsp:nvSpPr>
        <dsp:cNvPr id="0" name=""/>
        <dsp:cNvSpPr/>
      </dsp:nvSpPr>
      <dsp:spPr>
        <a:xfrm>
          <a:off x="7558087" y="152179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FAT consists of many elements. The length of each element is calculated in bits, representing the count of the FAT table.</a:t>
          </a:r>
        </a:p>
      </dsp:txBody>
      <dsp:txXfrm>
        <a:off x="7613092" y="1576802"/>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D63FB-80CA-49BD-8F7B-532723D9D935}">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2FAB4-55BE-464A-8987-0C91CDF167DB}">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vi-VN" sz="2300" kern="1200"/>
            <a:t>The FAT12 is the file system on a floppy disk. The number “12” is derived from the fact that the FAT consists of 12-bit entries. </a:t>
          </a:r>
          <a:endParaRPr lang="en-US" sz="2300" kern="1200"/>
        </a:p>
      </dsp:txBody>
      <dsp:txXfrm>
        <a:off x="0" y="0"/>
        <a:ext cx="10515600" cy="1087834"/>
      </dsp:txXfrm>
    </dsp:sp>
    <dsp:sp modelId="{D0194816-E013-4314-8727-168248A42000}">
      <dsp:nvSpPr>
        <dsp:cNvPr id="0" name=""/>
        <dsp:cNvSpPr/>
      </dsp:nvSpPr>
      <dsp:spPr>
        <a:xfrm>
          <a:off x="0" y="1087834"/>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05B00-5884-42D5-8513-5FBC3A3FF8FB}">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vi-VN" sz="2300" kern="1200"/>
            <a:t>The storage space on a floppy disk is divided into </a:t>
          </a:r>
          <a:r>
            <a:rPr lang="vi-VN" sz="2300" b="1" kern="1200"/>
            <a:t>units</a:t>
          </a:r>
          <a:r>
            <a:rPr lang="vi-VN" sz="2300" kern="1200"/>
            <a:t> called </a:t>
          </a:r>
          <a:r>
            <a:rPr lang="vi-VN" sz="2300" b="1" kern="1200"/>
            <a:t>sectors</a:t>
          </a:r>
          <a:r>
            <a:rPr lang="vi-VN" sz="2300" kern="1200"/>
            <a:t>.</a:t>
          </a:r>
          <a:endParaRPr lang="en-US" sz="2300" kern="1200"/>
        </a:p>
      </dsp:txBody>
      <dsp:txXfrm>
        <a:off x="0" y="1087834"/>
        <a:ext cx="10515600" cy="1087834"/>
      </dsp:txXfrm>
    </dsp:sp>
    <dsp:sp modelId="{E549E86C-4D46-4B29-89D3-A115805BAC33}">
      <dsp:nvSpPr>
        <dsp:cNvPr id="0" name=""/>
        <dsp:cNvSpPr/>
      </dsp:nvSpPr>
      <dsp:spPr>
        <a:xfrm>
          <a:off x="0" y="2175669"/>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CDEE7-A3E3-44DB-95FD-EF37BC7AC28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vi-VN" sz="2300" kern="1200"/>
            <a:t>In larger storage devices, a bunch of </a:t>
          </a:r>
          <a:r>
            <a:rPr lang="vi-VN" sz="2300" b="1" kern="1200"/>
            <a:t>sectors</a:t>
          </a:r>
          <a:r>
            <a:rPr lang="vi-VN" sz="2300" kern="1200"/>
            <a:t> form a </a:t>
          </a:r>
          <a:r>
            <a:rPr lang="vi-VN" sz="2300" b="1" kern="1200"/>
            <a:t>cluster</a:t>
          </a:r>
          <a:r>
            <a:rPr lang="vi-VN" sz="2300" kern="1200"/>
            <a:t>.</a:t>
          </a:r>
          <a:endParaRPr lang="en-US" sz="2300" kern="1200"/>
        </a:p>
      </dsp:txBody>
      <dsp:txXfrm>
        <a:off x="0" y="2175669"/>
        <a:ext cx="10515600" cy="1087834"/>
      </dsp:txXfrm>
    </dsp:sp>
    <dsp:sp modelId="{A799096C-E5ED-4800-92A7-1E535A0A3F7E}">
      <dsp:nvSpPr>
        <dsp:cNvPr id="0" name=""/>
        <dsp:cNvSpPr/>
      </dsp:nvSpPr>
      <dsp:spPr>
        <a:xfrm>
          <a:off x="0" y="3263503"/>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03E539-50B2-4E65-8C5D-F7D5E3B90909}">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vi-VN" sz="2300" kern="1200"/>
            <a:t>However, for the floppy disk, the number of </a:t>
          </a:r>
          <a:r>
            <a:rPr lang="vi-VN" sz="2300" b="1" kern="1200"/>
            <a:t>sectors</a:t>
          </a:r>
          <a:r>
            <a:rPr lang="vi-VN" sz="2300" kern="1200"/>
            <a:t> in a </a:t>
          </a:r>
          <a:r>
            <a:rPr lang="vi-VN" sz="2300" b="1" kern="1200"/>
            <a:t>cluster</a:t>
          </a:r>
          <a:r>
            <a:rPr lang="vi-VN" sz="2300" kern="1200"/>
            <a:t> is one. Also, the size of a </a:t>
          </a:r>
          <a:r>
            <a:rPr lang="vi-VN" sz="2300" b="1" kern="1200"/>
            <a:t>sector</a:t>
          </a:r>
          <a:r>
            <a:rPr lang="vi-VN" sz="2300" kern="1200"/>
            <a:t> (and hence a </a:t>
          </a:r>
          <a:r>
            <a:rPr lang="vi-VN" sz="2300" b="1" kern="1200"/>
            <a:t>cluster</a:t>
          </a:r>
          <a:r>
            <a:rPr lang="vi-VN" sz="2300" kern="1200"/>
            <a:t>) is 512 bytes for a floppy disk. </a:t>
          </a:r>
          <a:endParaRPr lang="en-US" sz="2300" kern="1200"/>
        </a:p>
      </dsp:txBody>
      <dsp:txXfrm>
        <a:off x="0" y="3263503"/>
        <a:ext cx="10515600" cy="108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F1FEC-F36E-44E6-BF8E-D546ABD21938}">
      <dsp:nvSpPr>
        <dsp:cNvPr id="0" name=""/>
        <dsp:cNvSpPr/>
      </dsp:nvSpPr>
      <dsp:spPr>
        <a:xfrm>
          <a:off x="0" y="55628"/>
          <a:ext cx="10515600" cy="1003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The boot sector consists of the first sector (sector 0) on the volume or disk.</a:t>
          </a:r>
          <a:endParaRPr lang="en-US" sz="2600" kern="1200"/>
        </a:p>
      </dsp:txBody>
      <dsp:txXfrm>
        <a:off x="49004" y="104632"/>
        <a:ext cx="10417592" cy="905852"/>
      </dsp:txXfrm>
    </dsp:sp>
    <dsp:sp modelId="{9245BE39-F1BE-4A54-9E54-7F6DD00D2D1A}">
      <dsp:nvSpPr>
        <dsp:cNvPr id="0" name=""/>
        <dsp:cNvSpPr/>
      </dsp:nvSpPr>
      <dsp:spPr>
        <a:xfrm>
          <a:off x="0" y="1134369"/>
          <a:ext cx="10515600" cy="1003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FAT tables contain pointers to every cluster on the disk.</a:t>
          </a:r>
          <a:endParaRPr lang="en-US" sz="2600" kern="1200"/>
        </a:p>
      </dsp:txBody>
      <dsp:txXfrm>
        <a:off x="49004" y="1183373"/>
        <a:ext cx="10417592" cy="905852"/>
      </dsp:txXfrm>
    </dsp:sp>
    <dsp:sp modelId="{E1F5200D-41CB-4245-971F-3AE2397990A6}">
      <dsp:nvSpPr>
        <dsp:cNvPr id="0" name=""/>
        <dsp:cNvSpPr/>
      </dsp:nvSpPr>
      <dsp:spPr>
        <a:xfrm>
          <a:off x="0" y="2213109"/>
          <a:ext cx="10515600" cy="1003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The root directory is the primary directory of the disk.</a:t>
          </a:r>
          <a:endParaRPr lang="en-US" sz="2600" kern="1200"/>
        </a:p>
      </dsp:txBody>
      <dsp:txXfrm>
        <a:off x="49004" y="2262113"/>
        <a:ext cx="10417592" cy="905852"/>
      </dsp:txXfrm>
    </dsp:sp>
    <dsp:sp modelId="{E242BA3C-B4CF-42B2-BE3B-5FD44B32599D}">
      <dsp:nvSpPr>
        <dsp:cNvPr id="0" name=""/>
        <dsp:cNvSpPr/>
      </dsp:nvSpPr>
      <dsp:spPr>
        <a:xfrm>
          <a:off x="0" y="3291849"/>
          <a:ext cx="10515600" cy="1003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Data Area. - The first sector or cluster of the data area corresponds to cluster 2 of the file system (the first cluster is always cluster 2).</a:t>
          </a:r>
          <a:endParaRPr lang="en-US" sz="2600" kern="1200"/>
        </a:p>
      </dsp:txBody>
      <dsp:txXfrm>
        <a:off x="49004" y="3340853"/>
        <a:ext cx="10417592" cy="905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39846 3175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1482 7620 16383 0 0,'11'0'0'0'0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F3A54-5620-4B19-BB95-C8CD85540129}" type="datetimeFigureOut">
              <a:t>12/1/2023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6F432-EA93-46C4-A523-BC336677A1C0}" type="slidenum">
              <a:t>‹#›</a:t>
            </a:fld>
            <a:endParaRPr lang="vi-VN"/>
          </a:p>
        </p:txBody>
      </p:sp>
    </p:spTree>
    <p:extLst>
      <p:ext uri="{BB962C8B-B14F-4D97-AF65-F5344CB8AC3E}">
        <p14:creationId xmlns:p14="http://schemas.microsoft.com/office/powerpoint/2010/main" val="17097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wikipedia.org/wiki/Chi%E1%BB%81u_d%C3%A0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t>FAT</a:t>
            </a:r>
            <a:r>
              <a:rPr lang="en-US"/>
              <a:t> </a:t>
            </a:r>
            <a:r>
              <a:rPr lang="en-US" err="1"/>
              <a:t>là</a:t>
            </a:r>
            <a:r>
              <a:rPr lang="en-US"/>
              <a:t> </a:t>
            </a:r>
            <a:r>
              <a:rPr lang="en-US" err="1"/>
              <a:t>viết</a:t>
            </a:r>
            <a:r>
              <a:rPr lang="en-US"/>
              <a:t> </a:t>
            </a:r>
            <a:r>
              <a:rPr lang="en-US" err="1"/>
              <a:t>tắt</a:t>
            </a:r>
            <a:r>
              <a:rPr lang="en-US"/>
              <a:t> </a:t>
            </a:r>
            <a:r>
              <a:rPr lang="en-US" err="1"/>
              <a:t>của</a:t>
            </a:r>
            <a:r>
              <a:rPr lang="en-US"/>
              <a:t> "File Allocation Table" </a:t>
            </a:r>
            <a:r>
              <a:rPr lang="en-US" err="1"/>
              <a:t>tạm</a:t>
            </a:r>
            <a:r>
              <a:rPr lang="en-US"/>
              <a:t> </a:t>
            </a:r>
            <a:r>
              <a:rPr lang="en-US" err="1"/>
              <a:t>dịch</a:t>
            </a:r>
            <a:r>
              <a:rPr lang="en-US"/>
              <a:t> </a:t>
            </a:r>
            <a:r>
              <a:rPr lang="en-US" err="1"/>
              <a:t>là</a:t>
            </a:r>
            <a:r>
              <a:rPr lang="en-US"/>
              <a:t> "</a:t>
            </a:r>
            <a:r>
              <a:rPr lang="en-US" err="1"/>
              <a:t>Bảng</a:t>
            </a:r>
            <a:r>
              <a:rPr lang="en-US"/>
              <a:t> </a:t>
            </a:r>
            <a:r>
              <a:rPr lang="en-US" err="1"/>
              <a:t>cấp</a:t>
            </a:r>
            <a:r>
              <a:rPr lang="en-US"/>
              <a:t> </a:t>
            </a:r>
            <a:r>
              <a:rPr lang="en-US" err="1"/>
              <a:t>phát</a:t>
            </a:r>
            <a:r>
              <a:rPr lang="en-US"/>
              <a:t> </a:t>
            </a:r>
            <a:r>
              <a:rPr lang="en-US" err="1"/>
              <a:t>tập</a:t>
            </a:r>
            <a:r>
              <a:rPr lang="en-US"/>
              <a:t> tin" </a:t>
            </a:r>
            <a:r>
              <a:rPr lang="en-US" err="1"/>
              <a:t>được</a:t>
            </a:r>
            <a:r>
              <a:rPr lang="en-US"/>
              <a:t> </a:t>
            </a:r>
            <a:r>
              <a:rPr lang="en-US" err="1"/>
              <a:t>lưu</a:t>
            </a:r>
            <a:r>
              <a:rPr lang="en-US"/>
              <a:t> </a:t>
            </a:r>
            <a:r>
              <a:rPr lang="en-US" err="1"/>
              <a:t>trữ</a:t>
            </a:r>
            <a:r>
              <a:rPr lang="en-US"/>
              <a:t> </a:t>
            </a:r>
            <a:r>
              <a:rPr lang="en-US" err="1"/>
              <a:t>trên</a:t>
            </a:r>
            <a:r>
              <a:rPr lang="en-US"/>
              <a:t> </a:t>
            </a:r>
            <a:r>
              <a:rPr lang="en-US" err="1"/>
              <a:t>đĩa</a:t>
            </a:r>
            <a:r>
              <a:rPr lang="en-US"/>
              <a:t> </a:t>
            </a:r>
            <a:r>
              <a:rPr lang="en-US" err="1"/>
              <a:t>cứng</a:t>
            </a:r>
            <a:r>
              <a:rPr lang="en-US"/>
              <a:t> </a:t>
            </a:r>
            <a:r>
              <a:rPr lang="en-US" err="1"/>
              <a:t>hoặc</a:t>
            </a:r>
            <a:r>
              <a:rPr lang="en-US"/>
              <a:t> </a:t>
            </a:r>
            <a:r>
              <a:rPr lang="en-US" err="1"/>
              <a:t>đĩa</a:t>
            </a:r>
            <a:r>
              <a:rPr lang="en-US"/>
              <a:t> </a:t>
            </a:r>
            <a:r>
              <a:rPr lang="en-US" err="1"/>
              <a:t>mềm</a:t>
            </a:r>
            <a:r>
              <a:rPr lang="en-US"/>
              <a:t> </a:t>
            </a:r>
            <a:r>
              <a:rPr lang="en-US" err="1"/>
              <a:t>cho</a:t>
            </a:r>
            <a:r>
              <a:rPr lang="en-US"/>
              <a:t> </a:t>
            </a:r>
            <a:r>
              <a:rPr lang="en-US" err="1"/>
              <a:t>biết</a:t>
            </a:r>
            <a:r>
              <a:rPr lang="en-US"/>
              <a:t> </a:t>
            </a:r>
            <a:r>
              <a:rPr lang="en-US" err="1"/>
              <a:t>trạng</a:t>
            </a:r>
            <a:r>
              <a:rPr lang="en-US"/>
              <a:t> </a:t>
            </a:r>
            <a:r>
              <a:rPr lang="en-US" err="1"/>
              <a:t>thái</a:t>
            </a:r>
            <a:r>
              <a:rPr lang="en-US"/>
              <a:t> </a:t>
            </a:r>
            <a:r>
              <a:rPr lang="en-US" err="1"/>
              <a:t>và</a:t>
            </a:r>
            <a:r>
              <a:rPr lang="en-US"/>
              <a:t> </a:t>
            </a:r>
            <a:r>
              <a:rPr lang="en-US" err="1"/>
              <a:t>vị</a:t>
            </a:r>
            <a:r>
              <a:rPr lang="en-US"/>
              <a:t> </a:t>
            </a:r>
            <a:r>
              <a:rPr lang="en-US" err="1"/>
              <a:t>trí</a:t>
            </a:r>
            <a:r>
              <a:rPr lang="en-US"/>
              <a:t> </a:t>
            </a:r>
            <a:r>
              <a:rPr lang="en-US" err="1"/>
              <a:t>của</a:t>
            </a:r>
            <a:r>
              <a:rPr lang="en-US"/>
              <a:t> </a:t>
            </a:r>
            <a:r>
              <a:rPr lang="en-US" err="1"/>
              <a:t>tất</a:t>
            </a:r>
            <a:r>
              <a:rPr lang="en-US"/>
              <a:t> </a:t>
            </a:r>
            <a:r>
              <a:rPr lang="en-US" err="1"/>
              <a:t>cả</a:t>
            </a:r>
            <a:r>
              <a:rPr lang="en-US"/>
              <a:t> </a:t>
            </a:r>
            <a:r>
              <a:rPr lang="en-US" err="1"/>
              <a:t>các</a:t>
            </a:r>
            <a:r>
              <a:rPr lang="en-US"/>
              <a:t> </a:t>
            </a:r>
            <a:r>
              <a:rPr lang="en-US" err="1"/>
              <a:t>cụm</a:t>
            </a:r>
            <a:r>
              <a:rPr lang="en-US"/>
              <a:t> </a:t>
            </a:r>
            <a:r>
              <a:rPr lang="en-US" err="1"/>
              <a:t>dữ</a:t>
            </a:r>
            <a:r>
              <a:rPr lang="en-US"/>
              <a:t> </a:t>
            </a:r>
            <a:r>
              <a:rPr lang="en-US" err="1"/>
              <a:t>liệu</a:t>
            </a:r>
            <a:r>
              <a:rPr lang="en-US"/>
              <a:t> </a:t>
            </a:r>
            <a:r>
              <a:rPr lang="en-US" err="1"/>
              <a:t>trên</a:t>
            </a:r>
            <a:r>
              <a:rPr lang="en-US"/>
              <a:t> </a:t>
            </a:r>
            <a:r>
              <a:rPr lang="en-US" err="1"/>
              <a:t>đĩa</a:t>
            </a:r>
            <a:r>
              <a:rPr lang="en-US"/>
              <a:t>.. FAT </a:t>
            </a:r>
            <a:r>
              <a:rPr lang="en-US" err="1"/>
              <a:t>được</a:t>
            </a:r>
            <a:r>
              <a:rPr lang="en-US"/>
              <a:t> </a:t>
            </a:r>
            <a:r>
              <a:rPr lang="en-US" err="1"/>
              <a:t>giới</a:t>
            </a:r>
            <a:r>
              <a:rPr lang="en-US"/>
              <a:t> </a:t>
            </a:r>
            <a:r>
              <a:rPr lang="en-US" err="1"/>
              <a:t>thiệu</a:t>
            </a:r>
            <a:r>
              <a:rPr lang="en-US"/>
              <a:t> </a:t>
            </a:r>
            <a:r>
              <a:rPr lang="en-US" err="1"/>
              <a:t>lần</a:t>
            </a:r>
            <a:r>
              <a:rPr lang="en-US"/>
              <a:t> </a:t>
            </a:r>
            <a:r>
              <a:rPr lang="en-US" err="1"/>
              <a:t>đầu</a:t>
            </a:r>
            <a:r>
              <a:rPr lang="en-US"/>
              <a:t> </a:t>
            </a:r>
            <a:r>
              <a:rPr lang="en-US" err="1"/>
              <a:t>tiên</a:t>
            </a:r>
            <a:r>
              <a:rPr lang="en-US"/>
              <a:t> </a:t>
            </a:r>
            <a:r>
              <a:rPr lang="en-US" err="1"/>
              <a:t>vào</a:t>
            </a:r>
            <a:r>
              <a:rPr lang="en-US"/>
              <a:t> </a:t>
            </a:r>
            <a:r>
              <a:rPr lang="en-US" err="1"/>
              <a:t>năm</a:t>
            </a:r>
            <a:r>
              <a:rPr lang="en-US"/>
              <a:t> 1977 </a:t>
            </a:r>
            <a:r>
              <a:rPr lang="en-US" err="1"/>
              <a:t>với</a:t>
            </a:r>
            <a:r>
              <a:rPr lang="en-US"/>
              <a:t> </a:t>
            </a:r>
            <a:r>
              <a:rPr lang="en-US" err="1"/>
              <a:t>phiên</a:t>
            </a:r>
            <a:r>
              <a:rPr lang="en-US"/>
              <a:t> </a:t>
            </a:r>
            <a:r>
              <a:rPr lang="en-US" err="1"/>
              <a:t>bản</a:t>
            </a:r>
            <a:r>
              <a:rPr lang="en-US"/>
              <a:t> FAT12. Sau </a:t>
            </a:r>
            <a:r>
              <a:rPr lang="en-US" err="1"/>
              <a:t>đó</a:t>
            </a:r>
            <a:r>
              <a:rPr lang="en-US"/>
              <a:t> </a:t>
            </a:r>
            <a:r>
              <a:rPr lang="en-US" err="1"/>
              <a:t>là</a:t>
            </a:r>
            <a:r>
              <a:rPr lang="en-US"/>
              <a:t> </a:t>
            </a:r>
            <a:r>
              <a:rPr lang="en-US" err="1"/>
              <a:t>các</a:t>
            </a:r>
            <a:r>
              <a:rPr lang="en-US"/>
              <a:t> </a:t>
            </a:r>
            <a:r>
              <a:rPr lang="en-US" err="1"/>
              <a:t>phiên</a:t>
            </a:r>
            <a:r>
              <a:rPr lang="en-US"/>
              <a:t> </a:t>
            </a:r>
            <a:r>
              <a:rPr lang="en-US" err="1"/>
              <a:t>bản</a:t>
            </a:r>
            <a:r>
              <a:rPr lang="en-US"/>
              <a:t> FAT16 </a:t>
            </a:r>
            <a:r>
              <a:rPr lang="en-US" err="1"/>
              <a:t>và</a:t>
            </a:r>
            <a:r>
              <a:rPr lang="en-US"/>
              <a:t> FAT32.</a:t>
            </a:r>
            <a:endParaRPr lang="vi-VN">
              <a:cs typeface="Arial" panose="020B0604020202020204" pitchFamily="34" charset="0"/>
            </a:endParaRPr>
          </a:p>
          <a:p>
            <a:r>
              <a:rPr lang="en-US" err="1"/>
              <a:t>Bảng</a:t>
            </a:r>
            <a:r>
              <a:rPr lang="en-US"/>
              <a:t> FAT </a:t>
            </a:r>
            <a:r>
              <a:rPr lang="en-US" err="1"/>
              <a:t>gồm</a:t>
            </a:r>
            <a:r>
              <a:rPr lang="en-US"/>
              <a:t> </a:t>
            </a:r>
            <a:r>
              <a:rPr lang="en-US" err="1"/>
              <a:t>nhiều</a:t>
            </a:r>
            <a:r>
              <a:rPr lang="en-US"/>
              <a:t> </a:t>
            </a:r>
            <a:r>
              <a:rPr lang="en-US" err="1"/>
              <a:t>phần</a:t>
            </a:r>
            <a:r>
              <a:rPr lang="en-US"/>
              <a:t> </a:t>
            </a:r>
            <a:r>
              <a:rPr lang="en-US" err="1"/>
              <a:t>tử</a:t>
            </a:r>
            <a:r>
              <a:rPr lang="en-US"/>
              <a:t>. </a:t>
            </a:r>
            <a:r>
              <a:rPr lang="en-US">
                <a:hlinkClick r:id="rId3"/>
              </a:rPr>
              <a:t>Chiều dài</a:t>
            </a:r>
            <a:r>
              <a:rPr lang="en-US"/>
              <a:t> </a:t>
            </a:r>
            <a:r>
              <a:rPr lang="en-US" err="1"/>
              <a:t>mỗi</a:t>
            </a:r>
            <a:r>
              <a:rPr lang="en-US"/>
              <a:t> </a:t>
            </a:r>
            <a:r>
              <a:rPr lang="en-US" err="1"/>
              <a:t>phần</a:t>
            </a:r>
            <a:r>
              <a:rPr lang="en-US"/>
              <a:t> </a:t>
            </a:r>
            <a:r>
              <a:rPr lang="en-US" err="1"/>
              <a:t>tử</a:t>
            </a:r>
            <a:r>
              <a:rPr lang="en-US"/>
              <a:t> </a:t>
            </a:r>
            <a:r>
              <a:rPr lang="en-US" err="1"/>
              <a:t>được</a:t>
            </a:r>
            <a:r>
              <a:rPr lang="en-US"/>
              <a:t> </a:t>
            </a:r>
            <a:r>
              <a:rPr lang="en-US" err="1"/>
              <a:t>tính</a:t>
            </a:r>
            <a:r>
              <a:rPr lang="en-US"/>
              <a:t> </a:t>
            </a:r>
            <a:r>
              <a:rPr lang="en-US" err="1"/>
              <a:t>bằng</a:t>
            </a:r>
            <a:r>
              <a:rPr lang="en-US"/>
              <a:t> </a:t>
            </a:r>
            <a:r>
              <a:rPr lang="en-US" err="1"/>
              <a:t>số</a:t>
            </a:r>
            <a:r>
              <a:rPr lang="en-US"/>
              <a:t> bit, </a:t>
            </a:r>
            <a:r>
              <a:rPr lang="en-US" err="1"/>
              <a:t>biểu</a:t>
            </a:r>
            <a:r>
              <a:rPr lang="en-US"/>
              <a:t> </a:t>
            </a:r>
            <a:r>
              <a:rPr lang="en-US" err="1"/>
              <a:t>thị</a:t>
            </a:r>
            <a:r>
              <a:rPr lang="en-US"/>
              <a:t> </a:t>
            </a:r>
            <a:r>
              <a:rPr lang="en-US" err="1"/>
              <a:t>số</a:t>
            </a:r>
            <a:r>
              <a:rPr lang="en-US"/>
              <a:t> </a:t>
            </a:r>
            <a:r>
              <a:rPr lang="en-US" err="1"/>
              <a:t>đếm</a:t>
            </a:r>
            <a:r>
              <a:rPr lang="en-US"/>
              <a:t> </a:t>
            </a:r>
            <a:r>
              <a:rPr lang="en-US" err="1"/>
              <a:t>của</a:t>
            </a:r>
            <a:r>
              <a:rPr lang="en-US"/>
              <a:t> </a:t>
            </a:r>
            <a:r>
              <a:rPr lang="en-US" err="1"/>
              <a:t>bảng</a:t>
            </a:r>
            <a:r>
              <a:rPr lang="en-US"/>
              <a:t> FAT.</a:t>
            </a:r>
            <a:endParaRPr lang="vi-VN"/>
          </a:p>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2C56F432-EA93-46C4-A523-BC336677A1C0}" type="slidenum">
              <a:t>4</a:t>
            </a:fld>
            <a:endParaRPr lang="vi-VN"/>
          </a:p>
        </p:txBody>
      </p:sp>
    </p:spTree>
    <p:extLst>
      <p:ext uri="{BB962C8B-B14F-4D97-AF65-F5344CB8AC3E}">
        <p14:creationId xmlns:p14="http://schemas.microsoft.com/office/powerpoint/2010/main" val="340452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FAT12 </a:t>
            </a:r>
            <a:r>
              <a:rPr lang="en-US" err="1"/>
              <a:t>là</a:t>
            </a:r>
            <a:r>
              <a:rPr lang="en-US"/>
              <a:t> </a:t>
            </a:r>
            <a:r>
              <a:rPr lang="en-US" err="1"/>
              <a:t>hệ</a:t>
            </a:r>
            <a:r>
              <a:rPr lang="en-US"/>
              <a:t> </a:t>
            </a:r>
            <a:r>
              <a:rPr lang="en-US" err="1"/>
              <a:t>thống</a:t>
            </a:r>
            <a:r>
              <a:rPr lang="en-US"/>
              <a:t> </a:t>
            </a:r>
            <a:r>
              <a:rPr lang="en-US" err="1"/>
              <a:t>tập</a:t>
            </a:r>
            <a:r>
              <a:rPr lang="en-US"/>
              <a:t> tin </a:t>
            </a:r>
            <a:r>
              <a:rPr lang="en-US" err="1"/>
              <a:t>trên</a:t>
            </a:r>
            <a:r>
              <a:rPr lang="en-US"/>
              <a:t> </a:t>
            </a:r>
            <a:r>
              <a:rPr lang="en-US" err="1"/>
              <a:t>đĩa</a:t>
            </a:r>
            <a:r>
              <a:rPr lang="en-US"/>
              <a:t> </a:t>
            </a:r>
            <a:r>
              <a:rPr lang="en-US" err="1"/>
              <a:t>mềm</a:t>
            </a:r>
            <a:r>
              <a:rPr lang="en-US"/>
              <a:t>. </a:t>
            </a:r>
            <a:r>
              <a:rPr lang="en-US" err="1"/>
              <a:t>Số</a:t>
            </a:r>
            <a:r>
              <a:rPr lang="en-US"/>
              <a:t> “12” </a:t>
            </a:r>
            <a:r>
              <a:rPr lang="en-US" err="1"/>
              <a:t>bắt</a:t>
            </a:r>
            <a:r>
              <a:rPr lang="en-US"/>
              <a:t> </a:t>
            </a:r>
            <a:r>
              <a:rPr lang="en-US" err="1"/>
              <a:t>nguồn</a:t>
            </a:r>
            <a:r>
              <a:rPr lang="en-US"/>
              <a:t> </a:t>
            </a:r>
            <a:r>
              <a:rPr lang="en-US" err="1"/>
              <a:t>từ</a:t>
            </a:r>
            <a:r>
              <a:rPr lang="en-US"/>
              <a:t> </a:t>
            </a:r>
            <a:r>
              <a:rPr lang="en-US" err="1"/>
              <a:t>thực</a:t>
            </a:r>
            <a:r>
              <a:rPr lang="en-US"/>
              <a:t> </a:t>
            </a:r>
            <a:r>
              <a:rPr lang="en-US" err="1"/>
              <a:t>tế</a:t>
            </a:r>
            <a:r>
              <a:rPr lang="en-US"/>
              <a:t> </a:t>
            </a:r>
            <a:r>
              <a:rPr lang="en-US" err="1"/>
              <a:t>là</a:t>
            </a:r>
            <a:r>
              <a:rPr lang="en-US"/>
              <a:t> FAT bao </a:t>
            </a:r>
            <a:r>
              <a:rPr lang="en-US" err="1"/>
              <a:t>gồm</a:t>
            </a:r>
            <a:r>
              <a:rPr lang="en-US"/>
              <a:t> </a:t>
            </a:r>
            <a:r>
              <a:rPr lang="en-US" err="1"/>
              <a:t>các</a:t>
            </a:r>
            <a:r>
              <a:rPr lang="en-US"/>
              <a:t> </a:t>
            </a:r>
            <a:r>
              <a:rPr lang="en-US" err="1"/>
              <a:t>mục</a:t>
            </a:r>
            <a:r>
              <a:rPr lang="en-US"/>
              <a:t> 12 bit.</a:t>
            </a:r>
          </a:p>
          <a:p>
            <a:r>
              <a:rPr lang="en-US"/>
              <a:t>FAT12 </a:t>
            </a:r>
            <a:r>
              <a:rPr lang="en-US" err="1"/>
              <a:t>được</a:t>
            </a:r>
            <a:r>
              <a:rPr lang="en-US"/>
              <a:t> </a:t>
            </a:r>
            <a:r>
              <a:rPr lang="en-US" err="1"/>
              <a:t>dùng</a:t>
            </a:r>
            <a:r>
              <a:rPr lang="en-US"/>
              <a:t> </a:t>
            </a:r>
            <a:r>
              <a:rPr lang="en-US" err="1"/>
              <a:t>cho</a:t>
            </a:r>
            <a:r>
              <a:rPr lang="en-US"/>
              <a:t> ổ </a:t>
            </a:r>
            <a:r>
              <a:rPr lang="en-US" err="1"/>
              <a:t>đĩa</a:t>
            </a:r>
            <a:r>
              <a:rPr lang="en-US"/>
              <a:t> </a:t>
            </a:r>
            <a:r>
              <a:rPr lang="en-US" err="1"/>
              <a:t>mềm</a:t>
            </a:r>
            <a:r>
              <a:rPr lang="en-US"/>
              <a:t>, ổ </a:t>
            </a:r>
            <a:r>
              <a:rPr lang="en-US" err="1"/>
              <a:t>đĩa</a:t>
            </a:r>
            <a:r>
              <a:rPr lang="en-US"/>
              <a:t> </a:t>
            </a:r>
            <a:r>
              <a:rPr lang="en-US" err="1"/>
              <a:t>có</a:t>
            </a:r>
            <a:r>
              <a:rPr lang="en-US"/>
              <a:t> dung </a:t>
            </a:r>
            <a:r>
              <a:rPr lang="en-US" err="1"/>
              <a:t>lượng</a:t>
            </a:r>
            <a:r>
              <a:rPr lang="en-US"/>
              <a:t> </a:t>
            </a:r>
            <a:r>
              <a:rPr lang="en-US" err="1"/>
              <a:t>từ</a:t>
            </a:r>
            <a:r>
              <a:rPr lang="en-US"/>
              <a:t> 32MB </a:t>
            </a:r>
            <a:r>
              <a:rPr lang="en-US" err="1"/>
              <a:t>trở</a:t>
            </a:r>
            <a:r>
              <a:rPr lang="en-US"/>
              <a:t> </a:t>
            </a:r>
            <a:r>
              <a:rPr lang="en-US" err="1"/>
              <a:t>xuống</a:t>
            </a:r>
            <a:r>
              <a:rPr lang="en-US"/>
              <a:t>. FAT12 </a:t>
            </a:r>
            <a:r>
              <a:rPr lang="en-US" err="1"/>
              <a:t>sử</a:t>
            </a:r>
            <a:r>
              <a:rPr lang="en-US"/>
              <a:t> </a:t>
            </a:r>
            <a:r>
              <a:rPr lang="en-US" err="1"/>
              <a:t>dụng</a:t>
            </a:r>
            <a:r>
              <a:rPr lang="en-US"/>
              <a:t> 12 bit </a:t>
            </a:r>
            <a:r>
              <a:rPr lang="en-US" err="1"/>
              <a:t>để</a:t>
            </a:r>
            <a:r>
              <a:rPr lang="en-US"/>
              <a:t> </a:t>
            </a:r>
            <a:r>
              <a:rPr lang="en-US" err="1"/>
              <a:t>đếm</a:t>
            </a:r>
            <a:r>
              <a:rPr lang="en-US"/>
              <a:t> </a:t>
            </a:r>
            <a:r>
              <a:rPr lang="en-US" err="1"/>
              <a:t>nên</a:t>
            </a:r>
            <a:r>
              <a:rPr lang="en-US"/>
              <a:t> </a:t>
            </a:r>
            <a:r>
              <a:rPr lang="en-US" err="1"/>
              <a:t>chỉ</a:t>
            </a:r>
            <a:r>
              <a:rPr lang="en-US"/>
              <a:t> </a:t>
            </a:r>
            <a:r>
              <a:rPr lang="en-US" err="1"/>
              <a:t>có</a:t>
            </a:r>
            <a:r>
              <a:rPr lang="en-US"/>
              <a:t> </a:t>
            </a:r>
            <a:r>
              <a:rPr lang="en-US" err="1"/>
              <a:t>khả</a:t>
            </a:r>
            <a:r>
              <a:rPr lang="en-US"/>
              <a:t> </a:t>
            </a:r>
            <a:r>
              <a:rPr lang="en-US" err="1"/>
              <a:t>năng</a:t>
            </a:r>
            <a:r>
              <a:rPr lang="en-US"/>
              <a:t> </a:t>
            </a:r>
            <a:r>
              <a:rPr lang="en-US" err="1"/>
              <a:t>quản</a:t>
            </a:r>
            <a:r>
              <a:rPr lang="en-US"/>
              <a:t> </a:t>
            </a:r>
            <a:r>
              <a:rPr lang="en-US" err="1"/>
              <a:t>lý</a:t>
            </a:r>
            <a:r>
              <a:rPr lang="en-US"/>
              <a:t> </a:t>
            </a:r>
            <a:r>
              <a:rPr lang="en-US" err="1"/>
              <a:t>các</a:t>
            </a:r>
            <a:r>
              <a:rPr lang="en-US"/>
              <a:t> ổ </a:t>
            </a:r>
            <a:r>
              <a:rPr lang="en-US" err="1"/>
              <a:t>đĩa</a:t>
            </a:r>
            <a:r>
              <a:rPr lang="en-US"/>
              <a:t> </a:t>
            </a:r>
            <a:r>
              <a:rPr lang="en-US" err="1"/>
              <a:t>có</a:t>
            </a:r>
            <a:r>
              <a:rPr lang="en-US"/>
              <a:t> dung </a:t>
            </a:r>
            <a:r>
              <a:rPr lang="en-US" err="1"/>
              <a:t>lượng</a:t>
            </a:r>
            <a:r>
              <a:rPr lang="en-US"/>
              <a:t> </a:t>
            </a:r>
            <a:r>
              <a:rPr lang="en-US" err="1"/>
              <a:t>thấp</a:t>
            </a:r>
            <a:r>
              <a:rPr lang="en-US"/>
              <a:t> </a:t>
            </a:r>
            <a:r>
              <a:rPr lang="en-US" err="1"/>
              <a:t>hơn</a:t>
            </a:r>
            <a:r>
              <a:rPr lang="en-US"/>
              <a:t> 32Mb </a:t>
            </a:r>
            <a:r>
              <a:rPr lang="en-US" err="1"/>
              <a:t>với</a:t>
            </a:r>
            <a:r>
              <a:rPr lang="en-US"/>
              <a:t> </a:t>
            </a:r>
            <a:r>
              <a:rPr lang="en-US" err="1"/>
              <a:t>số</a:t>
            </a:r>
            <a:r>
              <a:rPr lang="en-US"/>
              <a:t> </a:t>
            </a:r>
            <a:r>
              <a:rPr lang="en-US" err="1"/>
              <a:t>lượng</a:t>
            </a:r>
            <a:r>
              <a:rPr lang="en-US"/>
              <a:t> </a:t>
            </a:r>
            <a:r>
              <a:rPr lang="en-US" err="1"/>
              <a:t>liên</a:t>
            </a:r>
            <a:r>
              <a:rPr lang="en-US"/>
              <a:t> </a:t>
            </a:r>
            <a:r>
              <a:rPr lang="en-US" err="1"/>
              <a:t>cung</a:t>
            </a:r>
            <a:r>
              <a:rPr lang="en-US"/>
              <a:t> </a:t>
            </a:r>
            <a:r>
              <a:rPr lang="en-US" err="1"/>
              <a:t>thấp</a:t>
            </a:r>
            <a:r>
              <a:rPr lang="en-US"/>
              <a:t>.</a:t>
            </a:r>
            <a:endParaRPr lang="en-US">
              <a:cs typeface="Calibri"/>
            </a:endParaRPr>
          </a:p>
          <a:p>
            <a:r>
              <a:rPr lang="en-US" err="1"/>
              <a:t>Không</a:t>
            </a:r>
            <a:r>
              <a:rPr lang="en-US"/>
              <a:t> </a:t>
            </a:r>
            <a:r>
              <a:rPr lang="en-US" err="1"/>
              <a:t>gian</a:t>
            </a:r>
            <a:r>
              <a:rPr lang="en-US"/>
              <a:t> </a:t>
            </a:r>
            <a:r>
              <a:rPr lang="en-US" err="1"/>
              <a:t>lưu</a:t>
            </a:r>
            <a:r>
              <a:rPr lang="en-US"/>
              <a:t> </a:t>
            </a:r>
            <a:r>
              <a:rPr lang="en-US" err="1"/>
              <a:t>trữ</a:t>
            </a:r>
            <a:r>
              <a:rPr lang="en-US"/>
              <a:t> </a:t>
            </a:r>
            <a:r>
              <a:rPr lang="en-US" err="1"/>
              <a:t>trên</a:t>
            </a:r>
            <a:r>
              <a:rPr lang="en-US"/>
              <a:t> </a:t>
            </a:r>
            <a:r>
              <a:rPr lang="en-US" err="1"/>
              <a:t>đĩa</a:t>
            </a:r>
            <a:r>
              <a:rPr lang="en-US"/>
              <a:t> </a:t>
            </a:r>
            <a:r>
              <a:rPr lang="en-US" err="1"/>
              <a:t>mềm</a:t>
            </a:r>
            <a:r>
              <a:rPr lang="en-US"/>
              <a:t> </a:t>
            </a:r>
            <a:r>
              <a:rPr lang="en-US" err="1"/>
              <a:t>được</a:t>
            </a:r>
            <a:r>
              <a:rPr lang="en-US"/>
              <a:t> chia </a:t>
            </a:r>
            <a:r>
              <a:rPr lang="en-US" err="1"/>
              <a:t>thành</a:t>
            </a:r>
            <a:r>
              <a:rPr lang="en-US"/>
              <a:t> </a:t>
            </a:r>
            <a:r>
              <a:rPr lang="en-US" err="1"/>
              <a:t>các</a:t>
            </a:r>
            <a:r>
              <a:rPr lang="en-US"/>
              <a:t> </a:t>
            </a:r>
            <a:r>
              <a:rPr lang="vi-VN" b="1" err="1">
                <a:latin typeface="Arial"/>
                <a:cs typeface="Arial"/>
              </a:rPr>
              <a:t>units</a:t>
            </a:r>
            <a:r>
              <a:rPr lang="en-US"/>
              <a:t> </a:t>
            </a:r>
            <a:r>
              <a:rPr lang="en-US" err="1"/>
              <a:t>gọi</a:t>
            </a:r>
            <a:r>
              <a:rPr lang="en-US"/>
              <a:t> </a:t>
            </a:r>
            <a:r>
              <a:rPr lang="en-US" err="1"/>
              <a:t>là</a:t>
            </a:r>
            <a:r>
              <a:rPr lang="en-US"/>
              <a:t> </a:t>
            </a:r>
            <a:r>
              <a:rPr lang="en-US" err="1"/>
              <a:t>các</a:t>
            </a:r>
            <a:r>
              <a:rPr lang="en-US"/>
              <a:t> </a:t>
            </a:r>
            <a:r>
              <a:rPr lang="vi-VN" b="1" err="1">
                <a:latin typeface="Arial"/>
                <a:cs typeface="Arial"/>
              </a:rPr>
              <a:t>sectors</a:t>
            </a:r>
            <a:r>
              <a:rPr lang="en-US"/>
              <a:t>. Trong </a:t>
            </a:r>
            <a:r>
              <a:rPr lang="en-US" err="1"/>
              <a:t>các</a:t>
            </a:r>
            <a:r>
              <a:rPr lang="en-US"/>
              <a:t> </a:t>
            </a:r>
            <a:r>
              <a:rPr lang="en-US" err="1"/>
              <a:t>thiết</a:t>
            </a:r>
            <a:r>
              <a:rPr lang="en-US"/>
              <a:t> </a:t>
            </a:r>
            <a:r>
              <a:rPr lang="en-US" err="1"/>
              <a:t>bị</a:t>
            </a:r>
            <a:r>
              <a:rPr lang="en-US"/>
              <a:t> </a:t>
            </a:r>
            <a:r>
              <a:rPr lang="en-US" err="1"/>
              <a:t>lưu</a:t>
            </a:r>
            <a:r>
              <a:rPr lang="en-US"/>
              <a:t> </a:t>
            </a:r>
            <a:r>
              <a:rPr lang="en-US" err="1"/>
              <a:t>trữ</a:t>
            </a:r>
            <a:r>
              <a:rPr lang="en-US"/>
              <a:t> </a:t>
            </a:r>
            <a:r>
              <a:rPr lang="en-US" err="1"/>
              <a:t>lớn</a:t>
            </a:r>
            <a:r>
              <a:rPr lang="en-US"/>
              <a:t> </a:t>
            </a:r>
            <a:r>
              <a:rPr lang="en-US" err="1"/>
              <a:t>hơn</a:t>
            </a:r>
            <a:r>
              <a:rPr lang="en-US"/>
              <a:t>, </a:t>
            </a:r>
            <a:r>
              <a:rPr lang="en-US" err="1"/>
              <a:t>một</a:t>
            </a:r>
            <a:r>
              <a:rPr lang="en-US"/>
              <a:t> </a:t>
            </a:r>
            <a:r>
              <a:rPr lang="en-US" err="1"/>
              <a:t>loạt</a:t>
            </a:r>
            <a:r>
              <a:rPr lang="en-US"/>
              <a:t> </a:t>
            </a:r>
            <a:r>
              <a:rPr lang="en-US" err="1"/>
              <a:t>các</a:t>
            </a:r>
            <a:r>
              <a:rPr lang="en-US"/>
              <a:t> </a:t>
            </a:r>
            <a:r>
              <a:rPr lang="vi-VN" b="1" err="1">
                <a:latin typeface="Arial"/>
                <a:cs typeface="Arial"/>
              </a:rPr>
              <a:t>sectors</a:t>
            </a:r>
            <a:r>
              <a:rPr lang="en-US"/>
              <a:t> </a:t>
            </a:r>
            <a:r>
              <a:rPr lang="en-US" err="1"/>
              <a:t>tạo</a:t>
            </a:r>
            <a:r>
              <a:rPr lang="en-US"/>
              <a:t> </a:t>
            </a:r>
            <a:r>
              <a:rPr lang="en-US" err="1"/>
              <a:t>thành</a:t>
            </a:r>
            <a:r>
              <a:rPr lang="en-US"/>
              <a:t> </a:t>
            </a:r>
            <a:r>
              <a:rPr lang="en-US" err="1"/>
              <a:t>một</a:t>
            </a:r>
            <a:r>
              <a:rPr lang="en-US"/>
              <a:t> </a:t>
            </a:r>
            <a:r>
              <a:rPr lang="vi-VN" b="1" err="1">
                <a:latin typeface="Arial"/>
                <a:cs typeface="Arial"/>
              </a:rPr>
              <a:t>cluster</a:t>
            </a:r>
            <a:r>
              <a:rPr lang="en-US"/>
              <a:t> . Tuy </a:t>
            </a:r>
            <a:r>
              <a:rPr lang="en-US" err="1"/>
              <a:t>nhiên</a:t>
            </a:r>
            <a:r>
              <a:rPr lang="en-US"/>
              <a:t>, </a:t>
            </a:r>
            <a:r>
              <a:rPr lang="en-US" err="1"/>
              <a:t>đối</a:t>
            </a:r>
            <a:r>
              <a:rPr lang="en-US"/>
              <a:t> </a:t>
            </a:r>
            <a:r>
              <a:rPr lang="en-US" err="1"/>
              <a:t>với</a:t>
            </a:r>
            <a:r>
              <a:rPr lang="en-US"/>
              <a:t> </a:t>
            </a:r>
            <a:r>
              <a:rPr lang="en-US" err="1"/>
              <a:t>đĩa</a:t>
            </a:r>
            <a:r>
              <a:rPr lang="en-US"/>
              <a:t> </a:t>
            </a:r>
            <a:r>
              <a:rPr lang="en-US" err="1"/>
              <a:t>mềm</a:t>
            </a:r>
            <a:r>
              <a:rPr lang="en-US"/>
              <a:t>, </a:t>
            </a:r>
            <a:r>
              <a:rPr lang="en-US" err="1"/>
              <a:t>số</a:t>
            </a:r>
            <a:r>
              <a:rPr lang="en-US"/>
              <a:t> </a:t>
            </a:r>
            <a:r>
              <a:rPr lang="en-US" err="1"/>
              <a:t>lượng</a:t>
            </a:r>
            <a:r>
              <a:rPr lang="en-US"/>
              <a:t> </a:t>
            </a:r>
            <a:r>
              <a:rPr lang="vi-VN" b="1" err="1">
                <a:latin typeface="Arial"/>
                <a:cs typeface="Arial"/>
              </a:rPr>
              <a:t>sectors</a:t>
            </a:r>
            <a:r>
              <a:rPr lang="en-US"/>
              <a:t> </a:t>
            </a:r>
            <a:r>
              <a:rPr lang="en-US" err="1"/>
              <a:t>trong</a:t>
            </a:r>
            <a:r>
              <a:rPr lang="en-US"/>
              <a:t> </a:t>
            </a:r>
            <a:r>
              <a:rPr lang="en-US" err="1"/>
              <a:t>một</a:t>
            </a:r>
            <a:r>
              <a:rPr lang="en-US"/>
              <a:t> </a:t>
            </a:r>
            <a:r>
              <a:rPr lang="vi-VN" b="1" err="1">
                <a:latin typeface="Arial"/>
                <a:cs typeface="Arial"/>
              </a:rPr>
              <a:t>cluster</a:t>
            </a:r>
            <a:r>
              <a:rPr lang="en-US"/>
              <a:t> </a:t>
            </a:r>
            <a:r>
              <a:rPr lang="en-US" err="1"/>
              <a:t>là</a:t>
            </a:r>
            <a:r>
              <a:rPr lang="en-US"/>
              <a:t> </a:t>
            </a:r>
            <a:r>
              <a:rPr lang="en-US" err="1"/>
              <a:t>một</a:t>
            </a:r>
            <a:r>
              <a:rPr lang="en-US"/>
              <a:t>. </a:t>
            </a:r>
            <a:r>
              <a:rPr lang="en-US" err="1"/>
              <a:t>Ngoài</a:t>
            </a:r>
            <a:r>
              <a:rPr lang="en-US"/>
              <a:t> </a:t>
            </a:r>
            <a:r>
              <a:rPr lang="en-US" err="1"/>
              <a:t>ra</a:t>
            </a:r>
            <a:r>
              <a:rPr lang="en-US"/>
              <a:t>, </a:t>
            </a:r>
            <a:r>
              <a:rPr lang="en-US" err="1"/>
              <a:t>kích</a:t>
            </a:r>
            <a:r>
              <a:rPr lang="en-US"/>
              <a:t> </a:t>
            </a:r>
            <a:r>
              <a:rPr lang="en-US" err="1"/>
              <a:t>thước</a:t>
            </a:r>
            <a:r>
              <a:rPr lang="en-US"/>
              <a:t> </a:t>
            </a:r>
            <a:r>
              <a:rPr lang="en-US" err="1"/>
              <a:t>của</a:t>
            </a:r>
            <a:r>
              <a:rPr lang="en-US"/>
              <a:t> </a:t>
            </a:r>
            <a:r>
              <a:rPr lang="en-US" err="1"/>
              <a:t>một</a:t>
            </a:r>
            <a:r>
              <a:rPr lang="en-US"/>
              <a:t> </a:t>
            </a:r>
            <a:r>
              <a:rPr lang="vi-VN" b="1" err="1">
                <a:latin typeface="Arial"/>
                <a:cs typeface="Arial"/>
              </a:rPr>
              <a:t>sectors</a:t>
            </a:r>
            <a:r>
              <a:rPr lang="en-US"/>
              <a:t> (</a:t>
            </a:r>
            <a:r>
              <a:rPr lang="en-US" err="1"/>
              <a:t>và</a:t>
            </a:r>
            <a:r>
              <a:rPr lang="en-US"/>
              <a:t> do </a:t>
            </a:r>
            <a:r>
              <a:rPr lang="en-US" err="1"/>
              <a:t>đó</a:t>
            </a:r>
            <a:r>
              <a:rPr lang="en-US"/>
              <a:t> </a:t>
            </a:r>
            <a:r>
              <a:rPr lang="en-US" err="1"/>
              <a:t>là</a:t>
            </a:r>
            <a:r>
              <a:rPr lang="en-US"/>
              <a:t> </a:t>
            </a:r>
            <a:r>
              <a:rPr lang="en-US" err="1"/>
              <a:t>một</a:t>
            </a:r>
            <a:r>
              <a:rPr lang="en-US"/>
              <a:t> </a:t>
            </a:r>
            <a:r>
              <a:rPr lang="vi-VN" b="1" err="1">
                <a:latin typeface="Arial"/>
                <a:cs typeface="Arial"/>
              </a:rPr>
              <a:t>cluster</a:t>
            </a:r>
            <a:r>
              <a:rPr lang="en-US"/>
              <a:t>) </a:t>
            </a:r>
            <a:r>
              <a:rPr lang="en-US" err="1"/>
              <a:t>là</a:t>
            </a:r>
            <a:r>
              <a:rPr lang="en-US"/>
              <a:t> 512 byte </a:t>
            </a:r>
            <a:r>
              <a:rPr lang="en-US" err="1"/>
              <a:t>cho</a:t>
            </a:r>
            <a:r>
              <a:rPr lang="en-US"/>
              <a:t> </a:t>
            </a:r>
            <a:r>
              <a:rPr lang="en-US" err="1"/>
              <a:t>một</a:t>
            </a:r>
            <a:r>
              <a:rPr lang="en-US"/>
              <a:t> </a:t>
            </a:r>
            <a:r>
              <a:rPr lang="en-US" err="1"/>
              <a:t>đĩa</a:t>
            </a:r>
            <a:r>
              <a:rPr lang="en-US"/>
              <a:t> </a:t>
            </a:r>
            <a:r>
              <a:rPr lang="en-US" err="1"/>
              <a:t>mềm</a:t>
            </a:r>
            <a:r>
              <a:rPr lang="en-US"/>
              <a:t>.</a:t>
            </a:r>
            <a:endParaRPr lang="en-US">
              <a:cs typeface="Calibri"/>
            </a:endParaRPr>
          </a:p>
          <a:p>
            <a:endParaRPr lang="en-US">
              <a:cs typeface="Calibri"/>
            </a:endParaRPr>
          </a:p>
        </p:txBody>
      </p:sp>
      <p:sp>
        <p:nvSpPr>
          <p:cNvPr id="4" name="Chỗ dành sẵn cho Số hiệu Bản chiếu 3"/>
          <p:cNvSpPr>
            <a:spLocks noGrp="1"/>
          </p:cNvSpPr>
          <p:nvPr>
            <p:ph type="sldNum" sz="quarter" idx="5"/>
          </p:nvPr>
        </p:nvSpPr>
        <p:spPr/>
        <p:txBody>
          <a:bodyPr/>
          <a:lstStyle/>
          <a:p>
            <a:fld id="{2C56F432-EA93-46C4-A523-BC336677A1C0}" type="slidenum">
              <a:t>6</a:t>
            </a:fld>
            <a:endParaRPr lang="vi-VN"/>
          </a:p>
        </p:txBody>
      </p:sp>
    </p:spTree>
    <p:extLst>
      <p:ext uri="{BB962C8B-B14F-4D97-AF65-F5344CB8AC3E}">
        <p14:creationId xmlns:p14="http://schemas.microsoft.com/office/powerpoint/2010/main" val="313646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Bố</a:t>
            </a:r>
            <a:r>
              <a:rPr lang="en-US"/>
              <a:t> </a:t>
            </a:r>
            <a:r>
              <a:rPr lang="en-US" err="1"/>
              <a:t>cục</a:t>
            </a:r>
            <a:r>
              <a:rPr lang="en-US"/>
              <a:t> </a:t>
            </a:r>
            <a:r>
              <a:rPr lang="en-US" err="1"/>
              <a:t>đĩa</a:t>
            </a:r>
            <a:r>
              <a:rPr lang="en-US"/>
              <a:t> </a:t>
            </a:r>
            <a:r>
              <a:rPr lang="en-US" err="1"/>
              <a:t>mềm</a:t>
            </a:r>
            <a:r>
              <a:rPr lang="en-US"/>
              <a:t> (FAT-12) bao </a:t>
            </a:r>
            <a:r>
              <a:rPr lang="en-US" err="1"/>
              <a:t>gồm</a:t>
            </a:r>
            <a:r>
              <a:rPr lang="en-US"/>
              <a:t> </a:t>
            </a:r>
            <a:r>
              <a:rPr lang="en-US" err="1"/>
              <a:t>bốn</a:t>
            </a:r>
            <a:r>
              <a:rPr lang="en-US"/>
              <a:t> </a:t>
            </a:r>
            <a:r>
              <a:rPr lang="en-US" err="1"/>
              <a:t>phần</a:t>
            </a:r>
            <a:r>
              <a:rPr lang="en-US"/>
              <a:t> </a:t>
            </a:r>
            <a:r>
              <a:rPr lang="en-US" err="1"/>
              <a:t>chính</a:t>
            </a:r>
            <a:r>
              <a:rPr lang="en-US"/>
              <a:t>: </a:t>
            </a:r>
            <a:r>
              <a:rPr lang="en-US" err="1"/>
              <a:t>khu</a:t>
            </a:r>
            <a:r>
              <a:rPr lang="en-US"/>
              <a:t> </a:t>
            </a:r>
            <a:r>
              <a:rPr lang="en-US" err="1"/>
              <a:t>vực</a:t>
            </a:r>
            <a:r>
              <a:rPr lang="en-US"/>
              <a:t> </a:t>
            </a:r>
            <a:r>
              <a:rPr lang="en-US" err="1"/>
              <a:t>khởi</a:t>
            </a:r>
            <a:r>
              <a:rPr lang="en-US"/>
              <a:t> </a:t>
            </a:r>
            <a:r>
              <a:rPr lang="en-US" err="1"/>
              <a:t>động</a:t>
            </a:r>
            <a:r>
              <a:rPr lang="en-US"/>
              <a:t>, </a:t>
            </a:r>
            <a:r>
              <a:rPr lang="en-US" err="1"/>
              <a:t>bảng</a:t>
            </a:r>
            <a:r>
              <a:rPr lang="en-US"/>
              <a:t> FAT, </a:t>
            </a:r>
            <a:r>
              <a:rPr lang="en-US" err="1"/>
              <a:t>thư</a:t>
            </a:r>
            <a:r>
              <a:rPr lang="en-US"/>
              <a:t> </a:t>
            </a:r>
            <a:r>
              <a:rPr lang="en-US" err="1"/>
              <a:t>mục</a:t>
            </a:r>
            <a:r>
              <a:rPr lang="en-US"/>
              <a:t> </a:t>
            </a:r>
            <a:r>
              <a:rPr lang="en-US" err="1"/>
              <a:t>gốc</a:t>
            </a:r>
            <a:r>
              <a:rPr lang="en-US"/>
              <a:t> </a:t>
            </a:r>
            <a:r>
              <a:rPr lang="en-US" err="1"/>
              <a:t>và</a:t>
            </a:r>
            <a:r>
              <a:rPr lang="en-US"/>
              <a:t> </a:t>
            </a:r>
            <a:r>
              <a:rPr lang="en-US" err="1"/>
              <a:t>vùng</a:t>
            </a:r>
            <a:r>
              <a:rPr lang="en-US"/>
              <a:t> </a:t>
            </a:r>
            <a:r>
              <a:rPr lang="en-US" err="1"/>
              <a:t>dữ</a:t>
            </a:r>
            <a:r>
              <a:rPr lang="en-US"/>
              <a:t> </a:t>
            </a:r>
            <a:r>
              <a:rPr lang="en-US" err="1"/>
              <a:t>liệu</a:t>
            </a:r>
            <a:r>
              <a:rPr lang="en-US"/>
              <a:t>:</a:t>
            </a:r>
            <a:endParaRPr lang="vi-VN"/>
          </a:p>
        </p:txBody>
      </p:sp>
      <p:sp>
        <p:nvSpPr>
          <p:cNvPr id="4" name="Chỗ dành sẵn cho Số hiệu Bản chiếu 3"/>
          <p:cNvSpPr>
            <a:spLocks noGrp="1"/>
          </p:cNvSpPr>
          <p:nvPr>
            <p:ph type="sldNum" sz="quarter" idx="5"/>
          </p:nvPr>
        </p:nvSpPr>
        <p:spPr/>
        <p:txBody>
          <a:bodyPr/>
          <a:lstStyle/>
          <a:p>
            <a:fld id="{2C56F432-EA93-46C4-A523-BC336677A1C0}" type="slidenum">
              <a:t>7</a:t>
            </a:fld>
            <a:endParaRPr lang="vi-VN"/>
          </a:p>
        </p:txBody>
      </p:sp>
    </p:spTree>
    <p:extLst>
      <p:ext uri="{BB962C8B-B14F-4D97-AF65-F5344CB8AC3E}">
        <p14:creationId xmlns:p14="http://schemas.microsoft.com/office/powerpoint/2010/main" val="354657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Calibri"/>
              <a:buChar char="-"/>
            </a:pPr>
            <a:r>
              <a:rPr lang="en-US">
                <a:latin typeface="Calibri"/>
                <a:cs typeface="Calibri"/>
              </a:rPr>
              <a:t>Boot Sector bao </a:t>
            </a:r>
            <a:r>
              <a:rPr lang="en-US" err="1">
                <a:latin typeface="Calibri"/>
                <a:cs typeface="Calibri"/>
              </a:rPr>
              <a:t>gồm</a:t>
            </a:r>
            <a:r>
              <a:rPr lang="en-US">
                <a:latin typeface="Calibri"/>
                <a:cs typeface="Calibri"/>
              </a:rPr>
              <a:t> </a:t>
            </a:r>
            <a:r>
              <a:rPr lang="vi-VN">
                <a:latin typeface="Arial"/>
                <a:cs typeface="Arial"/>
              </a:rPr>
              <a:t> </a:t>
            </a:r>
            <a:r>
              <a:rPr lang="vi-VN" err="1">
                <a:latin typeface="Arial"/>
                <a:cs typeface="Arial"/>
              </a:rPr>
              <a:t>first</a:t>
            </a:r>
            <a:r>
              <a:rPr lang="vi-VN">
                <a:latin typeface="Arial"/>
                <a:cs typeface="Arial"/>
              </a:rPr>
              <a:t> </a:t>
            </a:r>
            <a:r>
              <a:rPr lang="vi-VN" err="1">
                <a:latin typeface="Arial"/>
                <a:cs typeface="Arial"/>
              </a:rPr>
              <a:t>sector</a:t>
            </a:r>
            <a:r>
              <a:rPr lang="vi-VN">
                <a:latin typeface="Arial"/>
                <a:cs typeface="Arial"/>
              </a:rPr>
              <a:t> (</a:t>
            </a:r>
            <a:r>
              <a:rPr lang="vi-VN" err="1">
                <a:latin typeface="Arial"/>
                <a:cs typeface="Arial"/>
              </a:rPr>
              <a:t>sector</a:t>
            </a:r>
            <a:r>
              <a:rPr lang="vi-VN">
                <a:latin typeface="Arial"/>
                <a:cs typeface="Arial"/>
              </a:rPr>
              <a:t> 0) trên ổ đĩa hoặc đĩa:</a:t>
            </a:r>
            <a:endParaRPr lang="vi-VN"/>
          </a:p>
          <a:p>
            <a:r>
              <a:rPr lang="vi-VN">
                <a:latin typeface="Arial"/>
                <a:cs typeface="Arial"/>
              </a:rPr>
              <a:t>    + The </a:t>
            </a:r>
            <a:r>
              <a:rPr lang="vi-VN" err="1">
                <a:latin typeface="Arial"/>
                <a:cs typeface="Arial"/>
              </a:rPr>
              <a:t>boot</a:t>
            </a:r>
            <a:r>
              <a:rPr lang="vi-VN">
                <a:latin typeface="Arial"/>
                <a:cs typeface="Arial"/>
              </a:rPr>
              <a:t> </a:t>
            </a:r>
            <a:r>
              <a:rPr lang="vi-VN" err="1">
                <a:latin typeface="Arial"/>
                <a:cs typeface="Arial"/>
              </a:rPr>
              <a:t>sector</a:t>
            </a:r>
            <a:r>
              <a:rPr lang="vi-VN">
                <a:latin typeface="Arial"/>
                <a:cs typeface="Arial"/>
              </a:rPr>
              <a:t> chứa thông tin cụ thể về phần còn lại của tổ chức hệ thống tệp, bao gồm có bao nhiêu bản sao của bảng FAT, kích           thước của một </a:t>
            </a:r>
            <a:r>
              <a:rPr lang="vi-VN" err="1">
                <a:latin typeface="Arial"/>
                <a:cs typeface="Arial"/>
              </a:rPr>
              <a:t>sector</a:t>
            </a:r>
            <a:r>
              <a:rPr lang="vi-VN">
                <a:latin typeface="Arial"/>
                <a:cs typeface="Arial"/>
              </a:rPr>
              <a:t>, bao nhiêu </a:t>
            </a:r>
            <a:r>
              <a:rPr lang="vi-VN" err="1">
                <a:latin typeface="Arial"/>
                <a:cs typeface="Arial"/>
              </a:rPr>
              <a:t>sectors</a:t>
            </a:r>
            <a:r>
              <a:rPr lang="vi-VN">
                <a:latin typeface="Arial"/>
                <a:cs typeface="Arial"/>
              </a:rPr>
              <a:t> trong một </a:t>
            </a:r>
            <a:r>
              <a:rPr lang="vi-VN" err="1">
                <a:latin typeface="Arial"/>
                <a:cs typeface="Arial"/>
              </a:rPr>
              <a:t>cluster</a:t>
            </a:r>
            <a:r>
              <a:rPr lang="vi-VN">
                <a:latin typeface="Arial"/>
                <a:cs typeface="Arial"/>
              </a:rPr>
              <a:t>, </a:t>
            </a:r>
            <a:r>
              <a:rPr lang="vi-VN" err="1">
                <a:latin typeface="Arial"/>
                <a:cs typeface="Arial"/>
              </a:rPr>
              <a:t>v.v</a:t>
            </a:r>
            <a:r>
              <a:rPr lang="vi-VN">
                <a:latin typeface="Arial"/>
                <a:cs typeface="Arial"/>
              </a:rPr>
              <a:t>.</a:t>
            </a:r>
            <a:endParaRPr lang="vi-VN">
              <a:latin typeface="Arial" panose="020B0604020202020204" pitchFamily="34" charset="0"/>
              <a:cs typeface="Arial" panose="020B0604020202020204" pitchFamily="34" charset="0"/>
            </a:endParaRPr>
          </a:p>
          <a:p>
            <a:pPr marL="171450" indent="-171450">
              <a:buFont typeface="Calibri"/>
              <a:buChar char="-"/>
            </a:pPr>
            <a:r>
              <a:rPr lang="vi-VN">
                <a:latin typeface="Arial"/>
                <a:cs typeface="Arial"/>
              </a:rPr>
              <a:t>Các bảng FAT chứa các con trỏ tới mọi cụm trên đĩa:</a:t>
            </a:r>
          </a:p>
          <a:p>
            <a:r>
              <a:rPr lang="vi-VN">
                <a:latin typeface="Arial"/>
                <a:cs typeface="Arial"/>
              </a:rPr>
              <a:t>    + </a:t>
            </a:r>
            <a:r>
              <a:rPr lang="vi-VN" err="1">
                <a:latin typeface="Arial"/>
                <a:cs typeface="Arial"/>
              </a:rPr>
              <a:t>Fat</a:t>
            </a:r>
            <a:r>
              <a:rPr lang="vi-VN">
                <a:latin typeface="Arial"/>
                <a:cs typeface="Arial"/>
              </a:rPr>
              <a:t> </a:t>
            </a:r>
            <a:r>
              <a:rPr lang="vi-VN" err="1">
                <a:latin typeface="Arial"/>
                <a:cs typeface="Arial"/>
              </a:rPr>
              <a:t>tables</a:t>
            </a:r>
            <a:r>
              <a:rPr lang="vi-VN">
                <a:latin typeface="Arial"/>
                <a:cs typeface="Arial"/>
              </a:rPr>
              <a:t> cho biết số </a:t>
            </a:r>
            <a:r>
              <a:rPr lang="vi-VN" err="1">
                <a:latin typeface="Arial"/>
                <a:cs typeface="Arial"/>
              </a:rPr>
              <a:t>cluster</a:t>
            </a:r>
            <a:r>
              <a:rPr lang="vi-VN">
                <a:latin typeface="Arial"/>
                <a:cs typeface="Arial"/>
              </a:rPr>
              <a:t> tiếp theo trong chuỗi </a:t>
            </a:r>
            <a:r>
              <a:rPr lang="vi-VN" err="1">
                <a:latin typeface="Arial"/>
                <a:cs typeface="Arial"/>
              </a:rPr>
              <a:t>cluster</a:t>
            </a:r>
            <a:r>
              <a:rPr lang="vi-VN">
                <a:latin typeface="Arial"/>
                <a:cs typeface="Arial"/>
              </a:rPr>
              <a:t> hiện tại, phần cuối của chuỗi </a:t>
            </a:r>
            <a:r>
              <a:rPr lang="vi-VN" err="1">
                <a:latin typeface="Arial"/>
                <a:cs typeface="Arial"/>
              </a:rPr>
              <a:t>cluster</a:t>
            </a:r>
            <a:r>
              <a:rPr lang="vi-VN">
                <a:latin typeface="Arial"/>
                <a:cs typeface="Arial"/>
              </a:rPr>
              <a:t>, </a:t>
            </a:r>
            <a:r>
              <a:rPr lang="vi-VN" err="1">
                <a:latin typeface="Arial"/>
                <a:cs typeface="Arial"/>
              </a:rPr>
              <a:t>cluster</a:t>
            </a:r>
            <a:r>
              <a:rPr lang="vi-VN">
                <a:latin typeface="Arial"/>
                <a:cs typeface="Arial"/>
              </a:rPr>
              <a:t> có trống hay có lỗi hay không.</a:t>
            </a:r>
          </a:p>
          <a:p>
            <a:r>
              <a:rPr lang="vi-VN">
                <a:latin typeface="Arial"/>
                <a:cs typeface="Arial"/>
              </a:rPr>
              <a:t>    + Bảng FAT là phương pháp duy nhất để tìm vị trí của tệp và thư mục trên phần còn lại của đĩa. Thông thường có hai bản sao dự phòng của bảng FAT trên đĩa nhằm mục đích phục hồi và bảo mật dữ liệu.</a:t>
            </a:r>
          </a:p>
          <a:p>
            <a:pPr marL="171450" indent="-171450">
              <a:buFont typeface="Calibri"/>
              <a:buChar char="-"/>
            </a:pPr>
            <a:r>
              <a:rPr lang="vi-VN">
                <a:latin typeface="Arial"/>
                <a:cs typeface="Arial"/>
              </a:rPr>
              <a:t>Thư mục gốc là thư mục chính của đĩa: </a:t>
            </a:r>
          </a:p>
          <a:p>
            <a:r>
              <a:rPr lang="vi-VN">
                <a:latin typeface="Arial"/>
                <a:cs typeface="Arial"/>
              </a:rPr>
              <a:t>    + Không giống như các thư mục khác nằm trong vùng dữ liệu của đĩa, thư mục gốc có kích thước hữu hạn giới hạn tổng số lượng tệp hoặc thư mục có thể được tạo trong đó.</a:t>
            </a:r>
          </a:p>
          <a:p>
            <a:r>
              <a:rPr lang="vi-VN">
                <a:latin typeface="Arial"/>
                <a:cs typeface="Arial"/>
              </a:rPr>
              <a:t>    + 14 </a:t>
            </a:r>
            <a:r>
              <a:rPr lang="vi-VN" err="1">
                <a:latin typeface="Arial"/>
                <a:cs typeface="Arial"/>
              </a:rPr>
              <a:t>sectors</a:t>
            </a:r>
            <a:r>
              <a:rPr lang="vi-VN">
                <a:latin typeface="Arial"/>
                <a:cs typeface="Arial"/>
              </a:rPr>
              <a:t> * 16 </a:t>
            </a:r>
            <a:r>
              <a:rPr lang="vi-VN" err="1">
                <a:latin typeface="Arial"/>
                <a:cs typeface="Arial"/>
              </a:rPr>
              <a:t>directory</a:t>
            </a:r>
            <a:r>
              <a:rPr lang="vi-VN">
                <a:latin typeface="Arial"/>
                <a:cs typeface="Arial"/>
              </a:rPr>
              <a:t> </a:t>
            </a:r>
            <a:r>
              <a:rPr lang="vi-VN" err="1">
                <a:latin typeface="Arial"/>
                <a:cs typeface="Arial"/>
              </a:rPr>
              <a:t>entries</a:t>
            </a:r>
            <a:r>
              <a:rPr lang="vi-VN">
                <a:latin typeface="Arial"/>
                <a:cs typeface="Arial"/>
              </a:rPr>
              <a:t> </a:t>
            </a:r>
            <a:r>
              <a:rPr lang="vi-VN" err="1">
                <a:latin typeface="Arial"/>
                <a:cs typeface="Arial"/>
              </a:rPr>
              <a:t>per</a:t>
            </a:r>
            <a:r>
              <a:rPr lang="vi-VN">
                <a:latin typeface="Arial"/>
                <a:cs typeface="Arial"/>
              </a:rPr>
              <a:t> </a:t>
            </a:r>
            <a:r>
              <a:rPr lang="vi-VN" err="1">
                <a:latin typeface="Arial"/>
                <a:cs typeface="Arial"/>
              </a:rPr>
              <a:t>sector</a:t>
            </a:r>
            <a:r>
              <a:rPr lang="vi-VN">
                <a:latin typeface="Arial"/>
                <a:cs typeface="Arial"/>
              </a:rPr>
              <a:t> = 224 </a:t>
            </a:r>
            <a:r>
              <a:rPr lang="vi-VN" err="1">
                <a:latin typeface="Arial"/>
                <a:cs typeface="Arial"/>
              </a:rPr>
              <a:t>possible</a:t>
            </a:r>
            <a:r>
              <a:rPr lang="vi-VN">
                <a:latin typeface="Arial"/>
                <a:cs typeface="Arial"/>
              </a:rPr>
              <a:t> </a:t>
            </a:r>
            <a:r>
              <a:rPr lang="vi-VN" err="1">
                <a:latin typeface="Arial"/>
                <a:cs typeface="Arial"/>
              </a:rPr>
              <a:t>entries</a:t>
            </a:r>
          </a:p>
          <a:p>
            <a:pPr marL="171450" indent="-171450">
              <a:buFont typeface="Calibri"/>
              <a:buChar char="-"/>
            </a:pPr>
            <a:r>
              <a:rPr lang="vi-VN"/>
              <a:t>Khu vực dữ liệu. - Sector hoặc cluster đầu tiên của vùng dữ liệu tương ứng với cluster 2 của hệ thống file (cụm đầu tiên luôn là cluster 2). Vùng dữ liệu chứa dữ liệu tệp và thư mục và mở rộng sang các phần còn lại trên đĩa.</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2C56F432-EA93-46C4-A523-BC336677A1C0}" type="slidenum">
              <a:t>8</a:t>
            </a:fld>
            <a:endParaRPr lang="vi-VN"/>
          </a:p>
        </p:txBody>
      </p:sp>
    </p:spTree>
    <p:extLst>
      <p:ext uri="{BB962C8B-B14F-4D97-AF65-F5344CB8AC3E}">
        <p14:creationId xmlns:p14="http://schemas.microsoft.com/office/powerpoint/2010/main" val="419008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 typeface="Calibri"/>
              <a:buChar char="-"/>
            </a:pPr>
            <a:r>
              <a:rPr lang="en-US">
                <a:latin typeface="Calibri"/>
                <a:cs typeface="Calibri"/>
              </a:rPr>
              <a:t>Boot sector </a:t>
            </a:r>
            <a:r>
              <a:rPr lang="en-US" err="1">
                <a:latin typeface="Calibri"/>
                <a:cs typeface="Calibri"/>
              </a:rPr>
              <a:t>chứa</a:t>
            </a:r>
            <a:r>
              <a:rPr lang="en-US">
                <a:latin typeface="Calibri"/>
                <a:cs typeface="Calibri"/>
              </a:rPr>
              <a:t> </a:t>
            </a:r>
            <a:r>
              <a:rPr lang="en-US" err="1">
                <a:latin typeface="Calibri"/>
                <a:cs typeface="Calibri"/>
              </a:rPr>
              <a:t>hầu</a:t>
            </a:r>
            <a:r>
              <a:rPr lang="en-US">
                <a:latin typeface="Calibri"/>
                <a:cs typeface="Calibri"/>
              </a:rPr>
              <a:t> </a:t>
            </a:r>
            <a:r>
              <a:rPr lang="en-US" err="1">
                <a:latin typeface="Calibri"/>
                <a:cs typeface="Calibri"/>
              </a:rPr>
              <a:t>hết</a:t>
            </a:r>
            <a:r>
              <a:rPr lang="en-US">
                <a:latin typeface="Calibri"/>
                <a:cs typeface="Calibri"/>
              </a:rPr>
              <a:t> </a:t>
            </a:r>
            <a:r>
              <a:rPr lang="en-US" err="1">
                <a:latin typeface="Calibri"/>
                <a:cs typeface="Calibri"/>
              </a:rPr>
              <a:t>các</a:t>
            </a:r>
            <a:r>
              <a:rPr lang="en-US">
                <a:latin typeface="Calibri"/>
                <a:cs typeface="Calibri"/>
              </a:rPr>
              <a:t> </a:t>
            </a:r>
            <a:r>
              <a:rPr lang="en-US" err="1">
                <a:latin typeface="Calibri"/>
                <a:cs typeface="Calibri"/>
              </a:rPr>
              <a:t>thông</a:t>
            </a:r>
            <a:r>
              <a:rPr lang="en-US">
                <a:latin typeface="Calibri"/>
                <a:cs typeface="Calibri"/>
              </a:rPr>
              <a:t> tin </a:t>
            </a:r>
            <a:r>
              <a:rPr lang="en-US" err="1">
                <a:latin typeface="Calibri"/>
                <a:cs typeface="Calibri"/>
              </a:rPr>
              <a:t>để</a:t>
            </a:r>
            <a:r>
              <a:rPr lang="en-US">
                <a:latin typeface="Calibri"/>
                <a:cs typeface="Calibri"/>
              </a:rPr>
              <a:t> </a:t>
            </a:r>
            <a:r>
              <a:rPr lang="en-US" err="1">
                <a:latin typeface="Calibri"/>
                <a:cs typeface="Calibri"/>
              </a:rPr>
              <a:t>xác</a:t>
            </a:r>
            <a:r>
              <a:rPr lang="en-US">
                <a:latin typeface="Calibri"/>
                <a:cs typeface="Calibri"/>
              </a:rPr>
              <a:t> </a:t>
            </a:r>
            <a:r>
              <a:rPr lang="en-US" err="1">
                <a:latin typeface="Calibri"/>
                <a:cs typeface="Calibri"/>
              </a:rPr>
              <a:t>định</a:t>
            </a:r>
            <a:r>
              <a:rPr lang="en-US">
                <a:latin typeface="Calibri"/>
                <a:cs typeface="Calibri"/>
              </a:rPr>
              <a:t> </a:t>
            </a:r>
            <a:r>
              <a:rPr lang="en-US" err="1">
                <a:latin typeface="Calibri"/>
                <a:cs typeface="Calibri"/>
              </a:rPr>
              <a:t>loại</a:t>
            </a:r>
            <a:r>
              <a:rPr lang="en-US">
                <a:latin typeface="Calibri"/>
                <a:cs typeface="Calibri"/>
              </a:rPr>
              <a:t> </a:t>
            </a:r>
            <a:r>
              <a:rPr lang="en-US" err="1">
                <a:latin typeface="Calibri"/>
                <a:cs typeface="Calibri"/>
              </a:rPr>
              <a:t>hệ</a:t>
            </a:r>
            <a:r>
              <a:rPr lang="en-US">
                <a:latin typeface="Calibri"/>
                <a:cs typeface="Calibri"/>
              </a:rPr>
              <a:t> </a:t>
            </a:r>
            <a:r>
              <a:rPr lang="en-US" err="1">
                <a:latin typeface="Calibri"/>
                <a:cs typeface="Calibri"/>
              </a:rPr>
              <a:t>thống</a:t>
            </a:r>
            <a:r>
              <a:rPr lang="en-US">
                <a:latin typeface="Calibri"/>
                <a:cs typeface="Calibri"/>
              </a:rPr>
              <a:t> </a:t>
            </a:r>
            <a:r>
              <a:rPr lang="en-US" err="1">
                <a:latin typeface="Calibri"/>
                <a:cs typeface="Calibri"/>
              </a:rPr>
              <a:t>tập</a:t>
            </a:r>
            <a:r>
              <a:rPr lang="en-US">
                <a:latin typeface="Calibri"/>
                <a:cs typeface="Calibri"/>
              </a:rPr>
              <a:t> tin, </a:t>
            </a:r>
            <a:r>
              <a:rPr lang="en-US" err="1">
                <a:latin typeface="Calibri"/>
                <a:cs typeface="Calibri"/>
              </a:rPr>
              <a:t>kích</a:t>
            </a:r>
            <a:r>
              <a:rPr lang="en-US">
                <a:latin typeface="Calibri"/>
                <a:cs typeface="Calibri"/>
              </a:rPr>
              <a:t> </a:t>
            </a:r>
            <a:r>
              <a:rPr lang="en-US" err="1">
                <a:latin typeface="Calibri"/>
                <a:cs typeface="Calibri"/>
              </a:rPr>
              <a:t>thước</a:t>
            </a:r>
            <a:r>
              <a:rPr lang="en-US">
                <a:latin typeface="Calibri"/>
                <a:cs typeface="Calibri"/>
              </a:rPr>
              <a:t> </a:t>
            </a:r>
            <a:r>
              <a:rPr lang="en-US" err="1">
                <a:latin typeface="Calibri"/>
                <a:cs typeface="Calibri"/>
              </a:rPr>
              <a:t>và</a:t>
            </a:r>
            <a:r>
              <a:rPr lang="en-US">
                <a:latin typeface="Calibri"/>
                <a:cs typeface="Calibri"/>
              </a:rPr>
              <a:t> </a:t>
            </a:r>
            <a:r>
              <a:rPr lang="en-US" err="1">
                <a:latin typeface="Calibri"/>
                <a:cs typeface="Calibri"/>
              </a:rPr>
              <a:t>vị</a:t>
            </a:r>
            <a:r>
              <a:rPr lang="en-US">
                <a:latin typeface="Calibri"/>
                <a:cs typeface="Calibri"/>
              </a:rPr>
              <a:t> </a:t>
            </a:r>
            <a:r>
              <a:rPr lang="en-US" err="1">
                <a:latin typeface="Calibri"/>
                <a:cs typeface="Calibri"/>
              </a:rPr>
              <a:t>trí</a:t>
            </a:r>
            <a:r>
              <a:rPr lang="en-US">
                <a:latin typeface="Calibri"/>
                <a:cs typeface="Calibri"/>
              </a:rPr>
              <a:t> </a:t>
            </a:r>
            <a:r>
              <a:rPr lang="en-US" err="1">
                <a:latin typeface="Calibri"/>
                <a:cs typeface="Calibri"/>
              </a:rPr>
              <a:t>của</a:t>
            </a:r>
            <a:r>
              <a:rPr lang="en-US">
                <a:latin typeface="Calibri"/>
                <a:cs typeface="Calibri"/>
              </a:rPr>
              <a:t> </a:t>
            </a:r>
            <a:r>
              <a:rPr lang="en-US" err="1">
                <a:latin typeface="Calibri"/>
                <a:cs typeface="Calibri"/>
              </a:rPr>
              <a:t>cấu</a:t>
            </a:r>
            <a:r>
              <a:rPr lang="en-US">
                <a:latin typeface="Calibri"/>
                <a:cs typeface="Calibri"/>
              </a:rPr>
              <a:t> </a:t>
            </a:r>
            <a:r>
              <a:rPr lang="en-US" err="1">
                <a:latin typeface="Calibri"/>
                <a:cs typeface="Calibri"/>
              </a:rPr>
              <a:t>trúc</a:t>
            </a:r>
            <a:r>
              <a:rPr lang="en-US">
                <a:latin typeface="Calibri"/>
                <a:cs typeface="Calibri"/>
              </a:rPr>
              <a:t> </a:t>
            </a:r>
            <a:r>
              <a:rPr lang="en-US" err="1">
                <a:latin typeface="Calibri"/>
                <a:cs typeface="Calibri"/>
              </a:rPr>
              <a:t>dữ</a:t>
            </a:r>
            <a:r>
              <a:rPr lang="en-US">
                <a:latin typeface="Calibri"/>
                <a:cs typeface="Calibri"/>
              </a:rPr>
              <a:t> </a:t>
            </a:r>
            <a:r>
              <a:rPr lang="en-US" err="1">
                <a:latin typeface="Calibri"/>
                <a:cs typeface="Calibri"/>
              </a:rPr>
              <a:t>liệu</a:t>
            </a:r>
          </a:p>
        </p:txBody>
      </p:sp>
      <p:sp>
        <p:nvSpPr>
          <p:cNvPr id="4" name="Chỗ dành sẵn cho Số hiệu Bản chiếu 3"/>
          <p:cNvSpPr>
            <a:spLocks noGrp="1"/>
          </p:cNvSpPr>
          <p:nvPr>
            <p:ph type="sldNum" sz="quarter" idx="5"/>
          </p:nvPr>
        </p:nvSpPr>
        <p:spPr/>
        <p:txBody>
          <a:bodyPr/>
          <a:lstStyle/>
          <a:p>
            <a:fld id="{2C56F432-EA93-46C4-A523-BC336677A1C0}" type="slidenum">
              <a:rPr lang="vi-VN"/>
              <a:t>9</a:t>
            </a:fld>
            <a:endParaRPr lang="vi-VN"/>
          </a:p>
        </p:txBody>
      </p:sp>
    </p:spTree>
    <p:extLst>
      <p:ext uri="{BB962C8B-B14F-4D97-AF65-F5344CB8AC3E}">
        <p14:creationId xmlns:p14="http://schemas.microsoft.com/office/powerpoint/2010/main" val="392337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Font typeface="Calibri"/>
              <a:buChar char="-"/>
            </a:pPr>
            <a:r>
              <a:rPr lang="en-US" err="1">
                <a:latin typeface="Calibri"/>
                <a:cs typeface="Calibri"/>
              </a:rPr>
              <a:t>Màu</a:t>
            </a:r>
            <a:r>
              <a:rPr lang="en-US">
                <a:latin typeface="Calibri"/>
                <a:cs typeface="Calibri"/>
              </a:rPr>
              <a:t> đỏ là tên tệp</a:t>
            </a:r>
          </a:p>
          <a:p>
            <a:pPr marL="285750" indent="-285750">
              <a:buFont typeface="Calibri"/>
              <a:buChar char="-"/>
            </a:pPr>
            <a:r>
              <a:rPr lang="en-US">
                <a:latin typeface="Calibri"/>
                <a:cs typeface="Calibri"/>
              </a:rPr>
              <a:t>0F long file name</a:t>
            </a:r>
            <a:endParaRPr lang="en-US"/>
          </a:p>
          <a:p>
            <a:pPr marL="285750" indent="-285750">
              <a:buFont typeface="Calibri"/>
              <a:buChar char="-"/>
            </a:pPr>
            <a:r>
              <a:rPr lang="en-US">
                <a:latin typeface="Calibri"/>
                <a:cs typeface="Calibri"/>
              </a:rPr>
              <a:t>10 </a:t>
            </a:r>
            <a:r>
              <a:rPr lang="en-US" err="1">
                <a:latin typeface="Calibri"/>
                <a:cs typeface="Calibri"/>
              </a:rPr>
              <a:t>chứa</a:t>
            </a:r>
            <a:r>
              <a:rPr lang="en-US">
                <a:latin typeface="Calibri"/>
                <a:cs typeface="Calibri"/>
              </a:rPr>
              <a:t> </a:t>
            </a:r>
            <a:r>
              <a:rPr lang="en-US" err="1">
                <a:latin typeface="Calibri"/>
                <a:cs typeface="Calibri"/>
              </a:rPr>
              <a:t>thông</a:t>
            </a:r>
            <a:r>
              <a:rPr lang="en-US">
                <a:latin typeface="Calibri"/>
                <a:cs typeface="Calibri"/>
              </a:rPr>
              <a:t> tin </a:t>
            </a:r>
            <a:r>
              <a:rPr lang="en-US" err="1">
                <a:latin typeface="Calibri"/>
                <a:cs typeface="Calibri"/>
              </a:rPr>
              <a:t>của</a:t>
            </a:r>
            <a:r>
              <a:rPr lang="en-US">
                <a:latin typeface="Calibri"/>
                <a:cs typeface="Calibri"/>
              </a:rPr>
              <a:t> 1 folder</a:t>
            </a:r>
          </a:p>
          <a:p>
            <a:pPr marL="285750" indent="-285750">
              <a:buFont typeface="Calibri"/>
              <a:buChar char="-"/>
            </a:pPr>
            <a:r>
              <a:rPr lang="en-US">
                <a:latin typeface="Calibri"/>
                <a:cs typeface="Calibri"/>
              </a:rPr>
              <a:t>4 byte </a:t>
            </a:r>
            <a:r>
              <a:rPr lang="en-US" err="1">
                <a:latin typeface="Calibri"/>
                <a:cs typeface="Calibri"/>
              </a:rPr>
              <a:t>xanh</a:t>
            </a:r>
            <a:r>
              <a:rPr lang="en-US">
                <a:latin typeface="Calibri"/>
                <a:cs typeface="Calibri"/>
              </a:rPr>
              <a:t> </a:t>
            </a:r>
            <a:r>
              <a:rPr lang="en-US" err="1">
                <a:latin typeface="Calibri"/>
                <a:cs typeface="Calibri"/>
              </a:rPr>
              <a:t>lá</a:t>
            </a:r>
            <a:r>
              <a:rPr lang="en-US">
                <a:latin typeface="Calibri"/>
                <a:cs typeface="Calibri"/>
              </a:rPr>
              <a:t> </a:t>
            </a:r>
            <a:r>
              <a:rPr lang="en-US" err="1">
                <a:latin typeface="Calibri"/>
                <a:cs typeface="Calibri"/>
              </a:rPr>
              <a:t>là</a:t>
            </a:r>
            <a:r>
              <a:rPr lang="en-US">
                <a:latin typeface="Calibri"/>
                <a:cs typeface="Calibri"/>
              </a:rPr>
              <a:t> </a:t>
            </a:r>
            <a:r>
              <a:rPr lang="en-US" err="1">
                <a:latin typeface="Calibri"/>
                <a:cs typeface="Calibri"/>
              </a:rPr>
              <a:t>kích</a:t>
            </a:r>
            <a:r>
              <a:rPr lang="en-US">
                <a:latin typeface="Calibri"/>
                <a:cs typeface="Calibri"/>
              </a:rPr>
              <a:t> </a:t>
            </a:r>
            <a:r>
              <a:rPr lang="en-US" err="1">
                <a:latin typeface="Calibri"/>
                <a:cs typeface="Calibri"/>
              </a:rPr>
              <a:t>thước</a:t>
            </a:r>
            <a:r>
              <a:rPr lang="en-US">
                <a:latin typeface="Calibri"/>
                <a:cs typeface="Calibri"/>
              </a:rPr>
              <a:t> </a:t>
            </a:r>
            <a:r>
              <a:rPr lang="en-US" err="1">
                <a:latin typeface="Calibri"/>
                <a:cs typeface="Calibri"/>
              </a:rPr>
              <a:t>của</a:t>
            </a:r>
            <a:r>
              <a:rPr lang="en-US">
                <a:latin typeface="Calibri"/>
                <a:cs typeface="Calibri"/>
              </a:rPr>
              <a:t> file</a:t>
            </a:r>
          </a:p>
          <a:p>
            <a:pPr marL="285750" indent="-285750">
              <a:buFont typeface="Calibri"/>
              <a:buChar char="-"/>
            </a:pPr>
            <a:r>
              <a:rPr lang="en-US" err="1">
                <a:latin typeface="Calibri"/>
                <a:cs typeface="Calibri"/>
              </a:rPr>
              <a:t>Vàng</a:t>
            </a:r>
            <a:r>
              <a:rPr lang="en-US">
                <a:latin typeface="Calibri"/>
                <a:cs typeface="Calibri"/>
              </a:rPr>
              <a:t> </a:t>
            </a:r>
            <a:r>
              <a:rPr lang="en-US" err="1">
                <a:latin typeface="Calibri"/>
                <a:cs typeface="Calibri"/>
              </a:rPr>
              <a:t>là</a:t>
            </a:r>
            <a:r>
              <a:rPr lang="en-US">
                <a:latin typeface="Calibri"/>
                <a:cs typeface="Calibri"/>
              </a:rPr>
              <a:t> start cluster</a:t>
            </a:r>
          </a:p>
        </p:txBody>
      </p:sp>
      <p:sp>
        <p:nvSpPr>
          <p:cNvPr id="4" name="Chỗ dành sẵn cho Số hiệu Bản chiếu 3"/>
          <p:cNvSpPr>
            <a:spLocks noGrp="1"/>
          </p:cNvSpPr>
          <p:nvPr>
            <p:ph type="sldNum" sz="quarter" idx="5"/>
          </p:nvPr>
        </p:nvSpPr>
        <p:spPr/>
        <p:txBody>
          <a:bodyPr/>
          <a:lstStyle/>
          <a:p>
            <a:fld id="{2C56F432-EA93-46C4-A523-BC336677A1C0}" type="slidenum">
              <a:rPr lang="vi-VN"/>
              <a:t>12</a:t>
            </a:fld>
            <a:endParaRPr lang="vi-VN"/>
          </a:p>
        </p:txBody>
      </p:sp>
    </p:spTree>
    <p:extLst>
      <p:ext uri="{BB962C8B-B14F-4D97-AF65-F5344CB8AC3E}">
        <p14:creationId xmlns:p14="http://schemas.microsoft.com/office/powerpoint/2010/main" val="177682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Font typeface="Calibri"/>
              <a:buChar char="-"/>
            </a:pPr>
            <a:r>
              <a:rPr lang="en-US">
                <a:latin typeface="Calibri"/>
                <a:cs typeface="Calibri"/>
              </a:rPr>
              <a:t>Các </a:t>
            </a:r>
            <a:r>
              <a:rPr lang="en-US" err="1">
                <a:latin typeface="Calibri"/>
                <a:cs typeface="Calibri"/>
              </a:rPr>
              <a:t>mục</a:t>
            </a:r>
            <a:r>
              <a:rPr lang="en-US">
                <a:latin typeface="Calibri"/>
                <a:cs typeface="Calibri"/>
              </a:rPr>
              <a:t> </a:t>
            </a:r>
            <a:r>
              <a:rPr lang="en-US" err="1">
                <a:latin typeface="Calibri"/>
                <a:cs typeface="Calibri"/>
              </a:rPr>
              <a:t>trong</a:t>
            </a:r>
            <a:r>
              <a:rPr lang="en-US">
                <a:latin typeface="Calibri"/>
                <a:cs typeface="Calibri"/>
              </a:rPr>
              <a:t> </a:t>
            </a:r>
            <a:r>
              <a:rPr lang="en-US" err="1">
                <a:latin typeface="Calibri"/>
                <a:cs typeface="Calibri"/>
              </a:rPr>
              <a:t>bản</a:t>
            </a:r>
            <a:r>
              <a:rPr lang="en-US">
                <a:latin typeface="Calibri"/>
                <a:cs typeface="Calibri"/>
              </a:rPr>
              <a:t> FAT </a:t>
            </a:r>
            <a:r>
              <a:rPr lang="en-US" err="1">
                <a:latin typeface="Calibri"/>
                <a:cs typeface="Calibri"/>
              </a:rPr>
              <a:t>được</a:t>
            </a:r>
            <a:r>
              <a:rPr lang="en-US">
                <a:latin typeface="Calibri"/>
                <a:cs typeface="Calibri"/>
              </a:rPr>
              <a:t> </a:t>
            </a:r>
            <a:r>
              <a:rPr lang="en-US" err="1">
                <a:latin typeface="Calibri"/>
                <a:cs typeface="Calibri"/>
              </a:rPr>
              <a:t>đóng</a:t>
            </a:r>
            <a:r>
              <a:rPr lang="en-US">
                <a:latin typeface="Calibri"/>
                <a:cs typeface="Calibri"/>
              </a:rPr>
              <a:t> </a:t>
            </a:r>
            <a:r>
              <a:rPr lang="en-US" err="1">
                <a:latin typeface="Calibri"/>
                <a:cs typeface="Calibri"/>
              </a:rPr>
              <a:t>gói</a:t>
            </a:r>
            <a:r>
              <a:rPr lang="en-US">
                <a:latin typeface="Calibri"/>
                <a:cs typeface="Calibri"/>
              </a:rPr>
              <a:t> </a:t>
            </a:r>
            <a:r>
              <a:rPr lang="en-US" err="1">
                <a:latin typeface="Calibri"/>
                <a:cs typeface="Calibri"/>
              </a:rPr>
              <a:t>lại</a:t>
            </a:r>
            <a:r>
              <a:rPr lang="en-US">
                <a:latin typeface="Calibri"/>
                <a:cs typeface="Calibri"/>
              </a:rPr>
              <a:t> </a:t>
            </a:r>
            <a:r>
              <a:rPr lang="en-US" err="1">
                <a:latin typeface="Calibri"/>
                <a:cs typeface="Calibri"/>
              </a:rPr>
              <a:t>sao</a:t>
            </a:r>
            <a:r>
              <a:rPr lang="en-US">
                <a:latin typeface="Calibri"/>
                <a:cs typeface="Calibri"/>
              </a:rPr>
              <a:t> </a:t>
            </a:r>
            <a:r>
              <a:rPr lang="en-US" err="1">
                <a:latin typeface="Calibri"/>
                <a:cs typeface="Calibri"/>
              </a:rPr>
              <a:t>cho</a:t>
            </a:r>
            <a:r>
              <a:rPr lang="en-US">
                <a:latin typeface="Calibri"/>
                <a:cs typeface="Calibri"/>
              </a:rPr>
              <a:t> 2 cluster </a:t>
            </a:r>
            <a:r>
              <a:rPr lang="en-US" err="1">
                <a:latin typeface="Calibri"/>
                <a:cs typeface="Calibri"/>
              </a:rPr>
              <a:t>chiếm</a:t>
            </a:r>
            <a:r>
              <a:rPr lang="en-US">
                <a:latin typeface="Calibri"/>
                <a:cs typeface="Calibri"/>
              </a:rPr>
              <a:t> 3 byte </a:t>
            </a:r>
            <a:r>
              <a:rPr lang="en-US" err="1">
                <a:latin typeface="Calibri"/>
                <a:cs typeface="Calibri"/>
              </a:rPr>
              <a:t>với</a:t>
            </a:r>
            <a:r>
              <a:rPr lang="en-US">
                <a:latin typeface="Calibri"/>
                <a:cs typeface="Calibri"/>
              </a:rPr>
              <a:t> </a:t>
            </a:r>
            <a:r>
              <a:rPr lang="en-US" err="1">
                <a:latin typeface="Calibri"/>
                <a:cs typeface="Calibri"/>
              </a:rPr>
              <a:t>định</a:t>
            </a:r>
            <a:r>
              <a:rPr lang="en-US">
                <a:latin typeface="Calibri"/>
                <a:cs typeface="Calibri"/>
              </a:rPr>
              <a:t> </a:t>
            </a:r>
            <a:r>
              <a:rPr lang="en-US" err="1">
                <a:latin typeface="Calibri"/>
                <a:cs typeface="Calibri"/>
              </a:rPr>
              <a:t>dạng</a:t>
            </a:r>
            <a:r>
              <a:rPr lang="en-US">
                <a:latin typeface="Calibri"/>
                <a:cs typeface="Calibri"/>
              </a:rPr>
              <a:t> </a:t>
            </a:r>
            <a:r>
              <a:rPr lang="en-US" err="1">
                <a:latin typeface="Calibri"/>
                <a:cs typeface="Calibri"/>
              </a:rPr>
              <a:t>chung</a:t>
            </a:r>
            <a:r>
              <a:rPr lang="en-US">
                <a:latin typeface="Calibri"/>
                <a:cs typeface="Calibri"/>
              </a:rPr>
              <a:t>: </a:t>
            </a:r>
            <a:r>
              <a:rPr lang="en-US" err="1">
                <a:latin typeface="Calibri"/>
                <a:cs typeface="Calibri"/>
              </a:rPr>
              <a:t>yz</a:t>
            </a:r>
            <a:r>
              <a:rPr lang="en-US">
                <a:latin typeface="Calibri"/>
                <a:cs typeface="Calibri"/>
              </a:rPr>
              <a:t> </a:t>
            </a:r>
            <a:r>
              <a:rPr lang="en-US" err="1">
                <a:latin typeface="Calibri"/>
                <a:cs typeface="Calibri"/>
              </a:rPr>
              <a:t>Zx</a:t>
            </a:r>
            <a:r>
              <a:rPr lang="en-US">
                <a:latin typeface="Calibri"/>
                <a:cs typeface="Calibri"/>
              </a:rPr>
              <a:t> XY</a:t>
            </a:r>
          </a:p>
          <a:p>
            <a:pPr marL="285750" indent="-285750">
              <a:buFont typeface="Calibri"/>
              <a:buChar char="-"/>
            </a:pPr>
            <a:r>
              <a:rPr lang="en-US">
                <a:latin typeface="Calibri"/>
                <a:cs typeface="Calibri"/>
              </a:rPr>
              <a:t> </a:t>
            </a:r>
            <a:r>
              <a:rPr lang="en-US" err="1">
                <a:latin typeface="Calibri"/>
                <a:cs typeface="Calibri"/>
              </a:rPr>
              <a:t>xyz</a:t>
            </a:r>
            <a:r>
              <a:rPr lang="en-US">
                <a:latin typeface="Calibri"/>
                <a:cs typeface="Calibri"/>
              </a:rPr>
              <a:t> </a:t>
            </a:r>
            <a:r>
              <a:rPr lang="en-US" err="1">
                <a:latin typeface="Calibri"/>
                <a:cs typeface="Calibri"/>
              </a:rPr>
              <a:t>nhỏ</a:t>
            </a:r>
            <a:r>
              <a:rPr lang="en-US">
                <a:latin typeface="Calibri"/>
                <a:cs typeface="Calibri"/>
              </a:rPr>
              <a:t>  </a:t>
            </a:r>
            <a:r>
              <a:rPr lang="en-US" err="1">
                <a:latin typeface="Calibri"/>
                <a:cs typeface="Calibri"/>
              </a:rPr>
              <a:t>là</a:t>
            </a:r>
            <a:r>
              <a:rPr lang="en-US">
                <a:latin typeface="Calibri"/>
                <a:cs typeface="Calibri"/>
              </a:rPr>
              <a:t> con </a:t>
            </a:r>
            <a:r>
              <a:rPr lang="en-US" err="1">
                <a:latin typeface="Calibri"/>
                <a:cs typeface="Calibri"/>
              </a:rPr>
              <a:t>trỏ</a:t>
            </a:r>
            <a:r>
              <a:rPr lang="en-US">
                <a:latin typeface="Calibri"/>
                <a:cs typeface="Calibri"/>
              </a:rPr>
              <a:t> </a:t>
            </a:r>
            <a:r>
              <a:rPr lang="en-US" err="1">
                <a:latin typeface="Calibri"/>
                <a:cs typeface="Calibri"/>
              </a:rPr>
              <a:t>thứ</a:t>
            </a:r>
            <a:r>
              <a:rPr lang="en-US">
                <a:latin typeface="Calibri"/>
                <a:cs typeface="Calibri"/>
              </a:rPr>
              <a:t> </a:t>
            </a:r>
            <a:r>
              <a:rPr lang="en-US" err="1">
                <a:latin typeface="Calibri"/>
                <a:cs typeface="Calibri"/>
              </a:rPr>
              <a:t>nhất</a:t>
            </a:r>
            <a:r>
              <a:rPr lang="en-US">
                <a:latin typeface="Calibri"/>
                <a:cs typeface="Calibri"/>
              </a:rPr>
              <a:t> </a:t>
            </a:r>
            <a:r>
              <a:rPr lang="en-US" err="1">
                <a:latin typeface="Calibri"/>
                <a:cs typeface="Calibri"/>
              </a:rPr>
              <a:t>và</a:t>
            </a:r>
            <a:r>
              <a:rPr lang="en-US">
                <a:latin typeface="Calibri"/>
                <a:cs typeface="Calibri"/>
              </a:rPr>
              <a:t> XYZ </a:t>
            </a:r>
            <a:r>
              <a:rPr lang="en-US" err="1">
                <a:latin typeface="Calibri"/>
                <a:cs typeface="Calibri"/>
              </a:rPr>
              <a:t>lớn</a:t>
            </a:r>
            <a:r>
              <a:rPr lang="en-US">
                <a:latin typeface="Calibri"/>
                <a:cs typeface="Calibri"/>
              </a:rPr>
              <a:t> </a:t>
            </a:r>
            <a:r>
              <a:rPr lang="en-US" err="1">
                <a:latin typeface="Calibri"/>
                <a:cs typeface="Calibri"/>
              </a:rPr>
              <a:t>là</a:t>
            </a:r>
            <a:r>
              <a:rPr lang="en-US">
                <a:latin typeface="Calibri"/>
                <a:cs typeface="Calibri"/>
              </a:rPr>
              <a:t> con </a:t>
            </a:r>
            <a:r>
              <a:rPr lang="en-US" err="1">
                <a:latin typeface="Calibri"/>
                <a:cs typeface="Calibri"/>
              </a:rPr>
              <a:t>trỏ</a:t>
            </a:r>
            <a:r>
              <a:rPr lang="en-US">
                <a:latin typeface="Calibri"/>
                <a:cs typeface="Calibri"/>
              </a:rPr>
              <a:t> 2</a:t>
            </a:r>
          </a:p>
          <a:p>
            <a:pPr marL="285750" indent="-285750">
              <a:buFont typeface="Calibri"/>
              <a:buChar char="-"/>
            </a:pPr>
            <a:r>
              <a:rPr lang="en-US">
                <a:latin typeface="Calibri"/>
                <a:cs typeface="Calibri"/>
              </a:rPr>
              <a:t>Byte 0x200 </a:t>
            </a:r>
            <a:r>
              <a:rPr lang="en-US" err="1">
                <a:latin typeface="Calibri"/>
                <a:cs typeface="Calibri"/>
              </a:rPr>
              <a:t>được</a:t>
            </a:r>
            <a:r>
              <a:rPr lang="en-US">
                <a:latin typeface="Calibri"/>
                <a:cs typeface="Calibri"/>
              </a:rPr>
              <a:t> </a:t>
            </a:r>
            <a:r>
              <a:rPr lang="en-US" err="1">
                <a:latin typeface="Calibri"/>
                <a:cs typeface="Calibri"/>
              </a:rPr>
              <a:t>bắt</a:t>
            </a:r>
            <a:r>
              <a:rPr lang="en-US">
                <a:latin typeface="Calibri"/>
                <a:cs typeface="Calibri"/>
              </a:rPr>
              <a:t> </a:t>
            </a:r>
            <a:r>
              <a:rPr lang="en-US" err="1">
                <a:latin typeface="Calibri"/>
                <a:cs typeface="Calibri"/>
              </a:rPr>
              <a:t>đầu</a:t>
            </a:r>
            <a:r>
              <a:rPr lang="en-US">
                <a:latin typeface="Calibri"/>
                <a:cs typeface="Calibri"/>
              </a:rPr>
              <a:t> ở sector 1</a:t>
            </a:r>
          </a:p>
        </p:txBody>
      </p:sp>
      <p:sp>
        <p:nvSpPr>
          <p:cNvPr id="4" name="Chỗ dành sẵn cho Số hiệu Bản chiếu 3"/>
          <p:cNvSpPr>
            <a:spLocks noGrp="1"/>
          </p:cNvSpPr>
          <p:nvPr>
            <p:ph type="sldNum" sz="quarter" idx="5"/>
          </p:nvPr>
        </p:nvSpPr>
        <p:spPr/>
        <p:txBody>
          <a:bodyPr/>
          <a:lstStyle/>
          <a:p>
            <a:fld id="{2C56F432-EA93-46C4-A523-BC336677A1C0}" type="slidenum">
              <a:rPr lang="vi-VN"/>
              <a:t>13</a:t>
            </a:fld>
            <a:endParaRPr lang="vi-VN"/>
          </a:p>
        </p:txBody>
      </p:sp>
    </p:spTree>
    <p:extLst>
      <p:ext uri="{BB962C8B-B14F-4D97-AF65-F5344CB8AC3E}">
        <p14:creationId xmlns:p14="http://schemas.microsoft.com/office/powerpoint/2010/main" val="92070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01/12/2023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01/12/2023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01/12/2023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01/12/2023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01/12/2023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01/12/2023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01/12/2023</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01/12/2023</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01/12/2023</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01/12/2023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01/12/2023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01/12/2023</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hyperlink" Target="http://www.c-jump.com/CIS24/Slides/FAT/FAT.html" TargetMode="External"/><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hyperlink" Target="https://en.wikipedia.org/wiki/Design_of_the_FAT_file_system" TargetMode="External"/><Relationship Id="rId4" Type="http://schemas.openxmlformats.org/officeDocument/2006/relationships/hyperlink" Target="http://www.tavi.co.uk/phobos/fat.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Top view of a wooden desk with a white keyboard, drawing plan and drawing compass, and pens.">
            <a:extLst>
              <a:ext uri="{FF2B5EF4-FFF2-40B4-BE49-F238E27FC236}">
                <a16:creationId xmlns:a16="http://schemas.microsoft.com/office/drawing/2014/main" id="{E384E960-5B20-08A7-85ED-31958270A04E}"/>
              </a:ext>
            </a:extLst>
          </p:cNvPr>
          <p:cNvPicPr>
            <a:picLocks noChangeAspect="1"/>
          </p:cNvPicPr>
          <p:nvPr/>
        </p:nvPicPr>
        <p:blipFill rotWithShape="1">
          <a:blip r:embed="rId2">
            <a:alphaModFix amt="40000"/>
          </a:blip>
          <a:srcRect b="15730"/>
          <a:stretch/>
        </p:blipFill>
        <p:spPr>
          <a:xfrm>
            <a:off x="20" y="10"/>
            <a:ext cx="12191981" cy="6857989"/>
          </a:xfrm>
          <a:prstGeom prst="rect">
            <a:avLst/>
          </a:prstGeom>
        </p:spPr>
      </p:pic>
      <p:sp>
        <p:nvSpPr>
          <p:cNvPr id="2" name="Tiêu đề 1"/>
          <p:cNvSpPr>
            <a:spLocks noGrp="1"/>
          </p:cNvSpPr>
          <p:nvPr>
            <p:ph type="ctrTitle"/>
          </p:nvPr>
        </p:nvSpPr>
        <p:spPr>
          <a:xfrm>
            <a:off x="838200" y="677270"/>
            <a:ext cx="10515600" cy="1325563"/>
          </a:xfrm>
        </p:spPr>
        <p:txBody>
          <a:bodyPr vert="horz" lIns="91440" tIns="45720" rIns="91440" bIns="45720" rtlCol="0" anchor="ctr">
            <a:normAutofit/>
          </a:bodyPr>
          <a:lstStyle/>
          <a:p>
            <a:pPr algn="l"/>
            <a:r>
              <a:rPr lang="en-US">
                <a:solidFill>
                  <a:schemeClr val="bg1"/>
                </a:solidFill>
              </a:rPr>
              <a:t>MOCK PROJECT</a:t>
            </a:r>
          </a:p>
        </p:txBody>
      </p:sp>
      <p:sp>
        <p:nvSpPr>
          <p:cNvPr id="50"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êu đề phụ 2"/>
          <p:cNvSpPr>
            <a:spLocks noGrp="1"/>
          </p:cNvSpPr>
          <p:nvPr>
            <p:ph type="subTitle" idx="1"/>
          </p:nvPr>
        </p:nvSpPr>
        <p:spPr>
          <a:xfrm>
            <a:off x="838200" y="2353313"/>
            <a:ext cx="10515600" cy="3828030"/>
          </a:xfrm>
        </p:spPr>
        <p:txBody>
          <a:bodyPr vert="horz" lIns="91440" tIns="45720" rIns="91440" bIns="45720" rtlCol="0" anchor="t">
            <a:normAutofit/>
          </a:bodyPr>
          <a:lstStyle/>
          <a:p>
            <a:r>
              <a:rPr lang="en-US" sz="3200" b="1">
                <a:solidFill>
                  <a:schemeClr val="bg1"/>
                </a:solidFill>
              </a:rPr>
              <a:t>HN23_FRF_EMB_07_Mock1_Group 3</a:t>
            </a:r>
            <a:endParaRPr lang="vi-VN" sz="3200" b="1">
              <a:solidFill>
                <a:schemeClr val="bg1"/>
              </a:solidFill>
              <a:cs typeface="Arial" panose="020B0604020202020204" pitchFamily="34" charset="0"/>
            </a:endParaRPr>
          </a:p>
          <a:p>
            <a:pPr algn="l"/>
            <a:r>
              <a:rPr lang="en-US">
                <a:solidFill>
                  <a:schemeClr val="bg1"/>
                </a:solidFill>
              </a:rPr>
              <a:t>Teacher and mentor: Nguyen Van Nghia – NghiaNV16</a:t>
            </a:r>
            <a:endParaRPr lang="en-US">
              <a:solidFill>
                <a:schemeClr val="bg1"/>
              </a:solidFill>
              <a:cs typeface="Calibri"/>
            </a:endParaRPr>
          </a:p>
          <a:p>
            <a:pPr algn="l"/>
            <a:r>
              <a:rPr lang="en-US">
                <a:solidFill>
                  <a:schemeClr val="bg1"/>
                </a:solidFill>
              </a:rPr>
              <a:t>Members:</a:t>
            </a:r>
            <a:endParaRPr lang="en-US">
              <a:solidFill>
                <a:schemeClr val="bg1"/>
              </a:solidFill>
              <a:cs typeface="Calibri"/>
            </a:endParaRPr>
          </a:p>
          <a:p>
            <a:pPr marL="685800" indent="-457200" algn="l">
              <a:buAutoNum type="arabicPeriod"/>
            </a:pPr>
            <a:r>
              <a:rPr lang="en-US">
                <a:solidFill>
                  <a:schemeClr val="bg1"/>
                </a:solidFill>
              </a:rPr>
              <a:t> Do Ngoc Anh - dongocanh15798@gmail.com (Team leader)</a:t>
            </a:r>
            <a:endParaRPr lang="en-US">
              <a:solidFill>
                <a:schemeClr val="bg1"/>
              </a:solidFill>
              <a:cs typeface="Calibri"/>
            </a:endParaRPr>
          </a:p>
          <a:p>
            <a:pPr marL="228600" algn="l"/>
            <a:r>
              <a:rPr lang="en-US">
                <a:solidFill>
                  <a:schemeClr val="bg1"/>
                </a:solidFill>
              </a:rPr>
              <a:t>2.    Dang Hai Duong - dhaiduong141.2k1@gmail.com</a:t>
            </a:r>
            <a:endParaRPr lang="en-US">
              <a:solidFill>
                <a:schemeClr val="bg1"/>
              </a:solidFill>
              <a:cs typeface="Calibri" panose="020F0502020204030204"/>
            </a:endParaRPr>
          </a:p>
          <a:p>
            <a:pPr marL="228600" algn="l"/>
            <a:r>
              <a:rPr lang="en-US">
                <a:solidFill>
                  <a:schemeClr val="bg1"/>
                </a:solidFill>
              </a:rPr>
              <a:t>3.    Nguyen Hoang Son - hoangson05102000@gmail.com</a:t>
            </a:r>
            <a:endParaRPr lang="en-US">
              <a:solidFill>
                <a:schemeClr val="bg1"/>
              </a:solidFill>
              <a:cs typeface="Calibri"/>
            </a:endParaRPr>
          </a:p>
        </p:txBody>
      </p:sp>
    </p:spTree>
    <p:extLst>
      <p:ext uri="{BB962C8B-B14F-4D97-AF65-F5344CB8AC3E}">
        <p14:creationId xmlns:p14="http://schemas.microsoft.com/office/powerpoint/2010/main" val="256792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ỗ dành sẵn cho Nội dung 4">
            <a:extLst>
              <a:ext uri="{FF2B5EF4-FFF2-40B4-BE49-F238E27FC236}">
                <a16:creationId xmlns:a16="http://schemas.microsoft.com/office/drawing/2014/main" id="{63609C14-631F-73AC-5F19-25FB77B7A330}"/>
              </a:ext>
            </a:extLst>
          </p:cNvPr>
          <p:cNvGraphicFramePr>
            <a:graphicFrameLocks noGrp="1"/>
          </p:cNvGraphicFramePr>
          <p:nvPr>
            <p:ph idx="1"/>
            <p:extLst>
              <p:ext uri="{D42A27DB-BD31-4B8C-83A1-F6EECF244321}">
                <p14:modId xmlns:p14="http://schemas.microsoft.com/office/powerpoint/2010/main" val="2603774141"/>
              </p:ext>
            </p:extLst>
          </p:nvPr>
        </p:nvGraphicFramePr>
        <p:xfrm>
          <a:off x="643467" y="950439"/>
          <a:ext cx="10905067" cy="6136466"/>
        </p:xfrm>
        <a:graphic>
          <a:graphicData uri="http://schemas.openxmlformats.org/drawingml/2006/table">
            <a:tbl>
              <a:tblPr firstRow="1" bandRow="1">
                <a:noFill/>
                <a:tableStyleId>{5C22544A-7EE6-4342-B048-85BDC9FD1C3A}</a:tableStyleId>
              </a:tblPr>
              <a:tblGrid>
                <a:gridCol w="973379">
                  <a:extLst>
                    <a:ext uri="{9D8B030D-6E8A-4147-A177-3AD203B41FA5}">
                      <a16:colId xmlns:a16="http://schemas.microsoft.com/office/drawing/2014/main" val="1657100174"/>
                    </a:ext>
                  </a:extLst>
                </a:gridCol>
                <a:gridCol w="9931688">
                  <a:extLst>
                    <a:ext uri="{9D8B030D-6E8A-4147-A177-3AD203B41FA5}">
                      <a16:colId xmlns:a16="http://schemas.microsoft.com/office/drawing/2014/main" val="2273010393"/>
                    </a:ext>
                  </a:extLst>
                </a:gridCol>
              </a:tblGrid>
              <a:tr h="619641">
                <a:tc>
                  <a:txBody>
                    <a:bodyPr/>
                    <a:lstStyle/>
                    <a:p>
                      <a:pPr marL="0" algn="ctr" rtl="0" eaLnBrk="1" latinLnBrk="0" hangingPunct="1">
                        <a:spcBef>
                          <a:spcPts val="0"/>
                        </a:spcBef>
                        <a:spcAft>
                          <a:spcPts val="0"/>
                        </a:spcAft>
                      </a:pPr>
                      <a:r>
                        <a:rPr lang="en-US" sz="1800" b="0" kern="1200" cap="none" spc="60">
                          <a:solidFill>
                            <a:schemeClr val="bg1"/>
                          </a:solidFill>
                          <a:effectLst/>
                          <a:latin typeface="Arial"/>
                          <a:cs typeface="Sabon Next LT"/>
                        </a:rPr>
                        <a:t>Bytes</a:t>
                      </a:r>
                      <a:endParaRPr lang="en-US" sz="1800" b="0" cap="none" spc="60">
                        <a:solidFill>
                          <a:schemeClr val="bg1"/>
                        </a:solidFill>
                        <a:effectLst/>
                        <a:latin typeface="Arial"/>
                        <a:cs typeface="Sabon Next LT"/>
                      </a:endParaRPr>
                    </a:p>
                  </a:txBody>
                  <a:tcPr marL="200589" marR="0" marT="114428" marB="154298" anchor="ctr">
                    <a:lnL w="12700" cmpd="sng">
                      <a:noFill/>
                    </a:lnL>
                    <a:lnR w="12700" cmpd="sng">
                      <a:noFill/>
                      <a:prstDash val="solid"/>
                    </a:lnR>
                    <a:lnT w="19050" cap="flat" cmpd="sng" algn="ctr">
                      <a:noFill/>
                      <a:prstDash val="solid"/>
                    </a:lnT>
                    <a:lnB w="12700" cmpd="sng">
                      <a:noFill/>
                      <a:prstDash val="solid"/>
                    </a:lnB>
                    <a:solidFill>
                      <a:schemeClr val="accent1"/>
                    </a:solidFill>
                  </a:tcPr>
                </a:tc>
                <a:tc>
                  <a:txBody>
                    <a:bodyPr/>
                    <a:lstStyle/>
                    <a:p>
                      <a:pPr marL="0" algn="ctr" rtl="0" eaLnBrk="1" latinLnBrk="0" hangingPunct="1">
                        <a:spcBef>
                          <a:spcPts val="0"/>
                        </a:spcBef>
                        <a:spcAft>
                          <a:spcPts val="0"/>
                        </a:spcAft>
                      </a:pPr>
                      <a:r>
                        <a:rPr lang="en-US" sz="1800" b="0" kern="1200" cap="none" spc="60">
                          <a:solidFill>
                            <a:schemeClr val="bg1"/>
                          </a:solidFill>
                          <a:effectLst/>
                          <a:latin typeface="Arial"/>
                          <a:cs typeface="Sabon Next LT"/>
                        </a:rPr>
                        <a:t>Purpose</a:t>
                      </a:r>
                      <a:endParaRPr lang="en-US" sz="1800" b="0" cap="none" spc="60">
                        <a:solidFill>
                          <a:schemeClr val="bg1"/>
                        </a:solidFill>
                        <a:effectLst/>
                        <a:latin typeface="Arial"/>
                        <a:cs typeface="Sabon Next LT"/>
                      </a:endParaRPr>
                    </a:p>
                  </a:txBody>
                  <a:tcPr marL="200589" marR="0" marT="114428" marB="154298" anchor="ctr">
                    <a:lnL w="12700" cmpd="sng">
                      <a:noFill/>
                      <a:prstDash val="solid"/>
                    </a:lnL>
                    <a:lnR w="12700" cmpd="sng">
                      <a:noFill/>
                      <a:prstDash val="solid"/>
                    </a:lnR>
                    <a:lnT w="19050" cap="flat" cmpd="sng" algn="ctr">
                      <a:noFill/>
                      <a:prstDash val="solid"/>
                    </a:lnT>
                    <a:lnB w="12700" cmpd="sng">
                      <a:noFill/>
                      <a:prstDash val="solid"/>
                    </a:lnB>
                    <a:solidFill>
                      <a:schemeClr val="accent1"/>
                    </a:solidFill>
                  </a:tcPr>
                </a:tc>
                <a:extLst>
                  <a:ext uri="{0D108BD9-81ED-4DB2-BD59-A6C34878D82A}">
                    <a16:rowId xmlns:a16="http://schemas.microsoft.com/office/drawing/2014/main" val="2416956406"/>
                  </a:ext>
                </a:extLst>
              </a:tr>
              <a:tr h="848497">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18-19</a:t>
                      </a:r>
                      <a:endParaRPr lang="en-US" sz="1800" cap="none" spc="0">
                        <a:solidFill>
                          <a:schemeClr val="tx1"/>
                        </a:solidFill>
                        <a:effectLst/>
                        <a:latin typeface="Arial"/>
                        <a:cs typeface="Sabon Next LT"/>
                      </a:endParaRPr>
                    </a:p>
                  </a:txBody>
                  <a:tcPr marL="200589" marR="0" marT="114428" marB="1542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Access date</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200589" marR="0" marT="114428" marB="15429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343161985"/>
                  </a:ext>
                </a:extLst>
              </a:tr>
              <a:tr h="581498">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20-21</a:t>
                      </a:r>
                      <a:endParaRPr lang="en-US" sz="1800" cap="none" spc="0">
                        <a:solidFill>
                          <a:schemeClr val="tx1"/>
                        </a:solidFill>
                        <a:effectLst/>
                        <a:latin typeface="Arial"/>
                        <a:cs typeface="Sabon Next LT"/>
                      </a:endParaRPr>
                    </a:p>
                  </a:txBody>
                  <a:tcPr marL="200589" marR="0" marT="114428" marB="154298" anchor="ctr">
                    <a:lnL w="12700" cmpd="sng">
                      <a:noFill/>
                      <a:prstDash val="solid"/>
                    </a:lnL>
                    <a:lnR w="12700" cmpd="sng">
                      <a:noFill/>
                      <a:prstDash val="solid"/>
                    </a:lnR>
                    <a:lnT w="12700" cap="flat" cmpd="sng" algn="ctr">
                      <a:noFill/>
                      <a:prstDash val="solid"/>
                    </a:lnT>
                    <a:lnB w="12700" cmpd="sng">
                      <a:noFill/>
                      <a:prstDash val="solid"/>
                    </a:lnB>
                    <a:solidFill>
                      <a:schemeClr val="bg2">
                        <a:lumMod val="90000"/>
                      </a:scheme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High-order 2 bytes of address of fist cluster (0 for FAT12/16)</a:t>
                      </a:r>
                      <a:endParaRPr lang="vi-VN" sz="1800" u="none" strike="noStrike" noProof="0">
                        <a:solidFill>
                          <a:srgbClr val="000000"/>
                        </a:solidFill>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200589" marR="0" marT="114428" marB="154298" anchor="ctr">
                    <a:lnL w="12700" cmpd="sng">
                      <a:noFill/>
                      <a:prstDash val="solid"/>
                    </a:lnL>
                    <a:lnR w="12700" cmpd="sng">
                      <a:noFill/>
                      <a:prstDash val="solid"/>
                    </a:lnR>
                    <a:lnT w="12700" cap="flat" cmpd="sng" algn="ctr">
                      <a:noFill/>
                      <a:prstDash val="solid"/>
                    </a:lnT>
                    <a:lnB w="12700" cmpd="sng">
                      <a:noFill/>
                      <a:prstDash val="solid"/>
                    </a:lnB>
                    <a:solidFill>
                      <a:schemeClr val="bg2">
                        <a:lumMod val="90000"/>
                      </a:schemeClr>
                    </a:solidFill>
                  </a:tcPr>
                </a:tc>
                <a:extLst>
                  <a:ext uri="{0D108BD9-81ED-4DB2-BD59-A6C34878D82A}">
                    <a16:rowId xmlns:a16="http://schemas.microsoft.com/office/drawing/2014/main" val="1182299336"/>
                  </a:ext>
                </a:extLst>
              </a:tr>
              <a:tr h="581498">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22-23</a:t>
                      </a:r>
                      <a:endParaRPr lang="en-US" sz="1800" cap="none" spc="0">
                        <a:solidFill>
                          <a:schemeClr val="tx1"/>
                        </a:solidFill>
                        <a:effectLst/>
                        <a:latin typeface="Arial"/>
                        <a:cs typeface="Sabon Next LT"/>
                      </a:endParaRPr>
                    </a:p>
                  </a:txBody>
                  <a:tcPr marL="200589" marR="0" marT="114428" marB="1542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Modified time (hours, minutes, seconds)</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200589" marR="0" marT="114428" marB="15429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570360429"/>
                  </a:ext>
                </a:extLst>
              </a:tr>
              <a:tr h="581498">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24-25</a:t>
                      </a:r>
                      <a:endParaRPr lang="en-US" sz="1800" cap="none" spc="0">
                        <a:solidFill>
                          <a:schemeClr val="tx1"/>
                        </a:solidFill>
                        <a:effectLst/>
                        <a:latin typeface="Arial"/>
                        <a:cs typeface="Sabon Next LT"/>
                      </a:endParaRPr>
                    </a:p>
                  </a:txBody>
                  <a:tcPr marL="200589" marR="0" marT="114428" marB="154298" anchor="ctr">
                    <a:lnL w="12700" cmpd="sng">
                      <a:noFill/>
                      <a:prstDash val="solid"/>
                    </a:lnL>
                    <a:lnR w="12700" cmpd="sng">
                      <a:noFill/>
                      <a:prstDash val="solid"/>
                    </a:lnR>
                    <a:lnT w="12700" cap="flat" cmpd="sng" algn="ctr">
                      <a:noFill/>
                      <a:prstDash val="solid"/>
                    </a:lnT>
                    <a:lnB w="12700" cmpd="sng">
                      <a:noFill/>
                      <a:prstDash val="solid"/>
                    </a:lnB>
                    <a:solidFill>
                      <a:schemeClr val="bg2">
                        <a:lumMod val="90000"/>
                      </a:scheme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Modified date</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200589" marR="0" marT="114428" marB="154298" anchor="ctr">
                    <a:lnL w="12700" cmpd="sng">
                      <a:noFill/>
                      <a:prstDash val="solid"/>
                    </a:lnL>
                    <a:lnR w="12700" cmpd="sng">
                      <a:noFill/>
                      <a:prstDash val="solid"/>
                    </a:lnR>
                    <a:lnT w="12700" cap="flat" cmpd="sng" algn="ctr">
                      <a:noFill/>
                      <a:prstDash val="solid"/>
                    </a:lnT>
                    <a:lnB w="12700" cmpd="sng">
                      <a:noFill/>
                      <a:prstDash val="solid"/>
                    </a:lnB>
                    <a:solidFill>
                      <a:schemeClr val="bg2">
                        <a:lumMod val="90000"/>
                      </a:schemeClr>
                    </a:solidFill>
                  </a:tcPr>
                </a:tc>
                <a:extLst>
                  <a:ext uri="{0D108BD9-81ED-4DB2-BD59-A6C34878D82A}">
                    <a16:rowId xmlns:a16="http://schemas.microsoft.com/office/drawing/2014/main" val="1860207097"/>
                  </a:ext>
                </a:extLst>
              </a:tr>
              <a:tr h="581498">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26-27</a:t>
                      </a:r>
                      <a:endParaRPr lang="en-US" sz="1800" cap="none" spc="0">
                        <a:solidFill>
                          <a:schemeClr val="tx1"/>
                        </a:solidFill>
                        <a:effectLst/>
                        <a:latin typeface="Arial"/>
                        <a:cs typeface="Sabon Next LT"/>
                      </a:endParaRPr>
                    </a:p>
                  </a:txBody>
                  <a:tcPr marL="200589" marR="0" marT="114428" marB="15429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Low-order 2 bytes of address of fist cluster</a:t>
                      </a:r>
                      <a:endParaRPr lang="vi-VN" sz="1800">
                        <a:latin typeface="Arial"/>
                      </a:endParaRPr>
                    </a:p>
                    <a:p>
                      <a:pPr marL="0" lvl="0" algn="ctr">
                        <a:spcBef>
                          <a:spcPts val="0"/>
                        </a:spcBef>
                        <a:spcAft>
                          <a:spcPts val="0"/>
                        </a:spcAft>
                        <a:buNone/>
                      </a:pPr>
                      <a:endParaRPr lang="en-US" sz="1800" kern="1200" cap="none" spc="0">
                        <a:solidFill>
                          <a:schemeClr val="tx1"/>
                        </a:solidFill>
                        <a:effectLst/>
                        <a:latin typeface="Arial"/>
                      </a:endParaRPr>
                    </a:p>
                  </a:txBody>
                  <a:tcPr marL="200589" marR="0" marT="114428" marB="15429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468683110"/>
                  </a:ext>
                </a:extLst>
              </a:tr>
              <a:tr h="581498">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28-31</a:t>
                      </a:r>
                      <a:endParaRPr lang="en-US" sz="1800" cap="none" spc="0">
                        <a:solidFill>
                          <a:schemeClr val="tx1"/>
                        </a:solidFill>
                        <a:effectLst/>
                        <a:latin typeface="Arial"/>
                        <a:cs typeface="Sabon Next LT"/>
                      </a:endParaRPr>
                    </a:p>
                  </a:txBody>
                  <a:tcPr marL="200589" marR="0" marT="114428" marB="154298" anchor="ctr">
                    <a:lnL w="12700" cmpd="sng">
                      <a:noFill/>
                      <a:prstDash val="solid"/>
                    </a:lnL>
                    <a:lnR w="12700" cmpd="sng">
                      <a:noFill/>
                      <a:prstDash val="solid"/>
                    </a:lnR>
                    <a:lnT w="12700" cap="flat" cmpd="sng" algn="ctr">
                      <a:noFill/>
                      <a:prstDash val="solid"/>
                    </a:lnT>
                    <a:lnB w="12700" cmpd="sng">
                      <a:noFill/>
                      <a:prstDash val="solid"/>
                    </a:lnB>
                    <a:solidFill>
                      <a:schemeClr val="bg2">
                        <a:lumMod val="90000"/>
                      </a:scheme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File size (0 for directories)</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200589" marR="0" marT="114428" marB="154298" anchor="ctr">
                    <a:lnL w="12700" cmpd="sng">
                      <a:noFill/>
                      <a:prstDash val="solid"/>
                    </a:lnL>
                    <a:lnR w="12700" cmpd="sng">
                      <a:noFill/>
                      <a:prstDash val="solid"/>
                    </a:lnR>
                    <a:lnT w="12700" cap="flat" cmpd="sng" algn="ctr">
                      <a:noFill/>
                      <a:prstDash val="solid"/>
                    </a:lnT>
                    <a:lnB w="12700" cmpd="sng">
                      <a:noFill/>
                      <a:prstDash val="solid"/>
                    </a:lnB>
                    <a:solidFill>
                      <a:schemeClr val="bg2">
                        <a:lumMod val="90000"/>
                      </a:schemeClr>
                    </a:solidFill>
                  </a:tcPr>
                </a:tc>
                <a:extLst>
                  <a:ext uri="{0D108BD9-81ED-4DB2-BD59-A6C34878D82A}">
                    <a16:rowId xmlns:a16="http://schemas.microsoft.com/office/drawing/2014/main" val="1619828234"/>
                  </a:ext>
                </a:extLst>
              </a:tr>
              <a:tr h="581498">
                <a:tc>
                  <a:txBody>
                    <a:bodyPr/>
                    <a:lstStyle/>
                    <a:p>
                      <a:pPr marL="0" algn="ctr" rtl="0" eaLnBrk="1" latinLnBrk="0" hangingPunct="1">
                        <a:spcBef>
                          <a:spcPts val="0"/>
                        </a:spcBef>
                        <a:spcAft>
                          <a:spcPts val="0"/>
                        </a:spcAft>
                      </a:pPr>
                      <a:endParaRPr lang="en-US" sz="1800" kern="1200" cap="none" spc="0">
                        <a:solidFill>
                          <a:schemeClr val="tx1"/>
                        </a:solidFill>
                        <a:effectLst/>
                        <a:latin typeface="Sabon Next LT"/>
                        <a:cs typeface="Sabon Next LT"/>
                      </a:endParaRPr>
                    </a:p>
                  </a:txBody>
                  <a:tcPr marL="200589" marR="0" marT="114428" marB="154298"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ctr" rtl="0" eaLnBrk="1" latinLnBrk="0" hangingPunct="1">
                        <a:spcBef>
                          <a:spcPts val="0"/>
                        </a:spcBef>
                        <a:spcAft>
                          <a:spcPts val="0"/>
                        </a:spcAft>
                      </a:pPr>
                      <a:endParaRPr lang="en-US" sz="1800" b="0" i="0" kern="1200" cap="none" spc="0">
                        <a:solidFill>
                          <a:schemeClr val="tx1"/>
                        </a:solidFill>
                        <a:effectLst/>
                        <a:latin typeface="Sabon Next LT"/>
                      </a:endParaRPr>
                    </a:p>
                  </a:txBody>
                  <a:tcPr marL="200589" marR="0" marT="114428" marB="15429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18858791"/>
                  </a:ext>
                </a:extLst>
              </a:tr>
            </a:tbl>
          </a:graphicData>
        </a:graphic>
      </p:graphicFrame>
    </p:spTree>
    <p:extLst>
      <p:ext uri="{BB962C8B-B14F-4D97-AF65-F5344CB8AC3E}">
        <p14:creationId xmlns:p14="http://schemas.microsoft.com/office/powerpoint/2010/main" val="91986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F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AA91343-8545-3834-0B4C-0268A2477F00}"/>
              </a:ext>
            </a:extLst>
          </p:cNvPr>
          <p:cNvSpPr>
            <a:spLocks noGrp="1"/>
          </p:cNvSpPr>
          <p:nvPr>
            <p:ph type="title"/>
          </p:nvPr>
        </p:nvSpPr>
        <p:spPr>
          <a:xfrm>
            <a:off x="308242" y="2074363"/>
            <a:ext cx="3403740" cy="3250049"/>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a:solidFill>
                  <a:srgbClr val="FFFFFF"/>
                </a:solidFill>
                <a:latin typeface="Arial"/>
                <a:cs typeface="Arial"/>
              </a:rPr>
              <a:t>Disk Format</a:t>
            </a:r>
          </a:p>
        </p:txBody>
      </p:sp>
      <p:pic>
        <p:nvPicPr>
          <p:cNvPr id="4" name="Chỗ dành sẵn cho Nội dung 3" descr="Ảnh có chứa văn bản, ảnh chụp màn hình, Phông chữ, số&#10;&#10;Mô tả được tự động tạo">
            <a:extLst>
              <a:ext uri="{FF2B5EF4-FFF2-40B4-BE49-F238E27FC236}">
                <a16:creationId xmlns:a16="http://schemas.microsoft.com/office/drawing/2014/main" id="{A63A2898-881F-392C-65D7-6BF29268FA1D}"/>
              </a:ext>
            </a:extLst>
          </p:cNvPr>
          <p:cNvPicPr>
            <a:picLocks noGrp="1" noChangeAspect="1"/>
          </p:cNvPicPr>
          <p:nvPr>
            <p:ph idx="1"/>
          </p:nvPr>
        </p:nvPicPr>
        <p:blipFill>
          <a:blip r:embed="rId2"/>
          <a:stretch>
            <a:fillRect/>
          </a:stretch>
        </p:blipFill>
        <p:spPr>
          <a:xfrm>
            <a:off x="3817375" y="542828"/>
            <a:ext cx="8380359" cy="5805826"/>
          </a:xfrm>
          <a:prstGeom prst="rect">
            <a:avLst/>
          </a:prstGeom>
        </p:spPr>
      </p:pic>
    </p:spTree>
    <p:extLst>
      <p:ext uri="{BB962C8B-B14F-4D97-AF65-F5344CB8AC3E}">
        <p14:creationId xmlns:p14="http://schemas.microsoft.com/office/powerpoint/2010/main" val="34256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807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1DC79A2-091A-1D11-6179-FB8787C1AB13}"/>
              </a:ext>
            </a:extLst>
          </p:cNvPr>
          <p:cNvSpPr>
            <a:spLocks noGrp="1"/>
          </p:cNvSpPr>
          <p:nvPr>
            <p:ph type="title"/>
          </p:nvPr>
        </p:nvSpPr>
        <p:spPr>
          <a:xfrm>
            <a:off x="838200" y="171162"/>
            <a:ext cx="2280158" cy="2371148"/>
          </a:xfrm>
        </p:spPr>
        <p:txBody>
          <a:bodyPr vert="horz" lIns="91440" tIns="45720" rIns="91440" bIns="45720" rtlCol="0" anchor="ctr">
            <a:normAutofit/>
          </a:bodyPr>
          <a:lstStyle/>
          <a:p>
            <a:r>
              <a:rPr lang="en-US" sz="3200" kern="1200">
                <a:solidFill>
                  <a:srgbClr val="FFFFFF"/>
                </a:solidFill>
                <a:latin typeface="+mj-lt"/>
                <a:ea typeface="+mj-ea"/>
                <a:cs typeface="+mj-cs"/>
              </a:rPr>
              <a:t>The Root Directory</a:t>
            </a:r>
          </a:p>
        </p:txBody>
      </p:sp>
      <p:pic>
        <p:nvPicPr>
          <p:cNvPr id="3" name="Hình ảnh 2">
            <a:extLst>
              <a:ext uri="{FF2B5EF4-FFF2-40B4-BE49-F238E27FC236}">
                <a16:creationId xmlns:a16="http://schemas.microsoft.com/office/drawing/2014/main" id="{454C4B12-2334-F160-E5CB-4FF6F150D7AE}"/>
              </a:ext>
            </a:extLst>
          </p:cNvPr>
          <p:cNvPicPr>
            <a:picLocks noChangeAspect="1"/>
          </p:cNvPicPr>
          <p:nvPr/>
        </p:nvPicPr>
        <p:blipFill>
          <a:blip r:embed="rId3"/>
          <a:stretch>
            <a:fillRect/>
          </a:stretch>
        </p:blipFill>
        <p:spPr>
          <a:xfrm>
            <a:off x="334178" y="3983031"/>
            <a:ext cx="3555160" cy="700539"/>
          </a:xfrm>
          <a:prstGeom prst="rect">
            <a:avLst/>
          </a:prstGeom>
        </p:spPr>
      </p:pic>
      <p:pic>
        <p:nvPicPr>
          <p:cNvPr id="5" name="Hình ảnh 4" descr="Ảnh có chứa văn bản, ảnh chụp màn hình, số, Phông chữ&#10;&#10;Mô tả được tự động tạo">
            <a:extLst>
              <a:ext uri="{FF2B5EF4-FFF2-40B4-BE49-F238E27FC236}">
                <a16:creationId xmlns:a16="http://schemas.microsoft.com/office/drawing/2014/main" id="{E4FE47B9-4508-5A17-069C-03ADE1B6AC94}"/>
              </a:ext>
            </a:extLst>
          </p:cNvPr>
          <p:cNvPicPr>
            <a:picLocks noChangeAspect="1"/>
          </p:cNvPicPr>
          <p:nvPr/>
        </p:nvPicPr>
        <p:blipFill>
          <a:blip r:embed="rId4"/>
          <a:stretch>
            <a:fillRect/>
          </a:stretch>
        </p:blipFill>
        <p:spPr>
          <a:xfrm>
            <a:off x="4109886" y="227045"/>
            <a:ext cx="7954294" cy="6477652"/>
          </a:xfrm>
          <a:prstGeom prst="rect">
            <a:avLst/>
          </a:prstGeom>
        </p:spPr>
      </p:pic>
    </p:spTree>
    <p:extLst>
      <p:ext uri="{BB962C8B-B14F-4D97-AF65-F5344CB8AC3E}">
        <p14:creationId xmlns:p14="http://schemas.microsoft.com/office/powerpoint/2010/main" val="70825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êu đề 1">
            <a:extLst>
              <a:ext uri="{FF2B5EF4-FFF2-40B4-BE49-F238E27FC236}">
                <a16:creationId xmlns:a16="http://schemas.microsoft.com/office/drawing/2014/main" id="{CE683029-1E24-1FAD-C8C7-097D4451C5CA}"/>
              </a:ext>
            </a:extLst>
          </p:cNvPr>
          <p:cNvSpPr>
            <a:spLocks noGrp="1"/>
          </p:cNvSpPr>
          <p:nvPr>
            <p:ph type="title"/>
          </p:nvPr>
        </p:nvSpPr>
        <p:spPr>
          <a:xfrm>
            <a:off x="838200" y="401221"/>
            <a:ext cx="10515600" cy="1348065"/>
          </a:xfrm>
        </p:spPr>
        <p:txBody>
          <a:bodyPr>
            <a:normAutofit/>
          </a:bodyPr>
          <a:lstStyle/>
          <a:p>
            <a:r>
              <a:rPr lang="vi-VN" sz="5400">
                <a:solidFill>
                  <a:srgbClr val="FFFFFF"/>
                </a:solidFill>
                <a:latin typeface="Times New Roman"/>
                <a:cs typeface="Times New Roman"/>
              </a:rPr>
              <a:t>FAT12 </a:t>
            </a:r>
            <a:r>
              <a:rPr lang="vi-VN" sz="5400" err="1">
                <a:solidFill>
                  <a:srgbClr val="FFFFFF"/>
                </a:solidFill>
                <a:latin typeface="Times New Roman"/>
                <a:cs typeface="Times New Roman"/>
              </a:rPr>
              <a:t>File</a:t>
            </a:r>
            <a:r>
              <a:rPr lang="vi-VN" sz="5400">
                <a:solidFill>
                  <a:srgbClr val="FFFFFF"/>
                </a:solidFill>
                <a:latin typeface="Times New Roman"/>
                <a:cs typeface="Times New Roman"/>
              </a:rPr>
              <a:t> </a:t>
            </a:r>
            <a:r>
              <a:rPr lang="vi-VN" sz="5400" err="1">
                <a:solidFill>
                  <a:srgbClr val="FFFFFF"/>
                </a:solidFill>
                <a:latin typeface="Times New Roman"/>
                <a:cs typeface="Times New Roman"/>
              </a:rPr>
              <a:t>Allocation</a:t>
            </a:r>
            <a:r>
              <a:rPr lang="vi-VN" sz="5400">
                <a:solidFill>
                  <a:srgbClr val="FFFFFF"/>
                </a:solidFill>
                <a:latin typeface="Times New Roman"/>
                <a:cs typeface="Times New Roman"/>
              </a:rPr>
              <a:t> </a:t>
            </a:r>
            <a:r>
              <a:rPr lang="vi-VN" sz="5400" err="1">
                <a:solidFill>
                  <a:srgbClr val="FFFFFF"/>
                </a:solidFill>
                <a:latin typeface="Times New Roman"/>
                <a:cs typeface="Times New Roman"/>
              </a:rPr>
              <a:t>Table</a:t>
            </a:r>
            <a:endParaRPr lang="vi-VN" sz="5400" err="1">
              <a:solidFill>
                <a:srgbClr val="FFFFFF"/>
              </a:solidFill>
            </a:endParaRPr>
          </a:p>
          <a:p>
            <a:endParaRPr lang="vi-VN" sz="5400">
              <a:solidFill>
                <a:srgbClr val="FFFFFF"/>
              </a:solidFill>
              <a:latin typeface="Times New Roman"/>
              <a:cs typeface="Times New Roman"/>
            </a:endParaRPr>
          </a:p>
        </p:txBody>
      </p:sp>
      <p:sp>
        <p:nvSpPr>
          <p:cNvPr id="3" name="Chỗ dành sẵn cho Nội dung 2">
            <a:extLst>
              <a:ext uri="{FF2B5EF4-FFF2-40B4-BE49-F238E27FC236}">
                <a16:creationId xmlns:a16="http://schemas.microsoft.com/office/drawing/2014/main" id="{5632D94D-81AD-13B3-6BE2-B3BB2CD2979C}"/>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vi-VN" sz="2200">
                <a:latin typeface="Arial"/>
                <a:ea typeface="+mn-lt"/>
                <a:cs typeface="Arial"/>
              </a:rPr>
              <a:t>FAT </a:t>
            </a:r>
            <a:r>
              <a:rPr lang="vi-VN" sz="2200" err="1">
                <a:latin typeface="Arial"/>
                <a:ea typeface="+mn-lt"/>
                <a:cs typeface="Arial"/>
              </a:rPr>
              <a:t>table</a:t>
            </a:r>
            <a:r>
              <a:rPr lang="vi-VN" sz="2200">
                <a:latin typeface="Arial"/>
                <a:ea typeface="+mn-lt"/>
                <a:cs typeface="Arial"/>
              </a:rPr>
              <a:t> </a:t>
            </a:r>
            <a:r>
              <a:rPr lang="vi-VN" sz="2200" err="1">
                <a:latin typeface="Arial"/>
                <a:ea typeface="+mn-lt"/>
                <a:cs typeface="Arial"/>
              </a:rPr>
              <a:t>entries</a:t>
            </a:r>
            <a:r>
              <a:rPr lang="vi-VN" sz="2200">
                <a:latin typeface="Arial"/>
                <a:ea typeface="+mn-lt"/>
                <a:cs typeface="Arial"/>
              </a:rPr>
              <a:t> </a:t>
            </a:r>
            <a:r>
              <a:rPr lang="vi-VN" sz="2200" err="1">
                <a:latin typeface="Arial"/>
                <a:ea typeface="+mn-lt"/>
                <a:cs typeface="Arial"/>
              </a:rPr>
              <a:t>are</a:t>
            </a:r>
            <a:r>
              <a:rPr lang="vi-VN" sz="2200">
                <a:latin typeface="Arial"/>
                <a:ea typeface="+mn-lt"/>
                <a:cs typeface="Arial"/>
              </a:rPr>
              <a:t> </a:t>
            </a:r>
            <a:r>
              <a:rPr lang="vi-VN" sz="2200" err="1">
                <a:latin typeface="Arial"/>
                <a:ea typeface="+mn-lt"/>
                <a:cs typeface="Arial"/>
              </a:rPr>
              <a:t>packed</a:t>
            </a:r>
            <a:r>
              <a:rPr lang="vi-VN" sz="2200">
                <a:latin typeface="Arial"/>
                <a:ea typeface="+mn-lt"/>
                <a:cs typeface="Arial"/>
              </a:rPr>
              <a:t> so </a:t>
            </a:r>
            <a:r>
              <a:rPr lang="vi-VN" sz="2200" err="1">
                <a:latin typeface="Arial"/>
                <a:ea typeface="+mn-lt"/>
                <a:cs typeface="Arial"/>
              </a:rPr>
              <a:t>that</a:t>
            </a:r>
            <a:r>
              <a:rPr lang="vi-VN" sz="2200">
                <a:latin typeface="Arial"/>
                <a:ea typeface="+mn-lt"/>
                <a:cs typeface="Arial"/>
              </a:rPr>
              <a:t> </a:t>
            </a:r>
            <a:r>
              <a:rPr lang="vi-VN" sz="2200" err="1">
                <a:latin typeface="Arial"/>
                <a:ea typeface="+mn-lt"/>
                <a:cs typeface="Arial"/>
              </a:rPr>
              <a:t>two</a:t>
            </a:r>
            <a:r>
              <a:rPr lang="vi-VN" sz="2200">
                <a:latin typeface="Arial"/>
                <a:ea typeface="+mn-lt"/>
                <a:cs typeface="Arial"/>
              </a:rPr>
              <a:t> </a:t>
            </a:r>
            <a:r>
              <a:rPr lang="vi-VN" sz="2200" err="1">
                <a:latin typeface="Arial"/>
                <a:ea typeface="+mn-lt"/>
                <a:cs typeface="Arial"/>
              </a:rPr>
              <a:t>cluster</a:t>
            </a:r>
            <a:r>
              <a:rPr lang="vi-VN" sz="2200">
                <a:latin typeface="Arial"/>
                <a:ea typeface="+mn-lt"/>
                <a:cs typeface="Arial"/>
              </a:rPr>
              <a:t> </a:t>
            </a:r>
            <a:r>
              <a:rPr lang="vi-VN" sz="2200" err="1">
                <a:latin typeface="Arial"/>
                <a:ea typeface="+mn-lt"/>
                <a:cs typeface="Arial"/>
              </a:rPr>
              <a:t>entries</a:t>
            </a:r>
            <a:r>
              <a:rPr lang="vi-VN" sz="2200">
                <a:latin typeface="Arial"/>
                <a:ea typeface="+mn-lt"/>
                <a:cs typeface="Arial"/>
              </a:rPr>
              <a:t> </a:t>
            </a:r>
            <a:r>
              <a:rPr lang="vi-VN" sz="2200" err="1">
                <a:latin typeface="Arial"/>
                <a:ea typeface="+mn-lt"/>
                <a:cs typeface="Arial"/>
              </a:rPr>
              <a:t>occupy</a:t>
            </a:r>
            <a:r>
              <a:rPr lang="vi-VN" sz="2200">
                <a:latin typeface="Arial"/>
                <a:ea typeface="+mn-lt"/>
                <a:cs typeface="Arial"/>
              </a:rPr>
              <a:t> </a:t>
            </a:r>
            <a:r>
              <a:rPr lang="vi-VN" sz="2200" err="1">
                <a:latin typeface="Arial"/>
                <a:ea typeface="+mn-lt"/>
                <a:cs typeface="Arial"/>
              </a:rPr>
              <a:t>three</a:t>
            </a:r>
            <a:r>
              <a:rPr lang="vi-VN" sz="2200">
                <a:latin typeface="Arial"/>
                <a:ea typeface="+mn-lt"/>
                <a:cs typeface="Arial"/>
              </a:rPr>
              <a:t> </a:t>
            </a:r>
            <a:r>
              <a:rPr lang="vi-VN" sz="2200" err="1">
                <a:latin typeface="Arial"/>
                <a:ea typeface="+mn-lt"/>
                <a:cs typeface="Arial"/>
              </a:rPr>
              <a:t>bytes</a:t>
            </a:r>
            <a:r>
              <a:rPr lang="vi-VN" sz="2200">
                <a:latin typeface="Arial"/>
                <a:ea typeface="+mn-lt"/>
                <a:cs typeface="Arial"/>
              </a:rPr>
              <a:t> </a:t>
            </a:r>
            <a:r>
              <a:rPr lang="vi-VN" sz="2200" err="1">
                <a:latin typeface="Arial"/>
                <a:ea typeface="+mn-lt"/>
                <a:cs typeface="Arial"/>
              </a:rPr>
              <a:t>with</a:t>
            </a:r>
            <a:r>
              <a:rPr lang="vi-VN" sz="2200">
                <a:latin typeface="Arial"/>
                <a:ea typeface="+mn-lt"/>
                <a:cs typeface="Arial"/>
              </a:rPr>
              <a:t> the </a:t>
            </a:r>
            <a:r>
              <a:rPr lang="vi-VN" sz="2200" err="1">
                <a:latin typeface="Arial"/>
                <a:ea typeface="+mn-lt"/>
                <a:cs typeface="Arial"/>
              </a:rPr>
              <a:t>following</a:t>
            </a:r>
            <a:r>
              <a:rPr lang="vi-VN" sz="2200">
                <a:latin typeface="Arial"/>
                <a:ea typeface="+mn-lt"/>
                <a:cs typeface="Arial"/>
              </a:rPr>
              <a:t> </a:t>
            </a:r>
            <a:r>
              <a:rPr lang="vi-VN" sz="2200" err="1">
                <a:latin typeface="Arial"/>
                <a:ea typeface="+mn-lt"/>
                <a:cs typeface="Arial"/>
              </a:rPr>
              <a:t>general</a:t>
            </a:r>
            <a:r>
              <a:rPr lang="vi-VN" sz="2200">
                <a:latin typeface="Arial"/>
                <a:ea typeface="+mn-lt"/>
                <a:cs typeface="Arial"/>
              </a:rPr>
              <a:t> </a:t>
            </a:r>
            <a:r>
              <a:rPr lang="vi-VN" sz="2200" err="1">
                <a:latin typeface="Arial"/>
                <a:ea typeface="+mn-lt"/>
                <a:cs typeface="Arial"/>
              </a:rPr>
              <a:t>format</a:t>
            </a:r>
            <a:r>
              <a:rPr lang="vi-VN" sz="2200">
                <a:latin typeface="Arial"/>
                <a:ea typeface="+mn-lt"/>
                <a:cs typeface="Arial"/>
              </a:rPr>
              <a:t>: </a:t>
            </a:r>
            <a:r>
              <a:rPr lang="vi-VN" sz="2200" err="1">
                <a:latin typeface="Arial"/>
                <a:ea typeface="+mn-lt"/>
                <a:cs typeface="Arial"/>
              </a:rPr>
              <a:t>yz</a:t>
            </a:r>
            <a:r>
              <a:rPr lang="vi-VN" sz="2200">
                <a:latin typeface="Arial"/>
                <a:ea typeface="+mn-lt"/>
                <a:cs typeface="Arial"/>
              </a:rPr>
              <a:t>  </a:t>
            </a:r>
            <a:r>
              <a:rPr lang="vi-VN" sz="2200" err="1">
                <a:latin typeface="Arial"/>
                <a:ea typeface="+mn-lt"/>
                <a:cs typeface="Arial"/>
              </a:rPr>
              <a:t>Zx</a:t>
            </a:r>
            <a:r>
              <a:rPr lang="vi-VN" sz="2200">
                <a:latin typeface="Arial"/>
                <a:ea typeface="+mn-lt"/>
                <a:cs typeface="Arial"/>
              </a:rPr>
              <a:t>  XY</a:t>
            </a:r>
            <a:endParaRPr lang="vi-VN" sz="2200">
              <a:latin typeface="Arial"/>
              <a:cs typeface="Arial"/>
            </a:endParaRPr>
          </a:p>
          <a:p>
            <a:pPr marL="0" indent="0">
              <a:buNone/>
            </a:pPr>
            <a:r>
              <a:rPr lang="vi-VN" sz="2200">
                <a:latin typeface="Arial"/>
                <a:ea typeface="+mn-lt"/>
                <a:cs typeface="Arial"/>
              </a:rPr>
              <a:t>   </a:t>
            </a:r>
            <a:r>
              <a:rPr lang="vi-VN" sz="2200" err="1">
                <a:latin typeface="Arial"/>
                <a:ea typeface="+mn-lt"/>
                <a:cs typeface="Arial"/>
              </a:rPr>
              <a:t>Where</a:t>
            </a:r>
            <a:r>
              <a:rPr lang="vi-VN" sz="2200">
                <a:latin typeface="Arial"/>
                <a:ea typeface="+mn-lt"/>
                <a:cs typeface="Arial"/>
              </a:rPr>
              <a:t> </a:t>
            </a:r>
            <a:endParaRPr lang="vi-VN" sz="2200">
              <a:cs typeface="Arial" panose="020B0604020202020204" pitchFamily="34" charset="0"/>
            </a:endParaRPr>
          </a:p>
          <a:p>
            <a:pPr>
              <a:buFont typeface="Courier New" panose="020B0604020202020204" pitchFamily="34" charset="0"/>
              <a:buChar char="o"/>
            </a:pPr>
            <a:r>
              <a:rPr lang="vi-VN" sz="2200" err="1">
                <a:latin typeface="Arial"/>
                <a:ea typeface="+mn-lt"/>
                <a:cs typeface="Arial"/>
              </a:rPr>
              <a:t>xyz</a:t>
            </a:r>
            <a:r>
              <a:rPr lang="vi-VN" sz="2200">
                <a:latin typeface="Arial"/>
                <a:ea typeface="+mn-lt"/>
                <a:cs typeface="Arial"/>
              </a:rPr>
              <a:t> </a:t>
            </a:r>
            <a:r>
              <a:rPr lang="vi-VN" sz="2200" err="1">
                <a:latin typeface="Arial"/>
                <a:ea typeface="+mn-lt"/>
                <a:cs typeface="Arial"/>
              </a:rPr>
              <a:t>is</a:t>
            </a:r>
            <a:r>
              <a:rPr lang="vi-VN" sz="2200">
                <a:latin typeface="Arial"/>
                <a:ea typeface="+mn-lt"/>
                <a:cs typeface="Arial"/>
              </a:rPr>
              <a:t> the </a:t>
            </a:r>
            <a:r>
              <a:rPr lang="vi-VN" sz="2200" err="1">
                <a:latin typeface="Arial"/>
                <a:ea typeface="+mn-lt"/>
                <a:cs typeface="Arial"/>
              </a:rPr>
              <a:t>one</a:t>
            </a:r>
            <a:r>
              <a:rPr lang="vi-VN" sz="2200">
                <a:latin typeface="Arial"/>
                <a:ea typeface="+mn-lt"/>
                <a:cs typeface="Arial"/>
              </a:rPr>
              <a:t> </a:t>
            </a:r>
            <a:r>
              <a:rPr lang="vi-VN" sz="2200" err="1">
                <a:latin typeface="Arial"/>
                <a:ea typeface="+mn-lt"/>
                <a:cs typeface="Arial"/>
              </a:rPr>
              <a:t>pointer</a:t>
            </a:r>
            <a:r>
              <a:rPr lang="vi-VN" sz="2200">
                <a:latin typeface="Arial"/>
                <a:ea typeface="+mn-lt"/>
                <a:cs typeface="Arial"/>
              </a:rPr>
              <a:t> </a:t>
            </a:r>
            <a:r>
              <a:rPr lang="vi-VN" sz="2200" err="1">
                <a:latin typeface="Arial"/>
                <a:ea typeface="+mn-lt"/>
                <a:cs typeface="Arial"/>
              </a:rPr>
              <a:t>entry</a:t>
            </a:r>
            <a:r>
              <a:rPr lang="vi-VN" sz="2200">
                <a:latin typeface="Arial"/>
                <a:ea typeface="+mn-lt"/>
                <a:cs typeface="Arial"/>
              </a:rPr>
              <a:t>.</a:t>
            </a:r>
          </a:p>
          <a:p>
            <a:pPr>
              <a:buFont typeface="Courier New" panose="020B0604020202020204" pitchFamily="34" charset="0"/>
              <a:buChar char="o"/>
            </a:pPr>
            <a:r>
              <a:rPr lang="vi-VN" sz="2200">
                <a:latin typeface="Arial"/>
                <a:ea typeface="+mn-lt"/>
                <a:cs typeface="Arial"/>
              </a:rPr>
              <a:t>XYZ </a:t>
            </a:r>
            <a:r>
              <a:rPr lang="vi-VN" sz="2200" err="1">
                <a:latin typeface="Arial"/>
                <a:ea typeface="+mn-lt"/>
                <a:cs typeface="Arial"/>
              </a:rPr>
              <a:t>is</a:t>
            </a:r>
            <a:r>
              <a:rPr lang="vi-VN" sz="2200">
                <a:latin typeface="Arial"/>
                <a:ea typeface="+mn-lt"/>
                <a:cs typeface="Arial"/>
              </a:rPr>
              <a:t> the </a:t>
            </a:r>
            <a:r>
              <a:rPr lang="vi-VN" sz="2200" err="1">
                <a:latin typeface="Arial"/>
                <a:ea typeface="+mn-lt"/>
                <a:cs typeface="Arial"/>
              </a:rPr>
              <a:t>second</a:t>
            </a:r>
            <a:r>
              <a:rPr lang="vi-VN" sz="2200">
                <a:latin typeface="Arial"/>
                <a:ea typeface="+mn-lt"/>
                <a:cs typeface="Arial"/>
              </a:rPr>
              <a:t> </a:t>
            </a:r>
            <a:r>
              <a:rPr lang="vi-VN" sz="2200" err="1">
                <a:latin typeface="Arial"/>
                <a:ea typeface="+mn-lt"/>
                <a:cs typeface="Arial"/>
              </a:rPr>
              <a:t>pointer</a:t>
            </a:r>
            <a:r>
              <a:rPr lang="vi-VN" sz="2200">
                <a:latin typeface="Arial"/>
                <a:ea typeface="+mn-lt"/>
                <a:cs typeface="Arial"/>
              </a:rPr>
              <a:t> </a:t>
            </a:r>
            <a:r>
              <a:rPr lang="vi-VN" sz="2200" err="1">
                <a:latin typeface="Arial"/>
                <a:ea typeface="+mn-lt"/>
                <a:cs typeface="Arial"/>
              </a:rPr>
              <a:t>entry</a:t>
            </a:r>
            <a:r>
              <a:rPr lang="vi-VN" sz="2200">
                <a:latin typeface="Arial"/>
                <a:ea typeface="+mn-lt"/>
                <a:cs typeface="Arial"/>
              </a:rPr>
              <a:t>.</a:t>
            </a:r>
            <a:endParaRPr lang="vi-VN" sz="2200" err="1">
              <a:latin typeface="Arial"/>
              <a:cs typeface="Arial"/>
            </a:endParaRPr>
          </a:p>
          <a:p>
            <a:r>
              <a:rPr lang="vi-VN" sz="2200" err="1">
                <a:latin typeface="Arial"/>
                <a:ea typeface="+mn-lt"/>
                <a:cs typeface="Arial"/>
              </a:rPr>
              <a:t>Primary</a:t>
            </a:r>
            <a:r>
              <a:rPr lang="vi-VN" sz="2200">
                <a:latin typeface="Arial"/>
                <a:ea typeface="+mn-lt"/>
                <a:cs typeface="Arial"/>
              </a:rPr>
              <a:t> FAT </a:t>
            </a:r>
            <a:r>
              <a:rPr lang="vi-VN" sz="2200" err="1">
                <a:latin typeface="Arial"/>
                <a:ea typeface="+mn-lt"/>
                <a:cs typeface="Arial"/>
              </a:rPr>
              <a:t>starts</a:t>
            </a:r>
            <a:r>
              <a:rPr lang="vi-VN" sz="2200">
                <a:latin typeface="Arial"/>
                <a:ea typeface="+mn-lt"/>
                <a:cs typeface="Arial"/>
              </a:rPr>
              <a:t> </a:t>
            </a:r>
            <a:r>
              <a:rPr lang="vi-VN" sz="2200" err="1">
                <a:latin typeface="Arial"/>
                <a:ea typeface="+mn-lt"/>
                <a:cs typeface="Arial"/>
              </a:rPr>
              <a:t>at</a:t>
            </a:r>
            <a:r>
              <a:rPr lang="vi-VN" sz="2200">
                <a:latin typeface="Arial"/>
                <a:ea typeface="+mn-lt"/>
                <a:cs typeface="Arial"/>
              </a:rPr>
              <a:t> </a:t>
            </a:r>
            <a:r>
              <a:rPr lang="vi-VN" sz="2200" err="1">
                <a:latin typeface="Arial"/>
                <a:ea typeface="+mn-lt"/>
                <a:cs typeface="Arial"/>
              </a:rPr>
              <a:t>sector</a:t>
            </a:r>
            <a:r>
              <a:rPr lang="vi-VN" sz="2200">
                <a:latin typeface="Arial"/>
                <a:ea typeface="+mn-lt"/>
                <a:cs typeface="Arial"/>
              </a:rPr>
              <a:t> 1, </a:t>
            </a:r>
            <a:r>
              <a:rPr lang="vi-VN" sz="2200" err="1">
                <a:latin typeface="Arial"/>
                <a:ea typeface="+mn-lt"/>
                <a:cs typeface="Arial"/>
              </a:rPr>
              <a:t>byte</a:t>
            </a:r>
            <a:r>
              <a:rPr lang="vi-VN" sz="2200">
                <a:latin typeface="Arial"/>
                <a:ea typeface="+mn-lt"/>
                <a:cs typeface="Arial"/>
              </a:rPr>
              <a:t> 0x200 (</a:t>
            </a:r>
            <a:r>
              <a:rPr lang="vi-VN" sz="2200" err="1">
                <a:latin typeface="Arial"/>
                <a:ea typeface="+mn-lt"/>
                <a:cs typeface="Arial"/>
              </a:rPr>
              <a:t>show</a:t>
            </a:r>
            <a:r>
              <a:rPr lang="vi-VN" sz="2200">
                <a:latin typeface="Arial"/>
                <a:ea typeface="+mn-lt"/>
                <a:cs typeface="Arial"/>
              </a:rPr>
              <a:t> </a:t>
            </a:r>
            <a:r>
              <a:rPr lang="vi-VN" sz="2200" err="1">
                <a:latin typeface="Arial"/>
                <a:ea typeface="+mn-lt"/>
                <a:cs typeface="Arial"/>
              </a:rPr>
              <a:t>here</a:t>
            </a:r>
            <a:r>
              <a:rPr lang="vi-VN" sz="2200">
                <a:latin typeface="Arial"/>
                <a:ea typeface="+mn-lt"/>
                <a:cs typeface="Arial"/>
              </a:rPr>
              <a:t>).</a:t>
            </a:r>
            <a:endParaRPr lang="vi-VN" sz="2200">
              <a:latin typeface="Arial"/>
              <a:cs typeface="Arial"/>
            </a:endParaRPr>
          </a:p>
          <a:p>
            <a:r>
              <a:rPr lang="vi-VN" sz="2200">
                <a:latin typeface="Arial"/>
                <a:ea typeface="+mn-lt"/>
                <a:cs typeface="Arial"/>
              </a:rPr>
              <a:t>The </a:t>
            </a:r>
            <a:r>
              <a:rPr lang="vi-VN" sz="2200" err="1">
                <a:latin typeface="Arial"/>
                <a:ea typeface="+mn-lt"/>
                <a:cs typeface="Arial"/>
              </a:rPr>
              <a:t>starting</a:t>
            </a:r>
            <a:r>
              <a:rPr lang="vi-VN" sz="2200">
                <a:latin typeface="Arial"/>
                <a:ea typeface="+mn-lt"/>
                <a:cs typeface="Arial"/>
              </a:rPr>
              <a:t> </a:t>
            </a:r>
            <a:r>
              <a:rPr lang="vi-VN" sz="2200" err="1">
                <a:latin typeface="Arial"/>
                <a:ea typeface="+mn-lt"/>
                <a:cs typeface="Arial"/>
              </a:rPr>
              <a:t>cluster</a:t>
            </a:r>
            <a:r>
              <a:rPr lang="vi-VN" sz="2200">
                <a:latin typeface="Arial"/>
                <a:ea typeface="+mn-lt"/>
                <a:cs typeface="Arial"/>
              </a:rPr>
              <a:t> in the </a:t>
            </a:r>
            <a:r>
              <a:rPr lang="vi-VN" sz="2200" err="1">
                <a:latin typeface="Arial"/>
                <a:ea typeface="+mn-lt"/>
                <a:cs typeface="Arial"/>
              </a:rPr>
              <a:t>directory</a:t>
            </a:r>
            <a:r>
              <a:rPr lang="vi-VN" sz="2200">
                <a:latin typeface="Arial"/>
                <a:ea typeface="+mn-lt"/>
                <a:cs typeface="Arial"/>
              </a:rPr>
              <a:t> </a:t>
            </a:r>
            <a:r>
              <a:rPr lang="vi-VN" sz="2200" err="1">
                <a:latin typeface="Arial"/>
                <a:ea typeface="+mn-lt"/>
                <a:cs typeface="Arial"/>
              </a:rPr>
              <a:t>is</a:t>
            </a:r>
            <a:r>
              <a:rPr lang="vi-VN" sz="2200">
                <a:latin typeface="Arial"/>
                <a:ea typeface="+mn-lt"/>
                <a:cs typeface="Arial"/>
              </a:rPr>
              <a:t> </a:t>
            </a:r>
            <a:r>
              <a:rPr lang="vi-VN" sz="2200" err="1">
                <a:latin typeface="Arial"/>
                <a:ea typeface="+mn-lt"/>
                <a:cs typeface="Arial"/>
              </a:rPr>
              <a:t>also</a:t>
            </a:r>
            <a:r>
              <a:rPr lang="vi-VN" sz="2200">
                <a:latin typeface="Arial"/>
                <a:ea typeface="+mn-lt"/>
                <a:cs typeface="Arial"/>
              </a:rPr>
              <a:t> a </a:t>
            </a:r>
            <a:r>
              <a:rPr lang="vi-VN" sz="2200" err="1">
                <a:latin typeface="Arial"/>
                <a:ea typeface="+mn-lt"/>
                <a:cs typeface="Arial"/>
              </a:rPr>
              <a:t>pointer</a:t>
            </a:r>
            <a:r>
              <a:rPr lang="vi-VN" sz="2200">
                <a:latin typeface="Arial"/>
                <a:ea typeface="+mn-lt"/>
                <a:cs typeface="Arial"/>
              </a:rPr>
              <a:t> </a:t>
            </a:r>
            <a:r>
              <a:rPr lang="vi-VN" sz="2200" err="1">
                <a:latin typeface="Arial"/>
                <a:ea typeface="+mn-lt"/>
                <a:cs typeface="Arial"/>
              </a:rPr>
              <a:t>into</a:t>
            </a:r>
            <a:r>
              <a:rPr lang="vi-VN" sz="2200">
                <a:latin typeface="Arial"/>
                <a:ea typeface="+mn-lt"/>
                <a:cs typeface="Arial"/>
              </a:rPr>
              <a:t> the </a:t>
            </a:r>
            <a:r>
              <a:rPr lang="vi-VN" sz="2200" err="1">
                <a:latin typeface="Arial"/>
                <a:ea typeface="+mn-lt"/>
                <a:cs typeface="Arial"/>
              </a:rPr>
              <a:t>FATs</a:t>
            </a:r>
            <a:r>
              <a:rPr lang="vi-VN" sz="2200">
                <a:latin typeface="Arial"/>
                <a:ea typeface="+mn-lt"/>
                <a:cs typeface="Arial"/>
              </a:rPr>
              <a:t> </a:t>
            </a:r>
            <a:r>
              <a:rPr lang="vi-VN" sz="2200" err="1">
                <a:latin typeface="Arial"/>
                <a:ea typeface="+mn-lt"/>
                <a:cs typeface="Arial"/>
              </a:rPr>
              <a:t>linking</a:t>
            </a:r>
            <a:r>
              <a:rPr lang="vi-VN" sz="2200">
                <a:latin typeface="Arial"/>
                <a:ea typeface="+mn-lt"/>
                <a:cs typeface="Arial"/>
              </a:rPr>
              <a:t> to the </a:t>
            </a:r>
            <a:r>
              <a:rPr lang="vi-VN" sz="2200" err="1">
                <a:latin typeface="Arial"/>
                <a:ea typeface="+mn-lt"/>
                <a:cs typeface="Arial"/>
              </a:rPr>
              <a:t>next</a:t>
            </a:r>
            <a:r>
              <a:rPr lang="vi-VN" sz="2200">
                <a:latin typeface="Arial"/>
                <a:ea typeface="+mn-lt"/>
                <a:cs typeface="Arial"/>
              </a:rPr>
              <a:t> </a:t>
            </a:r>
            <a:r>
              <a:rPr lang="vi-VN" sz="2200" err="1">
                <a:latin typeface="Arial"/>
                <a:ea typeface="+mn-lt"/>
                <a:cs typeface="Arial"/>
              </a:rPr>
              <a:t>cluster</a:t>
            </a:r>
            <a:r>
              <a:rPr lang="vi-VN" sz="2200">
                <a:latin typeface="Arial"/>
                <a:ea typeface="+mn-lt"/>
                <a:cs typeface="Arial"/>
              </a:rPr>
              <a:t> in the </a:t>
            </a:r>
            <a:r>
              <a:rPr lang="vi-VN" sz="2200" err="1">
                <a:latin typeface="Arial"/>
                <a:ea typeface="+mn-lt"/>
                <a:cs typeface="Arial"/>
              </a:rPr>
              <a:t>file</a:t>
            </a:r>
            <a:r>
              <a:rPr lang="vi-VN" sz="2200">
                <a:latin typeface="Arial"/>
                <a:ea typeface="+mn-lt"/>
                <a:cs typeface="Arial"/>
              </a:rPr>
              <a:t>.</a:t>
            </a:r>
            <a:endParaRPr lang="vi-VN" sz="2200">
              <a:latin typeface="Arial"/>
              <a:cs typeface="Arial"/>
            </a:endParaRPr>
          </a:p>
          <a:p>
            <a:pPr marL="0" indent="0">
              <a:buNone/>
            </a:pPr>
            <a:endParaRPr lang="vi-VN" sz="2200">
              <a:latin typeface="Arial"/>
              <a:cs typeface="Arial"/>
            </a:endParaRPr>
          </a:p>
        </p:txBody>
      </p:sp>
    </p:spTree>
    <p:extLst>
      <p:ext uri="{BB962C8B-B14F-4D97-AF65-F5344CB8AC3E}">
        <p14:creationId xmlns:p14="http://schemas.microsoft.com/office/powerpoint/2010/main" val="119155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9" name="Freeform: Shape 4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computer program&#10;&#10;Description automatically generated">
            <a:extLst>
              <a:ext uri="{FF2B5EF4-FFF2-40B4-BE49-F238E27FC236}">
                <a16:creationId xmlns:a16="http://schemas.microsoft.com/office/drawing/2014/main" id="{487C2BC5-B123-E783-CFD3-C6762C9150E9}"/>
              </a:ext>
            </a:extLst>
          </p:cNvPr>
          <p:cNvPicPr>
            <a:picLocks noChangeAspect="1"/>
          </p:cNvPicPr>
          <p:nvPr/>
        </p:nvPicPr>
        <p:blipFill>
          <a:blip r:embed="rId2"/>
          <a:stretch>
            <a:fillRect/>
          </a:stretch>
        </p:blipFill>
        <p:spPr>
          <a:xfrm>
            <a:off x="3607404" y="-476"/>
            <a:ext cx="5363556" cy="6858952"/>
          </a:xfrm>
          <a:prstGeom prst="rect">
            <a:avLst/>
          </a:prstGeom>
          <a:ln>
            <a:noFill/>
          </a:ln>
        </p:spPr>
      </p:pic>
    </p:spTree>
    <p:extLst>
      <p:ext uri="{BB962C8B-B14F-4D97-AF65-F5344CB8AC3E}">
        <p14:creationId xmlns:p14="http://schemas.microsoft.com/office/powerpoint/2010/main" val="35936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diagram of a program&#10;&#10;Description automatically generated">
            <a:extLst>
              <a:ext uri="{FF2B5EF4-FFF2-40B4-BE49-F238E27FC236}">
                <a16:creationId xmlns:a16="http://schemas.microsoft.com/office/drawing/2014/main" id="{5F03C39D-3A36-608E-34BB-F2C78E929887}"/>
              </a:ext>
            </a:extLst>
          </p:cNvPr>
          <p:cNvPicPr>
            <a:picLocks noChangeAspect="1"/>
          </p:cNvPicPr>
          <p:nvPr/>
        </p:nvPicPr>
        <p:blipFill>
          <a:blip r:embed="rId2"/>
          <a:stretch>
            <a:fillRect/>
          </a:stretch>
        </p:blipFill>
        <p:spPr>
          <a:xfrm>
            <a:off x="3525612" y="-476"/>
            <a:ext cx="5269563" cy="6858951"/>
          </a:xfrm>
          <a:prstGeom prst="rect">
            <a:avLst/>
          </a:prstGeom>
          <a:ln>
            <a:noFill/>
          </a:ln>
        </p:spPr>
      </p:pic>
    </p:spTree>
    <p:extLst>
      <p:ext uri="{BB962C8B-B14F-4D97-AF65-F5344CB8AC3E}">
        <p14:creationId xmlns:p14="http://schemas.microsoft.com/office/powerpoint/2010/main" val="39581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49DE-D618-939C-DFF2-814931C9C932}"/>
              </a:ext>
            </a:extLst>
          </p:cNvPr>
          <p:cNvSpPr>
            <a:spLocks noGrp="1"/>
          </p:cNvSpPr>
          <p:nvPr>
            <p:ph type="title"/>
          </p:nvPr>
        </p:nvSpPr>
        <p:spPr>
          <a:xfrm>
            <a:off x="838200" y="4178"/>
            <a:ext cx="10515600" cy="1235326"/>
          </a:xfrm>
        </p:spPr>
        <p:txBody>
          <a:bodyPr/>
          <a:lstStyle/>
          <a:p>
            <a:r>
              <a:rPr lang="en-US" sz="4000" err="1">
                <a:latin typeface="Times New Roman"/>
                <a:cs typeface="Calibri Light"/>
              </a:rPr>
              <a:t>Phân</a:t>
            </a:r>
            <a:r>
              <a:rPr lang="en-US" sz="4000" dirty="0">
                <a:latin typeface="Times New Roman"/>
                <a:cs typeface="Calibri Light"/>
              </a:rPr>
              <a:t> chia </a:t>
            </a:r>
            <a:r>
              <a:rPr lang="en-US" sz="4000" err="1">
                <a:latin typeface="Times New Roman"/>
                <a:cs typeface="Calibri Light"/>
              </a:rPr>
              <a:t>công</a:t>
            </a:r>
            <a:r>
              <a:rPr lang="en-US" sz="4000" dirty="0">
                <a:latin typeface="Times New Roman"/>
                <a:cs typeface="Calibri Light"/>
              </a:rPr>
              <a:t> </a:t>
            </a:r>
            <a:r>
              <a:rPr lang="en-US" sz="4000" err="1">
                <a:latin typeface="Times New Roman"/>
                <a:cs typeface="Calibri Light"/>
              </a:rPr>
              <a:t>việc</a:t>
            </a:r>
            <a:r>
              <a:rPr lang="en-US" sz="4000" dirty="0">
                <a:latin typeface="Times New Roman"/>
                <a:cs typeface="Calibri Light"/>
              </a:rPr>
              <a:t>:</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A726B47E-2478-AC5C-24FB-4C09A0FE074B}"/>
              </a:ext>
            </a:extLst>
          </p:cNvPr>
          <p:cNvSpPr>
            <a:spLocks noGrp="1"/>
          </p:cNvSpPr>
          <p:nvPr>
            <p:ph idx="1"/>
          </p:nvPr>
        </p:nvSpPr>
        <p:spPr>
          <a:xfrm>
            <a:off x="838200" y="1244099"/>
            <a:ext cx="6585283" cy="5223626"/>
          </a:xfrm>
        </p:spPr>
        <p:txBody>
          <a:bodyPr vert="horz" lIns="91440" tIns="45720" rIns="91440" bIns="45720" rtlCol="0" anchor="t">
            <a:normAutofit/>
          </a:bodyPr>
          <a:lstStyle/>
          <a:p>
            <a:pPr marL="342900" indent="-342900">
              <a:buAutoNum type="arabicPeriod"/>
            </a:pPr>
            <a:r>
              <a:rPr lang="en-US" sz="1800" b="1" i="1" err="1">
                <a:latin typeface="Times New Roman"/>
                <a:cs typeface="Calibri"/>
              </a:rPr>
              <a:t>Đỗ</a:t>
            </a:r>
            <a:r>
              <a:rPr lang="en-US" sz="1800" b="1" i="1" dirty="0">
                <a:latin typeface="Times New Roman"/>
                <a:cs typeface="Calibri"/>
              </a:rPr>
              <a:t> Ngọc Anh: </a:t>
            </a:r>
            <a:endParaRPr lang="en-US" sz="1800">
              <a:latin typeface="Times New Roman"/>
              <a:cs typeface="Calibri" panose="020F0502020204030204"/>
            </a:endParaRPr>
          </a:p>
          <a:p>
            <a:pPr marL="0" indent="0">
              <a:buNone/>
            </a:pPr>
            <a:r>
              <a:rPr lang="en-US" sz="1800" dirty="0">
                <a:latin typeface="Times New Roman"/>
                <a:cs typeface="Calibri"/>
              </a:rPr>
              <a:t>• </a:t>
            </a:r>
            <a:r>
              <a:rPr lang="en-US" sz="1800" err="1">
                <a:latin typeface="Times New Roman"/>
                <a:cs typeface="Calibri"/>
              </a:rPr>
              <a:t>Đọc</a:t>
            </a:r>
            <a:r>
              <a:rPr lang="en-US" sz="1800" dirty="0">
                <a:latin typeface="Times New Roman"/>
                <a:cs typeface="Calibri"/>
              </a:rPr>
              <a:t> </a:t>
            </a:r>
            <a:r>
              <a:rPr lang="en-US" sz="1800" err="1">
                <a:latin typeface="Times New Roman"/>
                <a:cs typeface="Calibri"/>
              </a:rPr>
              <a:t>hiểu</a:t>
            </a:r>
            <a:r>
              <a:rPr lang="en-US" sz="1800" dirty="0">
                <a:latin typeface="Times New Roman"/>
                <a:cs typeface="Calibri"/>
              </a:rPr>
              <a:t> </a:t>
            </a:r>
            <a:r>
              <a:rPr lang="en-US" sz="1800" err="1">
                <a:latin typeface="Times New Roman"/>
                <a:cs typeface="Calibri"/>
              </a:rPr>
              <a:t>tài</a:t>
            </a:r>
            <a:r>
              <a:rPr lang="en-US" sz="1800" dirty="0">
                <a:latin typeface="Times New Roman"/>
                <a:cs typeface="Calibri"/>
              </a:rPr>
              <a:t> </a:t>
            </a:r>
            <a:r>
              <a:rPr lang="en-US" sz="1800" err="1">
                <a:latin typeface="Times New Roman"/>
                <a:cs typeface="Calibri"/>
              </a:rPr>
              <a:t>liệu</a:t>
            </a:r>
            <a:r>
              <a:rPr lang="en-US" sz="1800" dirty="0">
                <a:latin typeface="Times New Roman"/>
                <a:cs typeface="Calibri"/>
              </a:rPr>
              <a:t> </a:t>
            </a:r>
            <a:endParaRPr lang="en-US" sz="1800">
              <a:latin typeface="Times New Roman"/>
              <a:cs typeface="Calibri"/>
            </a:endParaRPr>
          </a:p>
          <a:p>
            <a:pPr marL="0" indent="0">
              <a:buNone/>
            </a:pPr>
            <a:r>
              <a:rPr lang="en-US" sz="1800" dirty="0">
                <a:latin typeface="Times New Roman"/>
                <a:cs typeface="Calibri"/>
              </a:rPr>
              <a:t>• Code </a:t>
            </a:r>
            <a:r>
              <a:rPr lang="en-US" sz="1800" err="1">
                <a:latin typeface="Times New Roman"/>
                <a:cs typeface="Calibri"/>
              </a:rPr>
              <a:t>phần</a:t>
            </a:r>
            <a:r>
              <a:rPr lang="en-US" sz="1800" dirty="0">
                <a:latin typeface="Times New Roman"/>
                <a:cs typeface="Calibri"/>
              </a:rPr>
              <a:t> </a:t>
            </a:r>
            <a:r>
              <a:rPr lang="en-US" sz="1800" err="1">
                <a:latin typeface="Times New Roman"/>
                <a:cs typeface="Calibri"/>
              </a:rPr>
              <a:t>RootBlock</a:t>
            </a:r>
            <a:r>
              <a:rPr lang="en-US" sz="1800" dirty="0">
                <a:latin typeface="Times New Roman"/>
                <a:cs typeface="Calibri"/>
              </a:rPr>
              <a:t>:</a:t>
            </a:r>
            <a:endParaRPr lang="en-US" sz="1800">
              <a:latin typeface="Times New Roman"/>
              <a:cs typeface="Calibri"/>
            </a:endParaRPr>
          </a:p>
          <a:p>
            <a:pPr marL="0" indent="0">
              <a:buNone/>
            </a:pPr>
            <a:r>
              <a:rPr lang="en-US" sz="1800" dirty="0">
                <a:latin typeface="Times New Roman"/>
                <a:cs typeface="Calibri"/>
              </a:rPr>
              <a:t>   + </a:t>
            </a:r>
            <a:r>
              <a:rPr lang="en-US" sz="1800" err="1">
                <a:latin typeface="Times New Roman"/>
                <a:cs typeface="Calibri"/>
              </a:rPr>
              <a:t>Đọc</a:t>
            </a:r>
            <a:r>
              <a:rPr lang="en-US" sz="1800" dirty="0">
                <a:latin typeface="Times New Roman"/>
                <a:cs typeface="Calibri"/>
              </a:rPr>
              <a:t> </a:t>
            </a:r>
            <a:r>
              <a:rPr lang="en-US" sz="1800" err="1">
                <a:latin typeface="Times New Roman"/>
                <a:cs typeface="Calibri"/>
              </a:rPr>
              <a:t>các</a:t>
            </a:r>
            <a:r>
              <a:rPr lang="en-US" sz="1800" dirty="0">
                <a:latin typeface="Times New Roman"/>
                <a:cs typeface="Calibri"/>
              </a:rPr>
              <a:t> entry </a:t>
            </a:r>
            <a:r>
              <a:rPr lang="en-US" sz="1800" err="1">
                <a:latin typeface="Times New Roman"/>
                <a:cs typeface="Calibri"/>
              </a:rPr>
              <a:t>trong</a:t>
            </a:r>
            <a:r>
              <a:rPr lang="en-US" sz="1800" dirty="0">
                <a:latin typeface="Times New Roman"/>
                <a:cs typeface="Calibri"/>
              </a:rPr>
              <a:t> </a:t>
            </a:r>
            <a:r>
              <a:rPr lang="en-US" sz="1800" err="1">
                <a:latin typeface="Times New Roman"/>
                <a:cs typeface="Calibri"/>
              </a:rPr>
              <a:t>một</a:t>
            </a:r>
            <a:r>
              <a:rPr lang="en-US" sz="1800" dirty="0">
                <a:latin typeface="Times New Roman"/>
                <a:cs typeface="Calibri"/>
              </a:rPr>
              <a:t> directory.</a:t>
            </a:r>
            <a:endParaRPr lang="en-US" sz="1800">
              <a:latin typeface="Times New Roman"/>
              <a:cs typeface="Calibri"/>
            </a:endParaRPr>
          </a:p>
          <a:p>
            <a:pPr marL="0" indent="0">
              <a:buNone/>
            </a:pPr>
            <a:r>
              <a:rPr lang="en-US" sz="1800" dirty="0">
                <a:latin typeface="Times New Roman"/>
                <a:cs typeface="Calibri"/>
              </a:rPr>
              <a:t>   + Lưu </a:t>
            </a:r>
            <a:r>
              <a:rPr lang="en-US" sz="1800" err="1">
                <a:latin typeface="Times New Roman"/>
                <a:cs typeface="Calibri"/>
              </a:rPr>
              <a:t>toàn</a:t>
            </a:r>
            <a:r>
              <a:rPr lang="en-US" sz="1800" dirty="0">
                <a:latin typeface="Times New Roman"/>
                <a:cs typeface="Calibri"/>
              </a:rPr>
              <a:t> </a:t>
            </a:r>
            <a:r>
              <a:rPr lang="en-US" sz="1800" err="1">
                <a:latin typeface="Times New Roman"/>
                <a:cs typeface="Calibri"/>
              </a:rPr>
              <a:t>bộ</a:t>
            </a:r>
            <a:r>
              <a:rPr lang="en-US" sz="1800" dirty="0">
                <a:latin typeface="Times New Roman"/>
                <a:cs typeface="Calibri"/>
              </a:rPr>
              <a:t> entry </a:t>
            </a:r>
            <a:r>
              <a:rPr lang="en-US" sz="1800" err="1">
                <a:latin typeface="Times New Roman"/>
                <a:cs typeface="Calibri"/>
              </a:rPr>
              <a:t>vào</a:t>
            </a:r>
            <a:r>
              <a:rPr lang="en-US" sz="1800" dirty="0">
                <a:latin typeface="Times New Roman"/>
                <a:cs typeface="Calibri"/>
              </a:rPr>
              <a:t> buffer.</a:t>
            </a:r>
            <a:endParaRPr lang="en-US" sz="1800">
              <a:latin typeface="Times New Roman"/>
              <a:cs typeface="Calibri"/>
            </a:endParaRPr>
          </a:p>
          <a:p>
            <a:pPr marL="0" indent="0">
              <a:buNone/>
            </a:pPr>
            <a:r>
              <a:rPr lang="en-US" sz="1800" dirty="0">
                <a:latin typeface="Times New Roman"/>
                <a:cs typeface="Calibri"/>
              </a:rPr>
              <a:t>   + Hiển </a:t>
            </a:r>
            <a:r>
              <a:rPr lang="en-US" sz="1800" err="1">
                <a:latin typeface="Times New Roman"/>
                <a:cs typeface="Calibri"/>
              </a:rPr>
              <a:t>thị</a:t>
            </a:r>
            <a:r>
              <a:rPr lang="en-US" sz="1800" dirty="0">
                <a:latin typeface="Times New Roman"/>
                <a:cs typeface="Calibri"/>
              </a:rPr>
              <a:t> </a:t>
            </a:r>
            <a:r>
              <a:rPr lang="en-US" sz="1800" err="1">
                <a:latin typeface="Times New Roman"/>
                <a:cs typeface="Calibri"/>
              </a:rPr>
              <a:t>toàn</a:t>
            </a:r>
            <a:r>
              <a:rPr lang="en-US" sz="1800" dirty="0">
                <a:latin typeface="Times New Roman"/>
                <a:cs typeface="Calibri"/>
              </a:rPr>
              <a:t> </a:t>
            </a:r>
            <a:r>
              <a:rPr lang="en-US" sz="1800" err="1">
                <a:latin typeface="Times New Roman"/>
                <a:cs typeface="Calibri"/>
              </a:rPr>
              <a:t>bộ</a:t>
            </a:r>
            <a:r>
              <a:rPr lang="en-US" sz="1800" dirty="0">
                <a:latin typeface="Times New Roman"/>
                <a:cs typeface="Calibri"/>
              </a:rPr>
              <a:t> entry, </a:t>
            </a:r>
            <a:r>
              <a:rPr lang="en-US" sz="1800" err="1">
                <a:latin typeface="Times New Roman"/>
                <a:cs typeface="Calibri"/>
              </a:rPr>
              <a:t>tương</a:t>
            </a:r>
            <a:r>
              <a:rPr lang="en-US" sz="1800" dirty="0">
                <a:latin typeface="Times New Roman"/>
                <a:cs typeface="Calibri"/>
              </a:rPr>
              <a:t> </a:t>
            </a:r>
            <a:r>
              <a:rPr lang="en-US" sz="1800" err="1">
                <a:latin typeface="Times New Roman"/>
                <a:cs typeface="Calibri"/>
              </a:rPr>
              <a:t>đương</a:t>
            </a:r>
            <a:r>
              <a:rPr lang="en-US" sz="1800" dirty="0">
                <a:latin typeface="Times New Roman"/>
                <a:cs typeface="Calibri"/>
              </a:rPr>
              <a:t> </a:t>
            </a:r>
            <a:r>
              <a:rPr lang="en-US" sz="1800" err="1">
                <a:latin typeface="Times New Roman"/>
                <a:cs typeface="Calibri"/>
              </a:rPr>
              <a:t>với</a:t>
            </a:r>
            <a:r>
              <a:rPr lang="en-US" sz="1800" dirty="0">
                <a:latin typeface="Times New Roman"/>
                <a:cs typeface="Calibri"/>
              </a:rPr>
              <a:t> </a:t>
            </a:r>
            <a:r>
              <a:rPr lang="en-US" sz="1800" err="1">
                <a:latin typeface="Times New Roman"/>
                <a:cs typeface="Calibri"/>
              </a:rPr>
              <a:t>nội</a:t>
            </a:r>
            <a:r>
              <a:rPr lang="en-US" sz="1800" dirty="0">
                <a:latin typeface="Times New Roman"/>
                <a:cs typeface="Calibri"/>
              </a:rPr>
              <a:t> dung </a:t>
            </a:r>
            <a:r>
              <a:rPr lang="en-US" sz="1800" err="1">
                <a:latin typeface="Times New Roman"/>
                <a:cs typeface="Calibri"/>
              </a:rPr>
              <a:t>một</a:t>
            </a:r>
            <a:r>
              <a:rPr lang="en-US" sz="1800" dirty="0">
                <a:latin typeface="Times New Roman"/>
                <a:cs typeface="Calibri"/>
              </a:rPr>
              <a:t> directory.</a:t>
            </a:r>
            <a:endParaRPr lang="en-US" sz="1800">
              <a:latin typeface="Times New Roman"/>
              <a:cs typeface="Calibri"/>
            </a:endParaRPr>
          </a:p>
          <a:p>
            <a:pPr marL="0" indent="0">
              <a:buNone/>
            </a:pPr>
            <a:r>
              <a:rPr lang="en-US" sz="1800" dirty="0">
                <a:latin typeface="Times New Roman"/>
                <a:cs typeface="Calibri"/>
              </a:rPr>
              <a:t>   + </a:t>
            </a:r>
            <a:r>
              <a:rPr lang="en-US" sz="1800" err="1">
                <a:latin typeface="Times New Roman"/>
                <a:cs typeface="Calibri"/>
              </a:rPr>
              <a:t>Cách</a:t>
            </a:r>
            <a:r>
              <a:rPr lang="en-US" sz="1800" dirty="0">
                <a:latin typeface="Times New Roman"/>
                <a:cs typeface="Calibri"/>
              </a:rPr>
              <a:t> </a:t>
            </a:r>
            <a:r>
              <a:rPr lang="en-US" sz="1800" err="1">
                <a:latin typeface="Times New Roman"/>
                <a:cs typeface="Calibri"/>
              </a:rPr>
              <a:t>đọc</a:t>
            </a:r>
            <a:r>
              <a:rPr lang="en-US" sz="1800" dirty="0">
                <a:latin typeface="Times New Roman"/>
                <a:cs typeface="Calibri"/>
              </a:rPr>
              <a:t> </a:t>
            </a:r>
            <a:r>
              <a:rPr lang="en-US" sz="1800" err="1">
                <a:latin typeface="Times New Roman"/>
                <a:cs typeface="Calibri"/>
              </a:rPr>
              <a:t>một</a:t>
            </a:r>
            <a:r>
              <a:rPr lang="en-US" sz="1800" dirty="0">
                <a:latin typeface="Times New Roman"/>
                <a:cs typeface="Calibri"/>
              </a:rPr>
              <a:t> file.</a:t>
            </a:r>
            <a:endParaRPr lang="en-US" sz="1800">
              <a:latin typeface="Times New Roman"/>
              <a:cs typeface="Calibri"/>
            </a:endParaRPr>
          </a:p>
          <a:p>
            <a:pPr marL="0" indent="0">
              <a:buNone/>
            </a:pPr>
            <a:r>
              <a:rPr lang="en-US" sz="1800" dirty="0">
                <a:latin typeface="Times New Roman"/>
                <a:cs typeface="Calibri"/>
              </a:rPr>
              <a:t>• </a:t>
            </a:r>
            <a:r>
              <a:rPr lang="en-US" sz="1800" err="1">
                <a:latin typeface="Times New Roman"/>
                <a:cs typeface="Calibri"/>
              </a:rPr>
              <a:t>Giải</a:t>
            </a:r>
            <a:r>
              <a:rPr lang="en-US" sz="1800" dirty="0">
                <a:latin typeface="Times New Roman"/>
                <a:cs typeface="Calibri"/>
              </a:rPr>
              <a:t> </a:t>
            </a:r>
            <a:r>
              <a:rPr lang="en-US" sz="1800" err="1">
                <a:latin typeface="Times New Roman"/>
                <a:cs typeface="Calibri"/>
              </a:rPr>
              <a:t>thích</a:t>
            </a:r>
            <a:r>
              <a:rPr lang="en-US" sz="1800" dirty="0">
                <a:latin typeface="Times New Roman"/>
                <a:cs typeface="Calibri"/>
              </a:rPr>
              <a:t> </a:t>
            </a:r>
            <a:r>
              <a:rPr lang="en-US" sz="1800" err="1">
                <a:latin typeface="Times New Roman"/>
                <a:cs typeface="Calibri"/>
              </a:rPr>
              <a:t>kết</a:t>
            </a:r>
            <a:r>
              <a:rPr lang="en-US" sz="1800" dirty="0">
                <a:latin typeface="Times New Roman"/>
                <a:cs typeface="Calibri"/>
              </a:rPr>
              <a:t> </a:t>
            </a:r>
            <a:r>
              <a:rPr lang="en-US" sz="1800" err="1">
                <a:latin typeface="Times New Roman"/>
                <a:cs typeface="Calibri"/>
              </a:rPr>
              <a:t>quả</a:t>
            </a:r>
            <a:r>
              <a:rPr lang="en-US" sz="1800" dirty="0">
                <a:latin typeface="Times New Roman"/>
                <a:cs typeface="Calibri"/>
              </a:rPr>
              <a:t> Demo</a:t>
            </a:r>
            <a:endParaRPr lang="en-US" sz="1800">
              <a:latin typeface="Times New Roman"/>
              <a:cs typeface="Calibri"/>
            </a:endParaRPr>
          </a:p>
          <a:p>
            <a:pPr marL="0" indent="0">
              <a:buNone/>
            </a:pPr>
            <a:endParaRPr lang="en-US" sz="1800" dirty="0">
              <a:latin typeface="Times New Roman"/>
              <a:cs typeface="Calibri"/>
            </a:endParaRPr>
          </a:p>
          <a:p>
            <a:pPr marL="0" indent="0">
              <a:buNone/>
            </a:pPr>
            <a:r>
              <a:rPr lang="en-US" sz="1800" b="1" i="1" dirty="0">
                <a:latin typeface="Times New Roman"/>
                <a:cs typeface="Calibri"/>
              </a:rPr>
              <a:t>2. Đặng Hải Dương:</a:t>
            </a:r>
            <a:endParaRPr lang="en-US" sz="1800" b="1" i="1">
              <a:latin typeface="Times New Roman"/>
              <a:cs typeface="Calibri"/>
            </a:endParaRPr>
          </a:p>
          <a:p>
            <a:pPr marL="0" indent="0">
              <a:buNone/>
            </a:pPr>
            <a:r>
              <a:rPr lang="en-US" sz="1800" dirty="0">
                <a:latin typeface="Times New Roman"/>
                <a:cs typeface="Calibri"/>
              </a:rPr>
              <a:t>• </a:t>
            </a:r>
            <a:r>
              <a:rPr lang="en-US" sz="1800" err="1">
                <a:latin typeface="Times New Roman"/>
                <a:cs typeface="Calibri"/>
              </a:rPr>
              <a:t>Đọc</a:t>
            </a:r>
            <a:r>
              <a:rPr lang="en-US" sz="1800" dirty="0">
                <a:latin typeface="Times New Roman"/>
                <a:cs typeface="Calibri"/>
              </a:rPr>
              <a:t> </a:t>
            </a:r>
            <a:r>
              <a:rPr lang="en-US" sz="1800" err="1">
                <a:latin typeface="Times New Roman"/>
                <a:cs typeface="Calibri"/>
              </a:rPr>
              <a:t>hiểu</a:t>
            </a:r>
            <a:r>
              <a:rPr lang="en-US" sz="1800" dirty="0">
                <a:latin typeface="Times New Roman"/>
                <a:cs typeface="Calibri"/>
              </a:rPr>
              <a:t> </a:t>
            </a:r>
            <a:r>
              <a:rPr lang="en-US" sz="1800" err="1">
                <a:latin typeface="Times New Roman"/>
                <a:cs typeface="Calibri"/>
              </a:rPr>
              <a:t>tài</a:t>
            </a:r>
            <a:r>
              <a:rPr lang="en-US" sz="1800" dirty="0">
                <a:latin typeface="Times New Roman"/>
                <a:cs typeface="Calibri"/>
              </a:rPr>
              <a:t> </a:t>
            </a:r>
            <a:r>
              <a:rPr lang="en-US" sz="1800" err="1">
                <a:latin typeface="Times New Roman"/>
                <a:cs typeface="Calibri"/>
              </a:rPr>
              <a:t>liệu</a:t>
            </a:r>
            <a:r>
              <a:rPr lang="en-US" sz="1800" dirty="0">
                <a:latin typeface="Times New Roman"/>
                <a:cs typeface="Calibri"/>
              </a:rPr>
              <a:t>.</a:t>
            </a:r>
            <a:endParaRPr lang="en-US" sz="1800">
              <a:latin typeface="Times New Roman"/>
              <a:cs typeface="Calibri"/>
            </a:endParaRPr>
          </a:p>
          <a:p>
            <a:pPr marL="0" indent="0">
              <a:buNone/>
            </a:pPr>
            <a:r>
              <a:rPr lang="en-US" sz="1800" dirty="0">
                <a:latin typeface="Times New Roman"/>
                <a:cs typeface="Calibri"/>
              </a:rPr>
              <a:t>• Code </a:t>
            </a:r>
            <a:r>
              <a:rPr lang="en-US" sz="1800" err="1">
                <a:latin typeface="Times New Roman"/>
                <a:cs typeface="Calibri"/>
              </a:rPr>
              <a:t>phần</a:t>
            </a:r>
            <a:r>
              <a:rPr lang="en-US" sz="1800" dirty="0">
                <a:latin typeface="Times New Roman"/>
                <a:cs typeface="Calibri"/>
              </a:rPr>
              <a:t> </a:t>
            </a:r>
            <a:r>
              <a:rPr lang="en-US" sz="1800" err="1">
                <a:latin typeface="Times New Roman"/>
                <a:cs typeface="Calibri"/>
              </a:rPr>
              <a:t>hiển</a:t>
            </a:r>
            <a:r>
              <a:rPr lang="en-US" sz="1800" dirty="0">
                <a:latin typeface="Times New Roman"/>
                <a:cs typeface="Calibri"/>
              </a:rPr>
              <a:t> </a:t>
            </a:r>
            <a:r>
              <a:rPr lang="en-US" sz="1800" err="1">
                <a:latin typeface="Times New Roman"/>
                <a:cs typeface="Calibri"/>
              </a:rPr>
              <a:t>thị</a:t>
            </a:r>
            <a:r>
              <a:rPr lang="en-US" sz="1800" dirty="0">
                <a:latin typeface="Times New Roman"/>
                <a:cs typeface="Calibri"/>
              </a:rPr>
              <a:t> </a:t>
            </a:r>
            <a:r>
              <a:rPr lang="en-US" sz="1800" err="1">
                <a:latin typeface="Times New Roman"/>
                <a:cs typeface="Calibri"/>
              </a:rPr>
              <a:t>theo</a:t>
            </a:r>
            <a:r>
              <a:rPr lang="en-US" sz="1800" dirty="0">
                <a:latin typeface="Times New Roman"/>
                <a:cs typeface="Calibri"/>
              </a:rPr>
              <a:t> User Input.</a:t>
            </a:r>
            <a:endParaRPr lang="en-US" sz="1800">
              <a:latin typeface="Times New Roman"/>
              <a:cs typeface="Calibri"/>
            </a:endParaRPr>
          </a:p>
          <a:p>
            <a:pPr marL="0" indent="0">
              <a:buNone/>
            </a:pPr>
            <a:r>
              <a:rPr lang="en-US" sz="1800" dirty="0">
                <a:latin typeface="Times New Roman"/>
                <a:cs typeface="Calibri"/>
              </a:rPr>
              <a:t>• </a:t>
            </a:r>
            <a:r>
              <a:rPr lang="en-US" sz="1800" err="1">
                <a:latin typeface="Times New Roman"/>
                <a:cs typeface="Calibri"/>
              </a:rPr>
              <a:t>Vẽ</a:t>
            </a:r>
            <a:r>
              <a:rPr lang="en-US" sz="1800" dirty="0">
                <a:latin typeface="Times New Roman"/>
                <a:cs typeface="Calibri"/>
              </a:rPr>
              <a:t> </a:t>
            </a:r>
            <a:r>
              <a:rPr lang="en-US" sz="1800" err="1">
                <a:latin typeface="Times New Roman"/>
                <a:cs typeface="Calibri"/>
              </a:rPr>
              <a:t>lưu</a:t>
            </a:r>
            <a:r>
              <a:rPr lang="en-US" sz="1800" dirty="0">
                <a:latin typeface="Times New Roman"/>
                <a:cs typeface="Calibri"/>
              </a:rPr>
              <a:t> </a:t>
            </a:r>
            <a:r>
              <a:rPr lang="en-US" sz="1800" err="1">
                <a:latin typeface="Times New Roman"/>
                <a:cs typeface="Calibri"/>
              </a:rPr>
              <a:t>đồ</a:t>
            </a:r>
            <a:r>
              <a:rPr lang="en-US" sz="1800" dirty="0">
                <a:latin typeface="Times New Roman"/>
                <a:cs typeface="Calibri"/>
              </a:rPr>
              <a:t> </a:t>
            </a:r>
            <a:r>
              <a:rPr lang="en-US" sz="1800" err="1">
                <a:latin typeface="Times New Roman"/>
                <a:cs typeface="Calibri"/>
              </a:rPr>
              <a:t>thuật</a:t>
            </a:r>
            <a:r>
              <a:rPr lang="en-US" sz="1800" dirty="0">
                <a:latin typeface="Times New Roman"/>
                <a:cs typeface="Calibri"/>
              </a:rPr>
              <a:t> </a:t>
            </a:r>
            <a:r>
              <a:rPr lang="en-US" sz="1800" err="1">
                <a:latin typeface="Times New Roman"/>
                <a:cs typeface="Calibri"/>
              </a:rPr>
              <a:t>toán</a:t>
            </a:r>
            <a:r>
              <a:rPr lang="en-US" sz="1800" dirty="0">
                <a:latin typeface="Times New Roman"/>
                <a:cs typeface="Calibri"/>
              </a:rPr>
              <a:t> </a:t>
            </a:r>
            <a:r>
              <a:rPr lang="en-US" sz="1800" err="1">
                <a:latin typeface="Times New Roman"/>
                <a:cs typeface="Calibri"/>
              </a:rPr>
              <a:t>phần</a:t>
            </a:r>
            <a:r>
              <a:rPr lang="en-US" sz="1800" dirty="0">
                <a:latin typeface="Times New Roman"/>
                <a:cs typeface="Calibri"/>
              </a:rPr>
              <a:t> </a:t>
            </a:r>
            <a:r>
              <a:rPr lang="en-US" sz="1800" err="1">
                <a:latin typeface="Times New Roman"/>
                <a:cs typeface="Calibri"/>
              </a:rPr>
              <a:t>xử</a:t>
            </a:r>
            <a:r>
              <a:rPr lang="en-US" sz="1800" dirty="0">
                <a:latin typeface="Times New Roman"/>
                <a:cs typeface="Calibri"/>
              </a:rPr>
              <a:t> </a:t>
            </a:r>
            <a:r>
              <a:rPr lang="en-US" sz="1800" err="1">
                <a:latin typeface="Times New Roman"/>
                <a:cs typeface="Calibri"/>
              </a:rPr>
              <a:t>lý</a:t>
            </a:r>
            <a:r>
              <a:rPr lang="en-US" sz="1800" dirty="0">
                <a:latin typeface="Times New Roman"/>
                <a:cs typeface="Calibri"/>
              </a:rPr>
              <a:t> </a:t>
            </a:r>
            <a:r>
              <a:rPr lang="en-US" sz="1800" err="1">
                <a:latin typeface="Times New Roman"/>
                <a:cs typeface="Calibri"/>
              </a:rPr>
              <a:t>theo</a:t>
            </a:r>
            <a:r>
              <a:rPr lang="en-US" sz="1800" dirty="0">
                <a:latin typeface="Times New Roman"/>
                <a:cs typeface="Calibri"/>
              </a:rPr>
              <a:t> User Input.</a:t>
            </a:r>
            <a:endParaRPr lang="en-US" sz="1800">
              <a:latin typeface="Times New Roman"/>
              <a:cs typeface="Calibri"/>
            </a:endParaRPr>
          </a:p>
          <a:p>
            <a:pPr marL="0" indent="0">
              <a:buNone/>
            </a:pPr>
            <a:r>
              <a:rPr lang="en-US" sz="1800" dirty="0">
                <a:latin typeface="Times New Roman"/>
                <a:cs typeface="Calibri"/>
              </a:rPr>
              <a:t>• </a:t>
            </a:r>
            <a:r>
              <a:rPr lang="en-US" sz="1800" err="1">
                <a:latin typeface="Times New Roman"/>
                <a:cs typeface="Calibri"/>
              </a:rPr>
              <a:t>Giải</a:t>
            </a:r>
            <a:r>
              <a:rPr lang="en-US" sz="1800" dirty="0">
                <a:latin typeface="Times New Roman"/>
                <a:cs typeface="Calibri"/>
              </a:rPr>
              <a:t> </a:t>
            </a:r>
            <a:r>
              <a:rPr lang="en-US" sz="1800" err="1">
                <a:latin typeface="Times New Roman"/>
                <a:cs typeface="Calibri"/>
              </a:rPr>
              <a:t>thích</a:t>
            </a:r>
            <a:r>
              <a:rPr lang="en-US" sz="1800" dirty="0">
                <a:latin typeface="Times New Roman"/>
                <a:cs typeface="Calibri"/>
              </a:rPr>
              <a:t> </a:t>
            </a:r>
            <a:r>
              <a:rPr lang="en-US" sz="1800" err="1">
                <a:latin typeface="Times New Roman"/>
                <a:cs typeface="Calibri"/>
              </a:rPr>
              <a:t>lưu</a:t>
            </a:r>
            <a:r>
              <a:rPr lang="en-US" sz="1800" dirty="0">
                <a:latin typeface="Times New Roman"/>
                <a:cs typeface="Calibri"/>
              </a:rPr>
              <a:t> </a:t>
            </a:r>
            <a:r>
              <a:rPr lang="en-US" sz="1800" err="1">
                <a:latin typeface="Times New Roman"/>
                <a:cs typeface="Calibri"/>
              </a:rPr>
              <a:t>đồ</a:t>
            </a:r>
            <a:r>
              <a:rPr lang="en-US" sz="1800" dirty="0">
                <a:latin typeface="Times New Roman"/>
                <a:cs typeface="Calibri"/>
              </a:rPr>
              <a:t> </a:t>
            </a:r>
            <a:r>
              <a:rPr lang="en-US" sz="1800" err="1">
                <a:latin typeface="Times New Roman"/>
                <a:cs typeface="Calibri"/>
              </a:rPr>
              <a:t>thuật</a:t>
            </a:r>
            <a:r>
              <a:rPr lang="en-US" sz="1800" dirty="0">
                <a:latin typeface="Times New Roman"/>
                <a:cs typeface="Calibri"/>
              </a:rPr>
              <a:t> </a:t>
            </a:r>
            <a:r>
              <a:rPr lang="en-US" sz="1800" err="1">
                <a:latin typeface="Times New Roman"/>
                <a:cs typeface="Calibri"/>
              </a:rPr>
              <a:t>toán</a:t>
            </a:r>
            <a:r>
              <a:rPr lang="en-US" sz="1800" dirty="0">
                <a:latin typeface="Times New Roman"/>
                <a:cs typeface="Calibri"/>
              </a:rPr>
              <a:t>.</a:t>
            </a:r>
            <a:endParaRPr lang="en-US" sz="1800">
              <a:latin typeface="Times New Roman"/>
              <a:cs typeface="Calibri"/>
            </a:endParaRPr>
          </a:p>
          <a:p>
            <a:pPr marL="0" indent="0">
              <a:buNone/>
            </a:pPr>
            <a:endParaRPr lang="en-US" sz="1800" dirty="0">
              <a:cs typeface="Calibri"/>
            </a:endParaRPr>
          </a:p>
          <a:p>
            <a:pPr marL="0" indent="0">
              <a:buNone/>
            </a:pPr>
            <a:endParaRPr lang="en-US" dirty="0">
              <a:cs typeface="Calibri"/>
            </a:endParaRPr>
          </a:p>
          <a:p>
            <a:pPr>
              <a:buAutoNum type="arabicPeriod"/>
            </a:pPr>
            <a:endParaRPr lang="en-US" dirty="0">
              <a:cs typeface="Calibri"/>
            </a:endParaRPr>
          </a:p>
        </p:txBody>
      </p:sp>
      <p:sp>
        <p:nvSpPr>
          <p:cNvPr id="4" name="TextBox 3">
            <a:extLst>
              <a:ext uri="{FF2B5EF4-FFF2-40B4-BE49-F238E27FC236}">
                <a16:creationId xmlns:a16="http://schemas.microsoft.com/office/drawing/2014/main" id="{9A65AF1C-F6C1-F0B2-7320-FC0282875E1C}"/>
              </a:ext>
            </a:extLst>
          </p:cNvPr>
          <p:cNvSpPr txBox="1"/>
          <p:nvPr/>
        </p:nvSpPr>
        <p:spPr>
          <a:xfrm>
            <a:off x="7504697" y="1248276"/>
            <a:ext cx="45594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Times New Roman"/>
                <a:cs typeface="Calibri"/>
              </a:rPr>
              <a:t>3. Nguyễn Hoàng Sơn:</a:t>
            </a:r>
          </a:p>
          <a:p>
            <a:r>
              <a:rPr lang="en-US" dirty="0">
                <a:latin typeface="Times New Roman"/>
                <a:cs typeface="Calibri"/>
              </a:rPr>
              <a:t>• </a:t>
            </a:r>
            <a:r>
              <a:rPr lang="en-US" err="1">
                <a:latin typeface="Times New Roman"/>
                <a:cs typeface="Calibri"/>
              </a:rPr>
              <a:t>Đọc</a:t>
            </a:r>
            <a:r>
              <a:rPr lang="en-US" dirty="0">
                <a:latin typeface="Times New Roman"/>
                <a:cs typeface="Calibri"/>
              </a:rPr>
              <a:t> </a:t>
            </a:r>
            <a:r>
              <a:rPr lang="en-US" err="1">
                <a:latin typeface="Times New Roman"/>
                <a:cs typeface="Calibri"/>
              </a:rPr>
              <a:t>hiểu</a:t>
            </a:r>
            <a:r>
              <a:rPr lang="en-US" dirty="0">
                <a:latin typeface="Times New Roman"/>
                <a:cs typeface="Calibri"/>
              </a:rPr>
              <a:t> </a:t>
            </a:r>
            <a:r>
              <a:rPr lang="en-US" err="1">
                <a:latin typeface="Times New Roman"/>
                <a:cs typeface="Calibri"/>
              </a:rPr>
              <a:t>tài</a:t>
            </a:r>
            <a:r>
              <a:rPr lang="en-US" dirty="0">
                <a:latin typeface="Times New Roman"/>
                <a:cs typeface="Calibri"/>
              </a:rPr>
              <a:t> </a:t>
            </a:r>
            <a:r>
              <a:rPr lang="en-US" err="1">
                <a:latin typeface="Times New Roman"/>
                <a:cs typeface="Calibri"/>
              </a:rPr>
              <a:t>liệu</a:t>
            </a:r>
            <a:r>
              <a:rPr lang="en-US" dirty="0">
                <a:latin typeface="Times New Roman"/>
                <a:cs typeface="Calibri"/>
              </a:rPr>
              <a:t>.</a:t>
            </a:r>
          </a:p>
          <a:p>
            <a:r>
              <a:rPr lang="en-US" dirty="0">
                <a:latin typeface="Times New Roman"/>
                <a:cs typeface="Calibri"/>
              </a:rPr>
              <a:t>• Code </a:t>
            </a:r>
            <a:r>
              <a:rPr lang="en-US" err="1">
                <a:latin typeface="Times New Roman"/>
                <a:cs typeface="Calibri"/>
              </a:rPr>
              <a:t>phần</a:t>
            </a:r>
            <a:r>
              <a:rPr lang="en-US" dirty="0">
                <a:latin typeface="Times New Roman"/>
                <a:cs typeface="Calibri"/>
              </a:rPr>
              <a:t> </a:t>
            </a:r>
            <a:r>
              <a:rPr lang="en-US" err="1">
                <a:latin typeface="Times New Roman"/>
                <a:cs typeface="Calibri"/>
              </a:rPr>
              <a:t>BootBlock</a:t>
            </a:r>
            <a:r>
              <a:rPr lang="en-US" dirty="0">
                <a:latin typeface="Times New Roman"/>
                <a:cs typeface="Calibri"/>
              </a:rPr>
              <a:t>.</a:t>
            </a:r>
          </a:p>
          <a:p>
            <a:r>
              <a:rPr lang="en-US" dirty="0">
                <a:latin typeface="Times New Roman"/>
                <a:cs typeface="Calibri"/>
              </a:rPr>
              <a:t>   + </a:t>
            </a:r>
            <a:r>
              <a:rPr lang="en-US" err="1">
                <a:latin typeface="Times New Roman"/>
                <a:cs typeface="Calibri"/>
              </a:rPr>
              <a:t>Đọc</a:t>
            </a:r>
            <a:r>
              <a:rPr lang="en-US" dirty="0">
                <a:latin typeface="Times New Roman"/>
                <a:cs typeface="Calibri"/>
              </a:rPr>
              <a:t> </a:t>
            </a:r>
            <a:r>
              <a:rPr lang="en-US" err="1">
                <a:latin typeface="Times New Roman"/>
                <a:cs typeface="Calibri"/>
              </a:rPr>
              <a:t>về</a:t>
            </a:r>
            <a:r>
              <a:rPr lang="en-US" dirty="0">
                <a:latin typeface="Times New Roman"/>
                <a:cs typeface="Calibri"/>
              </a:rPr>
              <a:t> File system type </a:t>
            </a:r>
            <a:r>
              <a:rPr lang="en-US" err="1">
                <a:latin typeface="Times New Roman"/>
                <a:cs typeface="Calibri"/>
              </a:rPr>
              <a:t>và</a:t>
            </a:r>
            <a:r>
              <a:rPr lang="en-US" dirty="0">
                <a:latin typeface="Times New Roman"/>
                <a:cs typeface="Calibri"/>
              </a:rPr>
              <a:t> </a:t>
            </a:r>
            <a:r>
              <a:rPr lang="en-US" err="1">
                <a:latin typeface="Times New Roman"/>
                <a:cs typeface="Calibri"/>
              </a:rPr>
              <a:t>BootBlock</a:t>
            </a:r>
            <a:r>
              <a:rPr lang="en-US" dirty="0">
                <a:latin typeface="Times New Roman"/>
                <a:cs typeface="Calibri"/>
              </a:rPr>
              <a:t>.</a:t>
            </a:r>
          </a:p>
          <a:p>
            <a:r>
              <a:rPr lang="en-US" dirty="0">
                <a:latin typeface="Times New Roman"/>
                <a:cs typeface="Calibri"/>
              </a:rPr>
              <a:t>   + </a:t>
            </a:r>
            <a:r>
              <a:rPr lang="en-US" err="1">
                <a:latin typeface="Times New Roman"/>
                <a:cs typeface="Calibri"/>
              </a:rPr>
              <a:t>Tìm</a:t>
            </a:r>
            <a:r>
              <a:rPr lang="en-US" dirty="0">
                <a:latin typeface="Times New Roman"/>
                <a:cs typeface="Calibri"/>
              </a:rPr>
              <a:t> root directory address.</a:t>
            </a:r>
          </a:p>
          <a:p>
            <a:r>
              <a:rPr lang="en-US" dirty="0">
                <a:latin typeface="Times New Roman"/>
                <a:cs typeface="Calibri"/>
              </a:rPr>
              <a:t>• </a:t>
            </a:r>
            <a:r>
              <a:rPr lang="en-US" err="1">
                <a:latin typeface="Times New Roman"/>
                <a:cs typeface="Calibri"/>
              </a:rPr>
              <a:t>Thuyết</a:t>
            </a:r>
            <a:r>
              <a:rPr lang="en-US" dirty="0">
                <a:latin typeface="Times New Roman"/>
                <a:cs typeface="Calibri"/>
              </a:rPr>
              <a:t> </a:t>
            </a:r>
            <a:r>
              <a:rPr lang="en-US" err="1">
                <a:latin typeface="Times New Roman"/>
                <a:cs typeface="Calibri"/>
              </a:rPr>
              <a:t>trình</a:t>
            </a:r>
            <a:r>
              <a:rPr lang="en-US" dirty="0">
                <a:latin typeface="Times New Roman"/>
                <a:cs typeface="Calibri"/>
              </a:rPr>
              <a:t> </a:t>
            </a:r>
            <a:r>
              <a:rPr lang="en-US" err="1">
                <a:latin typeface="Times New Roman"/>
                <a:cs typeface="Calibri"/>
              </a:rPr>
              <a:t>chính</a:t>
            </a:r>
            <a:r>
              <a:rPr lang="en-US" dirty="0">
                <a:latin typeface="Times New Roman"/>
                <a:cs typeface="Calibri"/>
              </a:rPr>
              <a:t>.</a:t>
            </a:r>
          </a:p>
        </p:txBody>
      </p:sp>
      <p:cxnSp>
        <p:nvCxnSpPr>
          <p:cNvPr id="6" name="Straight Arrow Connector 5">
            <a:extLst>
              <a:ext uri="{FF2B5EF4-FFF2-40B4-BE49-F238E27FC236}">
                <a16:creationId xmlns:a16="http://schemas.microsoft.com/office/drawing/2014/main" id="{9AE58160-97C0-10F7-18D7-A0952810253E}"/>
              </a:ext>
            </a:extLst>
          </p:cNvPr>
          <p:cNvCxnSpPr/>
          <p:nvPr/>
        </p:nvCxnSpPr>
        <p:spPr>
          <a:xfrm flipH="1">
            <a:off x="7364628" y="1079333"/>
            <a:ext cx="1204" cy="554655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26A3FE9-C884-4CEF-EB1E-E892F0DA86D0}"/>
                  </a:ext>
                </a:extLst>
              </p14:cNvPr>
              <p14:cNvContentPartPr/>
              <p14:nvPr/>
            </p14:nvContentPartPr>
            <p14:xfrm>
              <a:off x="14431107" y="1160584"/>
              <a:ext cx="11723" cy="11723"/>
            </p14:xfrm>
          </p:contentPart>
        </mc:Choice>
        <mc:Fallback>
          <p:pic>
            <p:nvPicPr>
              <p:cNvPr id="5" name="Ink 4">
                <a:extLst>
                  <a:ext uri="{FF2B5EF4-FFF2-40B4-BE49-F238E27FC236}">
                    <a16:creationId xmlns:a16="http://schemas.microsoft.com/office/drawing/2014/main" id="{B26A3FE9-C884-4CEF-EB1E-E892F0DA86D0}"/>
                  </a:ext>
                </a:extLst>
              </p:cNvPr>
              <p:cNvPicPr/>
              <p:nvPr/>
            </p:nvPicPr>
            <p:blipFill>
              <a:blip r:embed="rId3"/>
              <a:stretch>
                <a:fillRect/>
              </a:stretch>
            </p:blipFill>
            <p:spPr>
              <a:xfrm>
                <a:off x="13844957" y="574434"/>
                <a:ext cx="1172300" cy="11723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E6E5695-6E45-685B-B8B2-CD70EA6BC8CE}"/>
                  </a:ext>
                </a:extLst>
              </p14:cNvPr>
              <p14:cNvContentPartPr/>
              <p14:nvPr/>
            </p14:nvContentPartPr>
            <p14:xfrm>
              <a:off x="-2567353" y="3130061"/>
              <a:ext cx="11723" cy="11723"/>
            </p14:xfrm>
          </p:contentPart>
        </mc:Choice>
        <mc:Fallback>
          <p:pic>
            <p:nvPicPr>
              <p:cNvPr id="7" name="Ink 6">
                <a:extLst>
                  <a:ext uri="{FF2B5EF4-FFF2-40B4-BE49-F238E27FC236}">
                    <a16:creationId xmlns:a16="http://schemas.microsoft.com/office/drawing/2014/main" id="{1E6E5695-6E45-685B-B8B2-CD70EA6BC8CE}"/>
                  </a:ext>
                </a:extLst>
              </p:cNvPr>
              <p:cNvPicPr/>
              <p:nvPr/>
            </p:nvPicPr>
            <p:blipFill>
              <a:blip r:embed="rId5"/>
              <a:stretch>
                <a:fillRect/>
              </a:stretch>
            </p:blipFill>
            <p:spPr>
              <a:xfrm>
                <a:off x="-2615222" y="2543911"/>
                <a:ext cx="108438" cy="1172300"/>
              </a:xfrm>
              <a:prstGeom prst="rect">
                <a:avLst/>
              </a:prstGeom>
            </p:spPr>
          </p:pic>
        </mc:Fallback>
      </mc:AlternateContent>
    </p:spTree>
    <p:extLst>
      <p:ext uri="{BB962C8B-B14F-4D97-AF65-F5344CB8AC3E}">
        <p14:creationId xmlns:p14="http://schemas.microsoft.com/office/powerpoint/2010/main" val="20614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1D650FA4-BD86-24F9-32A8-05CD733CDC3E}"/>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14341DB-AB1E-C076-C067-6D79A29FB23F}"/>
              </a:ext>
            </a:extLst>
          </p:cNvPr>
          <p:cNvSpPr>
            <a:spLocks noGrp="1"/>
          </p:cNvSpPr>
          <p:nvPr>
            <p:ph type="title"/>
          </p:nvPr>
        </p:nvSpPr>
        <p:spPr>
          <a:xfrm>
            <a:off x="838200" y="365125"/>
            <a:ext cx="4638384" cy="1899912"/>
          </a:xfrm>
        </p:spPr>
        <p:txBody>
          <a:bodyPr>
            <a:normAutofit/>
          </a:bodyPr>
          <a:lstStyle/>
          <a:p>
            <a:r>
              <a:rPr lang="vi-VN" sz="4000">
                <a:latin typeface="Arial"/>
                <a:ea typeface="+mj-lt"/>
                <a:cs typeface="Times New Roman"/>
              </a:rPr>
              <a:t>Reference material</a:t>
            </a:r>
            <a:endParaRPr lang="vi-VN" sz="4000">
              <a:latin typeface="Arial"/>
              <a:cs typeface="Times New Roman"/>
            </a:endParaRPr>
          </a:p>
        </p:txBody>
      </p:sp>
      <p:sp>
        <p:nvSpPr>
          <p:cNvPr id="3" name="Chỗ dành sẵn cho Nội dung 2">
            <a:extLst>
              <a:ext uri="{FF2B5EF4-FFF2-40B4-BE49-F238E27FC236}">
                <a16:creationId xmlns:a16="http://schemas.microsoft.com/office/drawing/2014/main" id="{D59184E0-81FE-436D-148F-4E3B549B8D3F}"/>
              </a:ext>
            </a:extLst>
          </p:cNvPr>
          <p:cNvSpPr>
            <a:spLocks noGrp="1"/>
          </p:cNvSpPr>
          <p:nvPr>
            <p:ph idx="1"/>
          </p:nvPr>
        </p:nvSpPr>
        <p:spPr>
          <a:xfrm>
            <a:off x="838200" y="3602669"/>
            <a:ext cx="7275769" cy="2574294"/>
          </a:xfrm>
        </p:spPr>
        <p:txBody>
          <a:bodyPr vert="horz" lIns="91440" tIns="45720" rIns="91440" bIns="45720" rtlCol="0">
            <a:normAutofit/>
          </a:bodyPr>
          <a:lstStyle/>
          <a:p>
            <a:pPr>
              <a:buNone/>
            </a:pPr>
            <a:r>
              <a:rPr lang="vi-VN" sz="2000">
                <a:ea typeface="+mn-lt"/>
                <a:cs typeface="+mn-lt"/>
                <a:hlinkClick r:id="rId3"/>
              </a:rPr>
              <a:t>http://www.c-jump.com/CIS24/Slides/FAT/FAT.html</a:t>
            </a:r>
            <a:endParaRPr lang="vi-VN" sz="2000"/>
          </a:p>
          <a:p>
            <a:pPr>
              <a:buNone/>
            </a:pPr>
            <a:r>
              <a:rPr lang="vi-VN" sz="2000">
                <a:ea typeface="+mn-lt"/>
                <a:cs typeface="+mn-lt"/>
                <a:hlinkClick r:id="rId4"/>
              </a:rPr>
              <a:t>http://www.tavi.co.uk/phobos/fat.html</a:t>
            </a:r>
            <a:endParaRPr lang="vi-VN" sz="2000"/>
          </a:p>
          <a:p>
            <a:pPr>
              <a:buNone/>
            </a:pPr>
            <a:r>
              <a:rPr lang="vi-VN" sz="2000">
                <a:ea typeface="+mn-lt"/>
                <a:cs typeface="+mn-lt"/>
                <a:hlinkClick r:id="rId5"/>
              </a:rPr>
              <a:t>https://en.wikipedia.org/wiki/Design_of_the_FAT_file_system</a:t>
            </a:r>
            <a:endParaRPr lang="vi-VN" sz="2000"/>
          </a:p>
          <a:p>
            <a:pPr marL="0" indent="0">
              <a:buNone/>
            </a:pPr>
            <a:endParaRPr lang="vi-VN" sz="2000">
              <a:latin typeface="Arial"/>
              <a:cs typeface="Arial" panose="020B0604020202020204" pitchFamily="34" charset="0"/>
            </a:endParaRPr>
          </a:p>
        </p:txBody>
      </p:sp>
    </p:spTree>
    <p:extLst>
      <p:ext uri="{BB962C8B-B14F-4D97-AF65-F5344CB8AC3E}">
        <p14:creationId xmlns:p14="http://schemas.microsoft.com/office/powerpoint/2010/main" val="221917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7F9A2E-3203-5272-48EA-D61D0F928A15}"/>
              </a:ext>
            </a:extLst>
          </p:cNvPr>
          <p:cNvPicPr>
            <a:picLocks noChangeAspect="1"/>
          </p:cNvPicPr>
          <p:nvPr/>
        </p:nvPicPr>
        <p:blipFill rotWithShape="1">
          <a:blip r:embed="rId2"/>
          <a:srcRect l="9091" t="23103"/>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6BF31FA-A400-7EA5-47D9-ACED77498342}"/>
              </a:ext>
            </a:extLst>
          </p:cNvPr>
          <p:cNvSpPr>
            <a:spLocks noGrp="1"/>
          </p:cNvSpPr>
          <p:nvPr>
            <p:ph type="title"/>
          </p:nvPr>
        </p:nvSpPr>
        <p:spPr>
          <a:xfrm>
            <a:off x="349469" y="1935157"/>
            <a:ext cx="9078562" cy="2387600"/>
          </a:xfrm>
        </p:spPr>
        <p:txBody>
          <a:bodyPr vert="horz" lIns="91440" tIns="45720" rIns="91440" bIns="45720" rtlCol="0" anchor="b">
            <a:normAutofit/>
          </a:bodyPr>
          <a:lstStyle/>
          <a:p>
            <a:r>
              <a:rPr lang="en-US" sz="6600" b="1">
                <a:solidFill>
                  <a:schemeClr val="bg1"/>
                </a:solidFill>
                <a:latin typeface="Arial"/>
                <a:cs typeface="Arial"/>
              </a:rPr>
              <a:t>THANK YOU!</a:t>
            </a:r>
          </a:p>
        </p:txBody>
      </p:sp>
      <p:sp>
        <p:nvSpPr>
          <p:cNvPr id="19" name="Rectangle: Rounded Corners 1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31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7"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E8553-530F-A7A9-53CA-AF76C61EDD09}"/>
              </a:ext>
            </a:extLst>
          </p:cNvPr>
          <p:cNvSpPr>
            <a:spLocks noGrp="1"/>
          </p:cNvSpPr>
          <p:nvPr>
            <p:ph type="title"/>
          </p:nvPr>
        </p:nvSpPr>
        <p:spPr>
          <a:xfrm>
            <a:off x="761803" y="350196"/>
            <a:ext cx="4646904" cy="1624520"/>
          </a:xfrm>
        </p:spPr>
        <p:txBody>
          <a:bodyPr anchor="ctr">
            <a:normAutofit/>
          </a:bodyPr>
          <a:lstStyle/>
          <a:p>
            <a:r>
              <a:rPr lang="en-US">
                <a:latin typeface="Arial"/>
                <a:ea typeface="Calibri Light"/>
                <a:cs typeface="Calibri Light"/>
              </a:rPr>
              <a:t>AGENDA</a:t>
            </a:r>
            <a:endParaRPr lang="en-US">
              <a:latin typeface="Arial"/>
            </a:endParaRPr>
          </a:p>
        </p:txBody>
      </p:sp>
      <p:sp>
        <p:nvSpPr>
          <p:cNvPr id="28" name="Content Placeholder 2">
            <a:extLst>
              <a:ext uri="{FF2B5EF4-FFF2-40B4-BE49-F238E27FC236}">
                <a16:creationId xmlns:a16="http://schemas.microsoft.com/office/drawing/2014/main" id="{EC34D517-B3D1-B904-AA3B-B46018185BD6}"/>
              </a:ext>
            </a:extLst>
          </p:cNvPr>
          <p:cNvSpPr>
            <a:spLocks noGrp="1"/>
          </p:cNvSpPr>
          <p:nvPr>
            <p:ph idx="1"/>
          </p:nvPr>
        </p:nvSpPr>
        <p:spPr>
          <a:xfrm>
            <a:off x="761802" y="2743200"/>
            <a:ext cx="4646905" cy="3613149"/>
          </a:xfrm>
        </p:spPr>
        <p:txBody>
          <a:bodyPr anchor="ctr">
            <a:normAutofit/>
          </a:bodyPr>
          <a:lstStyle/>
          <a:p>
            <a:pPr marL="457200" indent="-457200">
              <a:buAutoNum type="romanUcPeriod"/>
            </a:pPr>
            <a:r>
              <a:rPr lang="en-US">
                <a:latin typeface="Arial"/>
                <a:cs typeface="Calibri" panose="020F0502020204030204"/>
              </a:rPr>
              <a:t>Overview</a:t>
            </a:r>
          </a:p>
          <a:p>
            <a:pPr marL="457200" indent="-457200">
              <a:buAutoNum type="romanUcPeriod"/>
            </a:pPr>
            <a:r>
              <a:rPr lang="en-US">
                <a:latin typeface="Arial"/>
                <a:cs typeface="Calibri" panose="020F0502020204030204"/>
              </a:rPr>
              <a:t>Programming algorithm</a:t>
            </a:r>
          </a:p>
          <a:p>
            <a:pPr marL="457200" indent="-457200">
              <a:buAutoNum type="romanUcPeriod"/>
            </a:pPr>
            <a:r>
              <a:rPr lang="en-US">
                <a:latin typeface="Arial"/>
                <a:ea typeface="+mn-lt"/>
                <a:cs typeface="+mn-lt"/>
              </a:rPr>
              <a:t>Reference material</a:t>
            </a:r>
            <a:endParaRPr lang="en-US">
              <a:latin typeface="Arial"/>
              <a:cs typeface="Calibri" panose="020F0502020204030204"/>
            </a:endParaRPr>
          </a:p>
          <a:p>
            <a:pPr marL="457200" indent="-457200">
              <a:buAutoNum type="romanUcPeriod"/>
            </a:pPr>
            <a:endParaRPr lang="en-US" sz="2000">
              <a:cs typeface="Calibri" panose="020F0502020204030204"/>
            </a:endParaRPr>
          </a:p>
        </p:txBody>
      </p:sp>
      <p:pic>
        <p:nvPicPr>
          <p:cNvPr id="29" name="Picture 17" descr="Computer script on a screen">
            <a:extLst>
              <a:ext uri="{FF2B5EF4-FFF2-40B4-BE49-F238E27FC236}">
                <a16:creationId xmlns:a16="http://schemas.microsoft.com/office/drawing/2014/main" id="{CA18C3B8-6178-FD5C-6619-0939554E70FB}"/>
              </a:ext>
            </a:extLst>
          </p:cNvPr>
          <p:cNvPicPr>
            <a:picLocks noChangeAspect="1"/>
          </p:cNvPicPr>
          <p:nvPr/>
        </p:nvPicPr>
        <p:blipFill rotWithShape="1">
          <a:blip r:embed="rId2"/>
          <a:srcRect l="1853" r="38834" b="-3"/>
          <a:stretch/>
        </p:blipFill>
        <p:spPr>
          <a:xfrm>
            <a:off x="6096000" y="1"/>
            <a:ext cx="6102825" cy="6858000"/>
          </a:xfrm>
          <a:prstGeom prst="rect">
            <a:avLst/>
          </a:prstGeom>
        </p:spPr>
      </p:pic>
    </p:spTree>
    <p:extLst>
      <p:ext uri="{BB962C8B-B14F-4D97-AF65-F5344CB8AC3E}">
        <p14:creationId xmlns:p14="http://schemas.microsoft.com/office/powerpoint/2010/main" val="107340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9B94-159D-1456-3FE6-0A6F49BAD1EF}"/>
              </a:ext>
            </a:extLst>
          </p:cNvPr>
          <p:cNvSpPr>
            <a:spLocks noGrp="1"/>
          </p:cNvSpPr>
          <p:nvPr>
            <p:ph type="title"/>
          </p:nvPr>
        </p:nvSpPr>
        <p:spPr>
          <a:xfrm>
            <a:off x="838200" y="1195697"/>
            <a:ext cx="3200400" cy="4238118"/>
          </a:xfrm>
        </p:spPr>
        <p:txBody>
          <a:bodyPr>
            <a:normAutofit/>
          </a:bodyPr>
          <a:lstStyle/>
          <a:p>
            <a:r>
              <a:rPr lang="en-US" sz="4800" b="1">
                <a:solidFill>
                  <a:schemeClr val="bg1"/>
                </a:solidFill>
                <a:latin typeface="Arial"/>
                <a:ea typeface="Calibri Light"/>
                <a:cs typeface="Calibri Light"/>
              </a:rPr>
              <a:t>Overview</a:t>
            </a:r>
            <a:br>
              <a:rPr lang="en-US">
                <a:ea typeface="Calibri Light"/>
                <a:cs typeface="Calibri Light"/>
              </a:rPr>
            </a:br>
            <a:endParaRPr lang="en-US">
              <a:solidFill>
                <a:schemeClr val="bg1"/>
              </a:solidFill>
            </a:endParaRPr>
          </a:p>
        </p:txBody>
      </p:sp>
      <p:grpSp>
        <p:nvGrpSpPr>
          <p:cNvPr id="2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7" name="Freeform: Shape 2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5" name="Freeform: Shape 3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18" name="Content Placeholder 2">
            <a:extLst>
              <a:ext uri="{FF2B5EF4-FFF2-40B4-BE49-F238E27FC236}">
                <a16:creationId xmlns:a16="http://schemas.microsoft.com/office/drawing/2014/main" id="{539D3113-72E1-46A7-C5A5-FBC06448893E}"/>
              </a:ext>
            </a:extLst>
          </p:cNvPr>
          <p:cNvGraphicFramePr>
            <a:graphicFrameLocks noGrp="1"/>
          </p:cNvGraphicFramePr>
          <p:nvPr>
            <p:ph idx="1"/>
            <p:extLst>
              <p:ext uri="{D42A27DB-BD31-4B8C-83A1-F6EECF244321}">
                <p14:modId xmlns:p14="http://schemas.microsoft.com/office/powerpoint/2010/main" val="209974979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518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1DB26C1-F9A7-45CC-A873-7FACDBACAE20}"/>
              </a:ext>
            </a:extLst>
          </p:cNvPr>
          <p:cNvPicPr>
            <a:picLocks noChangeAspect="1"/>
          </p:cNvPicPr>
          <p:nvPr/>
        </p:nvPicPr>
        <p:blipFill rotWithShape="1">
          <a:blip r:embed="rId3">
            <a:duotone>
              <a:schemeClr val="bg2">
                <a:shade val="45000"/>
                <a:satMod val="135000"/>
              </a:schemeClr>
              <a:prstClr val="white"/>
            </a:duotone>
          </a:blip>
          <a:srcRect l="476" t="9091" r="16426" b="-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3C400-797F-1CE7-D965-E37CB45115A9}"/>
              </a:ext>
            </a:extLst>
          </p:cNvPr>
          <p:cNvSpPr>
            <a:spLocks noGrp="1"/>
          </p:cNvSpPr>
          <p:nvPr>
            <p:ph type="title"/>
          </p:nvPr>
        </p:nvSpPr>
        <p:spPr>
          <a:xfrm>
            <a:off x="838200" y="365125"/>
            <a:ext cx="10515600" cy="1325563"/>
          </a:xfrm>
        </p:spPr>
        <p:txBody>
          <a:bodyPr>
            <a:normAutofit/>
          </a:bodyPr>
          <a:lstStyle/>
          <a:p>
            <a:r>
              <a:rPr lang="en-US">
                <a:ea typeface="Calibri Light"/>
                <a:cs typeface="Calibri Light"/>
              </a:rPr>
              <a:t>What is FAT File?</a:t>
            </a:r>
          </a:p>
        </p:txBody>
      </p:sp>
      <p:graphicFrame>
        <p:nvGraphicFramePr>
          <p:cNvPr id="18" name="Content Placeholder 2">
            <a:extLst>
              <a:ext uri="{FF2B5EF4-FFF2-40B4-BE49-F238E27FC236}">
                <a16:creationId xmlns:a16="http://schemas.microsoft.com/office/drawing/2014/main" id="{6A777EDC-7BC4-94C5-5847-A77AD1C0E1D3}"/>
              </a:ext>
            </a:extLst>
          </p:cNvPr>
          <p:cNvGraphicFramePr>
            <a:graphicFrameLocks noGrp="1"/>
          </p:cNvGraphicFramePr>
          <p:nvPr>
            <p:ph idx="1"/>
            <p:extLst>
              <p:ext uri="{D42A27DB-BD31-4B8C-83A1-F6EECF244321}">
                <p14:modId xmlns:p14="http://schemas.microsoft.com/office/powerpoint/2010/main" val="1817707813"/>
              </p:ext>
            </p:extLst>
          </p:nvPr>
        </p:nvGraphicFramePr>
        <p:xfrm>
          <a:off x="838200" y="1567529"/>
          <a:ext cx="10515600" cy="4609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633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09221DD-847D-3F32-755F-D6906F12F378}"/>
              </a:ext>
            </a:extLst>
          </p:cNvPr>
          <p:cNvSpPr>
            <a:spLocks noGrp="1"/>
          </p:cNvSpPr>
          <p:nvPr>
            <p:ph type="title"/>
          </p:nvPr>
        </p:nvSpPr>
        <p:spPr>
          <a:xfrm>
            <a:off x="1371599" y="294538"/>
            <a:ext cx="9895951" cy="1033669"/>
          </a:xfrm>
        </p:spPr>
        <p:txBody>
          <a:bodyPr>
            <a:normAutofit/>
          </a:bodyPr>
          <a:lstStyle/>
          <a:p>
            <a:r>
              <a:rPr lang="vi-VN" sz="4000">
                <a:solidFill>
                  <a:srgbClr val="FFFFFF"/>
                </a:solidFill>
                <a:latin typeface="Times New Roman"/>
                <a:cs typeface="Times New Roman"/>
              </a:rPr>
              <a:t>FAT </a:t>
            </a:r>
            <a:r>
              <a:rPr lang="vi-VN" sz="4000" err="1">
                <a:solidFill>
                  <a:srgbClr val="FFFFFF"/>
                </a:solidFill>
                <a:latin typeface="Times New Roman"/>
                <a:cs typeface="Times New Roman"/>
              </a:rPr>
              <a:t>File</a:t>
            </a:r>
            <a:r>
              <a:rPr lang="vi-VN" sz="4000">
                <a:solidFill>
                  <a:srgbClr val="FFFFFF"/>
                </a:solidFill>
                <a:latin typeface="Times New Roman"/>
                <a:cs typeface="Times New Roman"/>
              </a:rPr>
              <a:t> </a:t>
            </a:r>
            <a:r>
              <a:rPr lang="vi-VN" sz="4000" err="1">
                <a:solidFill>
                  <a:srgbClr val="FFFFFF"/>
                </a:solidFill>
                <a:latin typeface="Times New Roman"/>
                <a:cs typeface="Times New Roman"/>
              </a:rPr>
              <a:t>Overview</a:t>
            </a:r>
            <a:endParaRPr lang="vi-VN" sz="4000" err="1">
              <a:solidFill>
                <a:srgbClr val="FFFFFF"/>
              </a:solidFill>
            </a:endParaRPr>
          </a:p>
        </p:txBody>
      </p:sp>
      <p:sp>
        <p:nvSpPr>
          <p:cNvPr id="3" name="Chỗ dành sẵn cho Nội dung 2">
            <a:extLst>
              <a:ext uri="{FF2B5EF4-FFF2-40B4-BE49-F238E27FC236}">
                <a16:creationId xmlns:a16="http://schemas.microsoft.com/office/drawing/2014/main" id="{7211D6CE-7597-5BD3-9560-D3A63A5827B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vi-VN" sz="2000" err="1">
                <a:latin typeface="Arial"/>
                <a:ea typeface="+mn-lt"/>
                <a:cs typeface="Arial"/>
              </a:rPr>
              <a:t>Found</a:t>
            </a:r>
            <a:r>
              <a:rPr lang="vi-VN" sz="2000">
                <a:latin typeface="Arial"/>
                <a:ea typeface="+mn-lt"/>
                <a:cs typeface="Arial"/>
              </a:rPr>
              <a:t> </a:t>
            </a:r>
            <a:r>
              <a:rPr lang="vi-VN" sz="2000" err="1">
                <a:latin typeface="Arial"/>
                <a:ea typeface="+mn-lt"/>
                <a:cs typeface="Arial"/>
              </a:rPr>
              <a:t>on</a:t>
            </a:r>
            <a:r>
              <a:rPr lang="vi-VN" sz="2000">
                <a:latin typeface="Arial"/>
                <a:ea typeface="+mn-lt"/>
                <a:cs typeface="Arial"/>
              </a:rPr>
              <a:t> </a:t>
            </a:r>
            <a:r>
              <a:rPr lang="vi-VN" sz="2000" err="1">
                <a:latin typeface="Arial"/>
                <a:ea typeface="+mn-lt"/>
                <a:cs typeface="Arial"/>
              </a:rPr>
              <a:t>all</a:t>
            </a:r>
            <a:r>
              <a:rPr lang="vi-VN" sz="2000">
                <a:latin typeface="Arial"/>
                <a:ea typeface="+mn-lt"/>
                <a:cs typeface="Arial"/>
              </a:rPr>
              <a:t> Windows OS </a:t>
            </a:r>
            <a:r>
              <a:rPr lang="vi-VN" sz="2000" err="1">
                <a:latin typeface="Arial"/>
                <a:ea typeface="+mn-lt"/>
                <a:cs typeface="Arial"/>
              </a:rPr>
              <a:t>and</a:t>
            </a:r>
            <a:r>
              <a:rPr lang="vi-VN" sz="2000">
                <a:latin typeface="Arial"/>
                <a:ea typeface="+mn-lt"/>
                <a:cs typeface="Arial"/>
              </a:rPr>
              <a:t> </a:t>
            </a:r>
            <a:r>
              <a:rPr lang="vi-VN" sz="2000" err="1">
                <a:latin typeface="Arial"/>
                <a:ea typeface="+mn-lt"/>
                <a:cs typeface="Arial"/>
              </a:rPr>
              <a:t>many</a:t>
            </a:r>
            <a:r>
              <a:rPr lang="vi-VN" sz="2000">
                <a:latin typeface="Arial"/>
                <a:ea typeface="+mn-lt"/>
                <a:cs typeface="Arial"/>
              </a:rPr>
              <a:t> </a:t>
            </a:r>
            <a:r>
              <a:rPr lang="vi-VN" sz="2000" err="1">
                <a:latin typeface="Arial"/>
                <a:ea typeface="+mn-lt"/>
                <a:cs typeface="Arial"/>
              </a:rPr>
              <a:t>devices</a:t>
            </a:r>
            <a:endParaRPr lang="vi-VN" sz="2000">
              <a:latin typeface="Arial"/>
              <a:ea typeface="+mn-lt"/>
              <a:cs typeface="Arial"/>
            </a:endParaRPr>
          </a:p>
          <a:p>
            <a:pPr marL="0" indent="0">
              <a:buNone/>
            </a:pPr>
            <a:r>
              <a:rPr lang="vi-VN" sz="2000" i="1">
                <a:latin typeface="Arial"/>
                <a:ea typeface="+mn-lt"/>
                <a:cs typeface="Arial"/>
              </a:rPr>
              <a:t>+  FAT12: </a:t>
            </a:r>
            <a:r>
              <a:rPr lang="vi-VN" sz="2000" i="1" err="1">
                <a:latin typeface="Arial"/>
                <a:ea typeface="+mn-lt"/>
                <a:cs typeface="Arial"/>
              </a:rPr>
              <a:t>Developed</a:t>
            </a:r>
            <a:r>
              <a:rPr lang="vi-VN" sz="2000" i="1">
                <a:latin typeface="Arial"/>
                <a:ea typeface="+mn-lt"/>
                <a:cs typeface="Arial"/>
              </a:rPr>
              <a:t> 1977 (MS </a:t>
            </a:r>
            <a:r>
              <a:rPr lang="vi-VN" sz="2000" i="1" err="1">
                <a:latin typeface="Arial"/>
                <a:ea typeface="+mn-lt"/>
                <a:cs typeface="Arial"/>
              </a:rPr>
              <a:t>Disk</a:t>
            </a:r>
            <a:r>
              <a:rPr lang="vi-VN" sz="2000" i="1">
                <a:latin typeface="Arial"/>
                <a:ea typeface="+mn-lt"/>
                <a:cs typeface="Arial"/>
              </a:rPr>
              <a:t> BASIC)</a:t>
            </a:r>
            <a:endParaRPr lang="vi-VN" sz="2000">
              <a:latin typeface="Arial"/>
              <a:cs typeface="Arial"/>
            </a:endParaRPr>
          </a:p>
          <a:p>
            <a:pPr marL="0" indent="0">
              <a:buNone/>
            </a:pPr>
            <a:r>
              <a:rPr lang="vi-VN" sz="2000" i="1">
                <a:latin typeface="Arial"/>
                <a:ea typeface="+mn-lt"/>
                <a:cs typeface="Arial"/>
              </a:rPr>
              <a:t>+ FAT16: </a:t>
            </a:r>
            <a:r>
              <a:rPr lang="vi-VN" sz="2000" i="1" err="1">
                <a:latin typeface="Arial"/>
                <a:ea typeface="+mn-lt"/>
                <a:cs typeface="Arial"/>
              </a:rPr>
              <a:t>Developed</a:t>
            </a:r>
            <a:r>
              <a:rPr lang="vi-VN" sz="2000" i="1">
                <a:latin typeface="Arial"/>
                <a:ea typeface="+mn-lt"/>
                <a:cs typeface="Arial"/>
              </a:rPr>
              <a:t> 1987 (MS-DOS 3.31)</a:t>
            </a:r>
            <a:endParaRPr lang="vi-VN" sz="2000">
              <a:latin typeface="Arial"/>
              <a:cs typeface="Arial"/>
            </a:endParaRPr>
          </a:p>
          <a:p>
            <a:pPr marL="0" indent="0">
              <a:buNone/>
            </a:pPr>
            <a:r>
              <a:rPr lang="vi-VN" sz="2000" i="1">
                <a:latin typeface="Arial"/>
                <a:ea typeface="+mn-lt"/>
                <a:cs typeface="Arial"/>
              </a:rPr>
              <a:t>+ FAT32: </a:t>
            </a:r>
            <a:r>
              <a:rPr lang="vi-VN" sz="2000" i="1" err="1">
                <a:latin typeface="Arial"/>
                <a:ea typeface="+mn-lt"/>
                <a:cs typeface="Arial"/>
              </a:rPr>
              <a:t>Developed</a:t>
            </a:r>
            <a:r>
              <a:rPr lang="vi-VN" sz="2000" i="1">
                <a:latin typeface="Arial"/>
                <a:ea typeface="+mn-lt"/>
                <a:cs typeface="Arial"/>
              </a:rPr>
              <a:t> 1996 (Win95 OSR2)</a:t>
            </a:r>
            <a:endParaRPr lang="vi-VN" sz="2000">
              <a:latin typeface="Arial"/>
              <a:cs typeface="Arial"/>
            </a:endParaRPr>
          </a:p>
          <a:p>
            <a:r>
              <a:rPr lang="vi-VN" sz="2000" err="1">
                <a:latin typeface="Arial"/>
                <a:ea typeface="+mn-lt"/>
                <a:cs typeface="Arial"/>
              </a:rPr>
              <a:t>Few</a:t>
            </a:r>
            <a:r>
              <a:rPr lang="vi-VN" sz="2000">
                <a:latin typeface="Arial"/>
                <a:ea typeface="+mn-lt"/>
                <a:cs typeface="Arial"/>
              </a:rPr>
              <a:t> </a:t>
            </a:r>
            <a:r>
              <a:rPr lang="vi-VN" sz="2000" err="1">
                <a:latin typeface="Arial"/>
                <a:ea typeface="+mn-lt"/>
                <a:cs typeface="Arial"/>
              </a:rPr>
              <a:t>data</a:t>
            </a:r>
            <a:r>
              <a:rPr lang="vi-VN" sz="2000">
                <a:latin typeface="Arial"/>
                <a:ea typeface="+mn-lt"/>
                <a:cs typeface="Arial"/>
              </a:rPr>
              <a:t> </a:t>
            </a:r>
            <a:r>
              <a:rPr lang="vi-VN" sz="2000" err="1">
                <a:latin typeface="Arial"/>
                <a:ea typeface="+mn-lt"/>
                <a:cs typeface="Arial"/>
              </a:rPr>
              <a:t>structures</a:t>
            </a:r>
            <a:r>
              <a:rPr lang="vi-VN" sz="2000">
                <a:latin typeface="Arial"/>
                <a:ea typeface="+mn-lt"/>
                <a:cs typeface="Arial"/>
              </a:rPr>
              <a:t> </a:t>
            </a:r>
            <a:r>
              <a:rPr lang="vi-VN" sz="2000" err="1">
                <a:latin typeface="Arial"/>
                <a:ea typeface="+mn-lt"/>
                <a:cs typeface="Arial"/>
              </a:rPr>
              <a:t>supported</a:t>
            </a:r>
            <a:r>
              <a:rPr lang="vi-VN" sz="2000">
                <a:latin typeface="Arial"/>
                <a:ea typeface="+mn-lt"/>
                <a:cs typeface="Arial"/>
              </a:rPr>
              <a:t>:</a:t>
            </a:r>
            <a:endParaRPr lang="vi-VN" sz="2000">
              <a:latin typeface="Arial"/>
              <a:cs typeface="Arial"/>
            </a:endParaRPr>
          </a:p>
          <a:p>
            <a:pPr marL="0" indent="0">
              <a:buNone/>
            </a:pPr>
            <a:r>
              <a:rPr lang="vi-VN" sz="2000">
                <a:latin typeface="Arial"/>
                <a:ea typeface="+mn-lt"/>
                <a:cs typeface="Arial"/>
              </a:rPr>
              <a:t>+ </a:t>
            </a:r>
            <a:r>
              <a:rPr lang="vi-VN" sz="2000" err="1">
                <a:latin typeface="Arial"/>
                <a:ea typeface="+mn-lt"/>
                <a:cs typeface="Arial"/>
              </a:rPr>
              <a:t>Cluster</a:t>
            </a:r>
            <a:r>
              <a:rPr lang="vi-VN" sz="2000">
                <a:latin typeface="Arial"/>
                <a:ea typeface="+mn-lt"/>
                <a:cs typeface="Arial"/>
              </a:rPr>
              <a:t>: </a:t>
            </a:r>
            <a:r>
              <a:rPr lang="vi-VN" sz="2000" err="1">
                <a:latin typeface="Arial"/>
                <a:ea typeface="+mn-lt"/>
                <a:cs typeface="Arial"/>
              </a:rPr>
              <a:t>Basic</a:t>
            </a:r>
            <a:r>
              <a:rPr lang="vi-VN" sz="2000">
                <a:latin typeface="Arial"/>
                <a:ea typeface="+mn-lt"/>
                <a:cs typeface="Arial"/>
              </a:rPr>
              <a:t> </a:t>
            </a:r>
            <a:r>
              <a:rPr lang="vi-VN" sz="2000" err="1">
                <a:latin typeface="Arial"/>
                <a:ea typeface="+mn-lt"/>
                <a:cs typeface="Arial"/>
              </a:rPr>
              <a:t>storage</a:t>
            </a:r>
            <a:r>
              <a:rPr lang="vi-VN" sz="2000">
                <a:latin typeface="Arial"/>
                <a:ea typeface="+mn-lt"/>
                <a:cs typeface="Arial"/>
              </a:rPr>
              <a:t> </a:t>
            </a:r>
            <a:r>
              <a:rPr lang="vi-VN" sz="2000" err="1">
                <a:latin typeface="Arial"/>
                <a:ea typeface="+mn-lt"/>
                <a:cs typeface="Arial"/>
              </a:rPr>
              <a:t>unit</a:t>
            </a:r>
            <a:r>
              <a:rPr lang="vi-VN" sz="2000">
                <a:latin typeface="Arial"/>
                <a:ea typeface="+mn-lt"/>
                <a:cs typeface="Arial"/>
              </a:rPr>
              <a:t> </a:t>
            </a:r>
            <a:r>
              <a:rPr lang="vi-VN" sz="2000" err="1">
                <a:latin typeface="Arial"/>
                <a:ea typeface="+mn-lt"/>
                <a:cs typeface="Arial"/>
              </a:rPr>
              <a:t>for</a:t>
            </a:r>
            <a:r>
              <a:rPr lang="vi-VN" sz="2000">
                <a:latin typeface="Arial"/>
                <a:ea typeface="+mn-lt"/>
                <a:cs typeface="Arial"/>
              </a:rPr>
              <a:t> </a:t>
            </a:r>
            <a:r>
              <a:rPr lang="vi-VN" sz="2000" err="1">
                <a:latin typeface="Arial"/>
                <a:ea typeface="+mn-lt"/>
                <a:cs typeface="Arial"/>
              </a:rPr>
              <a:t>files</a:t>
            </a:r>
            <a:endParaRPr lang="vi-VN" sz="2000" err="1">
              <a:latin typeface="Arial"/>
              <a:cs typeface="Arial"/>
            </a:endParaRPr>
          </a:p>
          <a:p>
            <a:pPr marL="0" indent="0">
              <a:buNone/>
            </a:pPr>
            <a:r>
              <a:rPr lang="vi-VN" sz="2000">
                <a:latin typeface="Arial"/>
                <a:ea typeface="+mn-lt"/>
                <a:cs typeface="Arial"/>
              </a:rPr>
              <a:t>+ </a:t>
            </a:r>
            <a:r>
              <a:rPr lang="vi-VN" sz="2000" err="1">
                <a:latin typeface="Arial"/>
                <a:ea typeface="+mn-lt"/>
                <a:cs typeface="Arial"/>
              </a:rPr>
              <a:t>Directory</a:t>
            </a:r>
            <a:r>
              <a:rPr lang="vi-VN" sz="2000">
                <a:latin typeface="Arial"/>
                <a:ea typeface="+mn-lt"/>
                <a:cs typeface="Arial"/>
              </a:rPr>
              <a:t>: </a:t>
            </a:r>
            <a:r>
              <a:rPr lang="vi-VN" sz="2000" err="1">
                <a:latin typeface="Arial"/>
                <a:ea typeface="+mn-lt"/>
                <a:cs typeface="Arial"/>
              </a:rPr>
              <a:t>Lists</a:t>
            </a:r>
            <a:r>
              <a:rPr lang="vi-VN" sz="2000">
                <a:latin typeface="Arial"/>
                <a:ea typeface="+mn-lt"/>
                <a:cs typeface="Arial"/>
              </a:rPr>
              <a:t> </a:t>
            </a:r>
            <a:r>
              <a:rPr lang="vi-VN" sz="2000" err="1">
                <a:latin typeface="Arial"/>
                <a:ea typeface="+mn-lt"/>
                <a:cs typeface="Arial"/>
              </a:rPr>
              <a:t>file</a:t>
            </a:r>
            <a:r>
              <a:rPr lang="vi-VN" sz="2000">
                <a:latin typeface="Arial"/>
                <a:ea typeface="+mn-lt"/>
                <a:cs typeface="Arial"/>
              </a:rPr>
              <a:t> </a:t>
            </a:r>
            <a:r>
              <a:rPr lang="vi-VN" sz="2000" err="1">
                <a:latin typeface="Arial"/>
                <a:ea typeface="+mn-lt"/>
                <a:cs typeface="Arial"/>
              </a:rPr>
              <a:t>name</a:t>
            </a:r>
            <a:r>
              <a:rPr lang="vi-VN" sz="2000">
                <a:latin typeface="Arial"/>
                <a:ea typeface="+mn-lt"/>
                <a:cs typeface="Arial"/>
              </a:rPr>
              <a:t>, </a:t>
            </a:r>
            <a:r>
              <a:rPr lang="vi-VN" sz="2000" err="1">
                <a:latin typeface="Arial"/>
                <a:ea typeface="+mn-lt"/>
                <a:cs typeface="Arial"/>
              </a:rPr>
              <a:t>starting</a:t>
            </a:r>
            <a:r>
              <a:rPr lang="vi-VN" sz="2000">
                <a:latin typeface="Arial"/>
                <a:ea typeface="+mn-lt"/>
                <a:cs typeface="Arial"/>
              </a:rPr>
              <a:t> </a:t>
            </a:r>
            <a:r>
              <a:rPr lang="vi-VN" sz="2000" err="1">
                <a:latin typeface="Arial"/>
                <a:ea typeface="+mn-lt"/>
                <a:cs typeface="Arial"/>
              </a:rPr>
              <a:t>cluster</a:t>
            </a:r>
            <a:r>
              <a:rPr lang="vi-VN" sz="2000">
                <a:latin typeface="Arial"/>
                <a:ea typeface="+mn-lt"/>
                <a:cs typeface="Arial"/>
              </a:rPr>
              <a:t>, </a:t>
            </a:r>
            <a:r>
              <a:rPr lang="vi-VN" sz="2000" err="1">
                <a:latin typeface="Arial"/>
                <a:ea typeface="+mn-lt"/>
                <a:cs typeface="Arial"/>
              </a:rPr>
              <a:t>and</a:t>
            </a:r>
            <a:r>
              <a:rPr lang="vi-VN" sz="2000">
                <a:latin typeface="Arial"/>
                <a:ea typeface="+mn-lt"/>
                <a:cs typeface="Arial"/>
              </a:rPr>
              <a:t> </a:t>
            </a:r>
            <a:r>
              <a:rPr lang="vi-VN" sz="2000" err="1">
                <a:latin typeface="Arial"/>
                <a:ea typeface="+mn-lt"/>
                <a:cs typeface="Arial"/>
              </a:rPr>
              <a:t>length</a:t>
            </a:r>
            <a:endParaRPr lang="vi-VN" sz="2000" err="1">
              <a:latin typeface="Arial"/>
              <a:cs typeface="Arial"/>
            </a:endParaRPr>
          </a:p>
          <a:p>
            <a:pPr marL="0" indent="0">
              <a:buNone/>
            </a:pPr>
            <a:r>
              <a:rPr lang="vi-VN" sz="2000">
                <a:latin typeface="Arial"/>
                <a:ea typeface="+mn-lt"/>
                <a:cs typeface="Arial"/>
              </a:rPr>
              <a:t>+ </a:t>
            </a:r>
            <a:r>
              <a:rPr lang="vi-VN" sz="2000" err="1">
                <a:latin typeface="Arial"/>
                <a:ea typeface="+mn-lt"/>
                <a:cs typeface="Arial"/>
              </a:rPr>
              <a:t>File</a:t>
            </a:r>
            <a:r>
              <a:rPr lang="vi-VN" sz="2000">
                <a:latin typeface="Arial"/>
                <a:ea typeface="+mn-lt"/>
                <a:cs typeface="Arial"/>
              </a:rPr>
              <a:t> </a:t>
            </a:r>
            <a:r>
              <a:rPr lang="vi-VN" sz="2000" err="1">
                <a:latin typeface="Arial"/>
                <a:ea typeface="+mn-lt"/>
                <a:cs typeface="Arial"/>
              </a:rPr>
              <a:t>Allocation</a:t>
            </a:r>
            <a:r>
              <a:rPr lang="vi-VN" sz="2000">
                <a:latin typeface="Arial"/>
                <a:ea typeface="+mn-lt"/>
                <a:cs typeface="Arial"/>
              </a:rPr>
              <a:t> </a:t>
            </a:r>
            <a:r>
              <a:rPr lang="vi-VN" sz="2000" err="1">
                <a:latin typeface="Arial"/>
                <a:ea typeface="+mn-lt"/>
                <a:cs typeface="Arial"/>
              </a:rPr>
              <a:t>Table</a:t>
            </a:r>
            <a:r>
              <a:rPr lang="vi-VN" sz="2000">
                <a:latin typeface="Arial"/>
                <a:ea typeface="+mn-lt"/>
                <a:cs typeface="Arial"/>
              </a:rPr>
              <a:t>: </a:t>
            </a:r>
            <a:r>
              <a:rPr lang="vi-VN" sz="2000" err="1">
                <a:latin typeface="Arial"/>
                <a:ea typeface="+mn-lt"/>
                <a:cs typeface="Arial"/>
              </a:rPr>
              <a:t>Contains</a:t>
            </a:r>
            <a:r>
              <a:rPr lang="vi-VN" sz="2000">
                <a:latin typeface="Arial"/>
                <a:ea typeface="+mn-lt"/>
                <a:cs typeface="Arial"/>
              </a:rPr>
              <a:t> </a:t>
            </a:r>
            <a:r>
              <a:rPr lang="vi-VN" sz="2000" err="1">
                <a:latin typeface="Arial"/>
                <a:ea typeface="+mn-lt"/>
                <a:cs typeface="Arial"/>
              </a:rPr>
              <a:t>cluster</a:t>
            </a:r>
            <a:r>
              <a:rPr lang="vi-VN" sz="2000">
                <a:latin typeface="Arial"/>
                <a:ea typeface="+mn-lt"/>
                <a:cs typeface="Arial"/>
              </a:rPr>
              <a:t> </a:t>
            </a:r>
            <a:r>
              <a:rPr lang="vi-VN" sz="2000" err="1">
                <a:latin typeface="Arial"/>
                <a:ea typeface="+mn-lt"/>
                <a:cs typeface="Arial"/>
              </a:rPr>
              <a:t>status</a:t>
            </a:r>
            <a:r>
              <a:rPr lang="vi-VN" sz="2000">
                <a:latin typeface="Arial"/>
                <a:ea typeface="+mn-lt"/>
                <a:cs typeface="Arial"/>
              </a:rPr>
              <a:t> </a:t>
            </a:r>
            <a:r>
              <a:rPr lang="vi-VN" sz="2000" err="1">
                <a:latin typeface="Arial"/>
                <a:ea typeface="+mn-lt"/>
                <a:cs typeface="Arial"/>
              </a:rPr>
              <a:t>and</a:t>
            </a:r>
            <a:r>
              <a:rPr lang="vi-VN" sz="2000">
                <a:latin typeface="Arial"/>
                <a:ea typeface="+mn-lt"/>
                <a:cs typeface="Arial"/>
              </a:rPr>
              <a:t> </a:t>
            </a:r>
            <a:r>
              <a:rPr lang="vi-VN" sz="2000" err="1">
                <a:latin typeface="Arial"/>
                <a:ea typeface="+mn-lt"/>
                <a:cs typeface="Arial"/>
              </a:rPr>
              <a:t>pointer</a:t>
            </a:r>
            <a:r>
              <a:rPr lang="vi-VN" sz="2000">
                <a:latin typeface="Arial"/>
                <a:ea typeface="+mn-lt"/>
                <a:cs typeface="Arial"/>
              </a:rPr>
              <a:t> to </a:t>
            </a:r>
            <a:r>
              <a:rPr lang="vi-VN" sz="2000" err="1">
                <a:latin typeface="Arial"/>
                <a:ea typeface="+mn-lt"/>
                <a:cs typeface="Arial"/>
              </a:rPr>
              <a:t>next</a:t>
            </a:r>
            <a:r>
              <a:rPr lang="vi-VN" sz="2000">
                <a:latin typeface="Arial"/>
                <a:ea typeface="+mn-lt"/>
                <a:cs typeface="Arial"/>
              </a:rPr>
              <a:t> </a:t>
            </a:r>
            <a:r>
              <a:rPr lang="vi-VN" sz="2000" err="1">
                <a:latin typeface="Arial"/>
                <a:ea typeface="+mn-lt"/>
                <a:cs typeface="Arial"/>
              </a:rPr>
              <a:t>cluster</a:t>
            </a:r>
            <a:r>
              <a:rPr lang="vi-VN" sz="2000">
                <a:latin typeface="Arial"/>
                <a:ea typeface="+mn-lt"/>
                <a:cs typeface="Arial"/>
              </a:rPr>
              <a:t> in </a:t>
            </a:r>
            <a:r>
              <a:rPr lang="vi-VN" sz="2000" err="1">
                <a:latin typeface="Arial"/>
                <a:ea typeface="+mn-lt"/>
                <a:cs typeface="Arial"/>
              </a:rPr>
              <a:t>chain</a:t>
            </a:r>
            <a:endParaRPr lang="vi-VN" sz="2000" err="1">
              <a:latin typeface="Arial"/>
              <a:cs typeface="Arial"/>
            </a:endParaRPr>
          </a:p>
        </p:txBody>
      </p:sp>
    </p:spTree>
    <p:extLst>
      <p:ext uri="{BB962C8B-B14F-4D97-AF65-F5344CB8AC3E}">
        <p14:creationId xmlns:p14="http://schemas.microsoft.com/office/powerpoint/2010/main" val="270536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CBA0FBC-D0D8-9427-90DF-BC1D4BEDC5FB}"/>
              </a:ext>
            </a:extLst>
          </p:cNvPr>
          <p:cNvSpPr>
            <a:spLocks noGrp="1"/>
          </p:cNvSpPr>
          <p:nvPr>
            <p:ph type="title"/>
          </p:nvPr>
        </p:nvSpPr>
        <p:spPr>
          <a:xfrm>
            <a:off x="838200" y="556995"/>
            <a:ext cx="10515600" cy="1133693"/>
          </a:xfrm>
        </p:spPr>
        <p:txBody>
          <a:bodyPr>
            <a:normAutofit/>
          </a:bodyPr>
          <a:lstStyle/>
          <a:p>
            <a:r>
              <a:rPr lang="vi-VN" sz="5200">
                <a:latin typeface="Times New Roman"/>
                <a:cs typeface="Times New Roman"/>
              </a:rPr>
              <a:t>FAT12</a:t>
            </a:r>
            <a:endParaRPr lang="vi-VN" sz="5200"/>
          </a:p>
        </p:txBody>
      </p:sp>
      <p:graphicFrame>
        <p:nvGraphicFramePr>
          <p:cNvPr id="5" name="Chỗ dành sẵn cho Nội dung 2">
            <a:extLst>
              <a:ext uri="{FF2B5EF4-FFF2-40B4-BE49-F238E27FC236}">
                <a16:creationId xmlns:a16="http://schemas.microsoft.com/office/drawing/2014/main" id="{6F6C42C5-6675-FE20-18AD-22C90D0A50D5}"/>
              </a:ext>
            </a:extLst>
          </p:cNvPr>
          <p:cNvGraphicFramePr>
            <a:graphicFrameLocks noGrp="1"/>
          </p:cNvGraphicFramePr>
          <p:nvPr>
            <p:ph idx="1"/>
            <p:extLst>
              <p:ext uri="{D42A27DB-BD31-4B8C-83A1-F6EECF244321}">
                <p14:modId xmlns:p14="http://schemas.microsoft.com/office/powerpoint/2010/main" val="1133919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61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F523B205-EF66-0AC7-29D1-8FE7F7A8379B}"/>
              </a:ext>
            </a:extLst>
          </p:cNvPr>
          <p:cNvSpPr>
            <a:spLocks noGrp="1"/>
          </p:cNvSpPr>
          <p:nvPr>
            <p:ph type="title"/>
          </p:nvPr>
        </p:nvSpPr>
        <p:spPr>
          <a:xfrm>
            <a:off x="630936" y="630936"/>
            <a:ext cx="3599688" cy="1463040"/>
          </a:xfrm>
        </p:spPr>
        <p:txBody>
          <a:bodyPr anchor="ctr">
            <a:normAutofit/>
          </a:bodyPr>
          <a:lstStyle/>
          <a:p>
            <a:r>
              <a:rPr lang="vi-VN" sz="4800">
                <a:solidFill>
                  <a:srgbClr val="FFFFFF"/>
                </a:solidFill>
                <a:latin typeface="Arial"/>
                <a:ea typeface="+mj-lt"/>
                <a:cs typeface="Times New Roman"/>
              </a:rPr>
              <a:t>Disk organization</a:t>
            </a:r>
            <a:endParaRPr lang="vi-VN" sz="4800">
              <a:solidFill>
                <a:srgbClr val="FFFFFF"/>
              </a:solidFill>
              <a:latin typeface="Arial"/>
              <a:cs typeface="Times New Roman"/>
            </a:endParaRPr>
          </a:p>
        </p:txBody>
      </p:sp>
      <p:sp>
        <p:nvSpPr>
          <p:cNvPr id="27"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D2FC2DD3-E03F-DC98-A8DA-75E1F8C2945C}"/>
              </a:ext>
            </a:extLst>
          </p:cNvPr>
          <p:cNvSpPr>
            <a:spLocks noGrp="1"/>
          </p:cNvSpPr>
          <p:nvPr>
            <p:ph idx="1"/>
          </p:nvPr>
        </p:nvSpPr>
        <p:spPr>
          <a:xfrm>
            <a:off x="4474462" y="630936"/>
            <a:ext cx="7074409" cy="1463040"/>
          </a:xfrm>
        </p:spPr>
        <p:txBody>
          <a:bodyPr vert="horz" lIns="91440" tIns="45720" rIns="91440" bIns="45720" rtlCol="0" anchor="ctr">
            <a:normAutofit/>
          </a:bodyPr>
          <a:lstStyle/>
          <a:p>
            <a:r>
              <a:rPr lang="vi-VN" sz="2200">
                <a:solidFill>
                  <a:srgbClr val="FFFFFF"/>
                </a:solidFill>
                <a:latin typeface="Arial"/>
                <a:ea typeface="+mn-lt"/>
                <a:cs typeface="Arial"/>
              </a:rPr>
              <a:t>A floppy disk layout (FAT-12) consists of four major sections: the boot sector, FAT tables, root directory and data area: </a:t>
            </a:r>
            <a:endParaRPr lang="vi-VN" sz="2200">
              <a:solidFill>
                <a:srgbClr val="FFFFFF"/>
              </a:solidFill>
              <a:latin typeface="Arial" panose="020B0604020202020204" pitchFamily="34" charset="0"/>
              <a:ea typeface="+mn-lt"/>
              <a:cs typeface="Arial" panose="020B0604020202020204" pitchFamily="34" charset="0"/>
            </a:endParaRPr>
          </a:p>
          <a:p>
            <a:pPr marL="0" indent="0">
              <a:buNone/>
            </a:pPr>
            <a:endParaRPr lang="vi-VN" sz="2200">
              <a:solidFill>
                <a:srgbClr val="FFFFFF"/>
              </a:solidFill>
              <a:latin typeface="Arial"/>
              <a:cs typeface="Arial"/>
            </a:endParaRPr>
          </a:p>
        </p:txBody>
      </p:sp>
      <p:pic>
        <p:nvPicPr>
          <p:cNvPr id="4" name="Hình ảnh 3" descr="Ảnh có chứa văn bản, biểu đồ, Phông chữ, ảnh chụp màn hình&#10;&#10;Mô tả được tự động tạo">
            <a:extLst>
              <a:ext uri="{FF2B5EF4-FFF2-40B4-BE49-F238E27FC236}">
                <a16:creationId xmlns:a16="http://schemas.microsoft.com/office/drawing/2014/main" id="{C1BCE200-D563-C40B-7913-95E5FAFA8CD1}"/>
              </a:ext>
            </a:extLst>
          </p:cNvPr>
          <p:cNvPicPr>
            <a:picLocks noChangeAspect="1"/>
          </p:cNvPicPr>
          <p:nvPr/>
        </p:nvPicPr>
        <p:blipFill rotWithShape="1">
          <a:blip r:embed="rId3"/>
          <a:srcRect l="6652"/>
          <a:stretch/>
        </p:blipFill>
        <p:spPr>
          <a:xfrm>
            <a:off x="853104" y="2971800"/>
            <a:ext cx="10387567" cy="3278488"/>
          </a:xfrm>
          <a:prstGeom prst="rect">
            <a:avLst/>
          </a:prstGeom>
        </p:spPr>
      </p:pic>
    </p:spTree>
    <p:extLst>
      <p:ext uri="{BB962C8B-B14F-4D97-AF65-F5344CB8AC3E}">
        <p14:creationId xmlns:p14="http://schemas.microsoft.com/office/powerpoint/2010/main" val="339308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4A43DD8-A1D4-EB46-C074-3B5A2DB53352}"/>
              </a:ext>
            </a:extLst>
          </p:cNvPr>
          <p:cNvSpPr>
            <a:spLocks noGrp="1"/>
          </p:cNvSpPr>
          <p:nvPr>
            <p:ph type="title"/>
          </p:nvPr>
        </p:nvSpPr>
        <p:spPr/>
        <p:txBody>
          <a:bodyPr/>
          <a:lstStyle/>
          <a:p>
            <a:r>
              <a:rPr lang="vi-VN" sz="4000">
                <a:latin typeface="Arial"/>
                <a:cs typeface="Arial"/>
              </a:rPr>
              <a:t>Disk organization</a:t>
            </a:r>
            <a:endParaRPr lang="vi-VN"/>
          </a:p>
        </p:txBody>
      </p:sp>
      <p:graphicFrame>
        <p:nvGraphicFramePr>
          <p:cNvPr id="5" name="Chỗ dành sẵn cho Nội dung 2">
            <a:extLst>
              <a:ext uri="{FF2B5EF4-FFF2-40B4-BE49-F238E27FC236}">
                <a16:creationId xmlns:a16="http://schemas.microsoft.com/office/drawing/2014/main" id="{B43A34E6-0020-DA46-1A41-63A7D7C282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955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9D13C1A-E36F-8911-312F-5DD3BD013BE6}"/>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a:t> Disk Format - Root Block</a:t>
            </a:r>
            <a:endParaRPr lang="en-US" sz="4000" kern="1200">
              <a:latin typeface="+mj-lt"/>
              <a:ea typeface="+mj-ea"/>
              <a:cs typeface="+mj-cs"/>
            </a:endParaRPr>
          </a:p>
        </p:txBody>
      </p:sp>
      <p:sp>
        <p:nvSpPr>
          <p:cNvPr id="40" name="Rectangle 3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hỗ dành sẵn cho Nội dung 4">
            <a:extLst>
              <a:ext uri="{FF2B5EF4-FFF2-40B4-BE49-F238E27FC236}">
                <a16:creationId xmlns:a16="http://schemas.microsoft.com/office/drawing/2014/main" id="{F68351F0-E653-11CF-0F6D-BA17762E82C3}"/>
              </a:ext>
            </a:extLst>
          </p:cNvPr>
          <p:cNvGraphicFramePr>
            <a:graphicFrameLocks noGrp="1"/>
          </p:cNvGraphicFramePr>
          <p:nvPr>
            <p:ph idx="1"/>
            <p:extLst>
              <p:ext uri="{D42A27DB-BD31-4B8C-83A1-F6EECF244321}">
                <p14:modId xmlns:p14="http://schemas.microsoft.com/office/powerpoint/2010/main" val="2149458400"/>
              </p:ext>
            </p:extLst>
          </p:nvPr>
        </p:nvGraphicFramePr>
        <p:xfrm>
          <a:off x="985520" y="1717040"/>
          <a:ext cx="10221410" cy="4978609"/>
        </p:xfrm>
        <a:graphic>
          <a:graphicData uri="http://schemas.openxmlformats.org/drawingml/2006/table">
            <a:tbl>
              <a:tblPr firstRow="1" bandRow="1">
                <a:solidFill>
                  <a:srgbClr val="F2F2F2">
                    <a:alpha val="45098"/>
                  </a:srgbClr>
                </a:solidFill>
                <a:tableStyleId>{5C22544A-7EE6-4342-B048-85BDC9FD1C3A}</a:tableStyleId>
              </a:tblPr>
              <a:tblGrid>
                <a:gridCol w="1029127">
                  <a:extLst>
                    <a:ext uri="{9D8B030D-6E8A-4147-A177-3AD203B41FA5}">
                      <a16:colId xmlns:a16="http://schemas.microsoft.com/office/drawing/2014/main" val="2771289900"/>
                    </a:ext>
                  </a:extLst>
                </a:gridCol>
                <a:gridCol w="9192283">
                  <a:extLst>
                    <a:ext uri="{9D8B030D-6E8A-4147-A177-3AD203B41FA5}">
                      <a16:colId xmlns:a16="http://schemas.microsoft.com/office/drawing/2014/main" val="3341451827"/>
                    </a:ext>
                  </a:extLst>
                </a:gridCol>
              </a:tblGrid>
              <a:tr h="518160">
                <a:tc>
                  <a:txBody>
                    <a:bodyPr/>
                    <a:lstStyle/>
                    <a:p>
                      <a:pPr marL="0" algn="ctr" rtl="0" eaLnBrk="1" latinLnBrk="0" hangingPunct="1">
                        <a:spcBef>
                          <a:spcPts val="0"/>
                        </a:spcBef>
                        <a:spcAft>
                          <a:spcPts val="0"/>
                        </a:spcAft>
                      </a:pPr>
                      <a:r>
                        <a:rPr lang="en-US" sz="1800" b="0" kern="1200" cap="none" spc="0">
                          <a:solidFill>
                            <a:schemeClr val="bg1"/>
                          </a:solidFill>
                          <a:effectLst/>
                          <a:latin typeface="Arial"/>
                          <a:cs typeface="Sabon Next LT"/>
                        </a:rPr>
                        <a:t>Bytes</a:t>
                      </a:r>
                      <a:endParaRPr lang="en-US" sz="1800" b="0" cap="none" spc="0">
                        <a:solidFill>
                          <a:schemeClr val="bg1"/>
                        </a:solidFill>
                        <a:effectLst/>
                        <a:latin typeface="Arial"/>
                        <a:cs typeface="Sabon Next LT"/>
                      </a:endParaRPr>
                    </a:p>
                  </a:txBody>
                  <a:tcPr marL="0" marR="0" marT="8856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algn="ctr" rtl="0" eaLnBrk="1" latinLnBrk="0" hangingPunct="1">
                        <a:spcBef>
                          <a:spcPts val="0"/>
                        </a:spcBef>
                        <a:spcAft>
                          <a:spcPts val="0"/>
                        </a:spcAft>
                      </a:pPr>
                      <a:r>
                        <a:rPr lang="en-US" sz="1800" b="0" kern="1200" cap="none" spc="0">
                          <a:solidFill>
                            <a:schemeClr val="bg1"/>
                          </a:solidFill>
                          <a:effectLst/>
                          <a:latin typeface="Arial"/>
                          <a:cs typeface="Sabon Next LT"/>
                        </a:rPr>
                        <a:t>Purpose</a:t>
                      </a:r>
                      <a:endParaRPr lang="en-US" sz="1800" b="0" cap="none" spc="0">
                        <a:solidFill>
                          <a:schemeClr val="bg1"/>
                        </a:solidFill>
                        <a:effectLst/>
                        <a:latin typeface="Arial"/>
                        <a:cs typeface="Sabon Next LT"/>
                      </a:endParaRPr>
                    </a:p>
                  </a:txBody>
                  <a:tcPr marL="0" marR="0" marT="88567"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4023950272"/>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0</a:t>
                      </a:r>
                      <a:endParaRPr lang="en-US" sz="1800" cap="none" spc="0">
                        <a:solidFill>
                          <a:schemeClr val="tx1"/>
                        </a:solidFill>
                        <a:effectLst/>
                        <a:latin typeface="Arial"/>
                        <a:cs typeface="Sabon Next LT"/>
                      </a:endParaRPr>
                    </a:p>
                  </a:txBody>
                  <a:tcPr marL="0" marR="0" marT="88567"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Fist character of file name(ASCII) or allocation status (0x00 = unallocated, 0xe5 = deleted)</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132024862"/>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1-10</a:t>
                      </a:r>
                      <a:endParaRPr lang="en-US" sz="1800" cap="none" spc="0">
                        <a:solidFill>
                          <a:schemeClr val="tx1"/>
                        </a:solidFill>
                        <a:effectLst/>
                        <a:latin typeface="Arial"/>
                        <a:cs typeface="Sabon Next LT"/>
                      </a:endParaRPr>
                    </a:p>
                  </a:txBody>
                  <a:tcPr marL="0" marR="0" marT="88567"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2">
                        <a:lumMod val="90000"/>
                      </a:scheme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Characters 2-11 of the file name(ASCII); the “ . “ is implied between bytes 7 and 8</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2">
                        <a:lumMod val="90000"/>
                      </a:schemeClr>
                    </a:solidFill>
                  </a:tcPr>
                </a:tc>
                <a:extLst>
                  <a:ext uri="{0D108BD9-81ED-4DB2-BD59-A6C34878D82A}">
                    <a16:rowId xmlns:a16="http://schemas.microsoft.com/office/drawing/2014/main" val="820280875"/>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11</a:t>
                      </a:r>
                      <a:endParaRPr lang="en-US" sz="1800" cap="none" spc="0">
                        <a:solidFill>
                          <a:schemeClr val="tx1"/>
                        </a:solidFill>
                        <a:effectLst/>
                        <a:latin typeface="Arial"/>
                        <a:cs typeface="Sabon Next LT"/>
                      </a:endParaRPr>
                    </a:p>
                  </a:txBody>
                  <a:tcPr marL="0" marR="0" marT="88567"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File attributes(see File </a:t>
                      </a:r>
                      <a:r>
                        <a:rPr lang="en-US" sz="1800" b="0" i="0" u="none" strike="noStrike" kern="1200" cap="none" spc="0" noProof="0" err="1">
                          <a:solidFill>
                            <a:srgbClr val="000000"/>
                          </a:solidFill>
                          <a:effectLst/>
                          <a:latin typeface="Arial"/>
                        </a:rPr>
                        <a:t>Attrible</a:t>
                      </a:r>
                      <a:r>
                        <a:rPr lang="en-US" sz="1800" b="0" i="0" u="none" strike="noStrike" kern="1200" cap="none" spc="0" noProof="0">
                          <a:solidFill>
                            <a:srgbClr val="000000"/>
                          </a:solidFill>
                          <a:effectLst/>
                          <a:latin typeface="Arial"/>
                        </a:rPr>
                        <a:t> table)</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23552041"/>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12</a:t>
                      </a:r>
                      <a:endParaRPr lang="en-US" sz="1800" cap="none" spc="0">
                        <a:solidFill>
                          <a:schemeClr val="tx1"/>
                        </a:solidFill>
                        <a:effectLst/>
                        <a:latin typeface="Arial"/>
                        <a:cs typeface="Sabon Next LT"/>
                      </a:endParaRPr>
                    </a:p>
                  </a:txBody>
                  <a:tcPr marL="0" marR="0" marT="88567"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2">
                        <a:lumMod val="90000"/>
                      </a:scheme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Reserved</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2">
                        <a:lumMod val="90000"/>
                      </a:schemeClr>
                    </a:solidFill>
                  </a:tcPr>
                </a:tc>
                <a:extLst>
                  <a:ext uri="{0D108BD9-81ED-4DB2-BD59-A6C34878D82A}">
                    <a16:rowId xmlns:a16="http://schemas.microsoft.com/office/drawing/2014/main" val="2056768518"/>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13</a:t>
                      </a:r>
                      <a:endParaRPr lang="en-US" sz="1800" cap="none" spc="0">
                        <a:solidFill>
                          <a:schemeClr val="tx1"/>
                        </a:solidFill>
                        <a:effectLst/>
                        <a:latin typeface="Arial"/>
                        <a:cs typeface="Sabon Next LT"/>
                      </a:endParaRPr>
                    </a:p>
                  </a:txBody>
                  <a:tcPr marL="0" marR="0" marT="88567"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File creation time (in tenths of seconds)</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398337903"/>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14-15</a:t>
                      </a:r>
                    </a:p>
                  </a:txBody>
                  <a:tcPr marL="0" marR="0" marT="88567"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2">
                        <a:lumMod val="90000"/>
                      </a:scheme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Creation time (hours, minutes, seconds)</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2">
                        <a:lumMod val="90000"/>
                      </a:schemeClr>
                    </a:solidFill>
                  </a:tcPr>
                </a:tc>
                <a:extLst>
                  <a:ext uri="{0D108BD9-81ED-4DB2-BD59-A6C34878D82A}">
                    <a16:rowId xmlns:a16="http://schemas.microsoft.com/office/drawing/2014/main" val="484111372"/>
                  </a:ext>
                </a:extLst>
              </a:tr>
              <a:tr h="596702">
                <a:tc>
                  <a:txBody>
                    <a:bodyPr/>
                    <a:lstStyle/>
                    <a:p>
                      <a:pPr marL="0" algn="ctr" rtl="0" eaLnBrk="1" latinLnBrk="0" hangingPunct="1">
                        <a:spcBef>
                          <a:spcPts val="0"/>
                        </a:spcBef>
                        <a:spcAft>
                          <a:spcPts val="0"/>
                        </a:spcAft>
                      </a:pPr>
                      <a:r>
                        <a:rPr lang="en-US" sz="1800" kern="1200" cap="none" spc="0">
                          <a:solidFill>
                            <a:schemeClr val="tx1"/>
                          </a:solidFill>
                          <a:effectLst/>
                          <a:latin typeface="Arial"/>
                          <a:cs typeface="Sabon Next LT"/>
                        </a:rPr>
                        <a:t>16-17</a:t>
                      </a:r>
                      <a:endParaRPr lang="en-US" sz="1800" cap="none" spc="0">
                        <a:solidFill>
                          <a:schemeClr val="tx1"/>
                        </a:solidFill>
                        <a:effectLst/>
                        <a:latin typeface="Arial"/>
                        <a:cs typeface="Sabon Next LT"/>
                      </a:endParaRPr>
                    </a:p>
                  </a:txBody>
                  <a:tcPr marL="0" marR="0" marT="88567"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lvl="0" algn="ctr">
                        <a:lnSpc>
                          <a:spcPct val="100000"/>
                        </a:lnSpc>
                        <a:spcBef>
                          <a:spcPts val="0"/>
                        </a:spcBef>
                        <a:spcAft>
                          <a:spcPts val="0"/>
                        </a:spcAft>
                        <a:buNone/>
                      </a:pPr>
                      <a:r>
                        <a:rPr lang="en-US" sz="1800" b="0" i="0" u="none" strike="noStrike" kern="1200" cap="none" spc="0" noProof="0">
                          <a:solidFill>
                            <a:srgbClr val="000000"/>
                          </a:solidFill>
                          <a:effectLst/>
                          <a:latin typeface="Arial"/>
                        </a:rPr>
                        <a:t>Creation date</a:t>
                      </a:r>
                      <a:endParaRPr lang="vi-VN" sz="1800">
                        <a:latin typeface="Arial"/>
                      </a:endParaRPr>
                    </a:p>
                    <a:p>
                      <a:pPr marL="0" lvl="0" algn="ctr">
                        <a:spcBef>
                          <a:spcPts val="0"/>
                        </a:spcBef>
                        <a:spcAft>
                          <a:spcPts val="0"/>
                        </a:spcAft>
                        <a:buNone/>
                      </a:pPr>
                      <a:endParaRPr lang="en-US" sz="1800" b="0" i="0" kern="1200" cap="none" spc="0">
                        <a:solidFill>
                          <a:schemeClr val="tx1"/>
                        </a:solidFill>
                        <a:effectLst/>
                        <a:latin typeface="Arial"/>
                      </a:endParaRPr>
                    </a:p>
                  </a:txBody>
                  <a:tcPr marL="0" marR="0" marT="88567"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083058732"/>
                  </a:ext>
                </a:extLst>
              </a:tr>
            </a:tbl>
          </a:graphicData>
        </a:graphic>
      </p:graphicFrame>
    </p:spTree>
    <p:extLst>
      <p:ext uri="{BB962C8B-B14F-4D97-AF65-F5344CB8AC3E}">
        <p14:creationId xmlns:p14="http://schemas.microsoft.com/office/powerpoint/2010/main" val="103102079"/>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Chủ đề của Office</vt:lpstr>
      <vt:lpstr>MOCK PROJECT</vt:lpstr>
      <vt:lpstr>AGENDA</vt:lpstr>
      <vt:lpstr>Overview </vt:lpstr>
      <vt:lpstr>What is FAT File?</vt:lpstr>
      <vt:lpstr>FAT File Overview</vt:lpstr>
      <vt:lpstr>FAT12</vt:lpstr>
      <vt:lpstr>Disk organization</vt:lpstr>
      <vt:lpstr>Disk organization</vt:lpstr>
      <vt:lpstr> Disk Format - Root Block</vt:lpstr>
      <vt:lpstr>PowerPoint Presentation</vt:lpstr>
      <vt:lpstr>Disk Format</vt:lpstr>
      <vt:lpstr>The Root Directory</vt:lpstr>
      <vt:lpstr>FAT12 File Allocation Table </vt:lpstr>
      <vt:lpstr>PowerPoint Presentation</vt:lpstr>
      <vt:lpstr>PowerPoint Presentation</vt:lpstr>
      <vt:lpstr>Phân chia công việc:</vt:lpstr>
      <vt:lpstr>Reference material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175</cp:revision>
  <dcterms:created xsi:type="dcterms:W3CDTF">2023-11-18T01:37:54Z</dcterms:created>
  <dcterms:modified xsi:type="dcterms:W3CDTF">2023-12-01T08:47:52Z</dcterms:modified>
</cp:coreProperties>
</file>