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00" r:id="rId5"/>
    <p:sldMasterId id="2147483713" r:id="rId6"/>
  </p:sldMasterIdLst>
  <p:notesMasterIdLst>
    <p:notesMasterId r:id="rId27"/>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
      <p:font typeface="Microsoft Yahei" panose="020B0503020204020204" pitchFamily="34" charset="-122"/>
      <p:regular r:id="rId32"/>
      <p:bold r:id="rId33"/>
    </p:embeddedFont>
    <p:embeddedFont>
      <p:font typeface="Oi"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gC+Pf2ScDP3GWZeAD+p/xGwK1i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7315F0-2C2D-460B-8C44-05D5920D7FE2}">
  <a:tblStyle styleId="{137315F0-2C2D-460B-8C44-05D5920D7FE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font" Target="fonts/font7.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5.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1.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1" name="Google Shape;681;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82" name="Google Shape;682;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9" name="Google Shape;739;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0" name="Google Shape;740;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5" name="Google Shape;785;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6" name="Google Shape;786;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9" name="Google Shape;809;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0" name="Google Shape;810;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6" name="Google Shape;816;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7" name="Google Shape;817;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3" name="Google Shape;823;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4" name="Google Shape;824;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1" name="Google Shape;831;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2" name="Google Shape;832;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55" name="Google Shape;855;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69" name="Google Shape;869;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2" name="Google Shape;912;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13" name="Google Shape;913;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7" name="Google Shape;477;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6" name="Google Shape;936;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37" name="Google Shape;937;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89" name="Google Shape;489;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8" name="Google Shape;538;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39" name="Google Shape;539;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1" name="Google Shape;56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62" name="Google Shape;56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7" name="Google Shape;577;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78" name="Google Shape;578;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1" name="Google Shape;611;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12" name="Google Shape;612;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7</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24" name="Google Shape;624;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2dfa069396e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0" name="Google Shape;650;g2dfa069396e_0_2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51" name="Google Shape;651;g2dfa069396e_0_2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3"/>
        <p:cNvGrpSpPr/>
        <p:nvPr/>
      </p:nvGrpSpPr>
      <p:grpSpPr>
        <a:xfrm>
          <a:off x="0" y="0"/>
          <a:ext cx="0" cy="0"/>
          <a:chOff x="0" y="0"/>
          <a:chExt cx="0" cy="0"/>
        </a:xfrm>
      </p:grpSpPr>
      <p:sp>
        <p:nvSpPr>
          <p:cNvPr id="264" name="Google Shape;26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09551" y="2284437"/>
            <a:ext cx="73197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rgbClr val="ED1C2A"/>
                </a:solidFill>
                <a:latin typeface="Arial"/>
                <a:ea typeface="Arial"/>
                <a:cs typeface="Arial"/>
                <a:sym typeface="Arial"/>
              </a:rPr>
              <a:t>ĐỒ ÁN TỐT NGHIỆP</a:t>
            </a:r>
            <a:endParaRPr sz="5400" b="1" i="0" u="none" strike="noStrike" cap="none">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2776701" y="4416355"/>
            <a:ext cx="82380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700" b="1" i="0" u="none" strike="noStrike" cap="none" dirty="0">
                <a:solidFill>
                  <a:schemeClr val="dk1"/>
                </a:solidFill>
                <a:latin typeface="Arial"/>
                <a:ea typeface="Arial"/>
                <a:cs typeface="Arial"/>
                <a:sym typeface="Arial"/>
              </a:rPr>
              <a:t>MSV: 2020600215</a:t>
            </a:r>
            <a:endParaRPr sz="2700" b="1" i="0" u="none" strike="noStrike" cap="none" dirty="0">
              <a:solidFill>
                <a:schemeClr val="dk1"/>
              </a:solidFill>
              <a:latin typeface="Arial"/>
              <a:ea typeface="Arial"/>
              <a:cs typeface="Arial"/>
              <a:sym typeface="Arial"/>
            </a:endParaRPr>
          </a:p>
        </p:txBody>
      </p:sp>
      <p:sp>
        <p:nvSpPr>
          <p:cNvPr id="467" name="Google Shape;467;p1"/>
          <p:cNvSpPr txBox="1"/>
          <p:nvPr/>
        </p:nvSpPr>
        <p:spPr>
          <a:xfrm>
            <a:off x="2770851" y="5017324"/>
            <a:ext cx="82497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700" b="1" i="0" u="none" strike="noStrike" cap="none" dirty="0">
                <a:solidFill>
                  <a:schemeClr val="dk1"/>
                </a:solidFill>
                <a:latin typeface="Arial"/>
                <a:ea typeface="Arial"/>
                <a:cs typeface="Arial"/>
                <a:sym typeface="Arial"/>
              </a:rPr>
              <a:t>GVHD: TS. Lê Thị Anh</a:t>
            </a:r>
            <a:endParaRPr sz="2700" b="1" i="0" u="none" strike="noStrike" cap="none" dirty="0">
              <a:solidFill>
                <a:schemeClr val="dk1"/>
              </a:solidFill>
              <a:latin typeface="Arial"/>
              <a:ea typeface="Arial"/>
              <a:cs typeface="Arial"/>
              <a:sym typeface="Arial"/>
            </a:endParaRPr>
          </a:p>
        </p:txBody>
      </p:sp>
      <p:sp>
        <p:nvSpPr>
          <p:cNvPr id="468" name="Google Shape;468;p1"/>
          <p:cNvSpPr txBox="1"/>
          <p:nvPr/>
        </p:nvSpPr>
        <p:spPr>
          <a:xfrm>
            <a:off x="2777301" y="3800401"/>
            <a:ext cx="82368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700" b="1" i="0" u="none" strike="noStrike" cap="none" dirty="0">
                <a:solidFill>
                  <a:schemeClr val="dk1"/>
                </a:solidFill>
                <a:latin typeface="Arial"/>
                <a:ea typeface="Arial"/>
                <a:cs typeface="Arial"/>
                <a:sym typeface="Arial"/>
              </a:rPr>
              <a:t>Sinh </a:t>
            </a:r>
            <a:r>
              <a:rPr lang="en-US" sz="2700" b="1" i="0" u="none" strike="noStrike" cap="none" dirty="0" err="1">
                <a:solidFill>
                  <a:schemeClr val="dk1"/>
                </a:solidFill>
                <a:latin typeface="Arial"/>
                <a:ea typeface="Arial"/>
                <a:cs typeface="Arial"/>
                <a:sym typeface="Arial"/>
              </a:rPr>
              <a:t>viên</a:t>
            </a:r>
            <a:r>
              <a:rPr lang="en-US" sz="2700" b="1" i="0" u="none" strike="noStrike" cap="none" dirty="0">
                <a:solidFill>
                  <a:schemeClr val="dk1"/>
                </a:solidFill>
                <a:latin typeface="Arial"/>
                <a:ea typeface="Arial"/>
                <a:cs typeface="Arial"/>
                <a:sym typeface="Arial"/>
              </a:rPr>
              <a:t> </a:t>
            </a:r>
            <a:r>
              <a:rPr lang="en-US" sz="2700" b="1" i="0" u="none" strike="noStrike" cap="none" dirty="0" err="1">
                <a:solidFill>
                  <a:schemeClr val="dk1"/>
                </a:solidFill>
                <a:latin typeface="Arial"/>
                <a:ea typeface="Arial"/>
                <a:cs typeface="Arial"/>
                <a:sym typeface="Arial"/>
              </a:rPr>
              <a:t>thực</a:t>
            </a:r>
            <a:r>
              <a:rPr lang="en-US" sz="2700" b="1" i="0" u="none" strike="noStrike" cap="none" dirty="0">
                <a:solidFill>
                  <a:schemeClr val="dk1"/>
                </a:solidFill>
                <a:latin typeface="Arial"/>
                <a:ea typeface="Arial"/>
                <a:cs typeface="Arial"/>
                <a:sym typeface="Arial"/>
              </a:rPr>
              <a:t> </a:t>
            </a:r>
            <a:r>
              <a:rPr lang="en-US" sz="2700" b="1" i="0" u="none" strike="noStrike" cap="none" dirty="0" err="1">
                <a:solidFill>
                  <a:schemeClr val="dk1"/>
                </a:solidFill>
                <a:latin typeface="Arial"/>
                <a:ea typeface="Arial"/>
                <a:cs typeface="Arial"/>
                <a:sym typeface="Arial"/>
              </a:rPr>
              <a:t>hiện</a:t>
            </a:r>
            <a:r>
              <a:rPr lang="en-US" sz="2700" b="1" i="0" u="none" strike="noStrike" cap="none" dirty="0">
                <a:solidFill>
                  <a:schemeClr val="dk1"/>
                </a:solidFill>
                <a:latin typeface="Arial"/>
                <a:ea typeface="Arial"/>
                <a:cs typeface="Arial"/>
                <a:sym typeface="Arial"/>
              </a:rPr>
              <a:t>: </a:t>
            </a:r>
            <a:r>
              <a:rPr lang="en-US" sz="2700" b="1" i="0" u="none" strike="noStrike" cap="none" dirty="0" err="1">
                <a:solidFill>
                  <a:schemeClr val="dk1"/>
                </a:solidFill>
                <a:latin typeface="Arial"/>
                <a:ea typeface="Arial"/>
                <a:cs typeface="Arial"/>
                <a:sym typeface="Arial"/>
              </a:rPr>
              <a:t>Phạm</a:t>
            </a:r>
            <a:r>
              <a:rPr lang="en-US" sz="2700" b="1" i="0" u="none" strike="noStrike" cap="none" dirty="0">
                <a:solidFill>
                  <a:schemeClr val="dk1"/>
                </a:solidFill>
                <a:latin typeface="Arial"/>
                <a:ea typeface="Arial"/>
                <a:cs typeface="Arial"/>
                <a:sym typeface="Arial"/>
              </a:rPr>
              <a:t> Vũ Anh </a:t>
            </a:r>
            <a:r>
              <a:rPr lang="en-US" sz="2700" b="1" i="0" u="none" strike="noStrike" cap="none" dirty="0" err="1">
                <a:solidFill>
                  <a:schemeClr val="dk1"/>
                </a:solidFill>
                <a:latin typeface="Arial"/>
                <a:ea typeface="Arial"/>
                <a:cs typeface="Arial"/>
                <a:sym typeface="Arial"/>
              </a:rPr>
              <a:t>Đức</a:t>
            </a:r>
            <a:endParaRPr sz="2700" b="1" i="0" u="none" strike="noStrike" cap="none" dirty="0">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a:ea typeface="Times New Roman"/>
                <a:cs typeface="Times New Roman"/>
                <a:sym typeface="Times New Roman"/>
              </a:rPr>
              <a:t>Hà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28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5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a:t>
            </a:r>
            <a:r>
              <a:rPr lang="en-US" sz="1800" i="1" dirty="0">
                <a:solidFill>
                  <a:srgbClr val="595959"/>
                </a:solidFill>
                <a:latin typeface="Times New Roman"/>
                <a:ea typeface="Times New Roman"/>
                <a:cs typeface="Times New Roman"/>
                <a:sym typeface="Times New Roman"/>
              </a:rPr>
              <a:t>24</a:t>
            </a:r>
            <a:endParaRPr sz="1400" b="0" i="0" u="none" strike="noStrike" cap="none" dirty="0">
              <a:solidFill>
                <a:srgbClr val="000000"/>
              </a:solidFill>
              <a:latin typeface="Times New Roman"/>
              <a:ea typeface="Times New Roman"/>
              <a:cs typeface="Times New Roman"/>
              <a:sym typeface="Times New Roman"/>
            </a:endParaRPr>
          </a:p>
        </p:txBody>
      </p:sp>
      <p:sp>
        <p:nvSpPr>
          <p:cNvPr id="470" name="Google Shape;470;p1"/>
          <p:cNvSpPr/>
          <p:nvPr/>
        </p:nvSpPr>
        <p:spPr>
          <a:xfrm>
            <a:off x="907325" y="356822"/>
            <a:ext cx="11437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471" name="Google Shape;471;p1"/>
          <p:cNvSpPr/>
          <p:nvPr/>
        </p:nvSpPr>
        <p:spPr>
          <a:xfrm>
            <a:off x="3408423" y="1045922"/>
            <a:ext cx="5965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304800" y="284900"/>
            <a:ext cx="1654275" cy="1564750"/>
          </a:xfrm>
          <a:prstGeom prst="rect">
            <a:avLst/>
          </a:prstGeom>
          <a:noFill/>
          <a:ln>
            <a:noFill/>
          </a:ln>
        </p:spPr>
      </p:pic>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1"/>
          <p:cNvSpPr/>
          <p:nvPr/>
        </p:nvSpPr>
        <p:spPr>
          <a:xfrm>
            <a:off x="2281125" y="3959580"/>
            <a:ext cx="364323" cy="269094"/>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9"/>
          <p:cNvGrpSpPr/>
          <p:nvPr/>
        </p:nvGrpSpPr>
        <p:grpSpPr>
          <a:xfrm>
            <a:off x="1410742" y="1606449"/>
            <a:ext cx="9674006" cy="3366317"/>
            <a:chOff x="1629720" y="2277360"/>
            <a:chExt cx="9287640" cy="3005640"/>
          </a:xfrm>
        </p:grpSpPr>
        <p:sp>
          <p:nvSpPr>
            <p:cNvPr id="685" name="Google Shape;685;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9"/>
            <p:cNvSpPr/>
            <p:nvPr/>
          </p:nvSpPr>
          <p:spPr>
            <a:xfrm>
              <a:off x="10118880" y="4790160"/>
              <a:ext cx="489600" cy="489600"/>
            </a:xfrm>
            <a:prstGeom prst="ellipse">
              <a:avLst/>
            </a:prstGeom>
            <a:solidFill>
              <a:schemeClr val="accent1"/>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9"/>
            <p:cNvSpPr/>
            <p:nvPr/>
          </p:nvSpPr>
          <p:spPr>
            <a:xfrm>
              <a:off x="1629720" y="3706920"/>
              <a:ext cx="9287640" cy="1519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117"/>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1</a:t>
              </a:r>
              <a:endParaRPr sz="1665" b="0" i="0" u="none" strike="noStrike" cap="none">
                <a:solidFill>
                  <a:schemeClr val="dk1"/>
                </a:solidFill>
                <a:latin typeface="Arial"/>
                <a:ea typeface="Arial"/>
                <a:cs typeface="Arial"/>
                <a:sym typeface="Arial"/>
              </a:endParaRPr>
            </a:p>
          </p:txBody>
        </p:sp>
        <p:sp>
          <p:nvSpPr>
            <p:cNvPr id="701" name="Google Shape;701;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117"/>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latin typeface="Arial"/>
                <a:ea typeface="Arial"/>
                <a:cs typeface="Arial"/>
                <a:sym typeface="Arial"/>
              </a:endParaRPr>
            </a:p>
          </p:txBody>
        </p:sp>
        <p:sp>
          <p:nvSpPr>
            <p:cNvPr id="702" name="Google Shape;702;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117"/>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5</a:t>
              </a:r>
              <a:endParaRPr sz="1665" b="0" i="0" u="none" strike="noStrike" cap="none">
                <a:solidFill>
                  <a:schemeClr val="dk1"/>
                </a:solidFill>
                <a:latin typeface="Arial"/>
                <a:ea typeface="Arial"/>
                <a:cs typeface="Arial"/>
                <a:sym typeface="Arial"/>
              </a:endParaRPr>
            </a:p>
          </p:txBody>
        </p:sp>
        <p:sp>
          <p:nvSpPr>
            <p:cNvPr id="703" name="Google Shape;703;p9"/>
            <p:cNvSpPr/>
            <p:nvPr/>
          </p:nvSpPr>
          <p:spPr>
            <a:xfrm>
              <a:off x="1016928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117"/>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7</a:t>
              </a:r>
              <a:endParaRPr sz="1665" b="0" i="0" u="none" strike="noStrike" cap="none">
                <a:solidFill>
                  <a:schemeClr val="dk1"/>
                </a:solidFill>
                <a:latin typeface="Arial"/>
                <a:ea typeface="Arial"/>
                <a:cs typeface="Arial"/>
                <a:sym typeface="Arial"/>
              </a:endParaRPr>
            </a:p>
          </p:txBody>
        </p:sp>
        <p:sp>
          <p:nvSpPr>
            <p:cNvPr id="704" name="Google Shape;704;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117"/>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2</a:t>
              </a:r>
              <a:endParaRPr sz="1665" b="0" i="0" u="none" strike="noStrike" cap="none">
                <a:solidFill>
                  <a:schemeClr val="dk1"/>
                </a:solidFill>
                <a:latin typeface="Arial"/>
                <a:ea typeface="Arial"/>
                <a:cs typeface="Arial"/>
                <a:sym typeface="Arial"/>
              </a:endParaRPr>
            </a:p>
          </p:txBody>
        </p:sp>
        <p:sp>
          <p:nvSpPr>
            <p:cNvPr id="705" name="Google Shape;705;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117"/>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latin typeface="Arial"/>
                <a:ea typeface="Arial"/>
                <a:cs typeface="Arial"/>
                <a:sym typeface="Arial"/>
              </a:endParaRPr>
            </a:p>
          </p:txBody>
        </p:sp>
        <p:sp>
          <p:nvSpPr>
            <p:cNvPr id="706" name="Google Shape;706;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117"/>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6</a:t>
              </a:r>
              <a:endParaRPr sz="1665" b="0" i="0" u="none" strike="noStrike" cap="none">
                <a:solidFill>
                  <a:schemeClr val="dk1"/>
                </a:solidFill>
                <a:latin typeface="Arial"/>
                <a:ea typeface="Arial"/>
                <a:cs typeface="Arial"/>
                <a:sym typeface="Arial"/>
              </a:endParaRPr>
            </a:p>
          </p:txBody>
        </p:sp>
        <p:cxnSp>
          <p:nvCxnSpPr>
            <p:cNvPr id="707" name="Google Shape;707;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708" name="Google Shape;708;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709" name="Google Shape;709;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710" name="Google Shape;710;p9"/>
            <p:cNvCxnSpPr/>
            <p:nvPr/>
          </p:nvCxnSpPr>
          <p:spPr>
            <a:xfrm>
              <a:off x="10363680" y="3974760"/>
              <a:ext cx="0" cy="815400"/>
            </a:xfrm>
            <a:prstGeom prst="straightConnector1">
              <a:avLst/>
            </a:prstGeom>
            <a:noFill/>
            <a:ln w="9525" cap="rnd" cmpd="sng">
              <a:solidFill>
                <a:srgbClr val="BFBFBF"/>
              </a:solidFill>
              <a:prstDash val="solid"/>
              <a:round/>
              <a:headEnd type="none" w="sm" len="sm"/>
              <a:tailEnd type="none" w="sm" len="sm"/>
            </a:ln>
          </p:spPr>
        </p:cxnSp>
        <p:cxnSp>
          <p:nvCxnSpPr>
            <p:cNvPr id="711" name="Google Shape;711;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712" name="Google Shape;712;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713" name="Google Shape;713;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714" name="Google Shape;714;p9"/>
          <p:cNvGrpSpPr/>
          <p:nvPr/>
        </p:nvGrpSpPr>
        <p:grpSpPr>
          <a:xfrm>
            <a:off x="501050" y="1524197"/>
            <a:ext cx="2334976" cy="1199117"/>
            <a:chOff x="756360" y="2203920"/>
            <a:chExt cx="2241720" cy="1070640"/>
          </a:xfrm>
        </p:grpSpPr>
        <p:sp>
          <p:nvSpPr>
            <p:cNvPr id="715" name="Google Shape;715;p9"/>
            <p:cNvSpPr/>
            <p:nvPr/>
          </p:nvSpPr>
          <p:spPr>
            <a:xfrm>
              <a:off x="87192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Truy cập trang website, Xem các thông tin</a:t>
              </a:r>
              <a:r>
                <a:rPr lang="en-US">
                  <a:solidFill>
                    <a:srgbClr val="595959"/>
                  </a:solidFill>
                  <a:latin typeface="Calibri"/>
                  <a:ea typeface="Calibri"/>
                  <a:cs typeface="Calibri"/>
                  <a:sym typeface="Calibri"/>
                </a:rPr>
                <a:t> sản phẩm</a:t>
              </a:r>
              <a:r>
                <a:rPr lang="en-US" sz="1400" b="0" i="0" u="none" strike="noStrike" cap="none">
                  <a:solidFill>
                    <a:srgbClr val="595959"/>
                  </a:solidFill>
                  <a:latin typeface="Calibri"/>
                  <a:ea typeface="Calibri"/>
                  <a:cs typeface="Calibri"/>
                  <a:sym typeface="Calibri"/>
                </a:rPr>
                <a:t>, tìm kiếm sản phẩm</a:t>
              </a:r>
              <a:endParaRPr sz="1400" b="0" i="0" u="none" strike="noStrike" cap="none">
                <a:solidFill>
                  <a:schemeClr val="dk1"/>
                </a:solidFill>
                <a:latin typeface="Arial"/>
                <a:ea typeface="Arial"/>
                <a:cs typeface="Arial"/>
                <a:sym typeface="Arial"/>
              </a:endParaRPr>
            </a:p>
          </p:txBody>
        </p:sp>
        <p:sp>
          <p:nvSpPr>
            <p:cNvPr id="716" name="Google Shape;716;p9"/>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KHÁCH HÀNG</a:t>
              </a:r>
              <a:endParaRPr sz="1800" b="0" i="0" u="none" strike="noStrike" cap="none">
                <a:solidFill>
                  <a:schemeClr val="dk1"/>
                </a:solidFill>
                <a:latin typeface="Arial"/>
                <a:ea typeface="Arial"/>
                <a:cs typeface="Arial"/>
                <a:sym typeface="Arial"/>
              </a:endParaRPr>
            </a:p>
          </p:txBody>
        </p:sp>
      </p:grpSp>
      <p:grpSp>
        <p:nvGrpSpPr>
          <p:cNvPr id="717" name="Google Shape;717;p9"/>
          <p:cNvGrpSpPr/>
          <p:nvPr/>
        </p:nvGrpSpPr>
        <p:grpSpPr>
          <a:xfrm>
            <a:off x="3440862" y="1524197"/>
            <a:ext cx="2334976" cy="1199117"/>
            <a:chOff x="3578760" y="2203920"/>
            <a:chExt cx="2241720" cy="1070640"/>
          </a:xfrm>
        </p:grpSpPr>
        <p:sp>
          <p:nvSpPr>
            <p:cNvPr id="718" name="Google Shape;718;p9"/>
            <p:cNvSpPr/>
            <p:nvPr/>
          </p:nvSpPr>
          <p:spPr>
            <a:xfrm>
              <a:off x="369432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Kiểm tra thông tin thanh toán sản phẩm, tiến hành thanh toán</a:t>
              </a:r>
              <a:endParaRPr sz="1400" b="0" i="0" u="none" strike="noStrike" cap="none">
                <a:solidFill>
                  <a:schemeClr val="dk1"/>
                </a:solidFill>
                <a:latin typeface="Arial"/>
                <a:ea typeface="Arial"/>
                <a:cs typeface="Arial"/>
                <a:sym typeface="Arial"/>
              </a:endParaRPr>
            </a:p>
          </p:txBody>
        </p:sp>
        <p:sp>
          <p:nvSpPr>
            <p:cNvPr id="719" name="Google Shape;719;p9"/>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QUẢN LÝ GIỎ HÀNG</a:t>
              </a: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20" name="Google Shape;720;p9"/>
          <p:cNvGrpSpPr/>
          <p:nvPr/>
        </p:nvGrpSpPr>
        <p:grpSpPr>
          <a:xfrm>
            <a:off x="6300930" y="1524197"/>
            <a:ext cx="2442594" cy="1199117"/>
            <a:chOff x="6408720" y="2203920"/>
            <a:chExt cx="2345040" cy="1070640"/>
          </a:xfrm>
        </p:grpSpPr>
        <p:sp>
          <p:nvSpPr>
            <p:cNvPr id="721" name="Google Shape;721;p9"/>
            <p:cNvSpPr/>
            <p:nvPr/>
          </p:nvSpPr>
          <p:spPr>
            <a:xfrm>
              <a:off x="652428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a:solidFill>
                    <a:srgbClr val="595959"/>
                  </a:solidFill>
                  <a:latin typeface="Calibri"/>
                  <a:ea typeface="Calibri"/>
                  <a:cs typeface="Calibri"/>
                  <a:sym typeface="Calibri"/>
                </a:rPr>
                <a:t>Tiến hành phương thức thanh toán và xác nhận đặt hàng</a:t>
              </a:r>
              <a:endParaRPr sz="1400" b="0" i="0" u="none" strike="noStrike" cap="none">
                <a:solidFill>
                  <a:schemeClr val="dk1"/>
                </a:solidFill>
                <a:latin typeface="Arial"/>
                <a:ea typeface="Arial"/>
                <a:cs typeface="Arial"/>
                <a:sym typeface="Arial"/>
              </a:endParaRPr>
            </a:p>
          </p:txBody>
        </p:sp>
        <p:sp>
          <p:nvSpPr>
            <p:cNvPr id="722" name="Google Shape;722;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ĐẶT HÀNG</a:t>
              </a:r>
              <a:endParaRPr sz="1800" b="0" i="0" u="none" strike="noStrike" cap="none">
                <a:solidFill>
                  <a:schemeClr val="dk1"/>
                </a:solidFill>
                <a:latin typeface="Arial"/>
                <a:ea typeface="Arial"/>
                <a:cs typeface="Arial"/>
                <a:sym typeface="Arial"/>
              </a:endParaRPr>
            </a:p>
          </p:txBody>
        </p:sp>
      </p:grpSp>
      <p:grpSp>
        <p:nvGrpSpPr>
          <p:cNvPr id="723" name="Google Shape;723;p9"/>
          <p:cNvGrpSpPr/>
          <p:nvPr/>
        </p:nvGrpSpPr>
        <p:grpSpPr>
          <a:xfrm>
            <a:off x="9325360" y="1524197"/>
            <a:ext cx="2543462" cy="1199117"/>
            <a:chOff x="9228240" y="2203920"/>
            <a:chExt cx="2441880" cy="1070640"/>
          </a:xfrm>
        </p:grpSpPr>
        <p:sp>
          <p:nvSpPr>
            <p:cNvPr id="724" name="Google Shape;724;p9"/>
            <p:cNvSpPr/>
            <p:nvPr/>
          </p:nvSpPr>
          <p:spPr>
            <a:xfrm>
              <a:off x="934380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Ng</a:t>
              </a:r>
              <a:r>
                <a:rPr lang="en-US">
                  <a:solidFill>
                    <a:srgbClr val="595959"/>
                  </a:solidFill>
                  <a:latin typeface="Calibri"/>
                  <a:ea typeface="Calibri"/>
                  <a:cs typeface="Calibri"/>
                  <a:sym typeface="Calibri"/>
                </a:rPr>
                <a:t>ười quản lý</a:t>
              </a:r>
              <a:r>
                <a:rPr lang="en-US" sz="1400" b="0" i="0" u="none" strike="noStrike" cap="none">
                  <a:solidFill>
                    <a:srgbClr val="595959"/>
                  </a:solidFill>
                  <a:latin typeface="Calibri"/>
                  <a:ea typeface="Calibri"/>
                  <a:cs typeface="Calibri"/>
                  <a:sym typeface="Calibri"/>
                </a:rPr>
                <a:t> kiểm tra xác nhận đơn hàng và </a:t>
              </a:r>
              <a:r>
                <a:rPr lang="en-US">
                  <a:solidFill>
                    <a:srgbClr val="595959"/>
                  </a:solidFill>
                  <a:latin typeface="Calibri"/>
                  <a:ea typeface="Calibri"/>
                  <a:cs typeface="Calibri"/>
                  <a:sym typeface="Calibri"/>
                </a:rPr>
                <a:t>xử lý đơn hàng</a:t>
              </a:r>
              <a:endParaRPr sz="1400" b="0" i="0" u="none" strike="noStrike" cap="none">
                <a:solidFill>
                  <a:schemeClr val="dk1"/>
                </a:solidFill>
                <a:latin typeface="Arial"/>
                <a:ea typeface="Arial"/>
                <a:cs typeface="Arial"/>
                <a:sym typeface="Arial"/>
              </a:endParaRPr>
            </a:p>
          </p:txBody>
        </p:sp>
        <p:sp>
          <p:nvSpPr>
            <p:cNvPr id="725" name="Google Shape;725;p9"/>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CỬA HÀNG XÁC NHẬN</a:t>
              </a:r>
              <a:endParaRPr sz="1800" b="0" i="0" u="none" strike="noStrike" cap="none">
                <a:solidFill>
                  <a:schemeClr val="dk1"/>
                </a:solidFill>
                <a:latin typeface="Arial"/>
                <a:ea typeface="Arial"/>
                <a:cs typeface="Arial"/>
                <a:sym typeface="Arial"/>
              </a:endParaRPr>
            </a:p>
          </p:txBody>
        </p:sp>
      </p:grpSp>
      <p:grpSp>
        <p:nvGrpSpPr>
          <p:cNvPr id="726" name="Google Shape;726;p9"/>
          <p:cNvGrpSpPr/>
          <p:nvPr/>
        </p:nvGrpSpPr>
        <p:grpSpPr>
          <a:xfrm>
            <a:off x="7870078" y="3944203"/>
            <a:ext cx="2528838" cy="1437811"/>
            <a:chOff x="7831080" y="4364640"/>
            <a:chExt cx="2427840" cy="1283760"/>
          </a:xfrm>
        </p:grpSpPr>
        <p:sp>
          <p:nvSpPr>
            <p:cNvPr id="727" name="Google Shape;727;p9"/>
            <p:cNvSpPr/>
            <p:nvPr/>
          </p:nvSpPr>
          <p:spPr>
            <a:xfrm>
              <a:off x="7946640" y="4705560"/>
              <a:ext cx="2010600" cy="9428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Khách mua hàng bằng tài khoản đang nhập theo dõi, thao tác với đơn hàng</a:t>
              </a:r>
              <a:endParaRPr sz="1400" b="0" i="0" u="none" strike="noStrike" cap="none">
                <a:solidFill>
                  <a:schemeClr val="dk1"/>
                </a:solidFill>
                <a:latin typeface="Arial"/>
                <a:ea typeface="Arial"/>
                <a:cs typeface="Arial"/>
                <a:sym typeface="Arial"/>
              </a:endParaRPr>
            </a:p>
          </p:txBody>
        </p:sp>
        <p:sp>
          <p:nvSpPr>
            <p:cNvPr id="728" name="Google Shape;728;p9"/>
            <p:cNvSpPr/>
            <p:nvPr/>
          </p:nvSpPr>
          <p:spPr>
            <a:xfrm>
              <a:off x="7831080" y="4364640"/>
              <a:ext cx="24278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THEO DÕI ĐƠN HÀNG</a:t>
              </a:r>
              <a:endParaRPr sz="1800" b="0" i="0" u="none" strike="noStrike" cap="none">
                <a:solidFill>
                  <a:schemeClr val="dk1"/>
                </a:solidFill>
                <a:latin typeface="Arial"/>
                <a:ea typeface="Arial"/>
                <a:cs typeface="Arial"/>
                <a:sym typeface="Arial"/>
              </a:endParaRPr>
            </a:p>
          </p:txBody>
        </p:sp>
      </p:grpSp>
      <p:grpSp>
        <p:nvGrpSpPr>
          <p:cNvPr id="729" name="Google Shape;729;p9"/>
          <p:cNvGrpSpPr/>
          <p:nvPr/>
        </p:nvGrpSpPr>
        <p:grpSpPr>
          <a:xfrm>
            <a:off x="4919392" y="3944203"/>
            <a:ext cx="2334976" cy="1915200"/>
            <a:chOff x="4998240" y="4364640"/>
            <a:chExt cx="2241720" cy="1710000"/>
          </a:xfrm>
        </p:grpSpPr>
        <p:sp>
          <p:nvSpPr>
            <p:cNvPr id="730" name="Google Shape;730;p9"/>
            <p:cNvSpPr/>
            <p:nvPr/>
          </p:nvSpPr>
          <p:spPr>
            <a:xfrm>
              <a:off x="5113800" y="4705560"/>
              <a:ext cx="2010600" cy="13690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Khách có thể mua hàng bằng cách đăng nhập </a:t>
              </a:r>
              <a:r>
                <a:rPr lang="en-US">
                  <a:solidFill>
                    <a:srgbClr val="595959"/>
                  </a:solidFill>
                  <a:latin typeface="Calibri"/>
                  <a:ea typeface="Calibri"/>
                  <a:cs typeface="Calibri"/>
                  <a:sym typeface="Calibri"/>
                </a:rPr>
                <a:t>tài khoản khách hàng</a:t>
              </a:r>
              <a:r>
                <a:rPr lang="en-US" sz="1400" b="0" i="0" u="none" strike="noStrike" cap="none">
                  <a:solidFill>
                    <a:srgbClr val="595959"/>
                  </a:solidFill>
                  <a:latin typeface="Calibri"/>
                  <a:ea typeface="Calibri"/>
                  <a:cs typeface="Calibri"/>
                  <a:sym typeface="Calibri"/>
                </a:rPr>
                <a:t>, nhập đầy đủ thông tin, mã giảm giá (nếu có) và xác nhận đặt hàng</a:t>
              </a:r>
              <a:endParaRPr sz="1400" b="0" i="0" u="none" strike="noStrike" cap="none">
                <a:solidFill>
                  <a:schemeClr val="dk1"/>
                </a:solidFill>
                <a:latin typeface="Arial"/>
                <a:ea typeface="Arial"/>
                <a:cs typeface="Arial"/>
                <a:sym typeface="Arial"/>
              </a:endParaRPr>
            </a:p>
          </p:txBody>
        </p:sp>
        <p:sp>
          <p:nvSpPr>
            <p:cNvPr id="731" name="Google Shape;731;p9"/>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NHẬP THÔNG TIN</a:t>
              </a:r>
              <a:endParaRPr sz="1800" b="0" i="0" u="none" strike="noStrike" cap="none">
                <a:solidFill>
                  <a:schemeClr val="dk1"/>
                </a:solidFill>
                <a:latin typeface="Arial"/>
                <a:ea typeface="Arial"/>
                <a:cs typeface="Arial"/>
                <a:sym typeface="Arial"/>
              </a:endParaRPr>
            </a:p>
          </p:txBody>
        </p:sp>
      </p:grpSp>
      <p:grpSp>
        <p:nvGrpSpPr>
          <p:cNvPr id="732" name="Google Shape;732;p9"/>
          <p:cNvGrpSpPr/>
          <p:nvPr/>
        </p:nvGrpSpPr>
        <p:grpSpPr>
          <a:xfrm>
            <a:off x="1957082" y="3944203"/>
            <a:ext cx="2480841" cy="1199117"/>
            <a:chOff x="2154240" y="4364640"/>
            <a:chExt cx="2381760" cy="1070640"/>
          </a:xfrm>
        </p:grpSpPr>
        <p:sp>
          <p:nvSpPr>
            <p:cNvPr id="733" name="Google Shape;733;p9"/>
            <p:cNvSpPr/>
            <p:nvPr/>
          </p:nvSpPr>
          <p:spPr>
            <a:xfrm>
              <a:off x="2269800" y="470556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Chọn sản phẩm muốn mua, xác nhận thêm vào giỏ hàng</a:t>
              </a:r>
              <a:endParaRPr sz="1400" b="0" i="0" u="none" strike="noStrike" cap="none">
                <a:solidFill>
                  <a:schemeClr val="dk1"/>
                </a:solidFill>
                <a:latin typeface="Arial"/>
                <a:ea typeface="Arial"/>
                <a:cs typeface="Arial"/>
                <a:sym typeface="Arial"/>
              </a:endParaRPr>
            </a:p>
          </p:txBody>
        </p:sp>
        <p:sp>
          <p:nvSpPr>
            <p:cNvPr id="734" name="Google Shape;734;p9"/>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CHỌN SẢN PHẨM</a:t>
              </a:r>
              <a:endParaRPr sz="1800" b="0" i="0" u="none" strike="noStrike" cap="none">
                <a:solidFill>
                  <a:schemeClr val="dk1"/>
                </a:solidFill>
                <a:latin typeface="Arial"/>
                <a:ea typeface="Arial"/>
                <a:cs typeface="Arial"/>
                <a:sym typeface="Arial"/>
              </a:endParaRPr>
            </a:p>
          </p:txBody>
        </p:sp>
      </p:grpSp>
      <p:sp>
        <p:nvSpPr>
          <p:cNvPr id="735" name="Google Shape;735;p9"/>
          <p:cNvSpPr/>
          <p:nvPr/>
        </p:nvSpPr>
        <p:spPr>
          <a:xfrm>
            <a:off x="2056320" y="385560"/>
            <a:ext cx="42573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QUY TRÌNH</a:t>
            </a:r>
            <a:r>
              <a:rPr lang="en-US" sz="2400" b="1">
                <a:solidFill>
                  <a:srgbClr val="202020"/>
                </a:solidFill>
                <a:latin typeface="Calibri"/>
                <a:ea typeface="Calibri"/>
                <a:cs typeface="Calibri"/>
                <a:sym typeface="Calibri"/>
              </a:rPr>
              <a:t> ĐẶT</a:t>
            </a:r>
            <a:r>
              <a:rPr lang="en-US" sz="2400" b="1" i="0" u="none" strike="noStrike" cap="none">
                <a:solidFill>
                  <a:srgbClr val="202020"/>
                </a:solidFill>
                <a:latin typeface="Calibri"/>
                <a:ea typeface="Calibri"/>
                <a:cs typeface="Calibri"/>
                <a:sym typeface="Calibri"/>
              </a:rPr>
              <a:t> HÀNG</a:t>
            </a:r>
            <a:endParaRPr sz="2400" b="0" i="0" u="none" strike="noStrike" cap="none">
              <a:solidFill>
                <a:srgbClr val="202020"/>
              </a:solidFill>
              <a:latin typeface="Arial"/>
              <a:ea typeface="Arial"/>
              <a:cs typeface="Arial"/>
              <a:sym typeface="Arial"/>
            </a:endParaRPr>
          </a:p>
        </p:txBody>
      </p:sp>
      <p:sp>
        <p:nvSpPr>
          <p:cNvPr id="736" name="Google Shape;736;p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14"/>
                                        </p:tgtEl>
                                        <p:attrNameLst>
                                          <p:attrName>style.visibility</p:attrName>
                                        </p:attrNameLst>
                                      </p:cBhvr>
                                      <p:to>
                                        <p:strVal val="visible"/>
                                      </p:to>
                                    </p:set>
                                    <p:anim calcmode="lin" valueType="num">
                                      <p:cBhvr additive="base">
                                        <p:cTn id="7" dur="500"/>
                                        <p:tgtEl>
                                          <p:spTgt spid="714"/>
                                        </p:tgtEl>
                                        <p:attrNameLst>
                                          <p:attrName>ppt_w</p:attrName>
                                        </p:attrNameLst>
                                      </p:cBhvr>
                                      <p:tavLst>
                                        <p:tav tm="0">
                                          <p:val>
                                            <p:strVal val="0"/>
                                          </p:val>
                                        </p:tav>
                                        <p:tav tm="100000">
                                          <p:val>
                                            <p:strVal val="#ppt_w"/>
                                          </p:val>
                                        </p:tav>
                                      </p:tavLst>
                                    </p:anim>
                                    <p:anim calcmode="lin" valueType="num">
                                      <p:cBhvr additive="base">
                                        <p:cTn id="8" dur="500"/>
                                        <p:tgtEl>
                                          <p:spTgt spid="714"/>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32"/>
                                        </p:tgtEl>
                                        <p:attrNameLst>
                                          <p:attrName>style.visibility</p:attrName>
                                        </p:attrNameLst>
                                      </p:cBhvr>
                                      <p:to>
                                        <p:strVal val="visible"/>
                                      </p:to>
                                    </p:set>
                                    <p:anim calcmode="lin" valueType="num">
                                      <p:cBhvr additive="base">
                                        <p:cTn id="13" dur="500"/>
                                        <p:tgtEl>
                                          <p:spTgt spid="732"/>
                                        </p:tgtEl>
                                        <p:attrNameLst>
                                          <p:attrName>ppt_w</p:attrName>
                                        </p:attrNameLst>
                                      </p:cBhvr>
                                      <p:tavLst>
                                        <p:tav tm="0">
                                          <p:val>
                                            <p:strVal val="0"/>
                                          </p:val>
                                        </p:tav>
                                        <p:tav tm="100000">
                                          <p:val>
                                            <p:strVal val="#ppt_w"/>
                                          </p:val>
                                        </p:tav>
                                      </p:tavLst>
                                    </p:anim>
                                    <p:anim calcmode="lin" valueType="num">
                                      <p:cBhvr additive="base">
                                        <p:cTn id="14" dur="500"/>
                                        <p:tgtEl>
                                          <p:spTgt spid="732"/>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717"/>
                                        </p:tgtEl>
                                        <p:attrNameLst>
                                          <p:attrName>style.visibility</p:attrName>
                                        </p:attrNameLst>
                                      </p:cBhvr>
                                      <p:to>
                                        <p:strVal val="visible"/>
                                      </p:to>
                                    </p:set>
                                    <p:anim calcmode="lin" valueType="num">
                                      <p:cBhvr additive="base">
                                        <p:cTn id="19" dur="500"/>
                                        <p:tgtEl>
                                          <p:spTgt spid="717"/>
                                        </p:tgtEl>
                                        <p:attrNameLst>
                                          <p:attrName>ppt_w</p:attrName>
                                        </p:attrNameLst>
                                      </p:cBhvr>
                                      <p:tavLst>
                                        <p:tav tm="0">
                                          <p:val>
                                            <p:strVal val="0"/>
                                          </p:val>
                                        </p:tav>
                                        <p:tav tm="100000">
                                          <p:val>
                                            <p:strVal val="#ppt_w"/>
                                          </p:val>
                                        </p:tav>
                                      </p:tavLst>
                                    </p:anim>
                                    <p:anim calcmode="lin" valueType="num">
                                      <p:cBhvr additive="base">
                                        <p:cTn id="20" dur="500"/>
                                        <p:tgtEl>
                                          <p:spTgt spid="717"/>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29"/>
                                        </p:tgtEl>
                                        <p:attrNameLst>
                                          <p:attrName>style.visibility</p:attrName>
                                        </p:attrNameLst>
                                      </p:cBhvr>
                                      <p:to>
                                        <p:strVal val="visible"/>
                                      </p:to>
                                    </p:set>
                                    <p:anim calcmode="lin" valueType="num">
                                      <p:cBhvr additive="base">
                                        <p:cTn id="25" dur="500"/>
                                        <p:tgtEl>
                                          <p:spTgt spid="729"/>
                                        </p:tgtEl>
                                        <p:attrNameLst>
                                          <p:attrName>ppt_w</p:attrName>
                                        </p:attrNameLst>
                                      </p:cBhvr>
                                      <p:tavLst>
                                        <p:tav tm="0">
                                          <p:val>
                                            <p:strVal val="0"/>
                                          </p:val>
                                        </p:tav>
                                        <p:tav tm="100000">
                                          <p:val>
                                            <p:strVal val="#ppt_w"/>
                                          </p:val>
                                        </p:tav>
                                      </p:tavLst>
                                    </p:anim>
                                    <p:anim calcmode="lin" valueType="num">
                                      <p:cBhvr additive="base">
                                        <p:cTn id="26" dur="500"/>
                                        <p:tgtEl>
                                          <p:spTgt spid="729"/>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720"/>
                                        </p:tgtEl>
                                        <p:attrNameLst>
                                          <p:attrName>style.visibility</p:attrName>
                                        </p:attrNameLst>
                                      </p:cBhvr>
                                      <p:to>
                                        <p:strVal val="visible"/>
                                      </p:to>
                                    </p:set>
                                    <p:anim calcmode="lin" valueType="num">
                                      <p:cBhvr additive="base">
                                        <p:cTn id="31" dur="500"/>
                                        <p:tgtEl>
                                          <p:spTgt spid="720"/>
                                        </p:tgtEl>
                                        <p:attrNameLst>
                                          <p:attrName>ppt_w</p:attrName>
                                        </p:attrNameLst>
                                      </p:cBhvr>
                                      <p:tavLst>
                                        <p:tav tm="0">
                                          <p:val>
                                            <p:strVal val="0"/>
                                          </p:val>
                                        </p:tav>
                                        <p:tav tm="100000">
                                          <p:val>
                                            <p:strVal val="#ppt_w"/>
                                          </p:val>
                                        </p:tav>
                                      </p:tavLst>
                                    </p:anim>
                                    <p:anim calcmode="lin" valueType="num">
                                      <p:cBhvr additive="base">
                                        <p:cTn id="32" dur="500"/>
                                        <p:tgtEl>
                                          <p:spTgt spid="720"/>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26"/>
                                        </p:tgtEl>
                                        <p:attrNameLst>
                                          <p:attrName>style.visibility</p:attrName>
                                        </p:attrNameLst>
                                      </p:cBhvr>
                                      <p:to>
                                        <p:strVal val="visible"/>
                                      </p:to>
                                    </p:set>
                                    <p:anim calcmode="lin" valueType="num">
                                      <p:cBhvr additive="base">
                                        <p:cTn id="37" dur="500"/>
                                        <p:tgtEl>
                                          <p:spTgt spid="726"/>
                                        </p:tgtEl>
                                        <p:attrNameLst>
                                          <p:attrName>ppt_w</p:attrName>
                                        </p:attrNameLst>
                                      </p:cBhvr>
                                      <p:tavLst>
                                        <p:tav tm="0">
                                          <p:val>
                                            <p:strVal val="0"/>
                                          </p:val>
                                        </p:tav>
                                        <p:tav tm="100000">
                                          <p:val>
                                            <p:strVal val="#ppt_w"/>
                                          </p:val>
                                        </p:tav>
                                      </p:tavLst>
                                    </p:anim>
                                    <p:anim calcmode="lin" valueType="num">
                                      <p:cBhvr additive="base">
                                        <p:cTn id="38" dur="500"/>
                                        <p:tgtEl>
                                          <p:spTgt spid="726"/>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723"/>
                                        </p:tgtEl>
                                        <p:attrNameLst>
                                          <p:attrName>style.visibility</p:attrName>
                                        </p:attrNameLst>
                                      </p:cBhvr>
                                      <p:to>
                                        <p:strVal val="visible"/>
                                      </p:to>
                                    </p:set>
                                    <p:anim calcmode="lin" valueType="num">
                                      <p:cBhvr additive="base">
                                        <p:cTn id="43" dur="500"/>
                                        <p:tgtEl>
                                          <p:spTgt spid="723"/>
                                        </p:tgtEl>
                                        <p:attrNameLst>
                                          <p:attrName>ppt_w</p:attrName>
                                        </p:attrNameLst>
                                      </p:cBhvr>
                                      <p:tavLst>
                                        <p:tav tm="0">
                                          <p:val>
                                            <p:strVal val="0"/>
                                          </p:val>
                                        </p:tav>
                                        <p:tav tm="100000">
                                          <p:val>
                                            <p:strVal val="#ppt_w"/>
                                          </p:val>
                                        </p:tav>
                                      </p:tavLst>
                                    </p:anim>
                                    <p:anim calcmode="lin" valueType="num">
                                      <p:cBhvr additive="base">
                                        <p:cTn id="44" dur="500"/>
                                        <p:tgtEl>
                                          <p:spTgt spid="7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grpSp>
        <p:nvGrpSpPr>
          <p:cNvPr id="742" name="Google Shape;742;p11"/>
          <p:cNvGrpSpPr/>
          <p:nvPr/>
        </p:nvGrpSpPr>
        <p:grpSpPr>
          <a:xfrm>
            <a:off x="1447467" y="1909784"/>
            <a:ext cx="2724992" cy="2800162"/>
            <a:chOff x="1132443" y="1646005"/>
            <a:chExt cx="4613157" cy="4662275"/>
          </a:xfrm>
        </p:grpSpPr>
        <p:sp>
          <p:nvSpPr>
            <p:cNvPr id="743" name="Google Shape;743;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2" name="Google Shape;752;p11"/>
            <p:cNvGrpSpPr/>
            <p:nvPr/>
          </p:nvGrpSpPr>
          <p:grpSpPr>
            <a:xfrm>
              <a:off x="1132443" y="1646005"/>
              <a:ext cx="2387981" cy="2449707"/>
              <a:chOff x="1132443" y="1646005"/>
              <a:chExt cx="2387981" cy="2449707"/>
            </a:xfrm>
          </p:grpSpPr>
          <p:sp>
            <p:nvSpPr>
              <p:cNvPr id="753" name="Google Shape;753;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7" name="Google Shape;757;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8" name="Google Shape;758;p11"/>
          <p:cNvGrpSpPr/>
          <p:nvPr/>
        </p:nvGrpSpPr>
        <p:grpSpPr>
          <a:xfrm>
            <a:off x="6402079" y="5087413"/>
            <a:ext cx="524880" cy="492840"/>
            <a:chOff x="6517080" y="5463720"/>
            <a:chExt cx="524880" cy="492840"/>
          </a:xfrm>
        </p:grpSpPr>
        <p:sp>
          <p:nvSpPr>
            <p:cNvPr id="759" name="Google Shape;759;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sp>
          <p:nvSpPr>
            <p:cNvPr id="760" name="Google Shape;760;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grpSp>
      <p:grpSp>
        <p:nvGrpSpPr>
          <p:cNvPr id="761" name="Google Shape;761;p11"/>
          <p:cNvGrpSpPr/>
          <p:nvPr/>
        </p:nvGrpSpPr>
        <p:grpSpPr>
          <a:xfrm>
            <a:off x="7179499" y="3238200"/>
            <a:ext cx="4262526" cy="1658434"/>
            <a:chOff x="7299000" y="3554507"/>
            <a:chExt cx="4262526" cy="1658434"/>
          </a:xfrm>
        </p:grpSpPr>
        <p:sp>
          <p:nvSpPr>
            <p:cNvPr id="762" name="Google Shape;762;p11"/>
            <p:cNvSpPr/>
            <p:nvPr/>
          </p:nvSpPr>
          <p:spPr>
            <a:xfrm>
              <a:off x="7299000" y="3940200"/>
              <a:ext cx="3785400" cy="1272741"/>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700" b="0" i="0" u="none" strike="noStrike" cap="none">
                  <a:solidFill>
                    <a:srgbClr val="404040"/>
                  </a:solidFill>
                  <a:latin typeface="Calibri"/>
                  <a:ea typeface="Calibri"/>
                  <a:cs typeface="Calibri"/>
                  <a:sym typeface="Calibri"/>
                </a:rPr>
                <a:t>Các chức năng quản lý: </a:t>
              </a:r>
              <a:r>
                <a:rPr lang="en-US" sz="1700">
                  <a:solidFill>
                    <a:srgbClr val="404040"/>
                  </a:solidFill>
                  <a:latin typeface="Calibri"/>
                  <a:ea typeface="Calibri"/>
                  <a:cs typeface="Calibri"/>
                  <a:sym typeface="Calibri"/>
                </a:rPr>
                <a:t>S</a:t>
              </a:r>
              <a:r>
                <a:rPr lang="en-US" sz="1700" b="0" i="0" u="none" strike="noStrike" cap="none">
                  <a:solidFill>
                    <a:srgbClr val="404040"/>
                  </a:solidFill>
                  <a:latin typeface="Calibri"/>
                  <a:ea typeface="Calibri"/>
                  <a:cs typeface="Calibri"/>
                  <a:sym typeface="Calibri"/>
                </a:rPr>
                <a:t>ản phẩm, ,</a:t>
              </a:r>
              <a:r>
                <a:rPr lang="en-US" sz="1700">
                  <a:solidFill>
                    <a:srgbClr val="404040"/>
                  </a:solidFill>
                  <a:latin typeface="Calibri"/>
                  <a:ea typeface="Calibri"/>
                  <a:cs typeface="Calibri"/>
                  <a:sym typeface="Calibri"/>
                </a:rPr>
                <a:t>Danh mục s</a:t>
              </a:r>
              <a:r>
                <a:rPr lang="en-US" sz="1700" b="0" i="0" u="none" strike="noStrike" cap="none">
                  <a:solidFill>
                    <a:srgbClr val="404040"/>
                  </a:solidFill>
                  <a:latin typeface="Calibri"/>
                  <a:ea typeface="Calibri"/>
                  <a:cs typeface="Calibri"/>
                  <a:sym typeface="Calibri"/>
                </a:rPr>
                <a:t>ản phẩm, Đơn hàng, Mã giảm giá, Khách hàng, Thống kê…v..v</a:t>
              </a:r>
              <a:endParaRPr sz="1700" b="0" i="0" u="none" strike="noStrike" cap="none">
                <a:solidFill>
                  <a:schemeClr val="dk1"/>
                </a:solidFill>
                <a:latin typeface="Arial"/>
                <a:ea typeface="Arial"/>
                <a:cs typeface="Arial"/>
                <a:sym typeface="Arial"/>
              </a:endParaRPr>
            </a:p>
          </p:txBody>
        </p:sp>
        <p:sp>
          <p:nvSpPr>
            <p:cNvPr id="763" name="Google Shape;763;p11"/>
            <p:cNvSpPr/>
            <p:nvPr/>
          </p:nvSpPr>
          <p:spPr>
            <a:xfrm>
              <a:off x="7308726" y="3554507"/>
              <a:ext cx="4252800" cy="3816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900" b="1" i="0" u="none" strike="noStrike" cap="none">
                  <a:solidFill>
                    <a:srgbClr val="262626"/>
                  </a:solidFill>
                  <a:latin typeface="Calibri"/>
                  <a:ea typeface="Calibri"/>
                  <a:cs typeface="Calibri"/>
                  <a:sym typeface="Calibri"/>
                </a:rPr>
                <a:t>Quản lý website đối với người quản lý</a:t>
              </a:r>
              <a:endParaRPr sz="1900" b="0" i="0" u="none" strike="noStrike" cap="none">
                <a:solidFill>
                  <a:schemeClr val="dk1"/>
                </a:solidFill>
                <a:latin typeface="Arial"/>
                <a:ea typeface="Arial"/>
                <a:cs typeface="Arial"/>
                <a:sym typeface="Arial"/>
              </a:endParaRPr>
            </a:p>
          </p:txBody>
        </p:sp>
      </p:grpSp>
      <p:grpSp>
        <p:nvGrpSpPr>
          <p:cNvPr id="764" name="Google Shape;764;p11"/>
          <p:cNvGrpSpPr/>
          <p:nvPr/>
        </p:nvGrpSpPr>
        <p:grpSpPr>
          <a:xfrm>
            <a:off x="7193719" y="4896625"/>
            <a:ext cx="4548608" cy="1034238"/>
            <a:chOff x="7308720" y="5272932"/>
            <a:chExt cx="4548608" cy="1034238"/>
          </a:xfrm>
        </p:grpSpPr>
        <p:sp>
          <p:nvSpPr>
            <p:cNvPr id="765" name="Google Shape;765;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700" b="0" i="0" u="none" strike="noStrike" cap="none">
                  <a:solidFill>
                    <a:srgbClr val="404040"/>
                  </a:solidFill>
                  <a:latin typeface="Calibri"/>
                  <a:ea typeface="Calibri"/>
                  <a:cs typeface="Calibri"/>
                  <a:sym typeface="Calibri"/>
                </a:rPr>
                <a:t>Nâng cao chất lượng uy tín thương hiệu của cửa hàng đến người dùng.</a:t>
              </a:r>
              <a:endParaRPr sz="1700" b="0" i="0" u="none" strike="noStrike" cap="none">
                <a:solidFill>
                  <a:schemeClr val="dk1"/>
                </a:solidFill>
                <a:latin typeface="Arial"/>
                <a:ea typeface="Arial"/>
                <a:cs typeface="Arial"/>
                <a:sym typeface="Arial"/>
              </a:endParaRPr>
            </a:p>
          </p:txBody>
        </p:sp>
        <p:sp>
          <p:nvSpPr>
            <p:cNvPr id="766" name="Google Shape;766;p11"/>
            <p:cNvSpPr/>
            <p:nvPr/>
          </p:nvSpPr>
          <p:spPr>
            <a:xfrm>
              <a:off x="7308728" y="5272932"/>
              <a:ext cx="4548600" cy="386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900" b="1" i="0" u="none" strike="noStrike" cap="none">
                  <a:solidFill>
                    <a:srgbClr val="262626"/>
                  </a:solidFill>
                  <a:latin typeface="Calibri"/>
                  <a:ea typeface="Calibri"/>
                  <a:cs typeface="Calibri"/>
                  <a:sym typeface="Calibri"/>
                </a:rPr>
                <a:t>Phát triển thương hiệu của cửa hàng</a:t>
              </a:r>
              <a:endParaRPr sz="1900" b="0" i="0" u="none" strike="noStrike" cap="none">
                <a:solidFill>
                  <a:schemeClr val="dk1"/>
                </a:solidFill>
                <a:latin typeface="Arial"/>
                <a:ea typeface="Arial"/>
                <a:cs typeface="Arial"/>
                <a:sym typeface="Arial"/>
              </a:endParaRPr>
            </a:p>
          </p:txBody>
        </p:sp>
      </p:grpSp>
      <p:sp>
        <p:nvSpPr>
          <p:cNvPr id="767" name="Google Shape;767;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 MỤC TIÊU ĐỀ TÀI</a:t>
            </a:r>
            <a:endParaRPr sz="2400" b="1" i="0" u="none" strike="noStrike" cap="none">
              <a:solidFill>
                <a:srgbClr val="202020"/>
              </a:solidFill>
              <a:latin typeface="Arial"/>
              <a:ea typeface="Arial"/>
              <a:cs typeface="Arial"/>
              <a:sym typeface="Arial"/>
            </a:endParaRPr>
          </a:p>
        </p:txBody>
      </p:sp>
      <p:sp>
        <p:nvSpPr>
          <p:cNvPr id="768" name="Google Shape;768;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769" name="Google Shape;769;p11"/>
          <p:cNvGrpSpPr/>
          <p:nvPr/>
        </p:nvGrpSpPr>
        <p:grpSpPr>
          <a:xfrm>
            <a:off x="6392894" y="3426982"/>
            <a:ext cx="507960" cy="509760"/>
            <a:chOff x="6516000" y="3775320"/>
            <a:chExt cx="507960" cy="509760"/>
          </a:xfrm>
        </p:grpSpPr>
        <p:sp>
          <p:nvSpPr>
            <p:cNvPr id="770" name="Google Shape;770;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sp>
          <p:nvSpPr>
            <p:cNvPr id="771" name="Google Shape;771;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sp>
          <p:nvSpPr>
            <p:cNvPr id="772" name="Google Shape;772;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grpSp>
      <p:sp>
        <p:nvSpPr>
          <p:cNvPr id="773" name="Google Shape;773;p11"/>
          <p:cNvSpPr/>
          <p:nvPr/>
        </p:nvSpPr>
        <p:spPr>
          <a:xfrm>
            <a:off x="6392904" y="2196195"/>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grpSp>
        <p:nvGrpSpPr>
          <p:cNvPr id="774" name="Google Shape;774;p11"/>
          <p:cNvGrpSpPr/>
          <p:nvPr/>
        </p:nvGrpSpPr>
        <p:grpSpPr>
          <a:xfrm>
            <a:off x="6476059" y="722170"/>
            <a:ext cx="348840" cy="507960"/>
            <a:chOff x="6595560" y="1087200"/>
            <a:chExt cx="348840" cy="507960"/>
          </a:xfrm>
        </p:grpSpPr>
        <p:sp>
          <p:nvSpPr>
            <p:cNvPr id="775" name="Google Shape;775;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sp>
          <p:nvSpPr>
            <p:cNvPr id="776" name="Google Shape;776;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grpSp>
      <p:grpSp>
        <p:nvGrpSpPr>
          <p:cNvPr id="777" name="Google Shape;777;p11"/>
          <p:cNvGrpSpPr/>
          <p:nvPr/>
        </p:nvGrpSpPr>
        <p:grpSpPr>
          <a:xfrm>
            <a:off x="7179755" y="538925"/>
            <a:ext cx="4000032" cy="1034250"/>
            <a:chOff x="7299000" y="903960"/>
            <a:chExt cx="3785400" cy="1034250"/>
          </a:xfrm>
        </p:grpSpPr>
        <p:sp>
          <p:nvSpPr>
            <p:cNvPr id="778" name="Google Shape;778;p11"/>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700" b="0" i="0" u="none" strike="noStrike" cap="none">
                  <a:solidFill>
                    <a:srgbClr val="404040"/>
                  </a:solidFill>
                  <a:latin typeface="Calibri"/>
                  <a:ea typeface="Calibri"/>
                  <a:cs typeface="Calibri"/>
                  <a:sym typeface="Calibri"/>
                </a:rPr>
                <a:t>Tìm kiếm sản </a:t>
              </a:r>
              <a:r>
                <a:rPr lang="en-US" sz="1700">
                  <a:solidFill>
                    <a:srgbClr val="404040"/>
                  </a:solidFill>
                  <a:latin typeface="Calibri"/>
                  <a:ea typeface="Calibri"/>
                  <a:cs typeface="Calibri"/>
                  <a:sym typeface="Calibri"/>
                </a:rPr>
                <a:t>phẩ</a:t>
              </a:r>
              <a:r>
                <a:rPr lang="en-US" sz="1700" b="0" i="0" u="none" strike="noStrike" cap="none">
                  <a:solidFill>
                    <a:srgbClr val="404040"/>
                  </a:solidFill>
                  <a:latin typeface="Calibri"/>
                  <a:ea typeface="Calibri"/>
                  <a:cs typeface="Calibri"/>
                  <a:sym typeface="Calibri"/>
                </a:rPr>
                <a:t>m dễ dàng với tính năng tìm kiếm, lọc theo yêu cầu của khách hàng.</a:t>
              </a:r>
              <a:endParaRPr sz="1700" b="0" i="0" u="none" strike="noStrike" cap="none">
                <a:solidFill>
                  <a:schemeClr val="dk1"/>
                </a:solidFill>
                <a:latin typeface="Arial"/>
                <a:ea typeface="Arial"/>
                <a:cs typeface="Arial"/>
                <a:sym typeface="Arial"/>
              </a:endParaRPr>
            </a:p>
          </p:txBody>
        </p:sp>
        <p:sp>
          <p:nvSpPr>
            <p:cNvPr id="779" name="Google Shape;779;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900" b="1" i="0" u="none" strike="noStrike" cap="none">
                  <a:solidFill>
                    <a:srgbClr val="262626"/>
                  </a:solidFill>
                  <a:latin typeface="Calibri"/>
                  <a:ea typeface="Calibri"/>
                  <a:cs typeface="Calibri"/>
                  <a:sym typeface="Calibri"/>
                </a:rPr>
                <a:t>Sự tương tác với khách hàng</a:t>
              </a:r>
              <a:endParaRPr sz="1900" b="0" i="0" u="none" strike="noStrike" cap="none">
                <a:solidFill>
                  <a:schemeClr val="dk1"/>
                </a:solidFill>
                <a:latin typeface="Arial"/>
                <a:ea typeface="Arial"/>
                <a:cs typeface="Arial"/>
                <a:sym typeface="Arial"/>
              </a:endParaRPr>
            </a:p>
          </p:txBody>
        </p:sp>
      </p:grpSp>
      <p:grpSp>
        <p:nvGrpSpPr>
          <p:cNvPr id="780" name="Google Shape;780;p11"/>
          <p:cNvGrpSpPr/>
          <p:nvPr/>
        </p:nvGrpSpPr>
        <p:grpSpPr>
          <a:xfrm>
            <a:off x="7179757" y="1850303"/>
            <a:ext cx="4128900" cy="1329715"/>
            <a:chOff x="7308720" y="2256120"/>
            <a:chExt cx="4128900" cy="1329715"/>
          </a:xfrm>
        </p:grpSpPr>
        <p:sp>
          <p:nvSpPr>
            <p:cNvPr id="781" name="Google Shape;781;p11"/>
            <p:cNvSpPr/>
            <p:nvPr/>
          </p:nvSpPr>
          <p:spPr>
            <a:xfrm>
              <a:off x="7308720" y="260856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700" b="0" i="0" u="none" strike="noStrike" cap="none">
                  <a:solidFill>
                    <a:srgbClr val="404040"/>
                  </a:solidFill>
                  <a:latin typeface="Calibri"/>
                  <a:ea typeface="Calibri"/>
                  <a:cs typeface="Calibri"/>
                  <a:sym typeface="Calibri"/>
                </a:rPr>
                <a:t>Hỗ trợ mua hàng</a:t>
              </a:r>
              <a:r>
                <a:rPr lang="en-US" sz="1700">
                  <a:solidFill>
                    <a:srgbClr val="404040"/>
                  </a:solidFill>
                  <a:latin typeface="Calibri"/>
                  <a:ea typeface="Calibri"/>
                  <a:cs typeface="Calibri"/>
                  <a:sym typeface="Calibri"/>
                </a:rPr>
                <a:t> </a:t>
              </a:r>
              <a:r>
                <a:rPr lang="en-US" sz="1700" b="0" i="0" u="none" strike="noStrike" cap="none">
                  <a:solidFill>
                    <a:srgbClr val="404040"/>
                  </a:solidFill>
                  <a:latin typeface="Calibri"/>
                  <a:ea typeface="Calibri"/>
                  <a:cs typeface="Calibri"/>
                  <a:sym typeface="Calibri"/>
                </a:rPr>
                <a:t>, quy trình đặt hàng nhanh, và thông tin đơn hàng rõ ràng</a:t>
              </a:r>
              <a:endParaRPr sz="1700" b="0" i="0" u="none" strike="noStrike" cap="none">
                <a:solidFill>
                  <a:schemeClr val="dk1"/>
                </a:solidFill>
                <a:latin typeface="Arial"/>
                <a:ea typeface="Arial"/>
                <a:cs typeface="Arial"/>
                <a:sym typeface="Arial"/>
              </a:endParaRPr>
            </a:p>
          </p:txBody>
        </p:sp>
        <p:sp>
          <p:nvSpPr>
            <p:cNvPr id="782" name="Google Shape;782;p11"/>
            <p:cNvSpPr/>
            <p:nvPr/>
          </p:nvSpPr>
          <p:spPr>
            <a:xfrm>
              <a:off x="7308720" y="2256120"/>
              <a:ext cx="4128900" cy="419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900" b="1" i="0" u="none" strike="noStrike" cap="none">
                  <a:solidFill>
                    <a:srgbClr val="262626"/>
                  </a:solidFill>
                  <a:latin typeface="Calibri"/>
                  <a:ea typeface="Calibri"/>
                  <a:cs typeface="Calibri"/>
                  <a:sym typeface="Calibri"/>
                </a:rPr>
                <a:t>Mua hàng, quản lý, theo dõi đơn hàng</a:t>
              </a:r>
              <a:endParaRPr sz="1900"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9"/>
                                        </p:tgtEl>
                                        <p:attrNameLst>
                                          <p:attrName>style.visibility</p:attrName>
                                        </p:attrNameLst>
                                      </p:cBhvr>
                                      <p:to>
                                        <p:strVal val="visible"/>
                                      </p:to>
                                    </p:set>
                                    <p:animEffect transition="in" filter="fade">
                                      <p:cBhvr>
                                        <p:cTn id="7" dur="500"/>
                                        <p:tgtEl>
                                          <p:spTgt spid="769"/>
                                        </p:tgtEl>
                                      </p:cBhvr>
                                    </p:animEffect>
                                  </p:childTnLst>
                                </p:cTn>
                              </p:par>
                              <p:par>
                                <p:cTn id="8" presetID="10" presetClass="entr" presetSubtype="0" fill="hold" nodeType="withEffect">
                                  <p:stCondLst>
                                    <p:cond delay="0"/>
                                  </p:stCondLst>
                                  <p:childTnLst>
                                    <p:set>
                                      <p:cBhvr>
                                        <p:cTn id="9" dur="1" fill="hold">
                                          <p:stCondLst>
                                            <p:cond delay="0"/>
                                          </p:stCondLst>
                                        </p:cTn>
                                        <p:tgtEl>
                                          <p:spTgt spid="773"/>
                                        </p:tgtEl>
                                        <p:attrNameLst>
                                          <p:attrName>style.visibility</p:attrName>
                                        </p:attrNameLst>
                                      </p:cBhvr>
                                      <p:to>
                                        <p:strVal val="visible"/>
                                      </p:to>
                                    </p:set>
                                    <p:animEffect transition="in" filter="fade">
                                      <p:cBhvr>
                                        <p:cTn id="10" dur="500"/>
                                        <p:tgtEl>
                                          <p:spTgt spid="773"/>
                                        </p:tgtEl>
                                      </p:cBhvr>
                                    </p:animEffect>
                                  </p:childTnLst>
                                </p:cTn>
                              </p:par>
                              <p:par>
                                <p:cTn id="11" presetID="10" presetClass="entr" presetSubtype="0" fill="hold" nodeType="withEffect">
                                  <p:stCondLst>
                                    <p:cond delay="0"/>
                                  </p:stCondLst>
                                  <p:childTnLst>
                                    <p:set>
                                      <p:cBhvr>
                                        <p:cTn id="12" dur="1" fill="hold">
                                          <p:stCondLst>
                                            <p:cond delay="0"/>
                                          </p:stCondLst>
                                        </p:cTn>
                                        <p:tgtEl>
                                          <p:spTgt spid="774"/>
                                        </p:tgtEl>
                                        <p:attrNameLst>
                                          <p:attrName>style.visibility</p:attrName>
                                        </p:attrNameLst>
                                      </p:cBhvr>
                                      <p:to>
                                        <p:strVal val="visible"/>
                                      </p:to>
                                    </p:set>
                                    <p:animEffect transition="in" filter="fade">
                                      <p:cBhvr>
                                        <p:cTn id="13" dur="500"/>
                                        <p:tgtEl>
                                          <p:spTgt spid="774"/>
                                        </p:tgtEl>
                                      </p:cBhvr>
                                    </p:animEffect>
                                  </p:childTnLst>
                                </p:cTn>
                              </p:par>
                              <p:par>
                                <p:cTn id="14" presetID="10" presetClass="entr" presetSubtype="0" fill="hold" nodeType="withEffect">
                                  <p:stCondLst>
                                    <p:cond delay="0"/>
                                  </p:stCondLst>
                                  <p:childTnLst>
                                    <p:set>
                                      <p:cBhvr>
                                        <p:cTn id="15" dur="1" fill="hold">
                                          <p:stCondLst>
                                            <p:cond delay="0"/>
                                          </p:stCondLst>
                                        </p:cTn>
                                        <p:tgtEl>
                                          <p:spTgt spid="777"/>
                                        </p:tgtEl>
                                        <p:attrNameLst>
                                          <p:attrName>style.visibility</p:attrName>
                                        </p:attrNameLst>
                                      </p:cBhvr>
                                      <p:to>
                                        <p:strVal val="visible"/>
                                      </p:to>
                                    </p:set>
                                    <p:animEffect transition="in" filter="fade">
                                      <p:cBhvr>
                                        <p:cTn id="16" dur="500"/>
                                        <p:tgtEl>
                                          <p:spTgt spid="777"/>
                                        </p:tgtEl>
                                      </p:cBhvr>
                                    </p:animEffect>
                                  </p:childTnLst>
                                </p:cTn>
                              </p:par>
                              <p:par>
                                <p:cTn id="17" presetID="10" presetClass="entr" presetSubtype="0" fill="hold" nodeType="withEffect">
                                  <p:stCondLst>
                                    <p:cond delay="0"/>
                                  </p:stCondLst>
                                  <p:childTnLst>
                                    <p:set>
                                      <p:cBhvr>
                                        <p:cTn id="18" dur="1" fill="hold">
                                          <p:stCondLst>
                                            <p:cond delay="0"/>
                                          </p:stCondLst>
                                        </p:cTn>
                                        <p:tgtEl>
                                          <p:spTgt spid="780"/>
                                        </p:tgtEl>
                                        <p:attrNameLst>
                                          <p:attrName>style.visibility</p:attrName>
                                        </p:attrNameLst>
                                      </p:cBhvr>
                                      <p:to>
                                        <p:strVal val="visible"/>
                                      </p:to>
                                    </p:set>
                                    <p:animEffect transition="in" filter="fade">
                                      <p:cBhvr>
                                        <p:cTn id="19" dur="500"/>
                                        <p:tgtEl>
                                          <p:spTgt spid="780"/>
                                        </p:tgtEl>
                                      </p:cBhvr>
                                    </p:animEffect>
                                  </p:childTnLst>
                                </p:cTn>
                              </p:par>
                              <p:par>
                                <p:cTn id="20" presetID="10" presetClass="entr" presetSubtype="0" fill="hold" nodeType="withEffect">
                                  <p:stCondLst>
                                    <p:cond delay="0"/>
                                  </p:stCondLst>
                                  <p:childTnLst>
                                    <p:set>
                                      <p:cBhvr>
                                        <p:cTn id="21" dur="1" fill="hold">
                                          <p:stCondLst>
                                            <p:cond delay="0"/>
                                          </p:stCondLst>
                                        </p:cTn>
                                        <p:tgtEl>
                                          <p:spTgt spid="761"/>
                                        </p:tgtEl>
                                        <p:attrNameLst>
                                          <p:attrName>style.visibility</p:attrName>
                                        </p:attrNameLst>
                                      </p:cBhvr>
                                      <p:to>
                                        <p:strVal val="visible"/>
                                      </p:to>
                                    </p:set>
                                    <p:animEffect transition="in" filter="fade">
                                      <p:cBhvr>
                                        <p:cTn id="22" dur="500"/>
                                        <p:tgtEl>
                                          <p:spTgt spid="761"/>
                                        </p:tgtEl>
                                      </p:cBhvr>
                                    </p:animEffect>
                                  </p:childTnLst>
                                </p:cTn>
                              </p:par>
                              <p:par>
                                <p:cTn id="23" presetID="10" presetClass="entr" presetSubtype="0" fill="hold" nodeType="withEffect">
                                  <p:stCondLst>
                                    <p:cond delay="0"/>
                                  </p:stCondLst>
                                  <p:childTnLst>
                                    <p:set>
                                      <p:cBhvr>
                                        <p:cTn id="24" dur="1" fill="hold">
                                          <p:stCondLst>
                                            <p:cond delay="0"/>
                                          </p:stCondLst>
                                        </p:cTn>
                                        <p:tgtEl>
                                          <p:spTgt spid="764"/>
                                        </p:tgtEl>
                                        <p:attrNameLst>
                                          <p:attrName>style.visibility</p:attrName>
                                        </p:attrNameLst>
                                      </p:cBhvr>
                                      <p:to>
                                        <p:strVal val="visible"/>
                                      </p:to>
                                    </p:set>
                                    <p:animEffect transition="in" filter="fade">
                                      <p:cBhvr>
                                        <p:cTn id="25" dur="500"/>
                                        <p:tgtEl>
                                          <p:spTgt spid="764"/>
                                        </p:tgtEl>
                                      </p:cBhvr>
                                    </p:animEffect>
                                  </p:childTnLst>
                                </p:cTn>
                              </p:par>
                              <p:par>
                                <p:cTn id="26" presetID="10" presetClass="entr" presetSubtype="0" fill="hold" nodeType="withEffect">
                                  <p:stCondLst>
                                    <p:cond delay="0"/>
                                  </p:stCondLst>
                                  <p:childTnLst>
                                    <p:set>
                                      <p:cBhvr>
                                        <p:cTn id="27" dur="1" fill="hold">
                                          <p:stCondLst>
                                            <p:cond delay="0"/>
                                          </p:stCondLst>
                                        </p:cTn>
                                        <p:tgtEl>
                                          <p:spTgt spid="758"/>
                                        </p:tgtEl>
                                        <p:attrNameLst>
                                          <p:attrName>style.visibility</p:attrName>
                                        </p:attrNameLst>
                                      </p:cBhvr>
                                      <p:to>
                                        <p:strVal val="visible"/>
                                      </p:to>
                                    </p:set>
                                    <p:animEffect transition="in" filter="fade">
                                      <p:cBhvr>
                                        <p:cTn id="28" dur="500"/>
                                        <p:tgtEl>
                                          <p:spTgt spid="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grpSp>
        <p:nvGrpSpPr>
          <p:cNvPr id="788" name="Google Shape;788;p12"/>
          <p:cNvGrpSpPr/>
          <p:nvPr/>
        </p:nvGrpSpPr>
        <p:grpSpPr>
          <a:xfrm>
            <a:off x="2386080" y="0"/>
            <a:ext cx="3314880" cy="6857640"/>
            <a:chOff x="2386080" y="0"/>
            <a:chExt cx="3314880" cy="6857640"/>
          </a:xfrm>
        </p:grpSpPr>
        <p:sp>
          <p:nvSpPr>
            <p:cNvPr id="789" name="Google Shape;789;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1" name="Google Shape;801;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a:t>
            </a:r>
            <a:r>
              <a:rPr lang="en-US" sz="4800" b="1" i="1">
                <a:solidFill>
                  <a:srgbClr val="FF3737"/>
                </a:solidFill>
                <a:latin typeface="Calibri"/>
                <a:ea typeface="Calibri"/>
                <a:cs typeface="Calibri"/>
                <a:sym typeface="Calibri"/>
              </a:rPr>
              <a:t>2</a:t>
            </a:r>
            <a:r>
              <a:rPr lang="en-US" sz="4800" b="1" i="1" u="none" strike="noStrike" cap="none">
                <a:solidFill>
                  <a:srgbClr val="FF3737"/>
                </a:solidFill>
                <a:latin typeface="Calibri"/>
                <a:ea typeface="Calibri"/>
                <a:cs typeface="Calibri"/>
                <a:sym typeface="Calibri"/>
              </a:rPr>
              <a:t>:</a:t>
            </a:r>
            <a:endParaRPr sz="4800" b="0" i="0" u="none" strike="noStrike" cap="none">
              <a:solidFill>
                <a:schemeClr val="dk1"/>
              </a:solidFill>
              <a:latin typeface="Arial"/>
              <a:ea typeface="Arial"/>
              <a:cs typeface="Arial"/>
              <a:sym typeface="Arial"/>
            </a:endParaRPr>
          </a:p>
        </p:txBody>
      </p:sp>
      <p:grpSp>
        <p:nvGrpSpPr>
          <p:cNvPr id="802" name="Google Shape;802;p12"/>
          <p:cNvGrpSpPr/>
          <p:nvPr/>
        </p:nvGrpSpPr>
        <p:grpSpPr>
          <a:xfrm>
            <a:off x="5867400" y="1981201"/>
            <a:ext cx="5486399" cy="3429000"/>
            <a:chOff x="5894486" y="1770109"/>
            <a:chExt cx="5259520" cy="365051"/>
          </a:xfrm>
        </p:grpSpPr>
        <p:sp>
          <p:nvSpPr>
            <p:cNvPr id="803" name="Google Shape;803;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PHÂN TÍCH THIẾT KẾ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HỆ THỐNG</a:t>
              </a:r>
              <a:endParaRPr sz="6000" b="0" i="0" u="none" strike="noStrike" cap="none">
                <a:solidFill>
                  <a:schemeClr val="dk1"/>
                </a:solidFill>
                <a:latin typeface="Arial"/>
                <a:ea typeface="Arial"/>
                <a:cs typeface="Arial"/>
                <a:sym typeface="Arial"/>
              </a:endParaRPr>
            </a:p>
          </p:txBody>
        </p:sp>
        <p:sp>
          <p:nvSpPr>
            <p:cNvPr id="804" name="Google Shape;804;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5" name="Google Shape;805;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CÁC ACTOR CỦA HỆ THỐNG</a:t>
            </a:r>
            <a:endParaRPr sz="2400" b="0" i="0" u="none" strike="noStrike" cap="none">
              <a:solidFill>
                <a:schemeClr val="dk1"/>
              </a:solidFill>
              <a:latin typeface="Arial"/>
              <a:ea typeface="Arial"/>
              <a:cs typeface="Arial"/>
              <a:sym typeface="Arial"/>
            </a:endParaRPr>
          </a:p>
        </p:txBody>
      </p:sp>
      <p:graphicFrame>
        <p:nvGraphicFramePr>
          <p:cNvPr id="813" name="Google Shape;813;p13"/>
          <p:cNvGraphicFramePr/>
          <p:nvPr/>
        </p:nvGraphicFramePr>
        <p:xfrm>
          <a:off x="1015260" y="1447800"/>
          <a:ext cx="9500350" cy="4419625"/>
        </p:xfrm>
        <a:graphic>
          <a:graphicData uri="http://schemas.openxmlformats.org/drawingml/2006/table">
            <a:tbl>
              <a:tblPr firstRow="1" firstCol="1" bandRow="1">
                <a:noFill/>
                <a:tableStyleId>{137315F0-2C2D-460B-8C44-05D5920D7FE2}</a:tableStyleId>
              </a:tblPr>
              <a:tblGrid>
                <a:gridCol w="779400">
                  <a:extLst>
                    <a:ext uri="{9D8B030D-6E8A-4147-A177-3AD203B41FA5}">
                      <a16:colId xmlns:a16="http://schemas.microsoft.com/office/drawing/2014/main" val="20000"/>
                    </a:ext>
                  </a:extLst>
                </a:gridCol>
                <a:gridCol w="2425175">
                  <a:extLst>
                    <a:ext uri="{9D8B030D-6E8A-4147-A177-3AD203B41FA5}">
                      <a16:colId xmlns:a16="http://schemas.microsoft.com/office/drawing/2014/main" val="20001"/>
                    </a:ext>
                  </a:extLst>
                </a:gridCol>
                <a:gridCol w="6295775">
                  <a:extLst>
                    <a:ext uri="{9D8B030D-6E8A-4147-A177-3AD203B41FA5}">
                      <a16:colId xmlns:a16="http://schemas.microsoft.com/office/drawing/2014/main" val="20002"/>
                    </a:ext>
                  </a:extLst>
                </a:gridCol>
              </a:tblGrid>
              <a:tr h="600625">
                <a:tc>
                  <a:txBody>
                    <a:bodyPr/>
                    <a:lstStyle/>
                    <a:p>
                      <a:pPr marL="0" marR="0" lvl="0" indent="0" algn="ctr" rtl="0">
                        <a:lnSpc>
                          <a:spcPct val="150000"/>
                        </a:lnSpc>
                        <a:spcBef>
                          <a:spcPts val="0"/>
                        </a:spcBef>
                        <a:spcAft>
                          <a:spcPts val="0"/>
                        </a:spcAft>
                        <a:buClr>
                          <a:srgbClr val="000000"/>
                        </a:buClr>
                        <a:buSzPts val="1300"/>
                        <a:buFont typeface="Arial"/>
                        <a:buNone/>
                      </a:pPr>
                      <a:r>
                        <a:rPr lang="en-US" sz="1600" u="none" strike="noStrike" cap="none"/>
                        <a:t>STT</a:t>
                      </a:r>
                      <a:endParaRPr sz="15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50000"/>
                        </a:lnSpc>
                        <a:spcBef>
                          <a:spcPts val="0"/>
                        </a:spcBef>
                        <a:spcAft>
                          <a:spcPts val="0"/>
                        </a:spcAft>
                        <a:buClr>
                          <a:srgbClr val="000000"/>
                        </a:buClr>
                        <a:buSzPts val="1300"/>
                        <a:buFont typeface="Arial"/>
                        <a:buNone/>
                      </a:pPr>
                      <a:r>
                        <a:rPr lang="en-US" sz="1600" u="none" strike="noStrike" cap="none"/>
                        <a:t>Tên Actor</a:t>
                      </a:r>
                      <a:endParaRPr sz="1500" u="none" strike="noStrike" cap="none">
                        <a:latin typeface="Times New Roman"/>
                        <a:ea typeface="Times New Roman"/>
                        <a:cs typeface="Times New Roman"/>
                        <a:sym typeface="Times New Roman"/>
                      </a:endParaRPr>
                    </a:p>
                  </a:txBody>
                  <a:tcPr marL="68575" marR="68575" marT="0" marB="0" anchor="ctr"/>
                </a:tc>
                <a:tc>
                  <a:txBody>
                    <a:bodyPr/>
                    <a:lstStyle/>
                    <a:p>
                      <a:pPr marL="0" marR="0" lvl="0" indent="0" algn="ctr" rtl="0">
                        <a:lnSpc>
                          <a:spcPct val="150000"/>
                        </a:lnSpc>
                        <a:spcBef>
                          <a:spcPts val="0"/>
                        </a:spcBef>
                        <a:spcAft>
                          <a:spcPts val="0"/>
                        </a:spcAft>
                        <a:buClr>
                          <a:srgbClr val="000000"/>
                        </a:buClr>
                        <a:buSzPts val="1300"/>
                        <a:buFont typeface="Arial"/>
                        <a:buNone/>
                      </a:pPr>
                      <a:r>
                        <a:rPr lang="en-US" sz="1600" u="none" strike="noStrike" cap="none"/>
                        <a:t>Chức năng</a:t>
                      </a:r>
                      <a:endParaRPr sz="1500" u="none" strike="noStrike" cap="none">
                        <a:latin typeface="Times New Roman"/>
                        <a:ea typeface="Times New Roman"/>
                        <a:cs typeface="Times New Roman"/>
                        <a:sym typeface="Times New Roman"/>
                      </a:endParaRPr>
                    </a:p>
                  </a:txBody>
                  <a:tcPr marL="68575" marR="68575" marT="0" marB="0" anchor="ctr"/>
                </a:tc>
                <a:extLst>
                  <a:ext uri="{0D108BD9-81ED-4DB2-BD59-A6C34878D82A}">
                    <a16:rowId xmlns:a16="http://schemas.microsoft.com/office/drawing/2014/main" val="10000"/>
                  </a:ext>
                </a:extLst>
              </a:tr>
              <a:tr h="194012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1</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endParaRPr sz="1300">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300"/>
                        <a:buFont typeface="Arial"/>
                        <a:buNone/>
                      </a:pPr>
                      <a:endParaRPr sz="2400">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1300"/>
                        <a:buFont typeface="Arial"/>
                        <a:buNone/>
                      </a:pPr>
                      <a:r>
                        <a:rPr lang="en-US" sz="2400">
                          <a:latin typeface="Times New Roman"/>
                          <a:ea typeface="Times New Roman"/>
                          <a:cs typeface="Times New Roman"/>
                          <a:sym typeface="Times New Roman"/>
                        </a:rPr>
                        <a:t>ADMIN</a:t>
                      </a:r>
                      <a:endParaRPr sz="24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15000"/>
                        </a:lnSpc>
                        <a:spcBef>
                          <a:spcPts val="0"/>
                        </a:spcBef>
                        <a:spcAft>
                          <a:spcPts val="0"/>
                        </a:spcAft>
                        <a:buClr>
                          <a:srgbClr val="000000"/>
                        </a:buClr>
                        <a:buSzPts val="1300"/>
                        <a:buFont typeface="Arial"/>
                        <a:buNone/>
                      </a:pPr>
                      <a:endParaRPr sz="1300"/>
                    </a:p>
                    <a:p>
                      <a:pPr marL="0" marR="0" lvl="0" indent="0" algn="just" rtl="0">
                        <a:lnSpc>
                          <a:spcPct val="115000"/>
                        </a:lnSpc>
                        <a:spcBef>
                          <a:spcPts val="0"/>
                        </a:spcBef>
                        <a:spcAft>
                          <a:spcPts val="0"/>
                        </a:spcAft>
                        <a:buClr>
                          <a:srgbClr val="000000"/>
                        </a:buClr>
                        <a:buSzPts val="1300"/>
                        <a:buFont typeface="Arial"/>
                        <a:buNone/>
                      </a:pPr>
                      <a:r>
                        <a:rPr lang="en-US" sz="1300" u="none" strike="noStrike" cap="none"/>
                        <a:t>Là người có toàn quyền tương tác với hệ thống, có quyền điều khiển cũng như kiểm soát mọi hoạt động của hệ thống. Ngoài các chức năng của khách hàng, người quản lý còn có các chức năng khác như: quản lý các thông tin về sản phẩm, d</a:t>
                      </a:r>
                      <a:r>
                        <a:rPr lang="en-US" sz="1300"/>
                        <a:t>anh mục , quản lý khuyến mãi, quản lý tài khoản,</a:t>
                      </a:r>
                      <a:r>
                        <a:rPr lang="en-US" sz="1300" u="none" strike="noStrike" cap="none"/>
                        <a:t> xử lý đơn đặt hàng của khách hàng, thống kê </a:t>
                      </a:r>
                      <a:r>
                        <a:rPr lang="en-US" sz="1300"/>
                        <a:t>doanh thu</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187887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2</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l" rtl="0">
                        <a:lnSpc>
                          <a:spcPct val="150000"/>
                        </a:lnSpc>
                        <a:spcBef>
                          <a:spcPts val="0"/>
                        </a:spcBef>
                        <a:spcAft>
                          <a:spcPts val="0"/>
                        </a:spcAft>
                        <a:buClr>
                          <a:srgbClr val="000000"/>
                        </a:buClr>
                        <a:buSzPts val="1300"/>
                        <a:buFont typeface="Arial"/>
                        <a:buNone/>
                      </a:pPr>
                      <a:endParaRPr sz="2100">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1300"/>
                        <a:buFont typeface="Arial"/>
                        <a:buNone/>
                      </a:pPr>
                      <a:r>
                        <a:rPr lang="en-US" sz="2100">
                          <a:latin typeface="Times New Roman"/>
                          <a:ea typeface="Times New Roman"/>
                          <a:cs typeface="Times New Roman"/>
                          <a:sym typeface="Times New Roman"/>
                        </a:rPr>
                        <a:t>KHÁCH HÀNG</a:t>
                      </a:r>
                      <a:endParaRPr sz="21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a:buNone/>
                      </a:pPr>
                      <a:endParaRPr sz="1300"/>
                    </a:p>
                    <a:p>
                      <a:pPr marL="0" marR="0" lvl="0" indent="0" algn="just" rtl="0">
                        <a:lnSpc>
                          <a:spcPct val="150000"/>
                        </a:lnSpc>
                        <a:spcBef>
                          <a:spcPts val="0"/>
                        </a:spcBef>
                        <a:spcAft>
                          <a:spcPts val="0"/>
                        </a:spcAft>
                        <a:buClr>
                          <a:srgbClr val="000000"/>
                        </a:buClr>
                        <a:buSzPts val="1300"/>
                        <a:buFont typeface="Arial"/>
                        <a:buNone/>
                      </a:pPr>
                      <a:r>
                        <a:rPr lang="en-US" sz="1300" u="none" strike="noStrike" cap="none"/>
                        <a:t>Khách hàng là đối tượng có thể xem các thông tin về sản phẩm được trình bày trên trang chủ của website, họ có thể tham khảo các sản phẩm, xem thông tin chi tiết về sản phẩm, sắp xếp, tìm kiếm, đánh giá sản phẩm theo tiêu chí nào đó, và đặt hàng online.</a:t>
                      </a:r>
                      <a:endParaRPr sz="13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USECASE TỔNG QUÁT</a:t>
            </a:r>
            <a:endParaRPr sz="2400" b="0" i="0" u="none" strike="noStrike" cap="none">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5B6E4F5-6D50-ADEA-52F9-3AC1B2613ADA}"/>
              </a:ext>
            </a:extLst>
          </p:cNvPr>
          <p:cNvPicPr>
            <a:picLocks noChangeAspect="1"/>
          </p:cNvPicPr>
          <p:nvPr/>
        </p:nvPicPr>
        <p:blipFill>
          <a:blip r:embed="rId3"/>
          <a:stretch>
            <a:fillRect/>
          </a:stretch>
        </p:blipFill>
        <p:spPr>
          <a:xfrm>
            <a:off x="3921478" y="1249379"/>
            <a:ext cx="3198546" cy="45855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E80000"/>
                </a:solidFill>
                <a:latin typeface="Calibri"/>
                <a:ea typeface="Calibri"/>
                <a:cs typeface="Calibri"/>
                <a:sym typeface="Calibri"/>
              </a:rPr>
              <a:t>CƠ SỞ DỮ LIỆU</a:t>
            </a:r>
            <a:endParaRPr sz="2400" b="0" i="0" u="none" strike="noStrike" cap="none">
              <a:solidFill>
                <a:srgbClr val="E80000"/>
              </a:solidFill>
              <a:latin typeface="Arial"/>
              <a:ea typeface="Arial"/>
              <a:cs typeface="Arial"/>
              <a:sym typeface="Arial"/>
            </a:endParaRPr>
          </a:p>
        </p:txBody>
      </p:sp>
      <p:sp>
        <p:nvSpPr>
          <p:cNvPr id="827" name="Google Shape;827;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7386147B-87BB-196B-292A-48AF05EC5630}"/>
              </a:ext>
            </a:extLst>
          </p:cNvPr>
          <p:cNvPicPr>
            <a:picLocks noChangeAspect="1"/>
          </p:cNvPicPr>
          <p:nvPr/>
        </p:nvPicPr>
        <p:blipFill>
          <a:blip r:embed="rId3"/>
          <a:stretch>
            <a:fillRect/>
          </a:stretch>
        </p:blipFill>
        <p:spPr>
          <a:xfrm>
            <a:off x="3783330" y="1249378"/>
            <a:ext cx="4726927" cy="51352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grpSp>
        <p:nvGrpSpPr>
          <p:cNvPr id="834" name="Google Shape;834;p17"/>
          <p:cNvGrpSpPr/>
          <p:nvPr/>
        </p:nvGrpSpPr>
        <p:grpSpPr>
          <a:xfrm>
            <a:off x="2386080" y="0"/>
            <a:ext cx="3314880" cy="6857640"/>
            <a:chOff x="2386080" y="0"/>
            <a:chExt cx="3314880" cy="6857640"/>
          </a:xfrm>
        </p:grpSpPr>
        <p:sp>
          <p:nvSpPr>
            <p:cNvPr id="835" name="Google Shape;835;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7" name="Google Shape;847;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a:t>
            </a:r>
            <a:r>
              <a:rPr lang="en-US" sz="4800" b="1" i="1">
                <a:solidFill>
                  <a:srgbClr val="FF3737"/>
                </a:solidFill>
                <a:latin typeface="Calibri"/>
                <a:ea typeface="Calibri"/>
                <a:cs typeface="Calibri"/>
                <a:sym typeface="Calibri"/>
              </a:rPr>
              <a:t>3</a:t>
            </a:r>
            <a:r>
              <a:rPr lang="en-US" sz="4800" b="1" i="1" u="none" strike="noStrike" cap="none">
                <a:solidFill>
                  <a:srgbClr val="FF3737"/>
                </a:solidFill>
                <a:latin typeface="Calibri"/>
                <a:ea typeface="Calibri"/>
                <a:cs typeface="Calibri"/>
                <a:sym typeface="Calibri"/>
              </a:rPr>
              <a:t> :</a:t>
            </a:r>
            <a:endParaRPr sz="4800" b="0" i="0" u="none" strike="noStrike" cap="none">
              <a:solidFill>
                <a:schemeClr val="dk1"/>
              </a:solidFill>
              <a:latin typeface="Arial"/>
              <a:ea typeface="Arial"/>
              <a:cs typeface="Arial"/>
              <a:sym typeface="Arial"/>
            </a:endParaRPr>
          </a:p>
        </p:txBody>
      </p:sp>
      <p:grpSp>
        <p:nvGrpSpPr>
          <p:cNvPr id="848" name="Google Shape;848;p17"/>
          <p:cNvGrpSpPr/>
          <p:nvPr/>
        </p:nvGrpSpPr>
        <p:grpSpPr>
          <a:xfrm>
            <a:off x="5684364" y="967827"/>
            <a:ext cx="6400799" cy="3979257"/>
            <a:chOff x="5879896" y="1770480"/>
            <a:chExt cx="5259520" cy="498355"/>
          </a:xfrm>
        </p:grpSpPr>
        <p:sp>
          <p:nvSpPr>
            <p:cNvPr id="849" name="Google Shape;849;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HẠN CHẾ</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&amp;</a:t>
              </a:r>
              <a:endParaRPr sz="4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HƯỚNG PHÁT TRIỂN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endParaRPr sz="4800" b="0" i="0" u="none" strike="noStrike" cap="none">
                <a:solidFill>
                  <a:schemeClr val="dk1"/>
                </a:solidFill>
                <a:latin typeface="Arial"/>
                <a:ea typeface="Arial"/>
                <a:cs typeface="Arial"/>
                <a:sym typeface="Arial"/>
              </a:endParaRPr>
            </a:p>
          </p:txBody>
        </p:sp>
        <p:sp>
          <p:nvSpPr>
            <p:cNvPr id="850" name="Google Shape;850;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1" name="Google Shape;851;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Hạn chế</a:t>
            </a:r>
            <a:endParaRPr sz="2400" b="0" i="0" u="none" strike="noStrike" cap="none">
              <a:solidFill>
                <a:schemeClr val="dk1"/>
              </a:solidFill>
              <a:latin typeface="Arial"/>
              <a:ea typeface="Arial"/>
              <a:cs typeface="Arial"/>
              <a:sym typeface="Arial"/>
            </a:endParaRPr>
          </a:p>
        </p:txBody>
      </p:sp>
      <p:grpSp>
        <p:nvGrpSpPr>
          <p:cNvPr id="858" name="Google Shape;858;p18"/>
          <p:cNvGrpSpPr/>
          <p:nvPr/>
        </p:nvGrpSpPr>
        <p:grpSpPr>
          <a:xfrm>
            <a:off x="2286000" y="1371600"/>
            <a:ext cx="7620000" cy="2153392"/>
            <a:chOff x="3229189" y="1748189"/>
            <a:chExt cx="2400222" cy="2153392"/>
          </a:xfrm>
        </p:grpSpPr>
        <p:sp>
          <p:nvSpPr>
            <p:cNvPr id="859" name="Google Shape;859;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60" name="Google Shape;860;p18"/>
            <p:cNvSpPr/>
            <p:nvPr/>
          </p:nvSpPr>
          <p:spPr>
            <a:xfrm>
              <a:off x="3325152" y="2021615"/>
              <a:ext cx="1992230"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vi-VN" sz="3000" b="0" i="0" u="none" strike="noStrike" cap="none" dirty="0">
                  <a:solidFill>
                    <a:schemeClr val="dk1"/>
                  </a:solidFill>
                  <a:latin typeface="Arial"/>
                  <a:ea typeface="Arial"/>
                  <a:cs typeface="Arial"/>
                  <a:sym typeface="Arial"/>
                </a:rPr>
                <a:t>Phần mềm vẫn còn thiếu chức năng</a:t>
              </a:r>
              <a:r>
                <a:rPr lang="vi-VN" sz="3000" dirty="0">
                  <a:solidFill>
                    <a:schemeClr val="dk1"/>
                  </a:solidFill>
                </a:rPr>
                <a:t> </a:t>
              </a:r>
              <a:r>
                <a:rPr lang="en-US" sz="3000" dirty="0" err="1">
                  <a:solidFill>
                    <a:schemeClr val="dk1"/>
                  </a:solidFill>
                </a:rPr>
                <a:t>tích</a:t>
              </a:r>
              <a:r>
                <a:rPr lang="en-US" sz="3000" dirty="0">
                  <a:solidFill>
                    <a:schemeClr val="dk1"/>
                  </a:solidFill>
                </a:rPr>
                <a:t> </a:t>
              </a:r>
              <a:r>
                <a:rPr lang="en-US" sz="3000" dirty="0" err="1">
                  <a:solidFill>
                    <a:schemeClr val="dk1"/>
                  </a:solidFill>
                </a:rPr>
                <a:t>hợp</a:t>
              </a:r>
              <a:r>
                <a:rPr lang="en-US" sz="3000" dirty="0">
                  <a:solidFill>
                    <a:schemeClr val="dk1"/>
                  </a:solidFill>
                </a:rPr>
                <a:t> </a:t>
              </a:r>
              <a:r>
                <a:rPr lang="en-US" sz="3000" dirty="0" err="1">
                  <a:solidFill>
                    <a:schemeClr val="dk1"/>
                  </a:solidFill>
                </a:rPr>
                <a:t>trợ</a:t>
              </a:r>
              <a:r>
                <a:rPr lang="en-US" sz="3000" dirty="0">
                  <a:solidFill>
                    <a:schemeClr val="dk1"/>
                  </a:solidFill>
                </a:rPr>
                <a:t> </a:t>
              </a:r>
              <a:r>
                <a:rPr lang="en-US" sz="3000" dirty="0" err="1">
                  <a:solidFill>
                    <a:schemeClr val="dk1"/>
                  </a:solidFill>
                </a:rPr>
                <a:t>lý</a:t>
              </a:r>
              <a:r>
                <a:rPr lang="en-US" sz="3000" dirty="0">
                  <a:solidFill>
                    <a:schemeClr val="dk1"/>
                  </a:solidFill>
                </a:rPr>
                <a:t> </a:t>
              </a:r>
              <a:r>
                <a:rPr lang="en-US" sz="3000" dirty="0" err="1">
                  <a:solidFill>
                    <a:schemeClr val="dk1"/>
                  </a:solidFill>
                </a:rPr>
                <a:t>ảo</a:t>
              </a:r>
              <a:endParaRPr lang="vi-VN" sz="2600" b="0" i="0" u="none" strike="noStrike" cap="none" dirty="0">
                <a:solidFill>
                  <a:srgbClr val="000000"/>
                </a:solidFill>
                <a:latin typeface="Arial"/>
                <a:ea typeface="Arial"/>
                <a:cs typeface="Arial"/>
                <a:sym typeface="Arial"/>
              </a:endParaRPr>
            </a:p>
          </p:txBody>
        </p:sp>
      </p:grpSp>
      <p:sp>
        <p:nvSpPr>
          <p:cNvPr id="861" name="Google Shape;861;p18"/>
          <p:cNvSpPr/>
          <p:nvPr/>
        </p:nvSpPr>
        <p:spPr>
          <a:xfrm>
            <a:off x="8229600" y="260166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1</a:t>
            </a:r>
            <a:endParaRPr sz="5400" b="0" i="0" u="none" strike="noStrike" cap="none">
              <a:solidFill>
                <a:srgbClr val="426687"/>
              </a:solidFill>
              <a:latin typeface="Arial"/>
              <a:ea typeface="Arial"/>
              <a:cs typeface="Arial"/>
              <a:sym typeface="Arial"/>
            </a:endParaRPr>
          </a:p>
        </p:txBody>
      </p:sp>
      <p:sp>
        <p:nvSpPr>
          <p:cNvPr id="862" name="Google Shape;862;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863" name="Google Shape;863;p18"/>
          <p:cNvGrpSpPr/>
          <p:nvPr/>
        </p:nvGrpSpPr>
        <p:grpSpPr>
          <a:xfrm>
            <a:off x="2338705" y="3916325"/>
            <a:ext cx="7620232" cy="2153400"/>
            <a:chOff x="3229189" y="1748189"/>
            <a:chExt cx="2400300" cy="2153400"/>
          </a:xfrm>
        </p:grpSpPr>
        <p:sp>
          <p:nvSpPr>
            <p:cNvPr id="864" name="Google Shape;864;p18"/>
            <p:cNvSpPr/>
            <p:nvPr/>
          </p:nvSpPr>
          <p:spPr>
            <a:xfrm>
              <a:off x="3229189" y="1748189"/>
              <a:ext cx="2400300" cy="2153400"/>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65" name="Google Shape;865;p18"/>
            <p:cNvSpPr/>
            <p:nvPr/>
          </p:nvSpPr>
          <p:spPr>
            <a:xfrm>
              <a:off x="3325152" y="2021615"/>
              <a:ext cx="19923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3000">
                  <a:solidFill>
                    <a:schemeClr val="dk1"/>
                  </a:solidFill>
                </a:rPr>
                <a:t>Chưa liên kết tài khoản với bên thứ 3 như Facebook, Google,...</a:t>
              </a:r>
              <a:endParaRPr sz="2600" b="0" i="0" u="none" strike="noStrike" cap="none">
                <a:solidFill>
                  <a:srgbClr val="000000"/>
                </a:solidFill>
                <a:latin typeface="Arial"/>
                <a:ea typeface="Arial"/>
                <a:cs typeface="Arial"/>
                <a:sym typeface="Arial"/>
              </a:endParaRPr>
            </a:p>
          </p:txBody>
        </p:sp>
      </p:grpSp>
      <p:sp>
        <p:nvSpPr>
          <p:cNvPr id="866" name="Google Shape;866;p18"/>
          <p:cNvSpPr/>
          <p:nvPr/>
        </p:nvSpPr>
        <p:spPr>
          <a:xfrm>
            <a:off x="8282325" y="5146387"/>
            <a:ext cx="1502100" cy="923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5400"/>
              <a:buFont typeface="Arial"/>
              <a:buNone/>
            </a:pPr>
            <a:r>
              <a:rPr lang="en-US" sz="5400">
                <a:solidFill>
                  <a:srgbClr val="426687"/>
                </a:solidFill>
              </a:rPr>
              <a:t>2</a:t>
            </a:r>
            <a:endParaRPr sz="5400" b="0" i="0" u="none" strike="noStrike" cap="none">
              <a:solidFill>
                <a:srgbClr val="426687"/>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872" name="Google Shape;872;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873" name="Google Shape;873;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4" name="Google Shape;874;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5" name="Google Shape;875;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6" name="Google Shape;876;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7" name="Google Shape;877;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8" name="Google Shape;878;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9" name="Google Shape;879;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0" name="Google Shape;880;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1" name="Google Shape;881;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2" name="Google Shape;882;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3" name="Google Shape;883;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4" name="Google Shape;884;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885" name="Google Shape;885;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886" name="Google Shape;886;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887" name="Google Shape;887;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888" name="Google Shape;888;p19"/>
          <p:cNvGrpSpPr/>
          <p:nvPr/>
        </p:nvGrpSpPr>
        <p:grpSpPr>
          <a:xfrm>
            <a:off x="3352800" y="1447800"/>
            <a:ext cx="8305799" cy="1144588"/>
            <a:chOff x="3697288" y="1778000"/>
            <a:chExt cx="8305799" cy="1144588"/>
          </a:xfrm>
        </p:grpSpPr>
        <p:sp>
          <p:nvSpPr>
            <p:cNvPr id="889" name="Google Shape;889;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0" name="Google Shape;890;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1" name="Google Shape;891;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2" name="Google Shape;892;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3" name="Google Shape;893;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4" name="Google Shape;894;p19"/>
            <p:cNvSpPr txBox="1"/>
            <p:nvPr/>
          </p:nvSpPr>
          <p:spPr>
            <a:xfrm>
              <a:off x="7050088" y="1805066"/>
              <a:ext cx="4648200" cy="1108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err="1">
                  <a:solidFill>
                    <a:schemeClr val="lt1"/>
                  </a:solidFill>
                  <a:latin typeface="Arial"/>
                  <a:ea typeface="Arial"/>
                  <a:cs typeface="Arial"/>
                  <a:sym typeface="Arial"/>
                </a:rPr>
                <a:t>Phát</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triển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thêm</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nhiều</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chức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năng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của</a:t>
              </a:r>
              <a:r>
                <a:rPr lang="en-US" sz="1600" b="0" i="0" u="none" strike="noStrike" cap="none" dirty="0">
                  <a:solidFill>
                    <a:schemeClr val="lt1"/>
                  </a:solidFill>
                  <a:latin typeface="Arial"/>
                  <a:ea typeface="Arial"/>
                  <a:cs typeface="Arial"/>
                  <a:sym typeface="Arial"/>
                </a:rPr>
                <a:t> website </a:t>
              </a:r>
              <a:r>
                <a:rPr lang="en-US" sz="1600" b="0" i="0" u="none" strike="noStrike" cap="none" dirty="0" err="1">
                  <a:solidFill>
                    <a:schemeClr val="lt1"/>
                  </a:solidFill>
                  <a:latin typeface="Arial"/>
                  <a:ea typeface="Arial"/>
                  <a:cs typeface="Arial"/>
                  <a:sym typeface="Arial"/>
                </a:rPr>
                <a:t>như</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bình</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luận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đánh</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giá</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của</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khách</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hàng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trò</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chuyện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với</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nhân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viên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tư</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vấn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thêm</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nhi</a:t>
              </a:r>
              <a:r>
                <a:rPr lang="en-US" sz="1600" dirty="0" err="1">
                  <a:solidFill>
                    <a:schemeClr val="lt1"/>
                  </a:solidFill>
                </a:rPr>
                <a:t>ều</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phương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thức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thanh</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toán</a:t>
              </a:r>
              <a:r>
                <a:rPr lang="en-US" sz="1600" b="0" i="0" u="none" strike="noStrike" cap="none" dirty="0">
                  <a:solidFill>
                    <a:schemeClr val="lt1"/>
                  </a:solidFill>
                  <a:latin typeface="Arial"/>
                  <a:ea typeface="Arial"/>
                  <a:cs typeface="Arial"/>
                  <a:sym typeface="Arial"/>
                </a:rPr>
                <a:t> onli</a:t>
              </a:r>
              <a:r>
                <a:rPr lang="en-US" sz="1600" dirty="0">
                  <a:solidFill>
                    <a:schemeClr val="lt1"/>
                  </a:solidFill>
                </a:rPr>
                <a:t>ne</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khác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nhau</a:t>
              </a:r>
              <a:r>
                <a:rPr lang="en-US" sz="1800" b="0" i="0" u="none" strike="noStrike" cap="none" dirty="0">
                  <a:solidFill>
                    <a:schemeClr val="lt1"/>
                  </a:solidFill>
                  <a:latin typeface="Arial"/>
                  <a:ea typeface="Arial"/>
                  <a:cs typeface="Arial"/>
                  <a:sym typeface="Arial"/>
                </a:rPr>
                <a:t>.</a:t>
              </a:r>
              <a:endParaRPr sz="1800" b="0" i="0" u="none" strike="noStrike" cap="none" dirty="0">
                <a:solidFill>
                  <a:schemeClr val="lt1"/>
                </a:solidFill>
                <a:latin typeface="Oi"/>
                <a:ea typeface="Oi"/>
                <a:cs typeface="Oi"/>
                <a:sym typeface="Oi"/>
              </a:endParaRPr>
            </a:p>
          </p:txBody>
        </p:sp>
      </p:grpSp>
      <p:grpSp>
        <p:nvGrpSpPr>
          <p:cNvPr id="895" name="Google Shape;895;p19"/>
          <p:cNvGrpSpPr/>
          <p:nvPr/>
        </p:nvGrpSpPr>
        <p:grpSpPr>
          <a:xfrm>
            <a:off x="3335337" y="2868613"/>
            <a:ext cx="8323262" cy="1228724"/>
            <a:chOff x="3679825" y="3198813"/>
            <a:chExt cx="8323262" cy="952500"/>
          </a:xfrm>
        </p:grpSpPr>
        <p:sp>
          <p:nvSpPr>
            <p:cNvPr id="896" name="Google Shape;896;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7" name="Google Shape;897;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8" name="Google Shape;898;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9" name="Google Shape;899;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0" name="Google Shape;900;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01" name="Google Shape;901;p19"/>
          <p:cNvGrpSpPr/>
          <p:nvPr/>
        </p:nvGrpSpPr>
        <p:grpSpPr>
          <a:xfrm>
            <a:off x="3370262" y="4106863"/>
            <a:ext cx="8288337" cy="1135063"/>
            <a:chOff x="3714750" y="4437063"/>
            <a:chExt cx="8288337" cy="1135063"/>
          </a:xfrm>
        </p:grpSpPr>
        <p:sp>
          <p:nvSpPr>
            <p:cNvPr id="902" name="Google Shape;902;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3" name="Google Shape;903;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4" name="Google Shape;904;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5" name="Google Shape;905;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6" name="Google Shape;906;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07" name="Google Shape;907;p19"/>
          <p:cNvSpPr txBox="1"/>
          <p:nvPr/>
        </p:nvSpPr>
        <p:spPr>
          <a:xfrm>
            <a:off x="6629400" y="4610100"/>
            <a:ext cx="4648200" cy="36929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err="1">
                <a:solidFill>
                  <a:schemeClr val="lt1"/>
                </a:solidFill>
                <a:latin typeface="Arial"/>
                <a:ea typeface="Arial"/>
                <a:cs typeface="Arial"/>
                <a:sym typeface="Arial"/>
              </a:rPr>
              <a:t>Tích</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hợp</a:t>
            </a:r>
            <a:r>
              <a:rPr lang="en-US" sz="1800" dirty="0">
                <a:solidFill>
                  <a:schemeClr val="lt1"/>
                </a:solidFill>
              </a:rPr>
              <a:t> </a:t>
            </a:r>
            <a:r>
              <a:rPr lang="en-US" sz="1800" b="0" i="0" u="none" strike="noStrike" cap="none" dirty="0" err="1">
                <a:solidFill>
                  <a:schemeClr val="lt1"/>
                </a:solidFill>
                <a:latin typeface="Arial"/>
                <a:ea typeface="Arial"/>
                <a:cs typeface="Arial"/>
                <a:sym typeface="Arial"/>
              </a:rPr>
              <a:t>giao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hàng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với</a:t>
            </a:r>
            <a:r>
              <a:rPr lang="en-US" sz="1800" dirty="0">
                <a:solidFill>
                  <a:schemeClr val="lt1"/>
                </a:solidFill>
              </a:rPr>
              <a:t> </a:t>
            </a:r>
            <a:r>
              <a:rPr lang="en-US" sz="1800" dirty="0" err="1">
                <a:solidFill>
                  <a:schemeClr val="lt1"/>
                </a:solidFill>
              </a:rPr>
              <a:t>các</a:t>
            </a:r>
            <a:r>
              <a:rPr lang="en-US" sz="1800" dirty="0">
                <a:solidFill>
                  <a:schemeClr val="lt1"/>
                </a:solidFill>
              </a:rPr>
              <a:t> </a:t>
            </a:r>
            <a:r>
              <a:rPr lang="en-US" sz="1800" dirty="0" err="1">
                <a:solidFill>
                  <a:schemeClr val="lt1"/>
                </a:solidFill>
              </a:rPr>
              <a:t>bên</a:t>
            </a:r>
            <a:r>
              <a:rPr lang="en-US" sz="1800" dirty="0">
                <a:solidFill>
                  <a:schemeClr val="lt1"/>
                </a:solidFill>
              </a:rPr>
              <a:t> </a:t>
            </a:r>
            <a:r>
              <a:rPr lang="en-US" sz="1800" dirty="0" err="1">
                <a:solidFill>
                  <a:schemeClr val="lt1"/>
                </a:solidFill>
              </a:rPr>
              <a:t>giao</a:t>
            </a:r>
            <a:r>
              <a:rPr lang="en-US" sz="1800" dirty="0">
                <a:solidFill>
                  <a:schemeClr val="lt1"/>
                </a:solidFill>
              </a:rPr>
              <a:t> </a:t>
            </a:r>
            <a:r>
              <a:rPr lang="en-US" sz="1800" dirty="0" err="1">
                <a:solidFill>
                  <a:schemeClr val="lt1"/>
                </a:solidFill>
              </a:rPr>
              <a:t>hàng</a:t>
            </a:r>
            <a:endParaRPr sz="1800" b="0" i="0" u="none" strike="noStrike" cap="none" dirty="0">
              <a:solidFill>
                <a:schemeClr val="lt1"/>
              </a:solidFill>
              <a:latin typeface="Oi"/>
              <a:ea typeface="Oi"/>
              <a:cs typeface="Oi"/>
              <a:sym typeface="Oi"/>
            </a:endParaRPr>
          </a:p>
        </p:txBody>
      </p:sp>
      <p:sp>
        <p:nvSpPr>
          <p:cNvPr id="908" name="Google Shape;908;p19"/>
          <p:cNvSpPr txBox="1"/>
          <p:nvPr/>
        </p:nvSpPr>
        <p:spPr>
          <a:xfrm>
            <a:off x="6629400" y="2906534"/>
            <a:ext cx="4648200"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err="1">
                <a:solidFill>
                  <a:schemeClr val="lt1"/>
                </a:solidFill>
                <a:latin typeface="Arial"/>
                <a:ea typeface="Arial"/>
                <a:cs typeface="Arial"/>
                <a:sym typeface="Arial"/>
              </a:rPr>
              <a:t>Thay</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đổi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giao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diện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cho</a:t>
            </a:r>
            <a:r>
              <a:rPr lang="en-US" sz="1800" b="0" i="0" u="none" strike="noStrike" cap="none" dirty="0">
                <a:solidFill>
                  <a:schemeClr val="lt1"/>
                </a:solidFill>
                <a:latin typeface="Arial"/>
                <a:ea typeface="Arial"/>
                <a:cs typeface="Arial"/>
                <a:sym typeface="Arial"/>
              </a:rPr>
              <a:t> website </a:t>
            </a:r>
            <a:r>
              <a:rPr lang="en-US" sz="1800" b="0" i="0" u="none" strike="noStrike" cap="none" dirty="0" err="1">
                <a:solidFill>
                  <a:schemeClr val="lt1"/>
                </a:solidFill>
                <a:latin typeface="Arial"/>
                <a:ea typeface="Arial"/>
                <a:cs typeface="Arial"/>
                <a:sym typeface="Arial"/>
              </a:rPr>
              <a:t>thân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thiện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với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người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dùng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hơn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và</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thêm</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chức</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khả</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bảo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mật</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độ</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quảng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bá</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thương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hiệu</a:t>
            </a:r>
            <a:r>
              <a:rPr lang="en-US" sz="1800" b="0" i="0" u="none" strike="noStrike" cap="none" dirty="0">
                <a:solidFill>
                  <a:schemeClr val="lt1"/>
                </a:solidFill>
                <a:latin typeface="Arial"/>
                <a:ea typeface="Arial"/>
                <a:cs typeface="Arial"/>
                <a:sym typeface="Arial"/>
              </a:rPr>
              <a:t>.</a:t>
            </a:r>
            <a:endParaRPr sz="1800" b="0" i="0" u="none" strike="noStrike" cap="none" dirty="0">
              <a:solidFill>
                <a:schemeClr val="lt1"/>
              </a:solidFill>
              <a:latin typeface="Oi"/>
              <a:ea typeface="Oi"/>
              <a:cs typeface="Oi"/>
              <a:sym typeface="Oi"/>
            </a:endParaRPr>
          </a:p>
        </p:txBody>
      </p:sp>
      <p:sp>
        <p:nvSpPr>
          <p:cNvPr id="909" name="Google Shape;909;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88"/>
                                        </p:tgtEl>
                                        <p:attrNameLst>
                                          <p:attrName>style.visibility</p:attrName>
                                        </p:attrNameLst>
                                      </p:cBhvr>
                                      <p:to>
                                        <p:strVal val="visible"/>
                                      </p:to>
                                    </p:set>
                                    <p:anim calcmode="lin" valueType="num">
                                      <p:cBhvr additive="base">
                                        <p:cTn id="7" dur="1000"/>
                                        <p:tgtEl>
                                          <p:spTgt spid="88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895"/>
                                        </p:tgtEl>
                                        <p:attrNameLst>
                                          <p:attrName>style.visibility</p:attrName>
                                        </p:attrNameLst>
                                      </p:cBhvr>
                                      <p:to>
                                        <p:strVal val="visible"/>
                                      </p:to>
                                    </p:set>
                                    <p:anim calcmode="lin" valueType="num">
                                      <p:cBhvr additive="base">
                                        <p:cTn id="12" dur="1000"/>
                                        <p:tgtEl>
                                          <p:spTgt spid="895"/>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01"/>
                                        </p:tgtEl>
                                        <p:attrNameLst>
                                          <p:attrName>style.visibility</p:attrName>
                                        </p:attrNameLst>
                                      </p:cBhvr>
                                      <p:to>
                                        <p:strVal val="visible"/>
                                      </p:to>
                                    </p:set>
                                    <p:anim calcmode="lin" valueType="num">
                                      <p:cBhvr additive="base">
                                        <p:cTn id="17" dur="1000"/>
                                        <p:tgtEl>
                                          <p:spTgt spid="901"/>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07"/>
                                        </p:tgtEl>
                                        <p:attrNameLst>
                                          <p:attrName>style.visibility</p:attrName>
                                        </p:attrNameLst>
                                      </p:cBhvr>
                                      <p:to>
                                        <p:strVal val="visible"/>
                                      </p:to>
                                    </p:set>
                                    <p:anim calcmode="lin" valueType="num">
                                      <p:cBhvr additive="base">
                                        <p:cTn id="21" dur="500"/>
                                        <p:tgtEl>
                                          <p:spTgt spid="9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grpSp>
        <p:nvGrpSpPr>
          <p:cNvPr id="915" name="Google Shape;915;p16"/>
          <p:cNvGrpSpPr/>
          <p:nvPr/>
        </p:nvGrpSpPr>
        <p:grpSpPr>
          <a:xfrm>
            <a:off x="2386080" y="0"/>
            <a:ext cx="3314880" cy="6857640"/>
            <a:chOff x="2386080" y="0"/>
            <a:chExt cx="3314880" cy="6857640"/>
          </a:xfrm>
        </p:grpSpPr>
        <p:sp>
          <p:nvSpPr>
            <p:cNvPr id="916" name="Google Shape;916;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8" name="Google Shape;928;p16"/>
          <p:cNvSpPr/>
          <p:nvPr/>
        </p:nvSpPr>
        <p:spPr>
          <a:xfrm>
            <a:off x="820800" y="3013560"/>
            <a:ext cx="3767700" cy="821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a:t>
            </a:r>
            <a:r>
              <a:rPr lang="en-US" sz="4800" b="1" i="1">
                <a:solidFill>
                  <a:srgbClr val="FF3737"/>
                </a:solidFill>
                <a:latin typeface="Calibri"/>
                <a:ea typeface="Calibri"/>
                <a:cs typeface="Calibri"/>
                <a:sym typeface="Calibri"/>
              </a:rPr>
              <a:t>4</a:t>
            </a:r>
            <a:r>
              <a:rPr lang="en-US" sz="4800" b="1" i="1" u="none" strike="noStrike" cap="none">
                <a:solidFill>
                  <a:srgbClr val="FF3737"/>
                </a:solidFill>
                <a:latin typeface="Calibri"/>
                <a:ea typeface="Calibri"/>
                <a:cs typeface="Calibri"/>
                <a:sym typeface="Calibri"/>
              </a:rPr>
              <a:t>:</a:t>
            </a:r>
            <a:endParaRPr sz="4800" b="0" i="0" u="none" strike="noStrike" cap="none">
              <a:solidFill>
                <a:schemeClr val="dk1"/>
              </a:solidFill>
              <a:latin typeface="Arial"/>
              <a:ea typeface="Arial"/>
              <a:cs typeface="Arial"/>
              <a:sym typeface="Arial"/>
            </a:endParaRPr>
          </a:p>
        </p:txBody>
      </p:sp>
      <p:grpSp>
        <p:nvGrpSpPr>
          <p:cNvPr id="929" name="Google Shape;929;p16"/>
          <p:cNvGrpSpPr/>
          <p:nvPr/>
        </p:nvGrpSpPr>
        <p:grpSpPr>
          <a:xfrm>
            <a:off x="6011401" y="2295972"/>
            <a:ext cx="4937173" cy="3114228"/>
            <a:chOff x="6047890" y="1745140"/>
            <a:chExt cx="5259600" cy="390020"/>
          </a:xfrm>
        </p:grpSpPr>
        <p:sp>
          <p:nvSpPr>
            <p:cNvPr id="930" name="Google Shape;930;p16"/>
            <p:cNvSpPr/>
            <p:nvPr/>
          </p:nvSpPr>
          <p:spPr>
            <a:xfrm>
              <a:off x="6047890" y="1745140"/>
              <a:ext cx="5259600" cy="24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a:solidFill>
                    <a:schemeClr val="dk1"/>
                  </a:solidFill>
                </a:rPr>
                <a:t>DEMO </a:t>
              </a:r>
              <a:endParaRPr sz="6000">
                <a:solidFill>
                  <a:schemeClr val="dk1"/>
                </a:solidFill>
              </a:endParaRPr>
            </a:p>
            <a:p>
              <a:pPr marL="0" marR="0" lvl="0" indent="0" algn="ctr" rtl="0">
                <a:lnSpc>
                  <a:spcPct val="100000"/>
                </a:lnSpc>
                <a:spcBef>
                  <a:spcPts val="0"/>
                </a:spcBef>
                <a:spcAft>
                  <a:spcPts val="0"/>
                </a:spcAft>
                <a:buClr>
                  <a:srgbClr val="000000"/>
                </a:buClr>
                <a:buSzPts val="6000"/>
                <a:buFont typeface="Arial"/>
                <a:buNone/>
              </a:pPr>
              <a:r>
                <a:rPr lang="en-US" sz="6000">
                  <a:solidFill>
                    <a:schemeClr val="dk1"/>
                  </a:solidFill>
                </a:rPr>
                <a:t>SẢN PHẨM</a:t>
              </a:r>
              <a:endParaRPr sz="6000" b="0" i="0" u="none" strike="noStrike" cap="none">
                <a:solidFill>
                  <a:schemeClr val="dk1"/>
                </a:solidFill>
                <a:latin typeface="Arial"/>
                <a:ea typeface="Arial"/>
                <a:cs typeface="Arial"/>
                <a:sym typeface="Arial"/>
              </a:endParaRPr>
            </a:p>
          </p:txBody>
        </p:sp>
        <p:sp>
          <p:nvSpPr>
            <p:cNvPr id="931" name="Google Shape;931;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932" name="Google Shape;932;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80" name="Google Shape;480;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81" name="Google Shape;481;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a:ea typeface="Times New Roman"/>
                <a:cs typeface="Times New Roman"/>
                <a:sym typeface="Times New Roman"/>
              </a:rPr>
              <a:t>Hà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28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5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a:t>
            </a:r>
            <a:r>
              <a:rPr lang="en-US" sz="1800" i="1" dirty="0">
                <a:solidFill>
                  <a:srgbClr val="595959"/>
                </a:solidFill>
                <a:latin typeface="Times New Roman"/>
                <a:ea typeface="Times New Roman"/>
                <a:cs typeface="Times New Roman"/>
                <a:sym typeface="Times New Roman"/>
              </a:rPr>
              <a:t>4</a:t>
            </a:r>
            <a:endParaRPr sz="1400" b="0" i="0" u="none" strike="noStrike" cap="none" dirty="0">
              <a:solidFill>
                <a:srgbClr val="000000"/>
              </a:solidFill>
              <a:latin typeface="Times New Roman"/>
              <a:ea typeface="Times New Roman"/>
              <a:cs typeface="Times New Roman"/>
              <a:sym typeface="Times New Roman"/>
            </a:endParaRPr>
          </a:p>
        </p:txBody>
      </p:sp>
      <p:sp>
        <p:nvSpPr>
          <p:cNvPr id="482" name="Google Shape;482;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70C0"/>
                </a:solidFill>
                <a:latin typeface="Arial"/>
                <a:ea typeface="Arial"/>
                <a:cs typeface="Arial"/>
                <a:sym typeface="Arial"/>
              </a:rPr>
              <a:t>ĐẠI HỌC CÔNG NGHIỆP HÀ NỘI</a:t>
            </a:r>
            <a:endParaRPr sz="3600" b="1" i="0" u="none" strike="noStrike" cap="none">
              <a:solidFill>
                <a:srgbClr val="0070C0"/>
              </a:solidFill>
              <a:latin typeface="Arial"/>
              <a:ea typeface="Arial"/>
              <a:cs typeface="Arial"/>
              <a:sym typeface="Arial"/>
            </a:endParaRPr>
          </a:p>
        </p:txBody>
      </p:sp>
      <p:sp>
        <p:nvSpPr>
          <p:cNvPr id="483" name="Google Shape;483;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accent4"/>
                </a:solidFill>
                <a:latin typeface="Arial"/>
                <a:ea typeface="Arial"/>
                <a:cs typeface="Arial"/>
                <a:sym typeface="Arial"/>
              </a:rPr>
              <a:t>KHOA CÔNG NGHỆ THÔNG TIN</a:t>
            </a:r>
            <a:endParaRPr sz="2400" b="1" i="0" u="none" strike="noStrike" cap="none">
              <a:solidFill>
                <a:schemeClr val="accent4"/>
              </a:solidFill>
              <a:latin typeface="Arial"/>
              <a:ea typeface="Arial"/>
              <a:cs typeface="Arial"/>
              <a:sym typeface="Arial"/>
            </a:endParaRPr>
          </a:p>
        </p:txBody>
      </p:sp>
      <p:pic>
        <p:nvPicPr>
          <p:cNvPr id="484" name="Google Shape;484;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5" name="Google Shape;485;p2"/>
          <p:cNvSpPr txBox="1"/>
          <p:nvPr/>
        </p:nvSpPr>
        <p:spPr>
          <a:xfrm>
            <a:off x="552450" y="2828702"/>
            <a:ext cx="11582400"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900" b="1" i="0" u="none" strike="noStrike" cap="none" dirty="0">
                <a:solidFill>
                  <a:srgbClr val="ED1C2A"/>
                </a:solidFill>
                <a:latin typeface="Calibri"/>
                <a:ea typeface="Calibri"/>
                <a:cs typeface="Calibri"/>
                <a:sym typeface="Calibri"/>
              </a:rPr>
              <a:t>ĐỀ TÀI: </a:t>
            </a:r>
            <a:r>
              <a:rPr lang="de-DE" sz="4000" b="1" dirty="0">
                <a:solidFill>
                  <a:srgbClr val="FF0000"/>
                </a:solidFill>
                <a:effectLst/>
                <a:latin typeface="Times New Roman" panose="02020603050405020304" pitchFamily="18" charset="0"/>
                <a:ea typeface="Arial" panose="020B0604020202020204" pitchFamily="34" charset="0"/>
              </a:rPr>
              <a:t>XÂY DỰNG WEBSITE GIỚI THIỆU VÀ BÁN THIẾT BỊ ĐIỆN TỬ CHO DA-STORE</a:t>
            </a:r>
            <a:endParaRPr sz="3900" b="1" i="0" u="none" strike="noStrike" cap="none" dirty="0">
              <a:solidFill>
                <a:srgbClr val="FF0000"/>
              </a:solidFill>
              <a:latin typeface="Calibri"/>
              <a:ea typeface="Calibri"/>
              <a:cs typeface="Calibri"/>
              <a:sym typeface="Calibri"/>
            </a:endParaRPr>
          </a:p>
        </p:txBody>
      </p:sp>
      <p:sp>
        <p:nvSpPr>
          <p:cNvPr id="486" name="Google Shape;486;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pic>
        <p:nvPicPr>
          <p:cNvPr id="939" name="Google Shape;939;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0" name="Google Shape;940;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404040"/>
                </a:solidFill>
                <a:latin typeface="Calibri"/>
                <a:ea typeface="Calibri"/>
                <a:cs typeface="Calibri"/>
                <a:sym typeface="Calibri"/>
              </a:rPr>
              <a:t>THANK YOU </a:t>
            </a:r>
            <a:endParaRPr sz="4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FF3737"/>
                </a:solidFill>
                <a:latin typeface="Calibri"/>
                <a:ea typeface="Calibri"/>
                <a:cs typeface="Calibri"/>
                <a:sym typeface="Calibri"/>
              </a:rPr>
              <a:t>FOR WATCHING</a:t>
            </a:r>
            <a:endParaRPr sz="4400" b="0" i="0" u="none" strike="noStrike" cap="none">
              <a:solidFill>
                <a:schemeClr val="dk1"/>
              </a:solidFill>
              <a:latin typeface="Arial"/>
              <a:ea typeface="Arial"/>
              <a:cs typeface="Arial"/>
              <a:sym typeface="Arial"/>
            </a:endParaRPr>
          </a:p>
        </p:txBody>
      </p:sp>
      <p:sp>
        <p:nvSpPr>
          <p:cNvPr id="944" name="Google Shape;944;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Em xin chân thành cảm ơn hội đồng thầy cô đã lắng nghe và theo dõi bài thuyết trình của em.</a:t>
            </a:r>
            <a:endParaRPr sz="2400" b="0" i="0" u="none" strike="noStrike" cap="none">
              <a:solidFill>
                <a:schemeClr val="dk1"/>
              </a:solidFill>
              <a:latin typeface="Arial"/>
              <a:ea typeface="Arial"/>
              <a:cs typeface="Arial"/>
              <a:sym typeface="Arial"/>
            </a:endParaRPr>
          </a:p>
        </p:txBody>
      </p:sp>
      <p:sp>
        <p:nvSpPr>
          <p:cNvPr id="945" name="Google Shape;945;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
          <p:cNvSpPr/>
          <p:nvPr/>
        </p:nvSpPr>
        <p:spPr>
          <a:xfrm>
            <a:off x="6624478" y="-24183"/>
            <a:ext cx="5567522" cy="6858000"/>
          </a:xfrm>
          <a:prstGeom prst="rect">
            <a:avLst/>
          </a:prstGeom>
          <a:solidFill>
            <a:schemeClr val="accent1">
              <a:alpha val="4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2" name="Google Shape;492;p3"/>
          <p:cNvGrpSpPr/>
          <p:nvPr/>
        </p:nvGrpSpPr>
        <p:grpSpPr>
          <a:xfrm>
            <a:off x="4621268" y="2555274"/>
            <a:ext cx="6921829" cy="2078254"/>
            <a:chOff x="4578255" y="2223130"/>
            <a:chExt cx="6921829" cy="2078254"/>
          </a:xfrm>
        </p:grpSpPr>
        <p:sp>
          <p:nvSpPr>
            <p:cNvPr id="493" name="Google Shape;493;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494" name="Google Shape;494;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5" name="Google Shape;495;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6" name="Google Shape;496;p3"/>
          <p:cNvGrpSpPr/>
          <p:nvPr/>
        </p:nvGrpSpPr>
        <p:grpSpPr>
          <a:xfrm>
            <a:off x="6125434" y="1109100"/>
            <a:ext cx="880700" cy="810202"/>
            <a:chOff x="5908413" y="847857"/>
            <a:chExt cx="938013" cy="939583"/>
          </a:xfrm>
        </p:grpSpPr>
        <p:sp>
          <p:nvSpPr>
            <p:cNvPr id="497" name="Google Shape;497;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8" name="Google Shape;498;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499" name="Google Shape;499;p3"/>
          <p:cNvSpPr/>
          <p:nvPr/>
        </p:nvSpPr>
        <p:spPr>
          <a:xfrm>
            <a:off x="984174" y="1298256"/>
            <a:ext cx="48531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Tổng quan về đề tài</a:t>
            </a:r>
            <a:endParaRPr sz="2400" b="0" i="0" u="none" strike="noStrike" cap="none">
              <a:solidFill>
                <a:srgbClr val="3F3F3F"/>
              </a:solidFill>
              <a:latin typeface="Times New Roman"/>
              <a:ea typeface="Times New Roman"/>
              <a:cs typeface="Times New Roman"/>
              <a:sym typeface="Times New Roman"/>
            </a:endParaRPr>
          </a:p>
        </p:txBody>
      </p:sp>
      <p:grpSp>
        <p:nvGrpSpPr>
          <p:cNvPr id="500" name="Google Shape;500;p3"/>
          <p:cNvGrpSpPr/>
          <p:nvPr/>
        </p:nvGrpSpPr>
        <p:grpSpPr>
          <a:xfrm rot="-5400000">
            <a:off x="5060705" y="921408"/>
            <a:ext cx="18288" cy="822960"/>
            <a:chOff x="5839691" y="2713589"/>
            <a:chExt cx="1406625" cy="1430822"/>
          </a:xfrm>
        </p:grpSpPr>
        <p:sp>
          <p:nvSpPr>
            <p:cNvPr id="501" name="Google Shape;501;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2" name="Google Shape;502;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03" name="Google Shape;503;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4" name="Google Shape;504;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0" name="Google Shape;510;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1" name="Google Shape;511;p3"/>
          <p:cNvSpPr/>
          <p:nvPr/>
        </p:nvSpPr>
        <p:spPr>
          <a:xfrm>
            <a:off x="753695" y="1109027"/>
            <a:ext cx="5350200" cy="810300"/>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2" name="Google Shape;512;p3"/>
          <p:cNvGrpSpPr/>
          <p:nvPr/>
        </p:nvGrpSpPr>
        <p:grpSpPr>
          <a:xfrm>
            <a:off x="6125430" y="2262158"/>
            <a:ext cx="880700" cy="810202"/>
            <a:chOff x="5915473" y="787140"/>
            <a:chExt cx="938013" cy="939583"/>
          </a:xfrm>
        </p:grpSpPr>
        <p:sp>
          <p:nvSpPr>
            <p:cNvPr id="513" name="Google Shape;513;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4" name="Google Shape;514;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grpSp>
      <p:grpSp>
        <p:nvGrpSpPr>
          <p:cNvPr id="515" name="Google Shape;515;p3"/>
          <p:cNvGrpSpPr/>
          <p:nvPr/>
        </p:nvGrpSpPr>
        <p:grpSpPr>
          <a:xfrm rot="-5400000">
            <a:off x="5084594" y="2098540"/>
            <a:ext cx="18286" cy="823009"/>
            <a:chOff x="5839691" y="2713589"/>
            <a:chExt cx="1406625" cy="1430822"/>
          </a:xfrm>
        </p:grpSpPr>
        <p:sp>
          <p:nvSpPr>
            <p:cNvPr id="516" name="Google Shape;516;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7" name="Google Shape;517;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18" name="Google Shape;518;p3"/>
          <p:cNvSpPr/>
          <p:nvPr/>
        </p:nvSpPr>
        <p:spPr>
          <a:xfrm>
            <a:off x="753705" y="2295351"/>
            <a:ext cx="5350200" cy="810300"/>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9" name="Google Shape;519;p3"/>
          <p:cNvGrpSpPr/>
          <p:nvPr/>
        </p:nvGrpSpPr>
        <p:grpSpPr>
          <a:xfrm>
            <a:off x="6125425" y="3616477"/>
            <a:ext cx="880700" cy="810202"/>
            <a:chOff x="5930214" y="819319"/>
            <a:chExt cx="938013" cy="939583"/>
          </a:xfrm>
        </p:grpSpPr>
        <p:sp>
          <p:nvSpPr>
            <p:cNvPr id="520" name="Google Shape;520;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1" name="Google Shape;521;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grpSp>
        <p:nvGrpSpPr>
          <p:cNvPr id="522" name="Google Shape;522;p3"/>
          <p:cNvGrpSpPr/>
          <p:nvPr/>
        </p:nvGrpSpPr>
        <p:grpSpPr>
          <a:xfrm rot="-5400000">
            <a:off x="5085645" y="3444239"/>
            <a:ext cx="18286" cy="823009"/>
            <a:chOff x="5839691" y="2713589"/>
            <a:chExt cx="1406625" cy="1430822"/>
          </a:xfrm>
        </p:grpSpPr>
        <p:sp>
          <p:nvSpPr>
            <p:cNvPr id="523" name="Google Shape;523;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4" name="Google Shape;524;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25" name="Google Shape;525;p3"/>
          <p:cNvSpPr/>
          <p:nvPr/>
        </p:nvSpPr>
        <p:spPr>
          <a:xfrm>
            <a:off x="754757" y="3641050"/>
            <a:ext cx="5350200" cy="810300"/>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26" name="Google Shape;526;p3"/>
          <p:cNvGrpSpPr/>
          <p:nvPr/>
        </p:nvGrpSpPr>
        <p:grpSpPr>
          <a:xfrm>
            <a:off x="6125427" y="4970809"/>
            <a:ext cx="880700" cy="810202"/>
            <a:chOff x="5917531" y="813457"/>
            <a:chExt cx="938013" cy="939583"/>
          </a:xfrm>
        </p:grpSpPr>
        <p:sp>
          <p:nvSpPr>
            <p:cNvPr id="527" name="Google Shape;527;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8" name="Google Shape;528;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grpSp>
      <p:sp>
        <p:nvSpPr>
          <p:cNvPr id="529" name="Google Shape;529;p3"/>
          <p:cNvSpPr/>
          <p:nvPr/>
        </p:nvSpPr>
        <p:spPr>
          <a:xfrm>
            <a:off x="952693" y="3815351"/>
            <a:ext cx="48531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a:solidFill>
                  <a:srgbClr val="3F3F3F"/>
                </a:solidFill>
                <a:latin typeface="Times New Roman"/>
                <a:ea typeface="Times New Roman"/>
                <a:cs typeface="Times New Roman"/>
                <a:sym typeface="Times New Roman"/>
              </a:rPr>
              <a:t>Hạn chế và hướng phát triển</a:t>
            </a:r>
            <a:endParaRPr sz="2400" b="0" i="0" u="none" strike="noStrike" cap="none">
              <a:solidFill>
                <a:srgbClr val="3F3F3F"/>
              </a:solidFill>
              <a:latin typeface="Times New Roman"/>
              <a:ea typeface="Times New Roman"/>
              <a:cs typeface="Times New Roman"/>
              <a:sym typeface="Times New Roman"/>
            </a:endParaRPr>
          </a:p>
        </p:txBody>
      </p:sp>
      <p:grpSp>
        <p:nvGrpSpPr>
          <p:cNvPr id="530" name="Google Shape;530;p3"/>
          <p:cNvGrpSpPr/>
          <p:nvPr/>
        </p:nvGrpSpPr>
        <p:grpSpPr>
          <a:xfrm rot="-5400000">
            <a:off x="5060817" y="4867126"/>
            <a:ext cx="18286" cy="823009"/>
            <a:chOff x="5839691" y="2713589"/>
            <a:chExt cx="1406625" cy="1430822"/>
          </a:xfrm>
        </p:grpSpPr>
        <p:sp>
          <p:nvSpPr>
            <p:cNvPr id="531" name="Google Shape;531;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2" name="Google Shape;532;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533" name="Google Shape;533;p3"/>
          <p:cNvSpPr/>
          <p:nvPr/>
        </p:nvSpPr>
        <p:spPr>
          <a:xfrm>
            <a:off x="754741" y="4960075"/>
            <a:ext cx="5350200" cy="810300"/>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4" name="Google Shape;534;p3"/>
          <p:cNvSpPr/>
          <p:nvPr/>
        </p:nvSpPr>
        <p:spPr>
          <a:xfrm>
            <a:off x="1002260" y="5134372"/>
            <a:ext cx="48531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a:solidFill>
                  <a:srgbClr val="3F3F3F"/>
                </a:solidFill>
                <a:latin typeface="Times New Roman"/>
                <a:ea typeface="Times New Roman"/>
                <a:cs typeface="Times New Roman"/>
                <a:sym typeface="Times New Roman"/>
              </a:rPr>
              <a:t>Demo Sản phẩm</a:t>
            </a:r>
            <a:endParaRPr sz="2400" b="0" i="0" u="none" strike="noStrike" cap="none">
              <a:solidFill>
                <a:srgbClr val="3F3F3F"/>
              </a:solidFill>
              <a:latin typeface="Times New Roman"/>
              <a:ea typeface="Times New Roman"/>
              <a:cs typeface="Times New Roman"/>
              <a:sym typeface="Times New Roman"/>
            </a:endParaRPr>
          </a:p>
        </p:txBody>
      </p:sp>
      <p:sp>
        <p:nvSpPr>
          <p:cNvPr id="535" name="Google Shape;535;p3"/>
          <p:cNvSpPr/>
          <p:nvPr/>
        </p:nvSpPr>
        <p:spPr>
          <a:xfrm>
            <a:off x="984164" y="2469653"/>
            <a:ext cx="48531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a:solidFill>
                  <a:srgbClr val="3F3F3F"/>
                </a:solidFill>
                <a:latin typeface="Times New Roman"/>
                <a:ea typeface="Times New Roman"/>
                <a:cs typeface="Times New Roman"/>
                <a:sym typeface="Times New Roman"/>
              </a:rPr>
              <a:t>Phân tích thiết kế hệ thống</a:t>
            </a:r>
            <a:endParaRPr sz="2400" b="0" i="0" u="none" strike="noStrike" cap="none">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animEffect transition="in" filter="fade">
                                      <p:cBhvr>
                                        <p:cTn id="7" dur="500"/>
                                        <p:tgtEl>
                                          <p:spTgt spid="4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9"/>
                                        </p:tgtEl>
                                        <p:attrNameLst>
                                          <p:attrName>style.visibility</p:attrName>
                                        </p:attrNameLst>
                                      </p:cBhvr>
                                      <p:to>
                                        <p:strVal val="visible"/>
                                      </p:to>
                                    </p:set>
                                    <p:animEffect transition="in" filter="fade">
                                      <p:cBhvr>
                                        <p:cTn id="11" dur="500"/>
                                        <p:tgtEl>
                                          <p:spTgt spid="49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2"/>
                                        </p:tgtEl>
                                        <p:attrNameLst>
                                          <p:attrName>style.visibility</p:attrName>
                                        </p:attrNameLst>
                                      </p:cBhvr>
                                      <p:to>
                                        <p:strVal val="visible"/>
                                      </p:to>
                                    </p:set>
                                    <p:animEffect transition="in" filter="fade">
                                      <p:cBhvr>
                                        <p:cTn id="16" dur="500"/>
                                        <p:tgtEl>
                                          <p:spTgt spid="51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35"/>
                                        </p:tgtEl>
                                        <p:attrNameLst>
                                          <p:attrName>style.visibility</p:attrName>
                                        </p:attrNameLst>
                                      </p:cBhvr>
                                      <p:to>
                                        <p:strVal val="visible"/>
                                      </p:to>
                                    </p:set>
                                    <p:animEffect transition="in" filter="fade">
                                      <p:cBhvr>
                                        <p:cTn id="20" dur="500"/>
                                        <p:tgtEl>
                                          <p:spTgt spid="53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9"/>
                                        </p:tgtEl>
                                        <p:attrNameLst>
                                          <p:attrName>style.visibility</p:attrName>
                                        </p:attrNameLst>
                                      </p:cBhvr>
                                      <p:to>
                                        <p:strVal val="visible"/>
                                      </p:to>
                                    </p:set>
                                    <p:animEffect transition="in" filter="fade">
                                      <p:cBhvr>
                                        <p:cTn id="25" dur="500"/>
                                        <p:tgtEl>
                                          <p:spTgt spid="51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34"/>
                                        </p:tgtEl>
                                        <p:attrNameLst>
                                          <p:attrName>style.visibility</p:attrName>
                                        </p:attrNameLst>
                                      </p:cBhvr>
                                      <p:to>
                                        <p:strVal val="visible"/>
                                      </p:to>
                                    </p:set>
                                    <p:animEffect transition="in" filter="fade">
                                      <p:cBhvr>
                                        <p:cTn id="29" dur="500"/>
                                        <p:tgtEl>
                                          <p:spTgt spid="5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26"/>
                                        </p:tgtEl>
                                        <p:attrNameLst>
                                          <p:attrName>style.visibility</p:attrName>
                                        </p:attrNameLst>
                                      </p:cBhvr>
                                      <p:to>
                                        <p:strVal val="visible"/>
                                      </p:to>
                                    </p:set>
                                    <p:animEffect transition="in" filter="fade">
                                      <p:cBhvr>
                                        <p:cTn id="34" dur="500"/>
                                        <p:tgtEl>
                                          <p:spTgt spid="52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29"/>
                                        </p:tgtEl>
                                        <p:attrNameLst>
                                          <p:attrName>style.visibility</p:attrName>
                                        </p:attrNameLst>
                                      </p:cBhvr>
                                      <p:to>
                                        <p:strVal val="visible"/>
                                      </p:to>
                                    </p:set>
                                    <p:animEffect transition="in" filter="fade">
                                      <p:cBhvr>
                                        <p:cTn id="38"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
          <p:cNvGrpSpPr/>
          <p:nvPr/>
        </p:nvGrpSpPr>
        <p:grpSpPr>
          <a:xfrm>
            <a:off x="2386080" y="0"/>
            <a:ext cx="3314880" cy="6857640"/>
            <a:chOff x="2386080" y="0"/>
            <a:chExt cx="3314880" cy="6857640"/>
          </a:xfrm>
        </p:grpSpPr>
        <p:sp>
          <p:nvSpPr>
            <p:cNvPr id="542" name="Google Shape;542;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4" name="Google Shape;554;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55" name="Google Shape;555;p4"/>
          <p:cNvGrpSpPr/>
          <p:nvPr/>
        </p:nvGrpSpPr>
        <p:grpSpPr>
          <a:xfrm>
            <a:off x="5145574" y="2321075"/>
            <a:ext cx="7302814" cy="3921129"/>
            <a:chOff x="4966909" y="1644086"/>
            <a:chExt cx="6319500" cy="491074"/>
          </a:xfrm>
        </p:grpSpPr>
        <p:sp>
          <p:nvSpPr>
            <p:cNvPr id="556" name="Google Shape;556;p4"/>
            <p:cNvSpPr/>
            <p:nvPr/>
          </p:nvSpPr>
          <p:spPr>
            <a:xfrm>
              <a:off x="4966909" y="1644086"/>
              <a:ext cx="6319500" cy="24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VỀ </a:t>
              </a:r>
              <a:endParaRPr sz="6000" b="1" i="0" u="none" strike="noStrike" cap="none">
                <a:solidFill>
                  <a:srgbClr val="41414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ĐỀ TÀI</a:t>
              </a:r>
              <a:endParaRPr sz="6000" b="0" i="0" u="none" strike="noStrike" cap="none">
                <a:solidFill>
                  <a:schemeClr val="dk1"/>
                </a:solidFill>
                <a:latin typeface="Arial"/>
                <a:ea typeface="Arial"/>
                <a:cs typeface="Arial"/>
                <a:sym typeface="Arial"/>
              </a:endParaRPr>
            </a:p>
          </p:txBody>
        </p:sp>
        <p:sp>
          <p:nvSpPr>
            <p:cNvPr id="557" name="Google Shape;557;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58" name="Google Shape;55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grpSp>
        <p:nvGrpSpPr>
          <p:cNvPr id="568" name="Google Shape;568;p5"/>
          <p:cNvGrpSpPr/>
          <p:nvPr/>
        </p:nvGrpSpPr>
        <p:grpSpPr>
          <a:xfrm>
            <a:off x="537050" y="1083684"/>
            <a:ext cx="11502455" cy="1543719"/>
            <a:chOff x="5472718" y="1083701"/>
            <a:chExt cx="6033600" cy="2317200"/>
          </a:xfrm>
        </p:grpSpPr>
        <p:sp>
          <p:nvSpPr>
            <p:cNvPr id="569" name="Google Shape;569;p5"/>
            <p:cNvSpPr/>
            <p:nvPr/>
          </p:nvSpPr>
          <p:spPr>
            <a:xfrm>
              <a:off x="5472718" y="1083701"/>
              <a:ext cx="6033600" cy="231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5"/>
            <p:cNvSpPr/>
            <p:nvPr/>
          </p:nvSpPr>
          <p:spPr>
            <a:xfrm>
              <a:off x="5557166" y="1294776"/>
              <a:ext cx="5864700" cy="1799572"/>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000"/>
                <a:buFont typeface="Arial"/>
                <a:buNone/>
              </a:pPr>
              <a:r>
                <a:rPr lang="en-US" sz="2000" b="0" i="0" u="none" strike="noStrike" cap="none" dirty="0" err="1">
                  <a:solidFill>
                    <a:srgbClr val="FFFFFF"/>
                  </a:solidFill>
                  <a:latin typeface="Times New Roman"/>
                  <a:ea typeface="Times New Roman"/>
                  <a:cs typeface="Times New Roman"/>
                  <a:sym typeface="Times New Roman"/>
                </a:rPr>
                <a:t>Nhận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thấy</a:t>
              </a:r>
              <a:r>
                <a:rPr lang="en-US" sz="2000" b="0" i="0" u="none" strike="noStrike" cap="none" dirty="0">
                  <a:solidFill>
                    <a:srgbClr val="FFFFFF"/>
                  </a:solidFill>
                  <a:latin typeface="Times New Roman"/>
                  <a:ea typeface="Times New Roman"/>
                  <a:cs typeface="Times New Roman"/>
                  <a:sym typeface="Times New Roman"/>
                </a:rPr>
                <a:t>, so </a:t>
              </a:r>
              <a:r>
                <a:rPr lang="en-US" sz="2000" b="0" i="0" u="none" strike="noStrike" cap="none" dirty="0" err="1">
                  <a:solidFill>
                    <a:srgbClr val="FFFFFF"/>
                  </a:solidFill>
                  <a:latin typeface="Times New Roman"/>
                  <a:ea typeface="Times New Roman"/>
                  <a:cs typeface="Times New Roman"/>
                  <a:sym typeface="Times New Roman"/>
                </a:rPr>
                <a:t>với</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việc</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kinh</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doanh</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truyền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thống</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thì</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thương</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mại</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điện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tử</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có</a:t>
              </a:r>
              <a:r>
                <a:rPr lang="en-US" sz="2000" b="0" i="0" u="none" strike="noStrike" cap="none" dirty="0">
                  <a:solidFill>
                    <a:srgbClr val="FFFFFF"/>
                  </a:solidFill>
                  <a:latin typeface="Times New Roman"/>
                  <a:ea typeface="Times New Roman"/>
                  <a:cs typeface="Times New Roman"/>
                  <a:sym typeface="Times New Roman"/>
                </a:rPr>
                <a:t> chi </a:t>
              </a:r>
              <a:r>
                <a:rPr lang="en-US" sz="2000" b="0" i="0" u="none" strike="noStrike" cap="none" dirty="0" err="1">
                  <a:solidFill>
                    <a:srgbClr val="FFFFFF"/>
                  </a:solidFill>
                  <a:latin typeface="Times New Roman"/>
                  <a:ea typeface="Times New Roman"/>
                  <a:cs typeface="Times New Roman"/>
                  <a:sym typeface="Times New Roman"/>
                </a:rPr>
                <a:t>phí</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thấp</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hơn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hiệu</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quả</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cao</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hơn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cùng</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với</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lợi</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thế</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của</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công</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nghệ</a:t>
              </a:r>
              <a:r>
                <a:rPr lang="en-US" sz="2000" b="0" i="0" u="none" strike="noStrike" cap="none" dirty="0">
                  <a:solidFill>
                    <a:srgbClr val="FFFFFF"/>
                  </a:solidFill>
                  <a:latin typeface="Times New Roman"/>
                  <a:ea typeface="Times New Roman"/>
                  <a:cs typeface="Times New Roman"/>
                  <a:sym typeface="Times New Roman"/>
                </a:rPr>
                <a:t> internet </a:t>
              </a:r>
              <a:r>
                <a:rPr lang="en-US" sz="2000" b="0" i="0" u="none" strike="noStrike" cap="none" dirty="0" err="1">
                  <a:solidFill>
                    <a:srgbClr val="FFFFFF"/>
                  </a:solidFill>
                  <a:latin typeface="Times New Roman"/>
                  <a:ea typeface="Times New Roman"/>
                  <a:cs typeface="Times New Roman"/>
                  <a:sym typeface="Times New Roman"/>
                </a:rPr>
                <a:t>nên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việc</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truyền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tải</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thông</a:t>
              </a:r>
              <a:r>
                <a:rPr lang="en-US" sz="2000" b="0" i="0" u="none" strike="noStrike" cap="none" dirty="0">
                  <a:solidFill>
                    <a:srgbClr val="FFFFFF"/>
                  </a:solidFill>
                  <a:latin typeface="Times New Roman"/>
                  <a:ea typeface="Times New Roman"/>
                  <a:cs typeface="Times New Roman"/>
                  <a:sym typeface="Times New Roman"/>
                </a:rPr>
                <a:t> tin </a:t>
              </a:r>
              <a:r>
                <a:rPr lang="en-US" sz="2000" b="0" i="0" u="none" strike="noStrike" cap="none" dirty="0" err="1">
                  <a:solidFill>
                    <a:srgbClr val="FFFFFF"/>
                  </a:solidFill>
                  <a:latin typeface="Times New Roman"/>
                  <a:ea typeface="Times New Roman"/>
                  <a:cs typeface="Times New Roman"/>
                  <a:sym typeface="Times New Roman"/>
                </a:rPr>
                <a:t>về</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sản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phẩm</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nhanh</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chóng</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thuận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tiện</a:t>
              </a:r>
              <a:r>
                <a:rPr lang="en-US" sz="2000" b="0" i="0" u="none" strike="noStrike" cap="none" dirty="0">
                  <a:solidFill>
                    <a:srgbClr val="FFFFFF"/>
                  </a:solidFill>
                  <a:latin typeface="Times New Roman"/>
                  <a:ea typeface="Times New Roman"/>
                  <a:cs typeface="Times New Roman"/>
                  <a:sym typeface="Times New Roman"/>
                </a:rPr>
                <a:t>.  </a:t>
              </a:r>
              <a:r>
                <a:rPr lang="en-US" sz="2000" b="0" i="0" u="none" strike="noStrike" cap="none" dirty="0" err="1">
                  <a:solidFill>
                    <a:srgbClr val="FFFFFF"/>
                  </a:solidFill>
                  <a:latin typeface="Times New Roman"/>
                  <a:ea typeface="Times New Roman"/>
                  <a:cs typeface="Times New Roman"/>
                  <a:sym typeface="Times New Roman"/>
                </a:rPr>
                <a:t>V</a:t>
              </a:r>
              <a:r>
                <a:rPr lang="en-US" sz="2000" dirty="0" err="1">
                  <a:solidFill>
                    <a:srgbClr val="FFFFFF"/>
                  </a:solidFill>
                  <a:latin typeface="Times New Roman"/>
                  <a:ea typeface="Times New Roman"/>
                  <a:cs typeface="Times New Roman"/>
                  <a:sym typeface="Times New Roman"/>
                </a:rPr>
                <a:t>ì</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vậy</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thương</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mại</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điện</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tử</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đang</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là</a:t>
              </a:r>
              <a:r>
                <a:rPr lang="en-US" sz="2000" dirty="0">
                  <a:solidFill>
                    <a:srgbClr val="FFFFFF"/>
                  </a:solidFill>
                  <a:latin typeface="Times New Roman"/>
                  <a:ea typeface="Times New Roman"/>
                  <a:cs typeface="Times New Roman"/>
                  <a:sym typeface="Times New Roman"/>
                </a:rPr>
                <a:t> xu </a:t>
              </a:r>
              <a:r>
                <a:rPr lang="en-US" sz="2000" dirty="0" err="1">
                  <a:solidFill>
                    <a:srgbClr val="FFFFFF"/>
                  </a:solidFill>
                  <a:latin typeface="Times New Roman"/>
                  <a:ea typeface="Times New Roman"/>
                  <a:cs typeface="Times New Roman"/>
                  <a:sym typeface="Times New Roman"/>
                </a:rPr>
                <a:t>thế</a:t>
              </a:r>
              <a:r>
                <a:rPr lang="en-US" sz="2000" dirty="0">
                  <a:solidFill>
                    <a:srgbClr val="FFFFFF"/>
                  </a:solidFill>
                  <a:latin typeface="Times New Roman"/>
                  <a:ea typeface="Times New Roman"/>
                  <a:cs typeface="Times New Roman"/>
                  <a:sym typeface="Times New Roman"/>
                </a:rPr>
                <a:t> </a:t>
              </a:r>
              <a:r>
                <a:rPr lang="en-US" sz="2000" dirty="0" err="1">
                  <a:solidFill>
                    <a:srgbClr val="FFFFFF"/>
                  </a:solidFill>
                  <a:latin typeface="Times New Roman"/>
                  <a:ea typeface="Times New Roman"/>
                  <a:cs typeface="Times New Roman"/>
                  <a:sym typeface="Times New Roman"/>
                </a:rPr>
                <a:t>hiện</a:t>
              </a:r>
              <a:r>
                <a:rPr lang="en-US" sz="2000" dirty="0">
                  <a:solidFill>
                    <a:srgbClr val="FFFFFF"/>
                  </a:solidFill>
                  <a:latin typeface="Times New Roman"/>
                  <a:ea typeface="Times New Roman"/>
                  <a:cs typeface="Times New Roman"/>
                  <a:sym typeface="Times New Roman"/>
                </a:rPr>
                <a:t> nay.</a:t>
              </a:r>
              <a:endParaRPr sz="2000" b="0" i="0" u="none" strike="noStrike" cap="none" dirty="0">
                <a:solidFill>
                  <a:schemeClr val="dk1"/>
                </a:solidFill>
                <a:latin typeface="Arial"/>
                <a:ea typeface="Arial"/>
                <a:cs typeface="Arial"/>
                <a:sym typeface="Arial"/>
              </a:endParaRPr>
            </a:p>
          </p:txBody>
        </p:sp>
      </p:grpSp>
      <p:sp>
        <p:nvSpPr>
          <p:cNvPr id="571" name="Google Shape;571;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1. TỔNG QUAN VỀ ĐỀ TÀI</a:t>
            </a:r>
            <a:endParaRPr sz="2400" b="0" i="0" u="none" strike="noStrike" cap="none">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F013FCED-22F1-2837-DA93-0A6E8549FE5D}"/>
              </a:ext>
            </a:extLst>
          </p:cNvPr>
          <p:cNvPicPr>
            <a:picLocks noChangeAspect="1"/>
          </p:cNvPicPr>
          <p:nvPr/>
        </p:nvPicPr>
        <p:blipFill>
          <a:blip r:embed="rId3"/>
          <a:stretch>
            <a:fillRect/>
          </a:stretch>
        </p:blipFill>
        <p:spPr>
          <a:xfrm>
            <a:off x="6288274" y="2911875"/>
            <a:ext cx="5826250" cy="3470875"/>
          </a:xfrm>
          <a:prstGeom prst="rect">
            <a:avLst/>
          </a:prstGeom>
        </p:spPr>
      </p:pic>
      <p:pic>
        <p:nvPicPr>
          <p:cNvPr id="5" name="Picture 4">
            <a:extLst>
              <a:ext uri="{FF2B5EF4-FFF2-40B4-BE49-F238E27FC236}">
                <a16:creationId xmlns:a16="http://schemas.microsoft.com/office/drawing/2014/main" id="{47321109-B5A2-2D26-17CA-3C1E7CBCD85B}"/>
              </a:ext>
            </a:extLst>
          </p:cNvPr>
          <p:cNvPicPr>
            <a:picLocks noChangeAspect="1"/>
          </p:cNvPicPr>
          <p:nvPr/>
        </p:nvPicPr>
        <p:blipFill>
          <a:blip r:embed="rId4"/>
          <a:stretch>
            <a:fillRect/>
          </a:stretch>
        </p:blipFill>
        <p:spPr>
          <a:xfrm>
            <a:off x="226338" y="2911875"/>
            <a:ext cx="5957180" cy="35252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6"/>
          <p:cNvSpPr/>
          <p:nvPr/>
        </p:nvSpPr>
        <p:spPr>
          <a:xfrm>
            <a:off x="2133600" y="424400"/>
            <a:ext cx="9156900" cy="456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3000" b="1" i="0" u="none" strike="noStrike" cap="none">
                <a:solidFill>
                  <a:srgbClr val="202020"/>
                </a:solidFill>
                <a:latin typeface="Calibri"/>
                <a:ea typeface="Calibri"/>
                <a:cs typeface="Calibri"/>
                <a:sym typeface="Calibri"/>
              </a:rPr>
              <a:t>LÝ DO CHỌN ĐỀ TÀI</a:t>
            </a:r>
            <a:endParaRPr sz="3000" b="0" i="0" u="none" strike="noStrike" cap="none">
              <a:solidFill>
                <a:srgbClr val="202020"/>
              </a:solidFill>
              <a:latin typeface="Arial"/>
              <a:ea typeface="Arial"/>
              <a:cs typeface="Arial"/>
              <a:sym typeface="Arial"/>
            </a:endParaRPr>
          </a:p>
        </p:txBody>
      </p:sp>
      <p:grpSp>
        <p:nvGrpSpPr>
          <p:cNvPr id="581" name="Google Shape;581;p6"/>
          <p:cNvGrpSpPr/>
          <p:nvPr/>
        </p:nvGrpSpPr>
        <p:grpSpPr>
          <a:xfrm>
            <a:off x="4171161" y="963955"/>
            <a:ext cx="3353532" cy="3832092"/>
            <a:chOff x="4543425" y="2277493"/>
            <a:chExt cx="3105150" cy="3496867"/>
          </a:xfrm>
        </p:grpSpPr>
        <p:sp>
          <p:nvSpPr>
            <p:cNvPr id="582" name="Google Shape;582;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3" name="Google Shape;583;p6"/>
            <p:cNvSpPr txBox="1"/>
            <p:nvPr/>
          </p:nvSpPr>
          <p:spPr>
            <a:xfrm>
              <a:off x="4751103" y="3463839"/>
              <a:ext cx="2689700" cy="120766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Giúp</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tối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ưu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hóa</a:t>
              </a:r>
              <a:r>
                <a:rPr lang="en-US" sz="2000" b="1" i="0" u="none" strike="noStrike" cap="none" dirty="0">
                  <a:solidFill>
                    <a:schemeClr val="dk1"/>
                  </a:solidFill>
                  <a:latin typeface="Times New Roman"/>
                  <a:ea typeface="Times New Roman"/>
                  <a:cs typeface="Times New Roman"/>
                  <a:sym typeface="Times New Roman"/>
                </a:rPr>
                <a:t> chi </a:t>
              </a:r>
              <a:r>
                <a:rPr lang="en-US" sz="2000" b="1" i="0" u="none" strike="noStrike" cap="none" dirty="0" err="1">
                  <a:solidFill>
                    <a:schemeClr val="dk1"/>
                  </a:solidFill>
                  <a:latin typeface="Times New Roman"/>
                  <a:ea typeface="Times New Roman"/>
                  <a:cs typeface="Times New Roman"/>
                  <a:sym typeface="Times New Roman"/>
                </a:rPr>
                <a:t>phí</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nâng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cao</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hiệu</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quả</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kinh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doanh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Dễ</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dàng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quản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lý</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kiểm</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soát</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được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cửa</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hàng</a:t>
              </a:r>
              <a:endParaRPr sz="2000" b="1" i="0" u="none" strike="noStrike" cap="none" dirty="0">
                <a:solidFill>
                  <a:schemeClr val="dk1"/>
                </a:solidFill>
                <a:latin typeface="Times New Roman"/>
                <a:ea typeface="Times New Roman"/>
                <a:cs typeface="Times New Roman"/>
                <a:sym typeface="Times New Roman"/>
              </a:endParaRPr>
            </a:p>
          </p:txBody>
        </p:sp>
        <p:cxnSp>
          <p:nvCxnSpPr>
            <p:cNvPr id="584" name="Google Shape;584;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85" name="Google Shape;585;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86" name="Google Shape;586;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87" name="Google Shape;587;p6"/>
            <p:cNvCxnSpPr/>
            <p:nvPr/>
          </p:nvCxnSpPr>
          <p:spPr>
            <a:xfrm>
              <a:off x="7098602" y="4636122"/>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588" name="Google Shape;588;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89" name="Google Shape;589;p6"/>
          <p:cNvGrpSpPr/>
          <p:nvPr/>
        </p:nvGrpSpPr>
        <p:grpSpPr>
          <a:xfrm>
            <a:off x="273230" y="968913"/>
            <a:ext cx="3439786" cy="3827134"/>
            <a:chOff x="7971474" y="2277493"/>
            <a:chExt cx="3150058" cy="3492342"/>
          </a:xfrm>
        </p:grpSpPr>
        <p:sp>
          <p:nvSpPr>
            <p:cNvPr id="590" name="Google Shape;590;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1" name="Google Shape;591;p6"/>
            <p:cNvSpPr txBox="1"/>
            <p:nvPr/>
          </p:nvSpPr>
          <p:spPr>
            <a:xfrm>
              <a:off x="8204896" y="3677214"/>
              <a:ext cx="2689800" cy="12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Mong muốn đưa </a:t>
              </a:r>
              <a:r>
                <a:rPr lang="en-US" sz="2000" b="1">
                  <a:solidFill>
                    <a:schemeClr val="dk1"/>
                  </a:solidFill>
                  <a:latin typeface="Times New Roman"/>
                  <a:ea typeface="Times New Roman"/>
                  <a:cs typeface="Times New Roman"/>
                  <a:sym typeface="Times New Roman"/>
                </a:rPr>
                <a:t>các sản phẩm gia dụng</a:t>
              </a:r>
              <a:r>
                <a:rPr lang="en-US" sz="2000" b="1" i="0" u="none" strike="noStrike" cap="none">
                  <a:solidFill>
                    <a:schemeClr val="dk1"/>
                  </a:solidFill>
                  <a:latin typeface="Times New Roman"/>
                  <a:ea typeface="Times New Roman"/>
                  <a:cs typeface="Times New Roman"/>
                  <a:sym typeface="Times New Roman"/>
                </a:rPr>
                <a:t> đến gần hơn với mọi người thông qua website</a:t>
              </a:r>
              <a:endParaRPr sz="2000" b="1" i="0" u="none" strike="noStrike" cap="none">
                <a:solidFill>
                  <a:schemeClr val="dk1"/>
                </a:solidFill>
                <a:latin typeface="Times New Roman"/>
                <a:ea typeface="Times New Roman"/>
                <a:cs typeface="Times New Roman"/>
                <a:sym typeface="Times New Roman"/>
              </a:endParaRPr>
            </a:p>
          </p:txBody>
        </p:sp>
        <p:cxnSp>
          <p:nvCxnSpPr>
            <p:cNvPr id="592" name="Google Shape;592;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593" name="Google Shape;593;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594" name="Google Shape;594;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595" name="Google Shape;595;p6"/>
            <p:cNvCxnSpPr/>
            <p:nvPr/>
          </p:nvCxnSpPr>
          <p:spPr>
            <a:xfrm>
              <a:off x="10526379" y="4631597"/>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596" name="Google Shape;596;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97" name="Google Shape;597;p6"/>
          <p:cNvGrpSpPr/>
          <p:nvPr/>
        </p:nvGrpSpPr>
        <p:grpSpPr>
          <a:xfrm>
            <a:off x="703397" y="4897400"/>
            <a:ext cx="10673004" cy="1246800"/>
            <a:chOff x="1061986" y="4966693"/>
            <a:chExt cx="10673004" cy="1246800"/>
          </a:xfrm>
        </p:grpSpPr>
        <p:sp>
          <p:nvSpPr>
            <p:cNvPr id="598" name="Google Shape;598;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9" name="Google Shape;599;p6"/>
            <p:cNvSpPr txBox="1"/>
            <p:nvPr/>
          </p:nvSpPr>
          <p:spPr>
            <a:xfrm>
              <a:off x="2274490" y="4966693"/>
              <a:ext cx="9460500" cy="1246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500" u="none" strike="noStrike" cap="none" dirty="0">
                  <a:solidFill>
                    <a:schemeClr val="dk1"/>
                  </a:solidFill>
                  <a:latin typeface="Times New Roman"/>
                  <a:ea typeface="Times New Roman"/>
                  <a:cs typeface="Times New Roman"/>
                  <a:sym typeface="Times New Roman"/>
                </a:rPr>
                <a:t>“</a:t>
              </a:r>
              <a:r>
                <a:rPr lang="en-US" sz="2500" dirty="0" err="1">
                  <a:effectLst/>
                  <a:latin typeface="Times New Roman" panose="02020603050405020304" pitchFamily="18" charset="0"/>
                  <a:ea typeface="Times New Roman" panose="02020603050405020304" pitchFamily="18" charset="0"/>
                </a:rPr>
                <a:t>Xây</a:t>
              </a:r>
              <a:r>
                <a:rPr lang="en-US" sz="2500" dirty="0">
                  <a:effectLst/>
                  <a:latin typeface="Times New Roman" panose="02020603050405020304" pitchFamily="18" charset="0"/>
                  <a:ea typeface="Times New Roman" panose="02020603050405020304" pitchFamily="18" charset="0"/>
                </a:rPr>
                <a:t> </a:t>
              </a:r>
              <a:r>
                <a:rPr lang="en-US" sz="2500" dirty="0" err="1">
                  <a:effectLst/>
                  <a:latin typeface="Times New Roman" panose="02020603050405020304" pitchFamily="18" charset="0"/>
                  <a:ea typeface="Times New Roman" panose="02020603050405020304" pitchFamily="18" charset="0"/>
                </a:rPr>
                <a:t>dựng</a:t>
              </a:r>
              <a:r>
                <a:rPr lang="en-US" sz="2500" dirty="0">
                  <a:effectLst/>
                  <a:latin typeface="Times New Roman" panose="02020603050405020304" pitchFamily="18" charset="0"/>
                  <a:ea typeface="Times New Roman" panose="02020603050405020304" pitchFamily="18" charset="0"/>
                </a:rPr>
                <a:t> website </a:t>
              </a:r>
              <a:r>
                <a:rPr lang="en-US" sz="2500" dirty="0" err="1">
                  <a:effectLst/>
                  <a:latin typeface="Times New Roman" panose="02020603050405020304" pitchFamily="18" charset="0"/>
                  <a:ea typeface="Times New Roman" panose="02020603050405020304" pitchFamily="18" charset="0"/>
                </a:rPr>
                <a:t>giới</a:t>
              </a:r>
              <a:r>
                <a:rPr lang="en-US" sz="2500" dirty="0">
                  <a:effectLst/>
                  <a:latin typeface="Times New Roman" panose="02020603050405020304" pitchFamily="18" charset="0"/>
                  <a:ea typeface="Times New Roman" panose="02020603050405020304" pitchFamily="18" charset="0"/>
                </a:rPr>
                <a:t> </a:t>
              </a:r>
              <a:r>
                <a:rPr lang="en-US" sz="2500" dirty="0" err="1">
                  <a:effectLst/>
                  <a:latin typeface="Times New Roman" panose="02020603050405020304" pitchFamily="18" charset="0"/>
                  <a:ea typeface="Times New Roman" panose="02020603050405020304" pitchFamily="18" charset="0"/>
                </a:rPr>
                <a:t>thiệu</a:t>
              </a:r>
              <a:r>
                <a:rPr lang="en-US" sz="2500" dirty="0">
                  <a:effectLst/>
                  <a:latin typeface="Times New Roman" panose="02020603050405020304" pitchFamily="18" charset="0"/>
                  <a:ea typeface="Times New Roman" panose="02020603050405020304" pitchFamily="18" charset="0"/>
                </a:rPr>
                <a:t> </a:t>
              </a:r>
              <a:r>
                <a:rPr lang="en-US" sz="2500" dirty="0" err="1">
                  <a:effectLst/>
                  <a:latin typeface="Times New Roman" panose="02020603050405020304" pitchFamily="18" charset="0"/>
                  <a:ea typeface="Times New Roman" panose="02020603050405020304" pitchFamily="18" charset="0"/>
                </a:rPr>
                <a:t>và</a:t>
              </a:r>
              <a:r>
                <a:rPr lang="en-US" sz="2500" dirty="0">
                  <a:effectLst/>
                  <a:latin typeface="Times New Roman" panose="02020603050405020304" pitchFamily="18" charset="0"/>
                  <a:ea typeface="Times New Roman" panose="02020603050405020304" pitchFamily="18" charset="0"/>
                </a:rPr>
                <a:t> </a:t>
              </a:r>
              <a:r>
                <a:rPr lang="en-US" sz="2500" dirty="0" err="1">
                  <a:effectLst/>
                  <a:latin typeface="Times New Roman" panose="02020603050405020304" pitchFamily="18" charset="0"/>
                  <a:ea typeface="Times New Roman" panose="02020603050405020304" pitchFamily="18" charset="0"/>
                </a:rPr>
                <a:t>bán</a:t>
              </a:r>
              <a:r>
                <a:rPr lang="en-US" sz="2500" dirty="0">
                  <a:effectLst/>
                  <a:latin typeface="Times New Roman" panose="02020603050405020304" pitchFamily="18" charset="0"/>
                  <a:ea typeface="Times New Roman" panose="02020603050405020304" pitchFamily="18" charset="0"/>
                </a:rPr>
                <a:t> </a:t>
              </a:r>
              <a:r>
                <a:rPr lang="en-US" sz="2500" dirty="0" err="1">
                  <a:effectLst/>
                  <a:latin typeface="Times New Roman" panose="02020603050405020304" pitchFamily="18" charset="0"/>
                  <a:ea typeface="Times New Roman" panose="02020603050405020304" pitchFamily="18" charset="0"/>
                </a:rPr>
                <a:t>thiết</a:t>
              </a:r>
              <a:r>
                <a:rPr lang="en-US" sz="2500" dirty="0">
                  <a:effectLst/>
                  <a:latin typeface="Times New Roman" panose="02020603050405020304" pitchFamily="18" charset="0"/>
                  <a:ea typeface="Times New Roman" panose="02020603050405020304" pitchFamily="18" charset="0"/>
                </a:rPr>
                <a:t> </a:t>
              </a:r>
              <a:r>
                <a:rPr lang="en-US" sz="2500" dirty="0" err="1">
                  <a:effectLst/>
                  <a:latin typeface="Times New Roman" panose="02020603050405020304" pitchFamily="18" charset="0"/>
                  <a:ea typeface="Times New Roman" panose="02020603050405020304" pitchFamily="18" charset="0"/>
                </a:rPr>
                <a:t>bị</a:t>
              </a:r>
              <a:r>
                <a:rPr lang="en-US" sz="2500" dirty="0">
                  <a:effectLst/>
                  <a:latin typeface="Times New Roman" panose="02020603050405020304" pitchFamily="18" charset="0"/>
                  <a:ea typeface="Times New Roman" panose="02020603050405020304" pitchFamily="18" charset="0"/>
                </a:rPr>
                <a:t> </a:t>
              </a:r>
              <a:r>
                <a:rPr lang="en-US" sz="2500" dirty="0" err="1">
                  <a:effectLst/>
                  <a:latin typeface="Times New Roman" panose="02020603050405020304" pitchFamily="18" charset="0"/>
                  <a:ea typeface="Times New Roman" panose="02020603050405020304" pitchFamily="18" charset="0"/>
                </a:rPr>
                <a:t>điện</a:t>
              </a:r>
              <a:r>
                <a:rPr lang="en-US" sz="2500" dirty="0">
                  <a:effectLst/>
                  <a:latin typeface="Times New Roman" panose="02020603050405020304" pitchFamily="18" charset="0"/>
                  <a:ea typeface="Times New Roman" panose="02020603050405020304" pitchFamily="18" charset="0"/>
                </a:rPr>
                <a:t> </a:t>
              </a:r>
              <a:r>
                <a:rPr lang="en-US" sz="2500" dirty="0" err="1">
                  <a:effectLst/>
                  <a:latin typeface="Times New Roman" panose="02020603050405020304" pitchFamily="18" charset="0"/>
                  <a:ea typeface="Times New Roman" panose="02020603050405020304" pitchFamily="18" charset="0"/>
                </a:rPr>
                <a:t>tử</a:t>
              </a:r>
              <a:r>
                <a:rPr lang="en-US" sz="250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là</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việc</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cần</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thiết</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để</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tạo</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điều</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kiện</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thuận</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lợi</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cho</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người</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tiêu</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dùng</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dễ</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dàng</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tiếp</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cận</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được</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sản</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phẩm</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dịch</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vụ</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mọi</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lúc</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mọi</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nơi</a:t>
              </a:r>
              <a:r>
                <a:rPr lang="en-US" sz="2500" b="0" i="0" u="none" strike="noStrike" cap="none" dirty="0">
                  <a:solidFill>
                    <a:schemeClr val="dk1"/>
                  </a:solidFill>
                  <a:latin typeface="Times New Roman"/>
                  <a:ea typeface="Times New Roman"/>
                  <a:cs typeface="Times New Roman"/>
                  <a:sym typeface="Times New Roman"/>
                </a:rPr>
                <a:t>.  </a:t>
              </a:r>
              <a:endParaRPr sz="2500" b="0" i="0" u="none" strike="noStrike" cap="none" dirty="0">
                <a:solidFill>
                  <a:schemeClr val="dk1"/>
                </a:solidFill>
                <a:latin typeface="Times New Roman"/>
                <a:ea typeface="Times New Roman"/>
                <a:cs typeface="Times New Roman"/>
                <a:sym typeface="Times New Roman"/>
              </a:endParaRPr>
            </a:p>
          </p:txBody>
        </p:sp>
      </p:grpSp>
      <p:grpSp>
        <p:nvGrpSpPr>
          <p:cNvPr id="600" name="Google Shape;600;p6"/>
          <p:cNvGrpSpPr/>
          <p:nvPr/>
        </p:nvGrpSpPr>
        <p:grpSpPr>
          <a:xfrm>
            <a:off x="8082738" y="982890"/>
            <a:ext cx="3341540" cy="3784305"/>
            <a:chOff x="1015001" y="879443"/>
            <a:chExt cx="3121971" cy="3535026"/>
          </a:xfrm>
        </p:grpSpPr>
        <p:grpSp>
          <p:nvGrpSpPr>
            <p:cNvPr id="601" name="Google Shape;601;p6"/>
            <p:cNvGrpSpPr/>
            <p:nvPr/>
          </p:nvGrpSpPr>
          <p:grpSpPr>
            <a:xfrm>
              <a:off x="1015001" y="879443"/>
              <a:ext cx="3105150" cy="3535026"/>
              <a:chOff x="1121329" y="2277493"/>
              <a:chExt cx="3105150" cy="3535026"/>
            </a:xfrm>
          </p:grpSpPr>
          <p:sp>
            <p:nvSpPr>
              <p:cNvPr id="602" name="Google Shape;602;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03" name="Google Shape;603;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04" name="Google Shape;604;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05" name="Google Shape;605;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06" name="Google Shape;606;p6"/>
              <p:cNvCxnSpPr/>
              <p:nvPr/>
            </p:nvCxnSpPr>
            <p:spPr>
              <a:xfrm>
                <a:off x="3657237" y="4674281"/>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07" name="Google Shape;607;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8" name="Google Shape;608;p6"/>
            <p:cNvSpPr txBox="1"/>
            <p:nvPr/>
          </p:nvSpPr>
          <p:spPr>
            <a:xfrm>
              <a:off x="1145940" y="2206761"/>
              <a:ext cx="2991032" cy="9487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Quảng bá được hình ảnh, xây dựng thương hiệu và uy tín cho cửa hàng. </a:t>
              </a:r>
              <a:endParaRPr sz="2000" b="1" i="0" u="none" strike="noStrike" cap="none">
                <a:solidFill>
                  <a:schemeClr val="dk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500"/>
                                        <p:tgtEl>
                                          <p:spTgt spid="600"/>
                                        </p:tgtEl>
                                      </p:cBhvr>
                                    </p:animEffect>
                                  </p:childTnLst>
                                </p:cTn>
                              </p:par>
                              <p:par>
                                <p:cTn id="8" presetID="10" presetClass="entr" presetSubtype="0" fill="hold" nodeType="withEffect">
                                  <p:stCondLst>
                                    <p:cond delay="0"/>
                                  </p:stCondLst>
                                  <p:childTnLst>
                                    <p:set>
                                      <p:cBhvr>
                                        <p:cTn id="9" dur="1" fill="hold">
                                          <p:stCondLst>
                                            <p:cond delay="0"/>
                                          </p:stCondLst>
                                        </p:cTn>
                                        <p:tgtEl>
                                          <p:spTgt spid="581"/>
                                        </p:tgtEl>
                                        <p:attrNameLst>
                                          <p:attrName>style.visibility</p:attrName>
                                        </p:attrNameLst>
                                      </p:cBhvr>
                                      <p:to>
                                        <p:strVal val="visible"/>
                                      </p:to>
                                    </p:set>
                                    <p:animEffect transition="in" filter="fade">
                                      <p:cBhvr>
                                        <p:cTn id="10" dur="500"/>
                                        <p:tgtEl>
                                          <p:spTgt spid="581"/>
                                        </p:tgtEl>
                                      </p:cBhvr>
                                    </p:animEffect>
                                  </p:childTnLst>
                                </p:cTn>
                              </p:par>
                              <p:par>
                                <p:cTn id="11" presetID="10" presetClass="entr" presetSubtype="0" fill="hold" nodeType="withEffect">
                                  <p:stCondLst>
                                    <p:cond delay="0"/>
                                  </p:stCondLst>
                                  <p:childTnLst>
                                    <p:set>
                                      <p:cBhvr>
                                        <p:cTn id="12" dur="1" fill="hold">
                                          <p:stCondLst>
                                            <p:cond delay="0"/>
                                          </p:stCondLst>
                                        </p:cTn>
                                        <p:tgtEl>
                                          <p:spTgt spid="589"/>
                                        </p:tgtEl>
                                        <p:attrNameLst>
                                          <p:attrName>style.visibility</p:attrName>
                                        </p:attrNameLst>
                                      </p:cBhvr>
                                      <p:to>
                                        <p:strVal val="visible"/>
                                      </p:to>
                                    </p:set>
                                    <p:animEffect transition="in" filter="fade">
                                      <p:cBhvr>
                                        <p:cTn id="13" dur="500"/>
                                        <p:tgtEl>
                                          <p:spTgt spid="5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97"/>
                                        </p:tgtEl>
                                        <p:attrNameLst>
                                          <p:attrName>style.visibility</p:attrName>
                                        </p:attrNameLst>
                                      </p:cBhvr>
                                      <p:to>
                                        <p:strVal val="visible"/>
                                      </p:to>
                                    </p:set>
                                    <p:animEffect transition="in" filter="fade">
                                      <p:cBhvr>
                                        <p:cTn id="18" dur="500"/>
                                        <p:tgtEl>
                                          <p:spTgt spid="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CÔNG NGHỆ VÀ NGÔN NGỮ SỬ DỤNG</a:t>
            </a:r>
            <a:endParaRPr sz="2400" b="0" i="0" u="none" strike="noStrike" cap="none">
              <a:solidFill>
                <a:srgbClr val="202020"/>
              </a:solidFill>
              <a:latin typeface="Arial"/>
              <a:ea typeface="Arial"/>
              <a:cs typeface="Arial"/>
              <a:sym typeface="Arial"/>
            </a:endParaRPr>
          </a:p>
        </p:txBody>
      </p:sp>
      <p:sp>
        <p:nvSpPr>
          <p:cNvPr id="616" name="Google Shape;616;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619" name="Google Shape;619;p7"/>
          <p:cNvSpPr txBox="1"/>
          <p:nvPr/>
        </p:nvSpPr>
        <p:spPr>
          <a:xfrm>
            <a:off x="725449" y="4655861"/>
            <a:ext cx="3281400" cy="9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dirty="0"/>
              <a:t>Framework Laravel</a:t>
            </a:r>
            <a:endParaRPr sz="2300" b="1" dirty="0"/>
          </a:p>
        </p:txBody>
      </p:sp>
      <p:sp>
        <p:nvSpPr>
          <p:cNvPr id="620" name="Google Shape;620;p7"/>
          <p:cNvSpPr txBox="1"/>
          <p:nvPr/>
        </p:nvSpPr>
        <p:spPr>
          <a:xfrm>
            <a:off x="4848300" y="4681628"/>
            <a:ext cx="3281400" cy="9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300" b="1" dirty="0"/>
              <a:t>Bootstrap</a:t>
            </a:r>
            <a:endParaRPr sz="2300" b="1" dirty="0"/>
          </a:p>
        </p:txBody>
      </p:sp>
      <p:pic>
        <p:nvPicPr>
          <p:cNvPr id="1026" name="Picture 2" descr="Laravel Introduction">
            <a:extLst>
              <a:ext uri="{FF2B5EF4-FFF2-40B4-BE49-F238E27FC236}">
                <a16:creationId xmlns:a16="http://schemas.microsoft.com/office/drawing/2014/main" id="{60CF086C-2FC2-6994-ED97-68D1139F0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42" y="2066973"/>
            <a:ext cx="3536214" cy="19319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otstrap (front-end framework) - Wikipedia">
            <a:extLst>
              <a:ext uri="{FF2B5EF4-FFF2-40B4-BE49-F238E27FC236}">
                <a16:creationId xmlns:a16="http://schemas.microsoft.com/office/drawing/2014/main" id="{56A496A9-2B43-B9E5-547A-6F1F2DEA17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5070" y="2066973"/>
            <a:ext cx="2678341" cy="21343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ySQL Server là gì? MySQL Workbench là gì? Tổng quan về MySQL - Ưu điểm của  MySQL">
            <a:extLst>
              <a:ext uri="{FF2B5EF4-FFF2-40B4-BE49-F238E27FC236}">
                <a16:creationId xmlns:a16="http://schemas.microsoft.com/office/drawing/2014/main" id="{FF6F4729-2635-127B-EDBB-47646C3E6A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0339" y="2153886"/>
            <a:ext cx="3394953" cy="17581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20;p7">
            <a:extLst>
              <a:ext uri="{FF2B5EF4-FFF2-40B4-BE49-F238E27FC236}">
                <a16:creationId xmlns:a16="http://schemas.microsoft.com/office/drawing/2014/main" id="{4C3D872D-30E1-A434-3679-E742A55160EC}"/>
              </a:ext>
            </a:extLst>
          </p:cNvPr>
          <p:cNvSpPr txBox="1"/>
          <p:nvPr/>
        </p:nvSpPr>
        <p:spPr>
          <a:xfrm>
            <a:off x="8617115" y="4681628"/>
            <a:ext cx="3281400" cy="92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300" b="1" dirty="0"/>
              <a:t>MySQL</a:t>
            </a:r>
            <a:endParaRPr sz="23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grpSp>
        <p:nvGrpSpPr>
          <p:cNvPr id="626" name="Google Shape;626;p8"/>
          <p:cNvGrpSpPr/>
          <p:nvPr/>
        </p:nvGrpSpPr>
        <p:grpSpPr>
          <a:xfrm>
            <a:off x="6953700" y="2323724"/>
            <a:ext cx="4522724" cy="1119983"/>
            <a:chOff x="1079640" y="1606680"/>
            <a:chExt cx="4054800" cy="1186800"/>
          </a:xfrm>
        </p:grpSpPr>
        <p:sp>
          <p:nvSpPr>
            <p:cNvPr id="627" name="Google Shape;627;p8"/>
            <p:cNvSpPr/>
            <p:nvPr/>
          </p:nvSpPr>
          <p:spPr>
            <a:xfrm>
              <a:off x="1079640" y="1606680"/>
              <a:ext cx="4054800" cy="1186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8"/>
            <p:cNvSpPr/>
            <p:nvPr/>
          </p:nvSpPr>
          <p:spPr>
            <a:xfrm>
              <a:off x="1244521" y="1618597"/>
              <a:ext cx="3310500" cy="399300"/>
            </a:xfrm>
            <a:prstGeom prst="rect">
              <a:avLst/>
            </a:prstGeom>
            <a:solidFill>
              <a:schemeClr val="accent1"/>
            </a:solid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2000" b="1">
                  <a:solidFill>
                    <a:srgbClr val="FFFFFF"/>
                  </a:solidFill>
                  <a:latin typeface="Calibri"/>
                  <a:ea typeface="Calibri"/>
                  <a:cs typeface="Calibri"/>
                  <a:sym typeface="Calibri"/>
                </a:rPr>
                <a:t>Tài khoản</a:t>
              </a:r>
              <a:endParaRPr sz="2000" b="0" i="0" u="none" strike="noStrike" cap="none">
                <a:solidFill>
                  <a:schemeClr val="dk1"/>
                </a:solidFill>
                <a:latin typeface="Arial"/>
                <a:ea typeface="Arial"/>
                <a:cs typeface="Arial"/>
                <a:sym typeface="Arial"/>
              </a:endParaRPr>
            </a:p>
          </p:txBody>
        </p:sp>
        <p:cxnSp>
          <p:nvCxnSpPr>
            <p:cNvPr id="629" name="Google Shape;629;p8"/>
            <p:cNvCxnSpPr/>
            <p:nvPr/>
          </p:nvCxnSpPr>
          <p:spPr>
            <a:xfrm>
              <a:off x="1244520" y="2024414"/>
              <a:ext cx="2277300" cy="0"/>
            </a:xfrm>
            <a:prstGeom prst="straightConnector1">
              <a:avLst/>
            </a:prstGeom>
            <a:noFill/>
            <a:ln w="9525" cap="flat" cmpd="sng">
              <a:solidFill>
                <a:schemeClr val="lt1"/>
              </a:solidFill>
              <a:prstDash val="solid"/>
              <a:miter lim="8000"/>
              <a:headEnd type="none" w="sm" len="sm"/>
              <a:tailEnd type="none" w="sm" len="sm"/>
            </a:ln>
          </p:spPr>
        </p:cxnSp>
      </p:grpSp>
      <p:sp>
        <p:nvSpPr>
          <p:cNvPr id="630" name="Google Shape;630;p8"/>
          <p:cNvSpPr/>
          <p:nvPr/>
        </p:nvSpPr>
        <p:spPr>
          <a:xfrm>
            <a:off x="2008459" y="399600"/>
            <a:ext cx="7298700" cy="456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3000" b="1" i="0" u="none" strike="noStrike" cap="none">
                <a:solidFill>
                  <a:srgbClr val="FF3737"/>
                </a:solidFill>
                <a:latin typeface="Calibri"/>
                <a:ea typeface="Calibri"/>
                <a:cs typeface="Calibri"/>
                <a:sym typeface="Calibri"/>
              </a:rPr>
              <a:t>CHỨC NĂNG CH</a:t>
            </a:r>
            <a:r>
              <a:rPr lang="en-US" sz="3000" b="1">
                <a:solidFill>
                  <a:srgbClr val="FF3737"/>
                </a:solidFill>
                <a:latin typeface="Calibri"/>
                <a:ea typeface="Calibri"/>
                <a:cs typeface="Calibri"/>
                <a:sym typeface="Calibri"/>
              </a:rPr>
              <a:t>ÍNH KHÁCH HÀNG</a:t>
            </a:r>
            <a:endParaRPr sz="3000" b="0" i="0" u="none" strike="noStrike" cap="none">
              <a:solidFill>
                <a:schemeClr val="dk1"/>
              </a:solidFill>
              <a:latin typeface="Arial"/>
              <a:ea typeface="Arial"/>
              <a:cs typeface="Arial"/>
              <a:sym typeface="Arial"/>
            </a:endParaRPr>
          </a:p>
        </p:txBody>
      </p:sp>
      <p:sp>
        <p:nvSpPr>
          <p:cNvPr id="631" name="Google Shape;631;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632" name="Google Shape;632;p8"/>
          <p:cNvGrpSpPr/>
          <p:nvPr/>
        </p:nvGrpSpPr>
        <p:grpSpPr>
          <a:xfrm>
            <a:off x="668713" y="2323729"/>
            <a:ext cx="4569600" cy="1119980"/>
            <a:chOff x="1079651" y="1606673"/>
            <a:chExt cx="4569600" cy="1615200"/>
          </a:xfrm>
        </p:grpSpPr>
        <p:sp>
          <p:nvSpPr>
            <p:cNvPr id="633" name="Google Shape;633;p8"/>
            <p:cNvSpPr/>
            <p:nvPr/>
          </p:nvSpPr>
          <p:spPr>
            <a:xfrm>
              <a:off x="1079651" y="1606673"/>
              <a:ext cx="4569600" cy="16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8"/>
            <p:cNvSpPr/>
            <p:nvPr/>
          </p:nvSpPr>
          <p:spPr>
            <a:xfrm>
              <a:off x="1191975" y="2313467"/>
              <a:ext cx="4248300" cy="399300"/>
            </a:xfrm>
            <a:prstGeom prst="rect">
              <a:avLst/>
            </a:prstGeom>
            <a:solidFill>
              <a:schemeClr val="accent1"/>
            </a:solid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Thêm , cập nhật ,xóa sản phẩm giỏ hàng, </a:t>
              </a:r>
              <a:endParaRPr sz="1800" b="0" i="0" u="none" strike="noStrike" cap="none">
                <a:solidFill>
                  <a:schemeClr val="dk1"/>
                </a:solidFill>
                <a:latin typeface="Arial"/>
                <a:ea typeface="Arial"/>
                <a:cs typeface="Arial"/>
                <a:sym typeface="Arial"/>
              </a:endParaRPr>
            </a:p>
          </p:txBody>
        </p:sp>
        <p:cxnSp>
          <p:nvCxnSpPr>
            <p:cNvPr id="635" name="Google Shape;635;p8"/>
            <p:cNvCxnSpPr/>
            <p:nvPr/>
          </p:nvCxnSpPr>
          <p:spPr>
            <a:xfrm>
              <a:off x="1311020" y="2182510"/>
              <a:ext cx="2277300" cy="0"/>
            </a:xfrm>
            <a:prstGeom prst="straightConnector1">
              <a:avLst/>
            </a:prstGeom>
            <a:noFill/>
            <a:ln w="9525" cap="flat" cmpd="sng">
              <a:solidFill>
                <a:schemeClr val="lt1"/>
              </a:solidFill>
              <a:prstDash val="solid"/>
              <a:miter lim="8000"/>
              <a:headEnd type="none" w="sm" len="sm"/>
              <a:tailEnd type="none" w="sm" len="sm"/>
            </a:ln>
          </p:spPr>
        </p:cxnSp>
      </p:grpSp>
      <p:sp>
        <p:nvSpPr>
          <p:cNvPr id="636" name="Google Shape;636;p8"/>
          <p:cNvSpPr/>
          <p:nvPr/>
        </p:nvSpPr>
        <p:spPr>
          <a:xfrm>
            <a:off x="900092" y="2323720"/>
            <a:ext cx="3310500" cy="399300"/>
          </a:xfrm>
          <a:prstGeom prst="rect">
            <a:avLst/>
          </a:prstGeom>
          <a:solidFill>
            <a:schemeClr val="accent1"/>
          </a:solid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Quản lý giỏ hàng </a:t>
            </a:r>
            <a:endParaRPr sz="1800" b="0" i="0" u="none" strike="noStrike" cap="none">
              <a:solidFill>
                <a:schemeClr val="dk1"/>
              </a:solidFill>
              <a:latin typeface="Arial"/>
              <a:ea typeface="Arial"/>
              <a:cs typeface="Arial"/>
              <a:sym typeface="Arial"/>
            </a:endParaRPr>
          </a:p>
        </p:txBody>
      </p:sp>
      <p:sp>
        <p:nvSpPr>
          <p:cNvPr id="637" name="Google Shape;637;p8"/>
          <p:cNvSpPr/>
          <p:nvPr/>
        </p:nvSpPr>
        <p:spPr>
          <a:xfrm>
            <a:off x="7075004" y="2723036"/>
            <a:ext cx="4280100" cy="498600"/>
          </a:xfrm>
          <a:prstGeom prst="rect">
            <a:avLst/>
          </a:prstGeom>
          <a:solidFill>
            <a:schemeClr val="accent1"/>
          </a:solid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Đ</a:t>
            </a:r>
            <a:r>
              <a:rPr lang="en-US" sz="1800" b="1">
                <a:solidFill>
                  <a:srgbClr val="FFFFFF"/>
                </a:solidFill>
                <a:latin typeface="Calibri"/>
                <a:ea typeface="Calibri"/>
                <a:cs typeface="Calibri"/>
                <a:sym typeface="Calibri"/>
              </a:rPr>
              <a:t>ăng ký,</a:t>
            </a:r>
            <a:r>
              <a:rPr lang="en-US" sz="1800" b="1" i="0" u="none" strike="noStrike" cap="none">
                <a:solidFill>
                  <a:srgbClr val="FFFFFF"/>
                </a:solidFill>
                <a:latin typeface="Calibri"/>
                <a:ea typeface="Calibri"/>
                <a:cs typeface="Calibri"/>
                <a:sym typeface="Calibri"/>
              </a:rPr>
              <a:t> Đ</a:t>
            </a:r>
            <a:r>
              <a:rPr lang="en-US" sz="1800" b="1">
                <a:solidFill>
                  <a:srgbClr val="FFFFFF"/>
                </a:solidFill>
                <a:latin typeface="Calibri"/>
                <a:ea typeface="Calibri"/>
                <a:cs typeface="Calibri"/>
                <a:sym typeface="Calibri"/>
              </a:rPr>
              <a:t>ăng nhập</a:t>
            </a:r>
            <a:r>
              <a:rPr lang="en-US" sz="1800" b="1" i="0" u="none" strike="noStrike" cap="none">
                <a:solidFill>
                  <a:srgbClr val="FFFFFF"/>
                </a:solidFill>
                <a:latin typeface="Calibri"/>
                <a:ea typeface="Calibri"/>
                <a:cs typeface="Calibri"/>
                <a:sym typeface="Calibri"/>
              </a:rPr>
              <a:t>, Qu</a:t>
            </a:r>
            <a:r>
              <a:rPr lang="en-US" sz="1800" b="1">
                <a:solidFill>
                  <a:srgbClr val="FFFFFF"/>
                </a:solidFill>
                <a:latin typeface="Calibri"/>
                <a:ea typeface="Calibri"/>
                <a:cs typeface="Calibri"/>
                <a:sym typeface="Calibri"/>
              </a:rPr>
              <a:t>ản lý thông tin cá nhân, Danh sách địa chỉ</a:t>
            </a:r>
            <a:endParaRPr sz="1800" b="0" i="0" u="none" strike="noStrike" cap="none">
              <a:solidFill>
                <a:schemeClr val="dk1"/>
              </a:solidFill>
              <a:latin typeface="Arial"/>
              <a:ea typeface="Arial"/>
              <a:cs typeface="Arial"/>
              <a:sym typeface="Arial"/>
            </a:endParaRPr>
          </a:p>
        </p:txBody>
      </p:sp>
      <p:grpSp>
        <p:nvGrpSpPr>
          <p:cNvPr id="638" name="Google Shape;638;p8"/>
          <p:cNvGrpSpPr/>
          <p:nvPr/>
        </p:nvGrpSpPr>
        <p:grpSpPr>
          <a:xfrm>
            <a:off x="668713" y="3922629"/>
            <a:ext cx="4569600" cy="1119980"/>
            <a:chOff x="1079651" y="1606673"/>
            <a:chExt cx="4569600" cy="1615200"/>
          </a:xfrm>
        </p:grpSpPr>
        <p:sp>
          <p:nvSpPr>
            <p:cNvPr id="639" name="Google Shape;639;p8"/>
            <p:cNvSpPr/>
            <p:nvPr/>
          </p:nvSpPr>
          <p:spPr>
            <a:xfrm>
              <a:off x="1079651" y="1606673"/>
              <a:ext cx="4569600" cy="16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8"/>
            <p:cNvSpPr/>
            <p:nvPr/>
          </p:nvSpPr>
          <p:spPr>
            <a:xfrm>
              <a:off x="1159576" y="2296276"/>
              <a:ext cx="4437300" cy="399300"/>
            </a:xfrm>
            <a:prstGeom prst="rect">
              <a:avLst/>
            </a:prstGeom>
            <a:solidFill>
              <a:schemeClr val="accent1"/>
            </a:solid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dirty="0" err="1">
                  <a:solidFill>
                    <a:srgbClr val="FFFFFF"/>
                  </a:solidFill>
                  <a:latin typeface="Calibri"/>
                  <a:ea typeface="Calibri"/>
                  <a:cs typeface="Calibri"/>
                  <a:sym typeface="Calibri"/>
                </a:rPr>
                <a:t>Đặt</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hàng</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Kiểm</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tra</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đơn</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hàng</a:t>
              </a:r>
              <a:endParaRPr sz="1800" b="0" i="0" u="none" strike="noStrike" cap="none" dirty="0">
                <a:solidFill>
                  <a:schemeClr val="dk1"/>
                </a:solidFill>
                <a:latin typeface="Arial"/>
                <a:ea typeface="Arial"/>
                <a:cs typeface="Arial"/>
                <a:sym typeface="Arial"/>
              </a:endParaRPr>
            </a:p>
          </p:txBody>
        </p:sp>
        <p:cxnSp>
          <p:nvCxnSpPr>
            <p:cNvPr id="641" name="Google Shape;641;p8"/>
            <p:cNvCxnSpPr/>
            <p:nvPr/>
          </p:nvCxnSpPr>
          <p:spPr>
            <a:xfrm>
              <a:off x="1311020" y="2182510"/>
              <a:ext cx="2277300" cy="0"/>
            </a:xfrm>
            <a:prstGeom prst="straightConnector1">
              <a:avLst/>
            </a:prstGeom>
            <a:noFill/>
            <a:ln w="9525" cap="flat" cmpd="sng">
              <a:solidFill>
                <a:schemeClr val="lt1"/>
              </a:solidFill>
              <a:prstDash val="solid"/>
              <a:miter lim="8000"/>
              <a:headEnd type="none" w="sm" len="sm"/>
              <a:tailEnd type="none" w="sm" len="sm"/>
            </a:ln>
          </p:spPr>
        </p:cxnSp>
      </p:grpSp>
      <p:sp>
        <p:nvSpPr>
          <p:cNvPr id="642" name="Google Shape;642;p8"/>
          <p:cNvSpPr/>
          <p:nvPr/>
        </p:nvSpPr>
        <p:spPr>
          <a:xfrm>
            <a:off x="900092" y="3922620"/>
            <a:ext cx="3310500" cy="399300"/>
          </a:xfrm>
          <a:prstGeom prst="rect">
            <a:avLst/>
          </a:prstGeom>
          <a:solidFill>
            <a:schemeClr val="accent1"/>
          </a:solid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Đơn hàng </a:t>
            </a:r>
            <a:endParaRPr sz="1800" b="0" i="0" u="none" strike="noStrike" cap="none">
              <a:solidFill>
                <a:schemeClr val="dk1"/>
              </a:solidFill>
              <a:latin typeface="Arial"/>
              <a:ea typeface="Arial"/>
              <a:cs typeface="Arial"/>
              <a:sym typeface="Arial"/>
            </a:endParaRPr>
          </a:p>
        </p:txBody>
      </p:sp>
      <p:grpSp>
        <p:nvGrpSpPr>
          <p:cNvPr id="643" name="Google Shape;643;p8"/>
          <p:cNvGrpSpPr/>
          <p:nvPr/>
        </p:nvGrpSpPr>
        <p:grpSpPr>
          <a:xfrm>
            <a:off x="6953688" y="3922629"/>
            <a:ext cx="4569600" cy="1119980"/>
            <a:chOff x="1079651" y="1606673"/>
            <a:chExt cx="4569600" cy="1615200"/>
          </a:xfrm>
        </p:grpSpPr>
        <p:sp>
          <p:nvSpPr>
            <p:cNvPr id="644" name="Google Shape;644;p8"/>
            <p:cNvSpPr/>
            <p:nvPr/>
          </p:nvSpPr>
          <p:spPr>
            <a:xfrm>
              <a:off x="1079651" y="1606673"/>
              <a:ext cx="4569600" cy="16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8"/>
            <p:cNvSpPr/>
            <p:nvPr/>
          </p:nvSpPr>
          <p:spPr>
            <a:xfrm>
              <a:off x="1159576" y="2296276"/>
              <a:ext cx="4437300" cy="399300"/>
            </a:xfrm>
            <a:prstGeom prst="rect">
              <a:avLst/>
            </a:prstGeom>
            <a:solidFill>
              <a:schemeClr val="accent1"/>
            </a:solid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Xem sản phẩm, tìm kiếm sản phẩm</a:t>
              </a:r>
              <a:endParaRPr sz="1800" b="0" i="0" u="none" strike="noStrike" cap="none">
                <a:solidFill>
                  <a:schemeClr val="dk1"/>
                </a:solidFill>
                <a:latin typeface="Arial"/>
                <a:ea typeface="Arial"/>
                <a:cs typeface="Arial"/>
                <a:sym typeface="Arial"/>
              </a:endParaRPr>
            </a:p>
          </p:txBody>
        </p:sp>
        <p:cxnSp>
          <p:nvCxnSpPr>
            <p:cNvPr id="646" name="Google Shape;646;p8"/>
            <p:cNvCxnSpPr/>
            <p:nvPr/>
          </p:nvCxnSpPr>
          <p:spPr>
            <a:xfrm>
              <a:off x="1311020" y="2182510"/>
              <a:ext cx="2277300" cy="0"/>
            </a:xfrm>
            <a:prstGeom prst="straightConnector1">
              <a:avLst/>
            </a:prstGeom>
            <a:noFill/>
            <a:ln w="9525" cap="flat" cmpd="sng">
              <a:solidFill>
                <a:schemeClr val="lt1"/>
              </a:solidFill>
              <a:prstDash val="solid"/>
              <a:miter lim="8000"/>
              <a:headEnd type="none" w="sm" len="sm"/>
              <a:tailEnd type="none" w="sm" len="sm"/>
            </a:ln>
          </p:spPr>
        </p:cxnSp>
      </p:grpSp>
      <p:sp>
        <p:nvSpPr>
          <p:cNvPr id="647" name="Google Shape;647;p8"/>
          <p:cNvSpPr/>
          <p:nvPr/>
        </p:nvSpPr>
        <p:spPr>
          <a:xfrm>
            <a:off x="7185068" y="3922620"/>
            <a:ext cx="3310500" cy="399300"/>
          </a:xfrm>
          <a:prstGeom prst="rect">
            <a:avLst/>
          </a:prstGeom>
          <a:solidFill>
            <a:schemeClr val="accent1"/>
          </a:solid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Sản phẩm</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653" name="Google Shape;653;g2dfa069396e_0_26"/>
          <p:cNvGrpSpPr/>
          <p:nvPr/>
        </p:nvGrpSpPr>
        <p:grpSpPr>
          <a:xfrm>
            <a:off x="891993" y="1369980"/>
            <a:ext cx="4054800" cy="1186923"/>
            <a:chOff x="1079640" y="3204720"/>
            <a:chExt cx="4054800" cy="1186923"/>
          </a:xfrm>
        </p:grpSpPr>
        <p:sp>
          <p:nvSpPr>
            <p:cNvPr id="654" name="Google Shape;654;g2dfa069396e_0_26"/>
            <p:cNvSpPr/>
            <p:nvPr/>
          </p:nvSpPr>
          <p:spPr>
            <a:xfrm>
              <a:off x="1079640" y="3204720"/>
              <a:ext cx="4054800" cy="1186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g2dfa069396e_0_26"/>
            <p:cNvSpPr/>
            <p:nvPr/>
          </p:nvSpPr>
          <p:spPr>
            <a:xfrm>
              <a:off x="1308650" y="3327543"/>
              <a:ext cx="3033000" cy="1064100"/>
            </a:xfrm>
            <a:prstGeom prst="rect">
              <a:avLst/>
            </a:prstGeom>
            <a:no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Quản lý sản phẩm</a:t>
              </a:r>
              <a:endParaRPr sz="1800" b="1">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Thêm, sửa, xóa sản phẩm</a:t>
              </a:r>
              <a:endParaRPr sz="1800" b="0" i="0" u="none" strike="noStrike" cap="none">
                <a:solidFill>
                  <a:schemeClr val="dk1"/>
                </a:solidFill>
                <a:latin typeface="Arial"/>
                <a:ea typeface="Arial"/>
                <a:cs typeface="Arial"/>
                <a:sym typeface="Arial"/>
              </a:endParaRPr>
            </a:p>
          </p:txBody>
        </p:sp>
        <p:cxnSp>
          <p:nvCxnSpPr>
            <p:cNvPr id="656" name="Google Shape;656;g2dfa069396e_0_26"/>
            <p:cNvCxnSpPr/>
            <p:nvPr/>
          </p:nvCxnSpPr>
          <p:spPr>
            <a:xfrm>
              <a:off x="1308640" y="3678825"/>
              <a:ext cx="2277300" cy="0"/>
            </a:xfrm>
            <a:prstGeom prst="straightConnector1">
              <a:avLst/>
            </a:prstGeom>
            <a:noFill/>
            <a:ln w="9525" cap="flat" cmpd="sng">
              <a:solidFill>
                <a:schemeClr val="lt1"/>
              </a:solidFill>
              <a:prstDash val="solid"/>
              <a:miter lim="8000"/>
              <a:headEnd type="none" w="sm" len="sm"/>
              <a:tailEnd type="none" w="sm" len="sm"/>
            </a:ln>
          </p:spPr>
        </p:cxnSp>
      </p:grpSp>
      <p:sp>
        <p:nvSpPr>
          <p:cNvPr id="657" name="Google Shape;657;g2dfa069396e_0_26"/>
          <p:cNvSpPr/>
          <p:nvPr/>
        </p:nvSpPr>
        <p:spPr>
          <a:xfrm>
            <a:off x="2008455" y="399600"/>
            <a:ext cx="56895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3000" b="1" i="0" u="none" strike="noStrike" cap="none">
                <a:solidFill>
                  <a:srgbClr val="FF3737"/>
                </a:solidFill>
                <a:latin typeface="Calibri"/>
                <a:ea typeface="Calibri"/>
                <a:cs typeface="Calibri"/>
                <a:sym typeface="Calibri"/>
              </a:rPr>
              <a:t>CHỨC NĂNG CH</a:t>
            </a:r>
            <a:r>
              <a:rPr lang="en-US" sz="3000" b="1">
                <a:solidFill>
                  <a:srgbClr val="FF3737"/>
                </a:solidFill>
                <a:latin typeface="Calibri"/>
                <a:ea typeface="Calibri"/>
                <a:cs typeface="Calibri"/>
                <a:sym typeface="Calibri"/>
              </a:rPr>
              <a:t>ÍNH ADMIN</a:t>
            </a:r>
            <a:endParaRPr sz="3000" b="0" i="0" u="none" strike="noStrike" cap="none">
              <a:solidFill>
                <a:schemeClr val="dk1"/>
              </a:solidFill>
              <a:latin typeface="Arial"/>
              <a:ea typeface="Arial"/>
              <a:cs typeface="Arial"/>
              <a:sym typeface="Arial"/>
            </a:endParaRPr>
          </a:p>
        </p:txBody>
      </p:sp>
      <p:sp>
        <p:nvSpPr>
          <p:cNvPr id="658" name="Google Shape;658;g2dfa069396e_0_26"/>
          <p:cNvSpPr txBox="1"/>
          <p:nvPr/>
        </p:nvSpPr>
        <p:spPr>
          <a:xfrm>
            <a:off x="152400" y="6242200"/>
            <a:ext cx="25908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659" name="Google Shape;659;g2dfa069396e_0_26"/>
          <p:cNvGrpSpPr/>
          <p:nvPr/>
        </p:nvGrpSpPr>
        <p:grpSpPr>
          <a:xfrm>
            <a:off x="6936230" y="1369980"/>
            <a:ext cx="4054800" cy="1186923"/>
            <a:chOff x="1079640" y="3204720"/>
            <a:chExt cx="4054800" cy="1186923"/>
          </a:xfrm>
        </p:grpSpPr>
        <p:sp>
          <p:nvSpPr>
            <p:cNvPr id="660" name="Google Shape;660;g2dfa069396e_0_26"/>
            <p:cNvSpPr/>
            <p:nvPr/>
          </p:nvSpPr>
          <p:spPr>
            <a:xfrm>
              <a:off x="1079640" y="3204720"/>
              <a:ext cx="4054800" cy="1186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g2dfa069396e_0_26"/>
            <p:cNvSpPr/>
            <p:nvPr/>
          </p:nvSpPr>
          <p:spPr>
            <a:xfrm>
              <a:off x="1308650" y="3327543"/>
              <a:ext cx="3033000" cy="1064100"/>
            </a:xfrm>
            <a:prstGeom prst="rect">
              <a:avLst/>
            </a:prstGeom>
            <a:no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Quản lý danh mục</a:t>
              </a:r>
              <a:endParaRPr sz="1800" b="1">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Thêm, sửa, xóa danh mục</a:t>
              </a:r>
              <a:endParaRPr sz="1800" b="0" i="0" u="none" strike="noStrike" cap="none">
                <a:solidFill>
                  <a:schemeClr val="dk1"/>
                </a:solidFill>
                <a:latin typeface="Arial"/>
                <a:ea typeface="Arial"/>
                <a:cs typeface="Arial"/>
                <a:sym typeface="Arial"/>
              </a:endParaRPr>
            </a:p>
          </p:txBody>
        </p:sp>
        <p:cxnSp>
          <p:nvCxnSpPr>
            <p:cNvPr id="662" name="Google Shape;662;g2dfa069396e_0_26"/>
            <p:cNvCxnSpPr/>
            <p:nvPr/>
          </p:nvCxnSpPr>
          <p:spPr>
            <a:xfrm>
              <a:off x="1308640" y="3678825"/>
              <a:ext cx="2277300" cy="0"/>
            </a:xfrm>
            <a:prstGeom prst="straightConnector1">
              <a:avLst/>
            </a:prstGeom>
            <a:noFill/>
            <a:ln w="9525" cap="flat" cmpd="sng">
              <a:solidFill>
                <a:schemeClr val="lt1"/>
              </a:solidFill>
              <a:prstDash val="solid"/>
              <a:miter lim="8000"/>
              <a:headEnd type="none" w="sm" len="sm"/>
              <a:tailEnd type="none" w="sm" len="sm"/>
            </a:ln>
          </p:spPr>
        </p:cxnSp>
      </p:grpSp>
      <p:grpSp>
        <p:nvGrpSpPr>
          <p:cNvPr id="663" name="Google Shape;663;g2dfa069396e_0_26"/>
          <p:cNvGrpSpPr/>
          <p:nvPr/>
        </p:nvGrpSpPr>
        <p:grpSpPr>
          <a:xfrm>
            <a:off x="6936230" y="2879980"/>
            <a:ext cx="4054800" cy="1186923"/>
            <a:chOff x="1079640" y="3204720"/>
            <a:chExt cx="4054800" cy="1186923"/>
          </a:xfrm>
        </p:grpSpPr>
        <p:sp>
          <p:nvSpPr>
            <p:cNvPr id="664" name="Google Shape;664;g2dfa069396e_0_26"/>
            <p:cNvSpPr/>
            <p:nvPr/>
          </p:nvSpPr>
          <p:spPr>
            <a:xfrm>
              <a:off x="1079640" y="3204720"/>
              <a:ext cx="4054800" cy="1186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g2dfa069396e_0_26"/>
            <p:cNvSpPr/>
            <p:nvPr/>
          </p:nvSpPr>
          <p:spPr>
            <a:xfrm>
              <a:off x="1308650" y="3327543"/>
              <a:ext cx="3033000" cy="1064100"/>
            </a:xfrm>
            <a:prstGeom prst="rect">
              <a:avLst/>
            </a:prstGeom>
            <a:no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Quản lý khuyến mãi</a:t>
              </a:r>
              <a:endParaRPr sz="1800" b="1">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Thêm, sửa, xóa khuyến mãi</a:t>
              </a:r>
              <a:endParaRPr sz="1800" b="0" i="0" u="none" strike="noStrike" cap="none">
                <a:solidFill>
                  <a:schemeClr val="dk1"/>
                </a:solidFill>
                <a:latin typeface="Arial"/>
                <a:ea typeface="Arial"/>
                <a:cs typeface="Arial"/>
                <a:sym typeface="Arial"/>
              </a:endParaRPr>
            </a:p>
          </p:txBody>
        </p:sp>
        <p:cxnSp>
          <p:nvCxnSpPr>
            <p:cNvPr id="666" name="Google Shape;666;g2dfa069396e_0_26"/>
            <p:cNvCxnSpPr/>
            <p:nvPr/>
          </p:nvCxnSpPr>
          <p:spPr>
            <a:xfrm>
              <a:off x="1308640" y="3678825"/>
              <a:ext cx="2277300" cy="0"/>
            </a:xfrm>
            <a:prstGeom prst="straightConnector1">
              <a:avLst/>
            </a:prstGeom>
            <a:noFill/>
            <a:ln w="9525" cap="flat" cmpd="sng">
              <a:solidFill>
                <a:schemeClr val="lt1"/>
              </a:solidFill>
              <a:prstDash val="solid"/>
              <a:miter lim="8000"/>
              <a:headEnd type="none" w="sm" len="sm"/>
              <a:tailEnd type="none" w="sm" len="sm"/>
            </a:ln>
          </p:spPr>
        </p:cxnSp>
      </p:grpSp>
      <p:grpSp>
        <p:nvGrpSpPr>
          <p:cNvPr id="667" name="Google Shape;667;g2dfa069396e_0_26"/>
          <p:cNvGrpSpPr/>
          <p:nvPr/>
        </p:nvGrpSpPr>
        <p:grpSpPr>
          <a:xfrm>
            <a:off x="891993" y="4389980"/>
            <a:ext cx="4054800" cy="1186920"/>
            <a:chOff x="1079640" y="3204720"/>
            <a:chExt cx="4054800" cy="1186920"/>
          </a:xfrm>
        </p:grpSpPr>
        <p:sp>
          <p:nvSpPr>
            <p:cNvPr id="668" name="Google Shape;668;g2dfa069396e_0_26"/>
            <p:cNvSpPr/>
            <p:nvPr/>
          </p:nvSpPr>
          <p:spPr>
            <a:xfrm>
              <a:off x="1079640" y="3204720"/>
              <a:ext cx="4054800" cy="1186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g2dfa069396e_0_26"/>
            <p:cNvSpPr/>
            <p:nvPr/>
          </p:nvSpPr>
          <p:spPr>
            <a:xfrm>
              <a:off x="1308647" y="3327540"/>
              <a:ext cx="3380100" cy="1064100"/>
            </a:xfrm>
            <a:prstGeom prst="rect">
              <a:avLst/>
            </a:prstGeom>
            <a:no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Quản lý tài khoản</a:t>
              </a:r>
              <a:endParaRPr sz="1800" b="1">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a:solidFill>
                    <a:srgbClr val="FFFFFF"/>
                  </a:solidFill>
                  <a:latin typeface="Calibri"/>
                  <a:ea typeface="Calibri"/>
                  <a:cs typeface="Calibri"/>
                  <a:sym typeface="Calibri"/>
                </a:rPr>
                <a:t>Cập nhật thông tin khách hàng</a:t>
              </a:r>
              <a:endParaRPr sz="1800" b="0" i="0" u="none" strike="noStrike" cap="none">
                <a:solidFill>
                  <a:schemeClr val="dk1"/>
                </a:solidFill>
                <a:latin typeface="Arial"/>
                <a:ea typeface="Arial"/>
                <a:cs typeface="Arial"/>
                <a:sym typeface="Arial"/>
              </a:endParaRPr>
            </a:p>
          </p:txBody>
        </p:sp>
        <p:cxnSp>
          <p:nvCxnSpPr>
            <p:cNvPr id="670" name="Google Shape;670;g2dfa069396e_0_26"/>
            <p:cNvCxnSpPr/>
            <p:nvPr/>
          </p:nvCxnSpPr>
          <p:spPr>
            <a:xfrm>
              <a:off x="1308640" y="3678825"/>
              <a:ext cx="2277300" cy="0"/>
            </a:xfrm>
            <a:prstGeom prst="straightConnector1">
              <a:avLst/>
            </a:prstGeom>
            <a:noFill/>
            <a:ln w="9525" cap="flat" cmpd="sng">
              <a:solidFill>
                <a:schemeClr val="lt1"/>
              </a:solidFill>
              <a:prstDash val="solid"/>
              <a:miter lim="8000"/>
              <a:headEnd type="none" w="sm" len="sm"/>
              <a:tailEnd type="none" w="sm" len="sm"/>
            </a:ln>
          </p:spPr>
        </p:cxnSp>
      </p:grpSp>
      <p:grpSp>
        <p:nvGrpSpPr>
          <p:cNvPr id="671" name="Google Shape;671;g2dfa069396e_0_26"/>
          <p:cNvGrpSpPr/>
          <p:nvPr/>
        </p:nvGrpSpPr>
        <p:grpSpPr>
          <a:xfrm>
            <a:off x="891993" y="2879980"/>
            <a:ext cx="4054800" cy="1186923"/>
            <a:chOff x="1079640" y="3204720"/>
            <a:chExt cx="4054800" cy="1186923"/>
          </a:xfrm>
        </p:grpSpPr>
        <p:sp>
          <p:nvSpPr>
            <p:cNvPr id="672" name="Google Shape;672;g2dfa069396e_0_26"/>
            <p:cNvSpPr/>
            <p:nvPr/>
          </p:nvSpPr>
          <p:spPr>
            <a:xfrm>
              <a:off x="1079640" y="3204720"/>
              <a:ext cx="4054800" cy="1186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g2dfa069396e_0_26"/>
            <p:cNvSpPr/>
            <p:nvPr/>
          </p:nvSpPr>
          <p:spPr>
            <a:xfrm>
              <a:off x="1308650" y="3327543"/>
              <a:ext cx="3033000" cy="1064100"/>
            </a:xfrm>
            <a:prstGeom prst="rect">
              <a:avLst/>
            </a:prstGeom>
            <a:no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dirty="0" err="1">
                  <a:solidFill>
                    <a:srgbClr val="FFFFFF"/>
                  </a:solidFill>
                  <a:latin typeface="Calibri"/>
                  <a:ea typeface="Calibri"/>
                  <a:cs typeface="Calibri"/>
                  <a:sym typeface="Calibri"/>
                </a:rPr>
                <a:t>Quản</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lý</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đơn</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hàng</a:t>
              </a:r>
              <a:endParaRPr sz="1800" b="1" dirty="0">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dirty="0" err="1">
                  <a:solidFill>
                    <a:srgbClr val="FFFFFF"/>
                  </a:solidFill>
                  <a:latin typeface="Calibri"/>
                  <a:ea typeface="Calibri"/>
                  <a:cs typeface="Calibri"/>
                  <a:sym typeface="Calibri"/>
                </a:rPr>
                <a:t>Thay</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đổi</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trạng</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thái</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đơn</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hàng</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xử</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lý</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đơn</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hàng</a:t>
              </a:r>
              <a:r>
                <a:rPr lang="en-US" sz="1800" b="1" dirty="0">
                  <a:solidFill>
                    <a:srgbClr val="FFFFFF"/>
                  </a:solidFill>
                  <a:latin typeface="Calibri"/>
                  <a:ea typeface="Calibri"/>
                  <a:cs typeface="Calibri"/>
                  <a:sym typeface="Calibri"/>
                </a:rPr>
                <a:t> ,in </a:t>
              </a:r>
              <a:r>
                <a:rPr lang="en-US" sz="1800" b="1" dirty="0" err="1">
                  <a:solidFill>
                    <a:srgbClr val="FFFFFF"/>
                  </a:solidFill>
                  <a:latin typeface="Calibri"/>
                  <a:ea typeface="Calibri"/>
                  <a:cs typeface="Calibri"/>
                  <a:sym typeface="Calibri"/>
                </a:rPr>
                <a:t>đơn</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hàng</a:t>
              </a:r>
              <a:r>
                <a:rPr lang="en-US" sz="1800" b="1" dirty="0">
                  <a:solidFill>
                    <a:srgbClr val="FFFFFF"/>
                  </a:solidFill>
                  <a:latin typeface="Calibri"/>
                  <a:ea typeface="Calibri"/>
                  <a:cs typeface="Calibri"/>
                  <a:sym typeface="Calibri"/>
                </a:rPr>
                <a:t>..</a:t>
              </a:r>
              <a:endParaRPr sz="1800" b="0" i="0" u="none" strike="noStrike" cap="none" dirty="0">
                <a:solidFill>
                  <a:schemeClr val="dk1"/>
                </a:solidFill>
                <a:latin typeface="Arial"/>
                <a:ea typeface="Arial"/>
                <a:cs typeface="Arial"/>
                <a:sym typeface="Arial"/>
              </a:endParaRPr>
            </a:p>
          </p:txBody>
        </p:sp>
        <p:cxnSp>
          <p:nvCxnSpPr>
            <p:cNvPr id="674" name="Google Shape;674;g2dfa069396e_0_26"/>
            <p:cNvCxnSpPr/>
            <p:nvPr/>
          </p:nvCxnSpPr>
          <p:spPr>
            <a:xfrm>
              <a:off x="1308640" y="3678825"/>
              <a:ext cx="2277300" cy="0"/>
            </a:xfrm>
            <a:prstGeom prst="straightConnector1">
              <a:avLst/>
            </a:prstGeom>
            <a:noFill/>
            <a:ln w="9525" cap="flat" cmpd="sng">
              <a:solidFill>
                <a:schemeClr val="lt1"/>
              </a:solidFill>
              <a:prstDash val="solid"/>
              <a:miter lim="8000"/>
              <a:headEnd type="none" w="sm" len="sm"/>
              <a:tailEnd type="none" w="sm" len="sm"/>
            </a:ln>
          </p:spPr>
        </p:cxnSp>
      </p:grpSp>
      <p:grpSp>
        <p:nvGrpSpPr>
          <p:cNvPr id="675" name="Google Shape;675;g2dfa069396e_0_26"/>
          <p:cNvGrpSpPr/>
          <p:nvPr/>
        </p:nvGrpSpPr>
        <p:grpSpPr>
          <a:xfrm>
            <a:off x="6936230" y="4389980"/>
            <a:ext cx="4054800" cy="1186923"/>
            <a:chOff x="1079640" y="3204720"/>
            <a:chExt cx="4054800" cy="1186923"/>
          </a:xfrm>
        </p:grpSpPr>
        <p:sp>
          <p:nvSpPr>
            <p:cNvPr id="676" name="Google Shape;676;g2dfa069396e_0_26"/>
            <p:cNvSpPr/>
            <p:nvPr/>
          </p:nvSpPr>
          <p:spPr>
            <a:xfrm>
              <a:off x="1079640" y="3204720"/>
              <a:ext cx="4054800" cy="1186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g2dfa069396e_0_26"/>
            <p:cNvSpPr/>
            <p:nvPr/>
          </p:nvSpPr>
          <p:spPr>
            <a:xfrm>
              <a:off x="1308650" y="3327543"/>
              <a:ext cx="3033000" cy="1064100"/>
            </a:xfrm>
            <a:prstGeom prst="rect">
              <a:avLst/>
            </a:prstGeom>
            <a:noFill/>
            <a:ln>
              <a:noFill/>
            </a:ln>
          </p:spPr>
          <p:txBody>
            <a:bodyPr spcFirstLastPara="1" wrap="square" lIns="90000" tIns="45000" rIns="90000" bIns="45000" anchor="t" anchorCtr="0">
              <a:noAutofit/>
            </a:bodyPr>
            <a:lstStyle/>
            <a:p>
              <a:pPr marL="0" marR="0" lvl="0" indent="0" algn="l" rtl="0">
                <a:lnSpc>
                  <a:spcPct val="120000"/>
                </a:lnSpc>
                <a:spcBef>
                  <a:spcPts val="0"/>
                </a:spcBef>
                <a:spcAft>
                  <a:spcPts val="0"/>
                </a:spcAft>
                <a:buClr>
                  <a:srgbClr val="000000"/>
                </a:buClr>
                <a:buSzPts val="1800"/>
                <a:buFont typeface="Arial"/>
                <a:buNone/>
              </a:pPr>
              <a:r>
                <a:rPr lang="en-US" sz="1800" b="1" dirty="0" err="1">
                  <a:solidFill>
                    <a:srgbClr val="FFFFFF"/>
                  </a:solidFill>
                  <a:latin typeface="Calibri"/>
                  <a:ea typeface="Calibri"/>
                  <a:cs typeface="Calibri"/>
                  <a:sym typeface="Calibri"/>
                </a:rPr>
                <a:t>Thống</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kê</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doanh</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thu</a:t>
              </a:r>
              <a:endParaRPr sz="1800" b="1" dirty="0">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dirty="0" err="1">
                  <a:solidFill>
                    <a:srgbClr val="FFFFFF"/>
                  </a:solidFill>
                  <a:latin typeface="Calibri"/>
                  <a:ea typeface="Calibri"/>
                  <a:cs typeface="Calibri"/>
                  <a:sym typeface="Calibri"/>
                </a:rPr>
                <a:t>Thống</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kê</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doanh</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thu</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theo</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đơn</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hàng</a:t>
              </a:r>
              <a:endParaRPr sz="1800" b="0" i="0" u="none" strike="noStrike" cap="none" dirty="0">
                <a:solidFill>
                  <a:schemeClr val="dk1"/>
                </a:solidFill>
                <a:latin typeface="Arial"/>
                <a:ea typeface="Arial"/>
                <a:cs typeface="Arial"/>
                <a:sym typeface="Arial"/>
              </a:endParaRPr>
            </a:p>
          </p:txBody>
        </p:sp>
        <p:cxnSp>
          <p:nvCxnSpPr>
            <p:cNvPr id="678" name="Google Shape;678;g2dfa069396e_0_26"/>
            <p:cNvCxnSpPr/>
            <p:nvPr/>
          </p:nvCxnSpPr>
          <p:spPr>
            <a:xfrm>
              <a:off x="1308640" y="3678825"/>
              <a:ext cx="2277300" cy="0"/>
            </a:xfrm>
            <a:prstGeom prst="straightConnector1">
              <a:avLst/>
            </a:prstGeom>
            <a:noFill/>
            <a:ln w="9525" cap="flat" cmpd="sng">
              <a:solidFill>
                <a:schemeClr val="lt1"/>
              </a:solidFill>
              <a:prstDash val="solid"/>
              <a:miter lim="8000"/>
              <a:headEnd type="none" w="sm" len="sm"/>
              <a:tailEnd type="none" w="sm" len="sm"/>
            </a:ln>
          </p:spPr>
        </p:cxn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1536</Words>
  <Application>Microsoft Office PowerPoint</Application>
  <PresentationFormat>Widescreen</PresentationFormat>
  <Paragraphs>191</Paragraphs>
  <Slides>20</Slides>
  <Notes>20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20</vt:i4>
      </vt:variant>
    </vt:vector>
  </HeadingPairs>
  <TitlesOfParts>
    <vt:vector size="32" baseType="lpstr">
      <vt:lpstr>Calibri</vt:lpstr>
      <vt:lpstr>Microsoft Yahei</vt:lpstr>
      <vt:lpstr>Century Gothic</vt:lpstr>
      <vt:lpstr>Arial</vt:lpstr>
      <vt:lpstr>Oi</vt:lpstr>
      <vt:lpstr>Times New Roman</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Anh Duc</cp:lastModifiedBy>
  <cp:revision>16</cp:revision>
  <dcterms:created xsi:type="dcterms:W3CDTF">2017-11-02T08:38:29Z</dcterms:created>
  <dcterms:modified xsi:type="dcterms:W3CDTF">2024-05-28T05:39:44Z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