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66" r:id="rId3"/>
    <p:sldId id="261" r:id="rId4"/>
    <p:sldId id="258" r:id="rId5"/>
    <p:sldId id="260" r:id="rId6"/>
    <p:sldId id="259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Bahnschrift" panose="020B0502040204020203" pitchFamily="34" charset="0"/>
      <p:regular r:id="rId13"/>
      <p:bold r:id="rId14"/>
    </p:embeddedFont>
    <p:embeddedFont>
      <p:font typeface="Bahnschrift Light" panose="020B0502040204020203" pitchFamily="34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9FEBC8-ECEE-4824-84FE-A83E27E60719}">
  <a:tblStyle styleId="{E29FEBC8-ECEE-4824-84FE-A83E27E607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37" autoAdjust="0"/>
  </p:normalViewPr>
  <p:slideViewPr>
    <p:cSldViewPr snapToGrid="0">
      <p:cViewPr varScale="1">
        <p:scale>
          <a:sx n="71" d="100"/>
          <a:sy n="71" d="100"/>
        </p:scale>
        <p:origin x="1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VẤN ĐỀ BÀI TOÁN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 – giải pháp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 nối nhiều thiết bị khác nhau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thông qua Internet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 cấp loạt các dịch vụ và ứng dụng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 dụng trong nhiều lĩnh vực</a:t>
            </a:r>
            <a:b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 mặt với nhiều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vấn đề bảo mật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các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cuộc tấn công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 IoT là một môi tường </a:t>
            </a:r>
            <a:r>
              <a:rPr lang="en-US" sz="14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 dạng, không đồng nhất</a:t>
            </a:r>
            <a:endParaRPr lang="en-US" sz="1100" b="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 tương thích</a:t>
            </a:r>
            <a:r>
              <a:rPr lang="en-US" sz="14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 các phương pháp </a:t>
            </a:r>
            <a:r>
              <a:rPr lang="en-US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 mật thông thường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 PHÁP THỰC HIỆN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 bài báo, thực hiện phương pháp phát triển một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 thống phát hiện xâm nhập (IDS). 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Dựa trên: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 nơ-ron tích chập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(Convolutional neural network – </a:t>
            </a:r>
            <a:r>
              <a:rPr lang="en-US" sz="14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CNN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 hợp với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 nơ-ron dài ngắn hạn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(Long short term memory – </a:t>
            </a:r>
            <a:r>
              <a:rPr lang="en-US" sz="14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 pháp này giúp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trích xuất đặc trưng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và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 loại dữ liệu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Nhằm giúp xác định các trạng thái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tấn công và bình thường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 này nhằm </a:t>
            </a:r>
            <a:r>
              <a:rPr lang="en-US" sz="14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 quyết các vấn đề của các IDS hiện có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chúng thường chỉ tập trung vào phát hiện duy nhất một loại tấn công, hoặc đối với phát hiện nhiều loại tấn công thì tính toán rất tốn kém.</a:t>
            </a:r>
            <a:b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 NGHIỆM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cũng sử dụng bộ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 liệu UNSW-NB15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 thực hiện </a:t>
            </a:r>
            <a:r>
              <a:rPr lang="en-US" sz="14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thí nghiệm và so sánh</a:t>
            </a:r>
            <a:r>
              <a:rPr lang="en-US" sz="14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 quả của: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 pháp đề xuất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phương pháp phát hiện xâm nhập dựa trên mạng nơ-ron hồi quy (Recurrent neural network-based IDS -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RNN-based IDS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quả, 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 pháp đề xuất đạt </a:t>
            </a:r>
            <a:r>
              <a:rPr lang="en-US" sz="14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 quả phát hiện tốt hơn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 với phương pháp truyền thống.</a:t>
            </a:r>
            <a:b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Triển khai thực nghiệm tương tự bài báo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 dữ liệu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UNSW NB15</a:t>
            </a: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sử dụng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Tỷ lệ xác thực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70% cho việc huấn luyện và 30% cho việc kiểm tra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 </a:t>
            </a:r>
            <a:r>
              <a:rPr lang="en-US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BÀI BÁO LỰA CHỌN ĐỂ SO SÁNH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Ge, M., Fu, X., Syed, N., Baig, Z., Teo, G., &amp; Robles-Kelly, A. (2019, December). Deep learning-based intrusion detection for IoT networks. In 2019 IEEE 24th pacific rim international symposium on dependable computing (PRDC) (pp. 256-25609). IEEE.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Susilo, B., &amp; Sari, R. F. (2020). Intrusion detection in IoT networks using deep learning algorithm. Information, 11(5), 279.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Bahnschrift" panose="020B0502040204020203" pitchFamily="34" charset="0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hnschrif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hnschrif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hnschrif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hnschrif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hnschrif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hnschrif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hnschrif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hnschrift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latin typeface="Bahnschrif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9" r:id="rId6"/>
    <p:sldLayoutId id="2147483672" r:id="rId7"/>
    <p:sldLayoutId id="2147483675" r:id="rId8"/>
    <p:sldLayoutId id="2147483676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Bahnschrift" panose="020B0502040204020203" pitchFamily="34" charset="0"/>
          <a:ea typeface="Bahnschrift" panose="020B050204020402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132969"/>
            <a:ext cx="2252725" cy="3533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36601" y="2325472"/>
            <a:ext cx="4827790" cy="962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</a:t>
            </a:r>
            <a:r>
              <a:rPr lang="en" sz="7200"/>
              <a:t> </a:t>
            </a:r>
            <a:r>
              <a:rPr lang="en" sz="5400"/>
              <a:t>Internet of thing</a:t>
            </a:r>
            <a:endParaRPr sz="720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189708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ea typeface="Arimo" panose="020B0604020202020204" charset="0"/>
                <a:cs typeface="Arimo" panose="020B0604020202020204" charset="0"/>
              </a:rPr>
              <a:t>Nhóm 8</a:t>
            </a:r>
            <a:r>
              <a:rPr lang="en" sz="1800">
                <a:latin typeface="Bahnschrift Light" panose="020B0502040204020203" pitchFamily="3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" sz="1800">
                <a:ea typeface="Arimo" panose="020B0604020202020204" charset="0"/>
                <a:cs typeface="Arimo" panose="020B0604020202020204" charset="0"/>
              </a:rPr>
              <a:t>•</a:t>
            </a:r>
            <a:r>
              <a:rPr lang="en" sz="1800">
                <a:latin typeface="Bahnschrift Light" panose="020B0502040204020203" pitchFamily="3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">
                <a:latin typeface="Bahnschrift Light" panose="020B0502040204020203" pitchFamily="34" charset="0"/>
                <a:ea typeface="Arimo" panose="020B0604020202020204" charset="0"/>
                <a:cs typeface="Arimo" panose="020B0604020202020204" charset="0"/>
              </a:rPr>
              <a:t>Đề tài B15</a:t>
            </a:r>
            <a:endParaRPr sz="1800">
              <a:latin typeface="Bahnschrift Light" panose="020B0502040204020203" pitchFamily="3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586469"/>
            <a:ext cx="1803582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Hybrid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112709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Internet of Things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39;p34">
            <a:extLst>
              <a:ext uri="{FF2B5EF4-FFF2-40B4-BE49-F238E27FC236}">
                <a16:creationId xmlns:a16="http://schemas.microsoft.com/office/drawing/2014/main" id="{9020521B-DBBD-8F31-5C61-336246A62958}"/>
              </a:ext>
            </a:extLst>
          </p:cNvPr>
          <p:cNvSpPr txBox="1">
            <a:spLocks/>
          </p:cNvSpPr>
          <p:nvPr/>
        </p:nvSpPr>
        <p:spPr>
          <a:xfrm>
            <a:off x="2751113" y="1171498"/>
            <a:ext cx="1370979" cy="143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6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7200">
                <a:solidFill>
                  <a:schemeClr val="lt2"/>
                </a:solidFill>
              </a:rPr>
              <a:t>IDS</a:t>
            </a:r>
            <a:endParaRPr lang="en-US"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sp>
        <p:nvSpPr>
          <p:cNvPr id="898" name="Google Shape;898;p4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/>
              <a:t>Kết nối </a:t>
            </a:r>
            <a:r>
              <a:rPr lang="en" sz="1600">
                <a:solidFill>
                  <a:schemeClr val="tx2"/>
                </a:solidFill>
              </a:rPr>
              <a:t>nhiều thiết bị khác nhau </a:t>
            </a:r>
            <a:r>
              <a:rPr lang="en" sz="1600"/>
              <a:t>thông qua </a:t>
            </a:r>
            <a:r>
              <a:rPr lang="en" sz="1600">
                <a:solidFill>
                  <a:schemeClr val="tx2"/>
                </a:solidFill>
              </a:rPr>
              <a:t>Internet</a:t>
            </a:r>
            <a:endParaRPr sz="1600">
              <a:solidFill>
                <a:schemeClr val="tx2"/>
              </a:solidFill>
            </a:endParaRPr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Problem</a:t>
            </a:r>
            <a:endParaRPr/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/>
              <a:t>Đối mặt </a:t>
            </a:r>
            <a:r>
              <a:rPr lang="en" sz="1600">
                <a:solidFill>
                  <a:schemeClr val="tx2"/>
                </a:solidFill>
              </a:rPr>
              <a:t>nhiều vấn đề bảo mật</a:t>
            </a:r>
            <a:r>
              <a:rPr lang="en" sz="1600"/>
              <a:t>, không tương tích các PP bảo mật thông thường</a:t>
            </a:r>
            <a:endParaRPr sz="160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cxnSp>
        <p:nvCxnSpPr>
          <p:cNvPr id="902" name="Google Shape;902;p44"/>
          <p:cNvCxnSpPr/>
          <p:nvPr/>
        </p:nvCxnSpPr>
        <p:spPr>
          <a:xfrm>
            <a:off x="193612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4"/>
          <p:cNvSpPr/>
          <p:nvPr/>
        </p:nvSpPr>
        <p:spPr>
          <a:xfrm>
            <a:off x="259105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4"/>
          <p:cNvSpPr/>
          <p:nvPr/>
        </p:nvSpPr>
        <p:spPr>
          <a:xfrm>
            <a:off x="567640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44"/>
          <p:cNvCxnSpPr/>
          <p:nvPr/>
        </p:nvCxnSpPr>
        <p:spPr>
          <a:xfrm>
            <a:off x="502147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2" name="Google Shape;912;p44"/>
          <p:cNvGrpSpPr/>
          <p:nvPr/>
        </p:nvGrpSpPr>
        <p:grpSpPr>
          <a:xfrm>
            <a:off x="2809936" y="1739887"/>
            <a:ext cx="438779" cy="438779"/>
            <a:chOff x="1322640" y="1172049"/>
            <a:chExt cx="437728" cy="437728"/>
          </a:xfrm>
        </p:grpSpPr>
        <p:sp>
          <p:nvSpPr>
            <p:cNvPr id="913" name="Google Shape;913;p44"/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Internet of Things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2542;p69">
            <a:extLst>
              <a:ext uri="{FF2B5EF4-FFF2-40B4-BE49-F238E27FC236}">
                <a16:creationId xmlns:a16="http://schemas.microsoft.com/office/drawing/2014/main" id="{6FD89D2A-8423-3DFD-93B8-B4255FD1D58B}"/>
              </a:ext>
            </a:extLst>
          </p:cNvPr>
          <p:cNvGrpSpPr/>
          <p:nvPr/>
        </p:nvGrpSpPr>
        <p:grpSpPr>
          <a:xfrm>
            <a:off x="5899257" y="1739690"/>
            <a:ext cx="433026" cy="438779"/>
            <a:chOff x="4346743" y="2369875"/>
            <a:chExt cx="431989" cy="437728"/>
          </a:xfrm>
          <a:solidFill>
            <a:schemeClr val="bg1"/>
          </a:solidFill>
        </p:grpSpPr>
        <p:sp>
          <p:nvSpPr>
            <p:cNvPr id="13" name="Google Shape;2543;p69">
              <a:extLst>
                <a:ext uri="{FF2B5EF4-FFF2-40B4-BE49-F238E27FC236}">
                  <a16:creationId xmlns:a16="http://schemas.microsoft.com/office/drawing/2014/main" id="{D33A2CD5-EA35-7A29-DD44-91D471B55F3C}"/>
                </a:ext>
              </a:extLst>
            </p:cNvPr>
            <p:cNvSpPr/>
            <p:nvPr/>
          </p:nvSpPr>
          <p:spPr>
            <a:xfrm>
              <a:off x="4423461" y="2651279"/>
              <a:ext cx="25869" cy="25465"/>
            </a:xfrm>
            <a:custGeom>
              <a:avLst/>
              <a:gdLst/>
              <a:ahLst/>
              <a:cxnLst/>
              <a:rect l="l" t="t" r="r" b="b"/>
              <a:pathLst>
                <a:path w="1280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1279" y="1259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4;p69">
              <a:extLst>
                <a:ext uri="{FF2B5EF4-FFF2-40B4-BE49-F238E27FC236}">
                  <a16:creationId xmlns:a16="http://schemas.microsoft.com/office/drawing/2014/main" id="{0761058D-3630-C66E-F272-9F07320C076C}"/>
                </a:ext>
              </a:extLst>
            </p:cNvPr>
            <p:cNvSpPr/>
            <p:nvPr/>
          </p:nvSpPr>
          <p:spPr>
            <a:xfrm>
              <a:off x="4346743" y="2369875"/>
              <a:ext cx="333950" cy="437728"/>
            </a:xfrm>
            <a:custGeom>
              <a:avLst/>
              <a:gdLst/>
              <a:ahLst/>
              <a:cxnLst/>
              <a:rect l="l" t="t" r="r" b="b"/>
              <a:pathLst>
                <a:path w="16524" h="21659" extrusionOk="0">
                  <a:moveTo>
                    <a:pt x="3796" y="3776"/>
                  </a:moveTo>
                  <a:lnTo>
                    <a:pt x="3796" y="5034"/>
                  </a:lnTo>
                  <a:lnTo>
                    <a:pt x="5075" y="5034"/>
                  </a:lnTo>
                  <a:lnTo>
                    <a:pt x="5075" y="3776"/>
                  </a:lnTo>
                  <a:close/>
                  <a:moveTo>
                    <a:pt x="5704" y="2497"/>
                  </a:moveTo>
                  <a:cubicBezTo>
                    <a:pt x="6070" y="2497"/>
                    <a:pt x="6354" y="2781"/>
                    <a:pt x="6354" y="3126"/>
                  </a:cubicBezTo>
                  <a:lnTo>
                    <a:pt x="6354" y="5664"/>
                  </a:lnTo>
                  <a:cubicBezTo>
                    <a:pt x="6354" y="6029"/>
                    <a:pt x="6070" y="6313"/>
                    <a:pt x="5704" y="6313"/>
                  </a:cubicBezTo>
                  <a:lnTo>
                    <a:pt x="3167" y="6313"/>
                  </a:lnTo>
                  <a:cubicBezTo>
                    <a:pt x="2822" y="6313"/>
                    <a:pt x="2538" y="6029"/>
                    <a:pt x="2538" y="5664"/>
                  </a:cubicBezTo>
                  <a:lnTo>
                    <a:pt x="2538" y="3126"/>
                  </a:lnTo>
                  <a:cubicBezTo>
                    <a:pt x="2538" y="2781"/>
                    <a:pt x="2822" y="2497"/>
                    <a:pt x="3167" y="2497"/>
                  </a:cubicBezTo>
                  <a:close/>
                  <a:moveTo>
                    <a:pt x="3796" y="8850"/>
                  </a:moveTo>
                  <a:lnTo>
                    <a:pt x="3796" y="10109"/>
                  </a:lnTo>
                  <a:lnTo>
                    <a:pt x="5075" y="10109"/>
                  </a:lnTo>
                  <a:lnTo>
                    <a:pt x="5075" y="8850"/>
                  </a:lnTo>
                  <a:close/>
                  <a:moveTo>
                    <a:pt x="5704" y="7571"/>
                  </a:moveTo>
                  <a:cubicBezTo>
                    <a:pt x="6070" y="7571"/>
                    <a:pt x="6354" y="7856"/>
                    <a:pt x="6354" y="8201"/>
                  </a:cubicBezTo>
                  <a:lnTo>
                    <a:pt x="6354" y="10738"/>
                  </a:lnTo>
                  <a:cubicBezTo>
                    <a:pt x="6354" y="11103"/>
                    <a:pt x="6070" y="11387"/>
                    <a:pt x="5704" y="11387"/>
                  </a:cubicBezTo>
                  <a:lnTo>
                    <a:pt x="3167" y="11387"/>
                  </a:lnTo>
                  <a:cubicBezTo>
                    <a:pt x="2822" y="11387"/>
                    <a:pt x="2538" y="11103"/>
                    <a:pt x="2538" y="10738"/>
                  </a:cubicBezTo>
                  <a:lnTo>
                    <a:pt x="2538" y="8201"/>
                  </a:lnTo>
                  <a:cubicBezTo>
                    <a:pt x="2538" y="7856"/>
                    <a:pt x="2822" y="7571"/>
                    <a:pt x="3167" y="7571"/>
                  </a:cubicBezTo>
                  <a:close/>
                  <a:moveTo>
                    <a:pt x="5704" y="12646"/>
                  </a:moveTo>
                  <a:cubicBezTo>
                    <a:pt x="6070" y="12646"/>
                    <a:pt x="6354" y="12930"/>
                    <a:pt x="6354" y="13275"/>
                  </a:cubicBezTo>
                  <a:lnTo>
                    <a:pt x="6354" y="15812"/>
                  </a:lnTo>
                  <a:cubicBezTo>
                    <a:pt x="6354" y="16178"/>
                    <a:pt x="6070" y="16462"/>
                    <a:pt x="5704" y="16462"/>
                  </a:cubicBezTo>
                  <a:lnTo>
                    <a:pt x="3167" y="16462"/>
                  </a:lnTo>
                  <a:cubicBezTo>
                    <a:pt x="2822" y="16462"/>
                    <a:pt x="2538" y="16178"/>
                    <a:pt x="2538" y="15812"/>
                  </a:cubicBezTo>
                  <a:lnTo>
                    <a:pt x="2538" y="13275"/>
                  </a:lnTo>
                  <a:cubicBezTo>
                    <a:pt x="2538" y="12930"/>
                    <a:pt x="2822" y="12646"/>
                    <a:pt x="3167" y="12646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5"/>
                    <a:pt x="1" y="650"/>
                  </a:cubicBezTo>
                  <a:lnTo>
                    <a:pt x="1" y="21029"/>
                  </a:lnTo>
                  <a:cubicBezTo>
                    <a:pt x="1" y="21374"/>
                    <a:pt x="285" y="21658"/>
                    <a:pt x="630" y="21658"/>
                  </a:cubicBezTo>
                  <a:lnTo>
                    <a:pt x="10556" y="21658"/>
                  </a:lnTo>
                  <a:lnTo>
                    <a:pt x="10556" y="16340"/>
                  </a:lnTo>
                  <a:cubicBezTo>
                    <a:pt x="10556" y="15975"/>
                    <a:pt x="10840" y="15691"/>
                    <a:pt x="11185" y="15691"/>
                  </a:cubicBezTo>
                  <a:lnTo>
                    <a:pt x="16523" y="15691"/>
                  </a:lnTo>
                  <a:lnTo>
                    <a:pt x="16523" y="14960"/>
                  </a:lnTo>
                  <a:lnTo>
                    <a:pt x="16462" y="14960"/>
                  </a:lnTo>
                  <a:cubicBezTo>
                    <a:pt x="16137" y="14960"/>
                    <a:pt x="15813" y="14879"/>
                    <a:pt x="15549" y="14737"/>
                  </a:cubicBezTo>
                  <a:lnTo>
                    <a:pt x="15528" y="14737"/>
                  </a:lnTo>
                  <a:lnTo>
                    <a:pt x="15528" y="14716"/>
                  </a:lnTo>
                  <a:cubicBezTo>
                    <a:pt x="14331" y="14026"/>
                    <a:pt x="13296" y="13133"/>
                    <a:pt x="12484" y="12037"/>
                  </a:cubicBezTo>
                  <a:cubicBezTo>
                    <a:pt x="11672" y="10941"/>
                    <a:pt x="11104" y="9682"/>
                    <a:pt x="10759" y="8282"/>
                  </a:cubicBezTo>
                  <a:cubicBezTo>
                    <a:pt x="10251" y="6232"/>
                    <a:pt x="10434" y="4588"/>
                    <a:pt x="10454" y="4405"/>
                  </a:cubicBezTo>
                  <a:cubicBezTo>
                    <a:pt x="10556" y="3532"/>
                    <a:pt x="11246" y="2862"/>
                    <a:pt x="12098" y="2781"/>
                  </a:cubicBezTo>
                  <a:cubicBezTo>
                    <a:pt x="12403" y="2741"/>
                    <a:pt x="13255" y="2619"/>
                    <a:pt x="13783" y="2355"/>
                  </a:cubicBezTo>
                  <a:cubicBezTo>
                    <a:pt x="14493" y="2010"/>
                    <a:pt x="15041" y="1421"/>
                    <a:pt x="15062" y="1401"/>
                  </a:cubicBezTo>
                  <a:cubicBezTo>
                    <a:pt x="15393" y="1011"/>
                    <a:pt x="15894" y="771"/>
                    <a:pt x="16455" y="771"/>
                  </a:cubicBezTo>
                  <a:cubicBezTo>
                    <a:pt x="16478" y="771"/>
                    <a:pt x="16500" y="771"/>
                    <a:pt x="16523" y="772"/>
                  </a:cubicBezTo>
                  <a:lnTo>
                    <a:pt x="16523" y="650"/>
                  </a:lnTo>
                  <a:cubicBezTo>
                    <a:pt x="16523" y="285"/>
                    <a:pt x="16239" y="0"/>
                    <a:pt x="158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5;p69">
              <a:extLst>
                <a:ext uri="{FF2B5EF4-FFF2-40B4-BE49-F238E27FC236}">
                  <a16:creationId xmlns:a16="http://schemas.microsoft.com/office/drawing/2014/main" id="{239817F7-C933-3FF9-1F7C-70D5F11873EA}"/>
                </a:ext>
              </a:extLst>
            </p:cNvPr>
            <p:cNvSpPr/>
            <p:nvPr/>
          </p:nvSpPr>
          <p:spPr>
            <a:xfrm>
              <a:off x="4585504" y="2712819"/>
              <a:ext cx="95189" cy="94785"/>
            </a:xfrm>
            <a:custGeom>
              <a:avLst/>
              <a:gdLst/>
              <a:ahLst/>
              <a:cxnLst/>
              <a:rect l="l" t="t" r="r" b="b"/>
              <a:pathLst>
                <a:path w="4710" h="4690" extrusionOk="0">
                  <a:moveTo>
                    <a:pt x="0" y="0"/>
                  </a:moveTo>
                  <a:lnTo>
                    <a:pt x="0" y="4689"/>
                  </a:lnTo>
                  <a:cubicBezTo>
                    <a:pt x="183" y="4689"/>
                    <a:pt x="345" y="4628"/>
                    <a:pt x="467" y="4506"/>
                  </a:cubicBezTo>
                  <a:lnTo>
                    <a:pt x="4506" y="467"/>
                  </a:lnTo>
                  <a:cubicBezTo>
                    <a:pt x="4628" y="325"/>
                    <a:pt x="4709" y="163"/>
                    <a:pt x="47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46;p69">
              <a:extLst>
                <a:ext uri="{FF2B5EF4-FFF2-40B4-BE49-F238E27FC236}">
                  <a16:creationId xmlns:a16="http://schemas.microsoft.com/office/drawing/2014/main" id="{96E3EB3F-BB0C-D514-F909-B3C717552974}"/>
                </a:ext>
              </a:extLst>
            </p:cNvPr>
            <p:cNvSpPr/>
            <p:nvPr/>
          </p:nvSpPr>
          <p:spPr>
            <a:xfrm>
              <a:off x="4579745" y="2411003"/>
              <a:ext cx="198988" cy="235689"/>
            </a:xfrm>
            <a:custGeom>
              <a:avLst/>
              <a:gdLst/>
              <a:ahLst/>
              <a:cxnLst/>
              <a:rect l="l" t="t" r="r" b="b"/>
              <a:pathLst>
                <a:path w="9846" h="11662" extrusionOk="0">
                  <a:moveTo>
                    <a:pt x="7191" y="3820"/>
                  </a:moveTo>
                  <a:cubicBezTo>
                    <a:pt x="7341" y="3820"/>
                    <a:pt x="7492" y="3871"/>
                    <a:pt x="7612" y="3974"/>
                  </a:cubicBezTo>
                  <a:cubicBezTo>
                    <a:pt x="7876" y="4197"/>
                    <a:pt x="7897" y="4603"/>
                    <a:pt x="7673" y="4867"/>
                  </a:cubicBezTo>
                  <a:lnTo>
                    <a:pt x="5299" y="7627"/>
                  </a:lnTo>
                  <a:cubicBezTo>
                    <a:pt x="5172" y="7775"/>
                    <a:pt x="4996" y="7846"/>
                    <a:pt x="4820" y="7846"/>
                  </a:cubicBezTo>
                  <a:cubicBezTo>
                    <a:pt x="4656" y="7846"/>
                    <a:pt x="4492" y="7785"/>
                    <a:pt x="4365" y="7668"/>
                  </a:cubicBezTo>
                  <a:lnTo>
                    <a:pt x="2802" y="6105"/>
                  </a:lnTo>
                  <a:cubicBezTo>
                    <a:pt x="2558" y="5861"/>
                    <a:pt x="2558" y="5455"/>
                    <a:pt x="2802" y="5212"/>
                  </a:cubicBezTo>
                  <a:cubicBezTo>
                    <a:pt x="2924" y="5090"/>
                    <a:pt x="3086" y="5029"/>
                    <a:pt x="3248" y="5029"/>
                  </a:cubicBezTo>
                  <a:cubicBezTo>
                    <a:pt x="3411" y="5029"/>
                    <a:pt x="3573" y="5090"/>
                    <a:pt x="3695" y="5212"/>
                  </a:cubicBezTo>
                  <a:lnTo>
                    <a:pt x="4771" y="6288"/>
                  </a:lnTo>
                  <a:lnTo>
                    <a:pt x="6719" y="4034"/>
                  </a:lnTo>
                  <a:cubicBezTo>
                    <a:pt x="6840" y="3892"/>
                    <a:pt x="7015" y="3820"/>
                    <a:pt x="7191" y="3820"/>
                  </a:cubicBezTo>
                  <a:close/>
                  <a:moveTo>
                    <a:pt x="4933" y="0"/>
                  </a:moveTo>
                  <a:cubicBezTo>
                    <a:pt x="4771" y="0"/>
                    <a:pt x="4608" y="66"/>
                    <a:pt x="4487" y="198"/>
                  </a:cubicBezTo>
                  <a:cubicBezTo>
                    <a:pt x="4466" y="219"/>
                    <a:pt x="3776" y="990"/>
                    <a:pt x="2802" y="1457"/>
                  </a:cubicBezTo>
                  <a:cubicBezTo>
                    <a:pt x="1949" y="1863"/>
                    <a:pt x="732" y="2005"/>
                    <a:pt x="711" y="2005"/>
                  </a:cubicBezTo>
                  <a:cubicBezTo>
                    <a:pt x="427" y="2025"/>
                    <a:pt x="224" y="2248"/>
                    <a:pt x="184" y="2512"/>
                  </a:cubicBezTo>
                  <a:cubicBezTo>
                    <a:pt x="184" y="2593"/>
                    <a:pt x="1" y="4075"/>
                    <a:pt x="468" y="5942"/>
                  </a:cubicBezTo>
                  <a:cubicBezTo>
                    <a:pt x="1056" y="8419"/>
                    <a:pt x="2518" y="10388"/>
                    <a:pt x="4629" y="11585"/>
                  </a:cubicBezTo>
                  <a:cubicBezTo>
                    <a:pt x="4720" y="11636"/>
                    <a:pt x="4822" y="11661"/>
                    <a:pt x="4923" y="11661"/>
                  </a:cubicBezTo>
                  <a:cubicBezTo>
                    <a:pt x="5025" y="11661"/>
                    <a:pt x="5126" y="11636"/>
                    <a:pt x="5217" y="11585"/>
                  </a:cubicBezTo>
                  <a:cubicBezTo>
                    <a:pt x="7349" y="10388"/>
                    <a:pt x="8790" y="8419"/>
                    <a:pt x="9399" y="5942"/>
                  </a:cubicBezTo>
                  <a:cubicBezTo>
                    <a:pt x="9845" y="4075"/>
                    <a:pt x="9683" y="2593"/>
                    <a:pt x="9663" y="2512"/>
                  </a:cubicBezTo>
                  <a:cubicBezTo>
                    <a:pt x="9642" y="2248"/>
                    <a:pt x="9419" y="2025"/>
                    <a:pt x="9135" y="2005"/>
                  </a:cubicBezTo>
                  <a:cubicBezTo>
                    <a:pt x="9135" y="2005"/>
                    <a:pt x="7897" y="1863"/>
                    <a:pt x="7044" y="1457"/>
                  </a:cubicBezTo>
                  <a:cubicBezTo>
                    <a:pt x="6070" y="990"/>
                    <a:pt x="5380" y="219"/>
                    <a:pt x="5380" y="198"/>
                  </a:cubicBezTo>
                  <a:cubicBezTo>
                    <a:pt x="5258" y="66"/>
                    <a:pt x="5096" y="0"/>
                    <a:pt x="4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C8A021-75A5-9D0C-C73C-8D5A949AFD64}"/>
              </a:ext>
            </a:extLst>
          </p:cNvPr>
          <p:cNvSpPr txBox="1"/>
          <p:nvPr/>
        </p:nvSpPr>
        <p:spPr>
          <a:xfrm>
            <a:off x="714297" y="1131287"/>
            <a:ext cx="189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Bahnschrift" panose="020B0502040204020203" pitchFamily="34" charset="0"/>
              </a:rPr>
              <a:t>Vấn đề bài toán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135451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Solution</a:t>
            </a:r>
            <a:endParaRPr sz="440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3627657" y="2188293"/>
            <a:ext cx="4802043" cy="1038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lang="vi-VN"/>
              <a:t>ệ thống phát hiện xâm nhập (</a:t>
            </a:r>
            <a:r>
              <a:rPr lang="vi-VN" b="1">
                <a:solidFill>
                  <a:schemeClr val="tx2"/>
                </a:solidFill>
              </a:rPr>
              <a:t>IDS</a:t>
            </a:r>
            <a:r>
              <a:rPr lang="vi-VN"/>
              <a:t>)</a:t>
            </a:r>
            <a:endParaRPr 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r>
              <a:rPr lang="vi-VN"/>
              <a:t>ựa</a:t>
            </a:r>
            <a:r>
              <a:rPr lang="en-US"/>
              <a:t> </a:t>
            </a:r>
            <a:r>
              <a:rPr lang="vi-VN"/>
              <a:t>trên</a:t>
            </a:r>
            <a:r>
              <a:rPr lang="en-US"/>
              <a:t> </a:t>
            </a:r>
            <a:r>
              <a:rPr lang="vi-VN" b="1">
                <a:solidFill>
                  <a:schemeClr val="tx2"/>
                </a:solidFill>
              </a:rPr>
              <a:t>Convolutional neural network </a:t>
            </a:r>
            <a:r>
              <a:rPr lang="vi-VN"/>
              <a:t>– CNN</a:t>
            </a:r>
            <a:r>
              <a:rPr lang="en-US"/>
              <a:t>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</a:t>
            </a:r>
            <a:r>
              <a:rPr lang="vi-VN"/>
              <a:t>ết hợp với</a:t>
            </a:r>
            <a:r>
              <a:rPr lang="en-US"/>
              <a:t> </a:t>
            </a:r>
            <a:r>
              <a:rPr lang="vi-VN" b="1">
                <a:solidFill>
                  <a:schemeClr val="tx2"/>
                </a:solidFill>
              </a:rPr>
              <a:t>Long short term memory </a:t>
            </a:r>
            <a:r>
              <a:rPr lang="vi-VN"/>
              <a:t>– LSTM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4913685" y="104789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3096175" y="357328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1603180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63767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Internet of Things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18829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54;p71">
            <a:extLst>
              <a:ext uri="{FF2B5EF4-FFF2-40B4-BE49-F238E27FC236}">
                <a16:creationId xmlns:a16="http://schemas.microsoft.com/office/drawing/2014/main" id="{7BF089C6-D99D-D116-A1AD-CD59DD772994}"/>
              </a:ext>
            </a:extLst>
          </p:cNvPr>
          <p:cNvSpPr txBox="1">
            <a:spLocks/>
          </p:cNvSpPr>
          <p:nvPr/>
        </p:nvSpPr>
        <p:spPr>
          <a:xfrm>
            <a:off x="4263791" y="3080303"/>
            <a:ext cx="4354808" cy="123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 algn="just">
              <a:buClr>
                <a:schemeClr val="lt2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chemeClr val="tx1"/>
                </a:solidFill>
                <a:uFill>
                  <a:noFill/>
                </a:uFill>
              </a:rPr>
              <a:t>Trích xuất đặc trưng – phân loại dữ liệu</a:t>
            </a:r>
          </a:p>
          <a:p>
            <a:pPr marL="457200" indent="-317500" algn="just">
              <a:buClr>
                <a:schemeClr val="lt2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chemeClr val="tx1"/>
                </a:solidFill>
                <a:uFill>
                  <a:noFill/>
                </a:uFill>
              </a:rPr>
              <a:t>Giải quyết được các vấn đề IDS hiện có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B3360-6FD3-DECA-F147-47120AC45310}"/>
              </a:ext>
            </a:extLst>
          </p:cNvPr>
          <p:cNvSpPr txBox="1"/>
          <p:nvPr/>
        </p:nvSpPr>
        <p:spPr>
          <a:xfrm>
            <a:off x="6034003" y="1805941"/>
            <a:ext cx="239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Bahnschrift" panose="020B0502040204020203" pitchFamily="34" charset="0"/>
              </a:rPr>
              <a:t>Phương pháp thực hiện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&amp; Comparison</a:t>
            </a:r>
            <a:endParaRPr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79616" y="1492178"/>
            <a:ext cx="4687990" cy="2953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tx2"/>
                </a:solidFill>
              </a:rPr>
              <a:t>Thực nghiệm từ bài báo:</a:t>
            </a:r>
            <a:endParaRPr sz="1600" b="1">
              <a:solidFill>
                <a:schemeClr val="tx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Bộ dữ liệu </a:t>
            </a:r>
            <a:r>
              <a:rPr lang="en" sz="1600">
                <a:solidFill>
                  <a:schemeClr val="accent1"/>
                </a:solidFill>
              </a:rPr>
              <a:t>UNSW-NB15</a:t>
            </a:r>
            <a:endParaRPr sz="160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So sánh với PP </a:t>
            </a:r>
            <a:r>
              <a:rPr lang="en" sz="1600">
                <a:solidFill>
                  <a:schemeClr val="accent1"/>
                </a:solidFill>
              </a:rPr>
              <a:t>RNN-based IDS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Kết quả, PP đề xuất đạt </a:t>
            </a:r>
            <a:r>
              <a:rPr lang="en" sz="1600">
                <a:solidFill>
                  <a:schemeClr val="accent1"/>
                </a:solidFill>
              </a:rPr>
              <a:t>hiệu quả tốt hơn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tx2"/>
                </a:solidFill>
              </a:rPr>
              <a:t>Dự kiến thực nghiệm:</a:t>
            </a:r>
            <a:endParaRPr lang="vi-VN" sz="1600" b="1">
              <a:solidFill>
                <a:schemeClr val="tx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vi-VN" sz="1600"/>
              <a:t>Bộ dữ liệu </a:t>
            </a:r>
            <a:r>
              <a:rPr lang="vi-VN" sz="1600">
                <a:solidFill>
                  <a:schemeClr val="accent1"/>
                </a:solidFill>
              </a:rPr>
              <a:t>UNSW-NB15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70% training, 30% testing</a:t>
            </a:r>
            <a:endParaRPr lang="vi-VN" sz="1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>
                <a:solidFill>
                  <a:schemeClr val="accent1"/>
                </a:solidFill>
              </a:rPr>
              <a:t>Tensorflow</a:t>
            </a:r>
            <a:endParaRPr lang="vi-VN" sz="16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60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600"/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6532117" y="884294"/>
            <a:ext cx="357289" cy="357289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6890451" y="3880514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4891812" y="392045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36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36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92;p47">
            <a:extLst>
              <a:ext uri="{FF2B5EF4-FFF2-40B4-BE49-F238E27FC236}">
                <a16:creationId xmlns:a16="http://schemas.microsoft.com/office/drawing/2014/main" id="{72F3DC1C-4A9E-2CE9-5E7B-C782F9E08AA3}"/>
              </a:ext>
            </a:extLst>
          </p:cNvPr>
          <p:cNvSpPr/>
          <p:nvPr/>
        </p:nvSpPr>
        <p:spPr>
          <a:xfrm>
            <a:off x="5431863" y="1621782"/>
            <a:ext cx="1284734" cy="128459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110;p47">
            <a:extLst>
              <a:ext uri="{FF2B5EF4-FFF2-40B4-BE49-F238E27FC236}">
                <a16:creationId xmlns:a16="http://schemas.microsoft.com/office/drawing/2014/main" id="{7C14A67E-C271-290B-275B-3FAC20BF86CD}"/>
              </a:ext>
            </a:extLst>
          </p:cNvPr>
          <p:cNvGrpSpPr/>
          <p:nvPr/>
        </p:nvGrpSpPr>
        <p:grpSpPr>
          <a:xfrm>
            <a:off x="5738166" y="1927722"/>
            <a:ext cx="672128" cy="672720"/>
            <a:chOff x="4342641" y="1770972"/>
            <a:chExt cx="437324" cy="437708"/>
          </a:xfrm>
        </p:grpSpPr>
        <p:sp>
          <p:nvSpPr>
            <p:cNvPr id="4" name="Google Shape;1111;p47">
              <a:extLst>
                <a:ext uri="{FF2B5EF4-FFF2-40B4-BE49-F238E27FC236}">
                  <a16:creationId xmlns:a16="http://schemas.microsoft.com/office/drawing/2014/main" id="{E3BFFE3E-69E6-221D-13C3-C2F22D9AC521}"/>
                </a:ext>
              </a:extLst>
            </p:cNvPr>
            <p:cNvSpPr/>
            <p:nvPr/>
          </p:nvSpPr>
          <p:spPr>
            <a:xfrm>
              <a:off x="4400078" y="2118827"/>
              <a:ext cx="25869" cy="25444"/>
            </a:xfrm>
            <a:custGeom>
              <a:avLst/>
              <a:gdLst/>
              <a:ahLst/>
              <a:cxnLst/>
              <a:rect l="l" t="t" r="r" b="b"/>
              <a:pathLst>
                <a:path w="1280" h="1259" extrusionOk="0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12;p47">
              <a:extLst>
                <a:ext uri="{FF2B5EF4-FFF2-40B4-BE49-F238E27FC236}">
                  <a16:creationId xmlns:a16="http://schemas.microsoft.com/office/drawing/2014/main" id="{C79A508E-E555-630E-216A-F15FDAD6850C}"/>
                </a:ext>
              </a:extLst>
            </p:cNvPr>
            <p:cNvSpPr/>
            <p:nvPr/>
          </p:nvSpPr>
          <p:spPr>
            <a:xfrm>
              <a:off x="4400078" y="1963351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3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13;p47">
              <a:extLst>
                <a:ext uri="{FF2B5EF4-FFF2-40B4-BE49-F238E27FC236}">
                  <a16:creationId xmlns:a16="http://schemas.microsoft.com/office/drawing/2014/main" id="{903DEBBF-EFC1-94F5-67B2-2BCF59084324}"/>
                </a:ext>
              </a:extLst>
            </p:cNvPr>
            <p:cNvSpPr/>
            <p:nvPr/>
          </p:nvSpPr>
          <p:spPr>
            <a:xfrm>
              <a:off x="4488274" y="2041301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75" y="1259"/>
                    <a:pt x="1259" y="974"/>
                    <a:pt x="1259" y="629"/>
                  </a:cubicBez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14;p47">
              <a:extLst>
                <a:ext uri="{FF2B5EF4-FFF2-40B4-BE49-F238E27FC236}">
                  <a16:creationId xmlns:a16="http://schemas.microsoft.com/office/drawing/2014/main" id="{8545EE45-94CB-FC27-823E-00DA4CCF856D}"/>
                </a:ext>
              </a:extLst>
            </p:cNvPr>
            <p:cNvSpPr/>
            <p:nvPr/>
          </p:nvSpPr>
          <p:spPr>
            <a:xfrm>
              <a:off x="4425926" y="1989200"/>
              <a:ext cx="150160" cy="129647"/>
            </a:xfrm>
            <a:custGeom>
              <a:avLst/>
              <a:gdLst/>
              <a:ahLst/>
              <a:cxnLst/>
              <a:rect l="l" t="t" r="r" b="b"/>
              <a:pathLst>
                <a:path w="7430" h="6415" extrusionOk="0">
                  <a:moveTo>
                    <a:pt x="3715" y="1299"/>
                  </a:moveTo>
                  <a:cubicBezTo>
                    <a:pt x="4770" y="1299"/>
                    <a:pt x="5623" y="2152"/>
                    <a:pt x="5623" y="3207"/>
                  </a:cubicBezTo>
                  <a:cubicBezTo>
                    <a:pt x="5623" y="4243"/>
                    <a:pt x="4770" y="5115"/>
                    <a:pt x="3715" y="5115"/>
                  </a:cubicBezTo>
                  <a:cubicBezTo>
                    <a:pt x="2659" y="5115"/>
                    <a:pt x="1807" y="4243"/>
                    <a:pt x="1807" y="3207"/>
                  </a:cubicBezTo>
                  <a:cubicBezTo>
                    <a:pt x="1807" y="2152"/>
                    <a:pt x="2659" y="1299"/>
                    <a:pt x="3715" y="1299"/>
                  </a:cubicBezTo>
                  <a:close/>
                  <a:moveTo>
                    <a:pt x="1157" y="0"/>
                  </a:moveTo>
                  <a:cubicBezTo>
                    <a:pt x="954" y="528"/>
                    <a:pt x="528" y="954"/>
                    <a:pt x="0" y="1157"/>
                  </a:cubicBezTo>
                  <a:lnTo>
                    <a:pt x="0" y="5257"/>
                  </a:lnTo>
                  <a:cubicBezTo>
                    <a:pt x="528" y="5440"/>
                    <a:pt x="954" y="5866"/>
                    <a:pt x="1157" y="6414"/>
                  </a:cubicBezTo>
                  <a:lnTo>
                    <a:pt x="6293" y="6414"/>
                  </a:lnTo>
                  <a:cubicBezTo>
                    <a:pt x="6475" y="5866"/>
                    <a:pt x="6901" y="5440"/>
                    <a:pt x="7429" y="5257"/>
                  </a:cubicBezTo>
                  <a:lnTo>
                    <a:pt x="7429" y="1157"/>
                  </a:lnTo>
                  <a:cubicBezTo>
                    <a:pt x="6901" y="954"/>
                    <a:pt x="6475" y="528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15;p47">
              <a:extLst>
                <a:ext uri="{FF2B5EF4-FFF2-40B4-BE49-F238E27FC236}">
                  <a16:creationId xmlns:a16="http://schemas.microsoft.com/office/drawing/2014/main" id="{B80C89FF-9ABC-F427-B50F-ED37456FEA77}"/>
                </a:ext>
              </a:extLst>
            </p:cNvPr>
            <p:cNvSpPr/>
            <p:nvPr/>
          </p:nvSpPr>
          <p:spPr>
            <a:xfrm>
              <a:off x="4576470" y="2118827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6;p47">
              <a:extLst>
                <a:ext uri="{FF2B5EF4-FFF2-40B4-BE49-F238E27FC236}">
                  <a16:creationId xmlns:a16="http://schemas.microsoft.com/office/drawing/2014/main" id="{04C2C823-CCE1-A920-DAD8-117CCF91512A}"/>
                </a:ext>
              </a:extLst>
            </p:cNvPr>
            <p:cNvSpPr/>
            <p:nvPr/>
          </p:nvSpPr>
          <p:spPr>
            <a:xfrm>
              <a:off x="4576470" y="1963351"/>
              <a:ext cx="25444" cy="25869"/>
            </a:xfrm>
            <a:custGeom>
              <a:avLst/>
              <a:gdLst/>
              <a:ahLst/>
              <a:cxnLst/>
              <a:rect l="l" t="t" r="r" b="b"/>
              <a:pathLst>
                <a:path w="1259" h="1280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650"/>
                  </a:lnTo>
                  <a:cubicBezTo>
                    <a:pt x="0" y="995"/>
                    <a:pt x="285" y="1279"/>
                    <a:pt x="630" y="1279"/>
                  </a:cubicBezTo>
                  <a:cubicBezTo>
                    <a:pt x="975" y="1279"/>
                    <a:pt x="1259" y="99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7;p47">
              <a:extLst>
                <a:ext uri="{FF2B5EF4-FFF2-40B4-BE49-F238E27FC236}">
                  <a16:creationId xmlns:a16="http://schemas.microsoft.com/office/drawing/2014/main" id="{44C3032D-EF44-C524-D1A1-6F989600298F}"/>
                </a:ext>
              </a:extLst>
            </p:cNvPr>
            <p:cNvSpPr/>
            <p:nvPr/>
          </p:nvSpPr>
          <p:spPr>
            <a:xfrm>
              <a:off x="4342641" y="1770972"/>
              <a:ext cx="437324" cy="437708"/>
            </a:xfrm>
            <a:custGeom>
              <a:avLst/>
              <a:gdLst/>
              <a:ahLst/>
              <a:cxnLst/>
              <a:rect l="l" t="t" r="r" b="b"/>
              <a:pathLst>
                <a:path w="21639" h="21658" extrusionOk="0">
                  <a:moveTo>
                    <a:pt x="2558" y="1908"/>
                  </a:moveTo>
                  <a:cubicBezTo>
                    <a:pt x="2903" y="1908"/>
                    <a:pt x="3188" y="2192"/>
                    <a:pt x="3188" y="2537"/>
                  </a:cubicBezTo>
                  <a:cubicBezTo>
                    <a:pt x="3188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6" y="1908"/>
                  </a:moveTo>
                  <a:cubicBezTo>
                    <a:pt x="5441" y="1908"/>
                    <a:pt x="5725" y="2192"/>
                    <a:pt x="5725" y="2537"/>
                  </a:cubicBezTo>
                  <a:cubicBezTo>
                    <a:pt x="5725" y="2903"/>
                    <a:pt x="5441" y="3187"/>
                    <a:pt x="5096" y="3187"/>
                  </a:cubicBezTo>
                  <a:cubicBezTo>
                    <a:pt x="4750" y="3187"/>
                    <a:pt x="4466" y="2903"/>
                    <a:pt x="4466" y="2537"/>
                  </a:cubicBezTo>
                  <a:cubicBezTo>
                    <a:pt x="4466" y="2192"/>
                    <a:pt x="4750" y="1908"/>
                    <a:pt x="5096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8" y="3187"/>
                    <a:pt x="7004" y="2903"/>
                    <a:pt x="7004" y="2537"/>
                  </a:cubicBezTo>
                  <a:cubicBezTo>
                    <a:pt x="7004" y="2192"/>
                    <a:pt x="7288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668" y="5074"/>
                  </a:lnTo>
                  <a:cubicBezTo>
                    <a:pt x="9094" y="5074"/>
                    <a:pt x="9520" y="4932"/>
                    <a:pt x="9845" y="4668"/>
                  </a:cubicBezTo>
                  <a:lnTo>
                    <a:pt x="10657" y="4019"/>
                  </a:lnTo>
                  <a:cubicBezTo>
                    <a:pt x="11165" y="3613"/>
                    <a:pt x="11794" y="3390"/>
                    <a:pt x="12443" y="3390"/>
                  </a:cubicBezTo>
                  <a:lnTo>
                    <a:pt x="21638" y="3390"/>
                  </a:lnTo>
                  <a:lnTo>
                    <a:pt x="21638" y="629"/>
                  </a:lnTo>
                  <a:cubicBezTo>
                    <a:pt x="21638" y="284"/>
                    <a:pt x="21354" y="0"/>
                    <a:pt x="21009" y="0"/>
                  </a:cubicBezTo>
                  <a:close/>
                  <a:moveTo>
                    <a:pt x="12200" y="8261"/>
                  </a:moveTo>
                  <a:cubicBezTo>
                    <a:pt x="13255" y="8261"/>
                    <a:pt x="14108" y="9114"/>
                    <a:pt x="14108" y="10149"/>
                  </a:cubicBezTo>
                  <a:cubicBezTo>
                    <a:pt x="14108" y="10981"/>
                    <a:pt x="13560" y="11691"/>
                    <a:pt x="12829" y="11955"/>
                  </a:cubicBezTo>
                  <a:lnTo>
                    <a:pt x="12829" y="16055"/>
                  </a:lnTo>
                  <a:cubicBezTo>
                    <a:pt x="13560" y="16299"/>
                    <a:pt x="14108" y="17009"/>
                    <a:pt x="14108" y="17842"/>
                  </a:cubicBezTo>
                  <a:cubicBezTo>
                    <a:pt x="14108" y="18897"/>
                    <a:pt x="13255" y="19750"/>
                    <a:pt x="12200" y="19750"/>
                  </a:cubicBezTo>
                  <a:cubicBezTo>
                    <a:pt x="11367" y="19750"/>
                    <a:pt x="10657" y="19222"/>
                    <a:pt x="10414" y="18471"/>
                  </a:cubicBezTo>
                  <a:lnTo>
                    <a:pt x="5278" y="18471"/>
                  </a:lnTo>
                  <a:cubicBezTo>
                    <a:pt x="5014" y="19222"/>
                    <a:pt x="4304" y="19750"/>
                    <a:pt x="3492" y="19750"/>
                  </a:cubicBezTo>
                  <a:cubicBezTo>
                    <a:pt x="2437" y="19750"/>
                    <a:pt x="1584" y="18897"/>
                    <a:pt x="1584" y="17842"/>
                  </a:cubicBezTo>
                  <a:cubicBezTo>
                    <a:pt x="1584" y="17009"/>
                    <a:pt x="2112" y="16319"/>
                    <a:pt x="2842" y="16055"/>
                  </a:cubicBezTo>
                  <a:lnTo>
                    <a:pt x="2842" y="11955"/>
                  </a:lnTo>
                  <a:cubicBezTo>
                    <a:pt x="2112" y="11691"/>
                    <a:pt x="1584" y="10981"/>
                    <a:pt x="1584" y="10149"/>
                  </a:cubicBezTo>
                  <a:cubicBezTo>
                    <a:pt x="1584" y="9114"/>
                    <a:pt x="2437" y="8261"/>
                    <a:pt x="3492" y="8261"/>
                  </a:cubicBezTo>
                  <a:cubicBezTo>
                    <a:pt x="4304" y="8261"/>
                    <a:pt x="5014" y="8789"/>
                    <a:pt x="5278" y="9520"/>
                  </a:cubicBezTo>
                  <a:lnTo>
                    <a:pt x="10414" y="9520"/>
                  </a:lnTo>
                  <a:cubicBezTo>
                    <a:pt x="10657" y="8789"/>
                    <a:pt x="11367" y="8261"/>
                    <a:pt x="12200" y="8261"/>
                  </a:cubicBezTo>
                  <a:close/>
                  <a:moveTo>
                    <a:pt x="12443" y="4668"/>
                  </a:moveTo>
                  <a:cubicBezTo>
                    <a:pt x="12078" y="4668"/>
                    <a:pt x="11733" y="4790"/>
                    <a:pt x="11449" y="5014"/>
                  </a:cubicBezTo>
                  <a:lnTo>
                    <a:pt x="10637" y="5663"/>
                  </a:lnTo>
                  <a:cubicBezTo>
                    <a:pt x="10089" y="6110"/>
                    <a:pt x="9378" y="6353"/>
                    <a:pt x="8668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5691" y="21658"/>
                  </a:lnTo>
                  <a:lnTo>
                    <a:pt x="15691" y="16340"/>
                  </a:lnTo>
                  <a:cubicBezTo>
                    <a:pt x="15691" y="15974"/>
                    <a:pt x="15975" y="15690"/>
                    <a:pt x="16320" y="15690"/>
                  </a:cubicBezTo>
                  <a:lnTo>
                    <a:pt x="21638" y="15690"/>
                  </a:lnTo>
                  <a:lnTo>
                    <a:pt x="21638" y="46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8;p47">
              <a:extLst>
                <a:ext uri="{FF2B5EF4-FFF2-40B4-BE49-F238E27FC236}">
                  <a16:creationId xmlns:a16="http://schemas.microsoft.com/office/drawing/2014/main" id="{DB54BF1F-D78A-3E2C-9543-4DC93FE09463}"/>
                </a:ext>
              </a:extLst>
            </p:cNvPr>
            <p:cNvSpPr/>
            <p:nvPr/>
          </p:nvSpPr>
          <p:spPr>
            <a:xfrm>
              <a:off x="4685180" y="2113896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0" y="1"/>
                  </a:moveTo>
                  <a:lnTo>
                    <a:pt x="0" y="4690"/>
                  </a:lnTo>
                  <a:cubicBezTo>
                    <a:pt x="183" y="4690"/>
                    <a:pt x="345" y="4608"/>
                    <a:pt x="447" y="4507"/>
                  </a:cubicBezTo>
                  <a:lnTo>
                    <a:pt x="4506" y="447"/>
                  </a:lnTo>
                  <a:cubicBezTo>
                    <a:pt x="4628" y="326"/>
                    <a:pt x="4689" y="163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A644B50-2590-F5EA-27D0-6024022AE334}"/>
              </a:ext>
            </a:extLst>
          </p:cNvPr>
          <p:cNvSpPr txBox="1"/>
          <p:nvPr/>
        </p:nvSpPr>
        <p:spPr>
          <a:xfrm>
            <a:off x="714297" y="1131287"/>
            <a:ext cx="189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Bahnschrift" panose="020B0502040204020203" pitchFamily="34" charset="0"/>
              </a:rPr>
              <a:t>Thực nghiệm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2018147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42564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</a:t>
            </a:r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41573" y="1812179"/>
            <a:ext cx="7014747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Deep learning-based intrusion detection for IoT networks</a:t>
            </a:r>
            <a:endParaRPr sz="240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41561" y="2349236"/>
            <a:ext cx="6030136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Ge, M., Fu, X., Syed, N., Baig, Z., Teo, G., &amp; Robles-Kelly, A. (2019, December). In 2019 IEEE 24th pacific rim international symposium on dependable computing (PRDC) (pp. 256-25609). IEEE.</a:t>
            </a:r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2200501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232986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3" y="3213403"/>
            <a:ext cx="6556174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Intrusion detection in IoT networks using deep learning</a:t>
            </a:r>
            <a:endParaRPr sz="240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0" y="3750460"/>
            <a:ext cx="5949299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Susilo, B., &amp; Sari, R. F. (2020). Intrusion detection in IoT networks using deep learning algorithm. Information, 11(5), 279.</a:t>
            </a:r>
            <a:endParaRPr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Internet of Things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462139" y="2659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613045" y="330699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96338" y="155470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2724B-9E04-3794-B71E-AA054B43F230}"/>
              </a:ext>
            </a:extLst>
          </p:cNvPr>
          <p:cNvSpPr txBox="1"/>
          <p:nvPr/>
        </p:nvSpPr>
        <p:spPr>
          <a:xfrm>
            <a:off x="714297" y="1131287"/>
            <a:ext cx="336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Bahnschrift" panose="020B0502040204020203" pitchFamily="34" charset="0"/>
              </a:rPr>
              <a:t>Bài báo được lựa chọn để so sánh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Cảm ơn sự theo dõi của thầy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và các bạn.</a:t>
            </a:r>
            <a:endParaRPr sz="160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2450722" y="1440213"/>
            <a:ext cx="4242556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Internet of Things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701</Words>
  <Application>Microsoft Office PowerPoint</Application>
  <PresentationFormat>On-screen Show (16:9)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Wingdings</vt:lpstr>
      <vt:lpstr>Arial</vt:lpstr>
      <vt:lpstr>Anaheim</vt:lpstr>
      <vt:lpstr>Arimo</vt:lpstr>
      <vt:lpstr>Bahnschrift</vt:lpstr>
      <vt:lpstr>Bahnschrift Light</vt:lpstr>
      <vt:lpstr>Courier New</vt:lpstr>
      <vt:lpstr>Bebas Neue</vt:lpstr>
      <vt:lpstr>Calibri</vt:lpstr>
      <vt:lpstr>Data Analysis for Business by Slidesgo</vt:lpstr>
      <vt:lpstr>FOR Internet of thing</vt:lpstr>
      <vt:lpstr>IoT</vt:lpstr>
      <vt:lpstr>Solution</vt:lpstr>
      <vt:lpstr>Verification &amp; Comparison</vt:lpstr>
      <vt:lpstr>Papers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Internet of thing</dc:title>
  <cp:lastModifiedBy>Manh Cuong Nguyen</cp:lastModifiedBy>
  <cp:revision>7</cp:revision>
  <dcterms:modified xsi:type="dcterms:W3CDTF">2023-04-09T09:03:35Z</dcterms:modified>
</cp:coreProperties>
</file>