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ED45-5751-8742-E296-E2BC401AC1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D8AB08-9330-DC58-D303-90ECC6D6B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21ECD2-CD13-2A0F-FAFB-4F1947D0D123}"/>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9D0FD66A-6974-03D0-D432-3B7DBE206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69A65-EF5F-1AA0-24A3-97B3BF7FF68E}"/>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58225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AC75-1E79-8E45-D41D-95E0C7D4F8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5CA1C-AEE6-7AAD-306C-52B05DF8A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3EA23-DF98-439C-D294-4F33E0606550}"/>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D90DC83E-A1D5-E826-A639-9B85C0360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240C9-E8F7-D147-2D30-EFD3EF5EAD2E}"/>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280433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E9618-CE0B-2965-54E0-1A97BCAF0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D7D3C-DFAD-36C0-C7ED-EAA3B1C14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5EB76-4585-6287-49F3-7BF0BC4174DA}"/>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5BE387E2-E61C-1595-A299-A089E28FF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F44BF-2BEA-793B-FB6E-B0B2DF56057A}"/>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59009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3D37-9E7E-902C-3BFE-5E2D5277E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5BB4F-2C66-4349-A051-4661DE4F1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14764-84C9-867A-CB5E-598FD1C171F8}"/>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319E3DA8-D09D-41DF-F5D6-2A862612E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F2D1F-F539-89F5-447D-A9BAA9C58E3F}"/>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52069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A3CB-6F01-13FF-AD4B-B1BFD4C42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6263D-029C-29B7-B8E5-D82CCC91A9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423A8-B1C7-98DF-84E0-52DB923D06D1}"/>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814F8736-8B8F-5A15-5A55-0FC34637B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E5D56-6C65-BFE1-417B-50C6FD663E7D}"/>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105202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69E9-0E98-2B12-2ED5-B7631FD25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49D38-D4D5-CF2D-005B-4ECC0C7A3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4BC7B4-BF02-0DA8-F22A-D550903C2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C3D02-FAD9-89AC-535F-BB10FC09E5DC}"/>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6" name="Footer Placeholder 5">
            <a:extLst>
              <a:ext uri="{FF2B5EF4-FFF2-40B4-BE49-F238E27FC236}">
                <a16:creationId xmlns:a16="http://schemas.microsoft.com/office/drawing/2014/main" id="{D6604725-6034-37A5-3376-865456FB0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DE1EA-EAA9-7E96-9877-4F1BE1C0C398}"/>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225995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E084-DD14-1EB1-E160-F4F7560D9C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34E691-C4F9-DB89-B092-4C5877D00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BE4BE-3015-A314-0DBE-3D4D880770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ABB93-4016-5F94-53F7-3912CF3480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C93FC-19F0-BEB4-C5FE-8578E65939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A82812-C1A5-A65B-8FDD-AD57F6F14AD5}"/>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8" name="Footer Placeholder 7">
            <a:extLst>
              <a:ext uri="{FF2B5EF4-FFF2-40B4-BE49-F238E27FC236}">
                <a16:creationId xmlns:a16="http://schemas.microsoft.com/office/drawing/2014/main" id="{51E1CD2E-DB86-B48B-81D9-4E5EC7856E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38465-FB30-3215-29A4-22111C733BAE}"/>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11484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70E2-41E9-2B5A-100B-C6369424C2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2B418-1B8A-34F0-BF9A-2C90730DBD82}"/>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4" name="Footer Placeholder 3">
            <a:extLst>
              <a:ext uri="{FF2B5EF4-FFF2-40B4-BE49-F238E27FC236}">
                <a16:creationId xmlns:a16="http://schemas.microsoft.com/office/drawing/2014/main" id="{5A00D874-5818-FB06-8F82-305E4E766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265D00-41A0-08A8-8E27-F2F7F1BFE777}"/>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380338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88DDB-CDF3-EB6B-F833-EB88461BABD7}"/>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3" name="Footer Placeholder 2">
            <a:extLst>
              <a:ext uri="{FF2B5EF4-FFF2-40B4-BE49-F238E27FC236}">
                <a16:creationId xmlns:a16="http://schemas.microsoft.com/office/drawing/2014/main" id="{8A371FA8-64CE-51D9-B7BA-CBD5B22BB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378652-B9D2-3F1B-3E31-DA4F84D53699}"/>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161367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BB2B-B33F-677C-F690-F23824E64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D0AE1-B92A-A91E-DDAE-20B3043BD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5F6121-DF27-DB3F-4BE0-FCC9D1B3D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CBDFA-BCDC-43AA-8FD0-48B9DF8A1017}"/>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6" name="Footer Placeholder 5">
            <a:extLst>
              <a:ext uri="{FF2B5EF4-FFF2-40B4-BE49-F238E27FC236}">
                <a16:creationId xmlns:a16="http://schemas.microsoft.com/office/drawing/2014/main" id="{87EC7F28-9283-2B7E-7934-353D38739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38196-5745-859C-002D-CF34288FC5DE}"/>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380877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D38E-756E-A402-F32C-DE8A60F9A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A47CB-13BE-B174-E265-AA7BA5C13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23999C-2D90-2465-CF1A-3D9B4ACFF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7B187-6CD6-7B54-530E-7FD7970CB71D}"/>
              </a:ext>
            </a:extLst>
          </p:cNvPr>
          <p:cNvSpPr>
            <a:spLocks noGrp="1"/>
          </p:cNvSpPr>
          <p:nvPr>
            <p:ph type="dt" sz="half" idx="10"/>
          </p:nvPr>
        </p:nvSpPr>
        <p:spPr/>
        <p:txBody>
          <a:bodyPr/>
          <a:lstStyle/>
          <a:p>
            <a:fld id="{3C39844B-6F20-451D-821C-21069F2858B2}" type="datetimeFigureOut">
              <a:rPr lang="en-US" smtClean="0"/>
              <a:t>4/9/2023</a:t>
            </a:fld>
            <a:endParaRPr lang="en-US"/>
          </a:p>
        </p:txBody>
      </p:sp>
      <p:sp>
        <p:nvSpPr>
          <p:cNvPr id="6" name="Footer Placeholder 5">
            <a:extLst>
              <a:ext uri="{FF2B5EF4-FFF2-40B4-BE49-F238E27FC236}">
                <a16:creationId xmlns:a16="http://schemas.microsoft.com/office/drawing/2014/main" id="{946B029B-193D-FF43-6380-E3D59D149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2563C-9B69-7DEF-0201-A34C1686CB22}"/>
              </a:ext>
            </a:extLst>
          </p:cNvPr>
          <p:cNvSpPr>
            <a:spLocks noGrp="1"/>
          </p:cNvSpPr>
          <p:nvPr>
            <p:ph type="sldNum" sz="quarter" idx="12"/>
          </p:nvPr>
        </p:nvSpPr>
        <p:spPr/>
        <p:txBody>
          <a:bodyPr/>
          <a:lstStyle/>
          <a:p>
            <a:fld id="{4A7CE179-6487-4E90-92DA-A00FE54C0B8F}" type="slidenum">
              <a:rPr lang="en-US" smtClean="0"/>
              <a:t>‹#›</a:t>
            </a:fld>
            <a:endParaRPr lang="en-US"/>
          </a:p>
        </p:txBody>
      </p:sp>
    </p:spTree>
    <p:extLst>
      <p:ext uri="{BB962C8B-B14F-4D97-AF65-F5344CB8AC3E}">
        <p14:creationId xmlns:p14="http://schemas.microsoft.com/office/powerpoint/2010/main" val="307368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A934A-64A7-69F8-52D7-14E90C57A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D023F-0B3B-C9A3-D935-EE571B548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B0130-A210-04C8-D3FE-FCDE077DA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9844B-6F20-451D-821C-21069F2858B2}" type="datetimeFigureOut">
              <a:rPr lang="en-US" smtClean="0"/>
              <a:t>4/9/2023</a:t>
            </a:fld>
            <a:endParaRPr lang="en-US"/>
          </a:p>
        </p:txBody>
      </p:sp>
      <p:sp>
        <p:nvSpPr>
          <p:cNvPr id="5" name="Footer Placeholder 4">
            <a:extLst>
              <a:ext uri="{FF2B5EF4-FFF2-40B4-BE49-F238E27FC236}">
                <a16:creationId xmlns:a16="http://schemas.microsoft.com/office/drawing/2014/main" id="{8ED0E113-50F1-990D-AAE2-063A917337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87CB1-8E0F-1EBA-1FF5-91C7C04D9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E179-6487-4E90-92DA-A00FE54C0B8F}" type="slidenum">
              <a:rPr lang="en-US" smtClean="0"/>
              <a:t>‹#›</a:t>
            </a:fld>
            <a:endParaRPr lang="en-US"/>
          </a:p>
        </p:txBody>
      </p:sp>
    </p:spTree>
    <p:extLst>
      <p:ext uri="{BB962C8B-B14F-4D97-AF65-F5344CB8AC3E}">
        <p14:creationId xmlns:p14="http://schemas.microsoft.com/office/powerpoint/2010/main" val="238424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10A3-7611-49FD-4D95-F159F7E36B89}"/>
              </a:ext>
            </a:extLst>
          </p:cNvPr>
          <p:cNvSpPr>
            <a:spLocks noGrp="1"/>
          </p:cNvSpPr>
          <p:nvPr>
            <p:ph type="ctrTitle"/>
          </p:nvPr>
        </p:nvSpPr>
        <p:spPr>
          <a:xfrm>
            <a:off x="2994583" y="207391"/>
            <a:ext cx="5964024" cy="631596"/>
          </a:xfrm>
        </p:spPr>
        <p:txBody>
          <a:bodyPr>
            <a:normAutofit/>
          </a:bodyPr>
          <a:lstStyle/>
          <a:p>
            <a:r>
              <a:rPr lang="en-US" sz="3000" dirty="0">
                <a:latin typeface="Times New Roman" panose="02020603050405020304" pitchFamily="18" charset="0"/>
                <a:cs typeface="Times New Roman" panose="02020603050405020304" pitchFamily="18" charset="0"/>
              </a:rPr>
              <a:t>NGFW (Next-Generation Firewall) :</a:t>
            </a:r>
          </a:p>
        </p:txBody>
      </p:sp>
      <p:sp>
        <p:nvSpPr>
          <p:cNvPr id="3" name="Subtitle 2">
            <a:extLst>
              <a:ext uri="{FF2B5EF4-FFF2-40B4-BE49-F238E27FC236}">
                <a16:creationId xmlns:a16="http://schemas.microsoft.com/office/drawing/2014/main" id="{9A47452A-8BDD-392E-FFF9-32FDB7FA9618}"/>
              </a:ext>
            </a:extLst>
          </p:cNvPr>
          <p:cNvSpPr>
            <a:spLocks noGrp="1"/>
          </p:cNvSpPr>
          <p:nvPr>
            <p:ph type="subTitle" idx="1"/>
          </p:nvPr>
        </p:nvSpPr>
        <p:spPr>
          <a:xfrm>
            <a:off x="131976" y="1102937"/>
            <a:ext cx="11830637" cy="4911364"/>
          </a:xfrm>
        </p:spPr>
        <p:txBody>
          <a:bodyPr>
            <a:normAutofit fontScale="92500" lnSpcReduction="20000"/>
          </a:bodyPr>
          <a:lstStyle/>
          <a:p>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p>
          <a:p>
            <a:pPr algn="l"/>
            <a:r>
              <a:rPr lang="en-US" sz="2500" b="1" u="sng" dirty="0">
                <a:latin typeface="Times New Roman" panose="02020603050405020304" pitchFamily="18" charset="0"/>
                <a:cs typeface="Times New Roman" panose="02020603050405020304" pitchFamily="18" charset="0"/>
              </a:rPr>
              <a:t>1.</a:t>
            </a:r>
            <a:r>
              <a:rPr lang="vi-VN" sz="2500" b="1" u="sng" dirty="0">
                <a:latin typeface="Times New Roman" panose="02020603050405020304" pitchFamily="18" charset="0"/>
                <a:cs typeface="Times New Roman" panose="02020603050405020304" pitchFamily="18" charset="0"/>
              </a:rPr>
              <a:t>Kiểm soát và quản lý lưu lượng mạng</a:t>
            </a:r>
            <a:r>
              <a:rPr lang="en-US" sz="2500" b="1" u="sng" dirty="0">
                <a:latin typeface="Times New Roman" panose="02020603050405020304" pitchFamily="18" charset="0"/>
                <a:cs typeface="Times New Roman" panose="02020603050405020304" pitchFamily="18" charset="0"/>
              </a:rPr>
              <a:t> </a:t>
            </a:r>
            <a:endParaRPr lang="en-US" sz="2500" u="sng" dirty="0">
              <a:latin typeface="Times New Roman" panose="02020603050405020304" pitchFamily="18" charset="0"/>
              <a:cs typeface="Times New Roman" panose="02020603050405020304" pitchFamily="18" charset="0"/>
            </a:endParaRPr>
          </a:p>
          <a:p>
            <a:pPr marL="342900" indent="-342900" algn="l">
              <a:buFontTx/>
              <a:buChar char="-"/>
            </a:pPr>
            <a:r>
              <a:rPr lang="vi-VN" sz="2500" dirty="0">
                <a:latin typeface="Times New Roman" panose="02020603050405020304" pitchFamily="18" charset="0"/>
                <a:cs typeface="Times New Roman" panose="02020603050405020304" pitchFamily="18" charset="0"/>
              </a:rPr>
              <a:t>NGFW có thể cho phép quản trị viên tạo ra các quy tắc để chặn các gói tin từ các địa chỉ IP không an toàn hoặc từ các ứng dụng không được phép, và ưu tiên lưu lượng truy cập cho các ứng dụng quan trọng</a:t>
            </a:r>
            <a:endParaRPr lang="en-US" sz="2500" dirty="0">
              <a:latin typeface="Times New Roman" panose="02020603050405020304" pitchFamily="18" charset="0"/>
              <a:cs typeface="Times New Roman" panose="02020603050405020304" pitchFamily="18" charset="0"/>
            </a:endParaRPr>
          </a:p>
          <a:p>
            <a:pPr algn="l"/>
            <a:r>
              <a:rPr lang="en-US" sz="2500" b="1" u="sng" dirty="0">
                <a:latin typeface="Times New Roman" panose="02020603050405020304" pitchFamily="18" charset="0"/>
                <a:cs typeface="Times New Roman" panose="02020603050405020304" pitchFamily="18" charset="0"/>
              </a:rPr>
              <a:t>2.Phát </a:t>
            </a:r>
            <a:r>
              <a:rPr lang="en-US" sz="2500" b="1" u="sng" dirty="0" err="1">
                <a:latin typeface="Times New Roman" panose="02020603050405020304" pitchFamily="18" charset="0"/>
                <a:cs typeface="Times New Roman" panose="02020603050405020304" pitchFamily="18" charset="0"/>
              </a:rPr>
              <a:t>hiện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và</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ngăn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chặn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các</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cuộc</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tấn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công</a:t>
            </a:r>
            <a:endParaRPr lang="en-US" sz="2500" b="1" u="sng" dirty="0">
              <a:latin typeface="Times New Roman" panose="02020603050405020304" pitchFamily="18" charset="0"/>
              <a:cs typeface="Times New Roman" panose="02020603050405020304" pitchFamily="18" charset="0"/>
            </a:endParaRPr>
          </a:p>
          <a:p>
            <a:pPr marL="342900" indent="-342900" algn="l">
              <a:buFontTx/>
              <a:buChar char="-"/>
            </a:pPr>
            <a:r>
              <a:rPr lang="vi-VN" sz="2500" dirty="0">
                <a:latin typeface="Times New Roman" panose="02020603050405020304" pitchFamily="18" charset="0"/>
                <a:cs typeface="Times New Roman" panose="02020603050405020304" pitchFamily="18" charset="0"/>
              </a:rPr>
              <a:t>NGFW có thể phát hiện và ngăn chặn các cuộc tấn công từ các địa chỉ IP đáng ngờ, hoặc các cuộc tấn công bằng cách phát hiện các đường dẫn URL độc hại và chặn truy cập đến chúng.</a:t>
            </a:r>
            <a:endParaRPr lang="en-US" sz="2500" dirty="0">
              <a:latin typeface="Times New Roman" panose="02020603050405020304" pitchFamily="18" charset="0"/>
              <a:cs typeface="Times New Roman" panose="02020603050405020304" pitchFamily="18" charset="0"/>
            </a:endParaRPr>
          </a:p>
          <a:p>
            <a:pPr algn="l"/>
            <a:r>
              <a:rPr lang="en-US" sz="2500" b="1" u="sng" dirty="0">
                <a:latin typeface="Times New Roman" panose="02020603050405020304" pitchFamily="18" charset="0"/>
                <a:cs typeface="Times New Roman" panose="02020603050405020304" pitchFamily="18" charset="0"/>
              </a:rPr>
              <a:t>3. </a:t>
            </a:r>
            <a:r>
              <a:rPr lang="en-US" sz="2500" b="1" u="sng" dirty="0" err="1">
                <a:latin typeface="Times New Roman" panose="02020603050405020304" pitchFamily="18" charset="0"/>
                <a:cs typeface="Times New Roman" panose="02020603050405020304" pitchFamily="18" charset="0"/>
              </a:rPr>
              <a:t>Quản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lý</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và</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vệ</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thiết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bị</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kết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nối</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mạng</a:t>
            </a:r>
            <a:endParaRPr lang="en-US" sz="2500" b="1" u="sng" dirty="0">
              <a:latin typeface="Times New Roman" panose="02020603050405020304" pitchFamily="18" charset="0"/>
              <a:cs typeface="Times New Roman" panose="02020603050405020304" pitchFamily="18" charset="0"/>
            </a:endParaRPr>
          </a:p>
          <a:p>
            <a:pPr marL="342900" indent="-342900" algn="l">
              <a:buFontTx/>
              <a:buChar char="-"/>
            </a:pPr>
            <a:r>
              <a:rPr lang="vi-VN" sz="2500" dirty="0">
                <a:latin typeface="Times New Roman" panose="02020603050405020304" pitchFamily="18" charset="0"/>
                <a:cs typeface="Times New Roman" panose="02020603050405020304" pitchFamily="18" charset="0"/>
              </a:rPr>
              <a:t>NGFW có thể cho phép quản trị viên kiểm soát và quản lý các chính sách bảo mật trên các thiết bị kết nối mạng, đảm bảo rằng các chính sách bảo mật được áp dụng đồng nhất trên toàn mạng</a:t>
            </a:r>
            <a:endParaRPr lang="en-US" sz="2500" dirty="0">
              <a:latin typeface="Times New Roman" panose="02020603050405020304" pitchFamily="18" charset="0"/>
              <a:cs typeface="Times New Roman" panose="02020603050405020304" pitchFamily="18" charset="0"/>
            </a:endParaRPr>
          </a:p>
          <a:p>
            <a:pPr marL="342900" indent="-342900" algn="l">
              <a:buFontTx/>
              <a:buChar char="-"/>
            </a:pPr>
            <a:endParaRPr lang="en-US" sz="2500" dirty="0">
              <a:latin typeface="Times New Roman" panose="02020603050405020304" pitchFamily="18" charset="0"/>
              <a:cs typeface="Times New Roman" panose="02020603050405020304" pitchFamily="18" charset="0"/>
            </a:endParaRPr>
          </a:p>
          <a:p>
            <a:pPr algn="l"/>
            <a:r>
              <a:rPr lang="en-US" sz="2500" dirty="0">
                <a:latin typeface="Times New Roman" panose="02020603050405020304" pitchFamily="18" charset="0"/>
                <a:cs typeface="Times New Roman" panose="02020603050405020304" pitchFamily="18" charset="0"/>
              </a:rPr>
              <a:t>=&gt; </a:t>
            </a:r>
            <a:r>
              <a:rPr lang="vi-VN" sz="2500" dirty="0">
                <a:latin typeface="Times New Roman" panose="02020603050405020304" pitchFamily="18" charset="0"/>
                <a:cs typeface="Times New Roman" panose="02020603050405020304" pitchFamily="18" charset="0"/>
              </a:rPr>
              <a:t>NGFW (Next-Generation Firewall) là một giải pháp bảo mật mạng hiện đại, kết hợp cả tính năng tường lửa truyền thống và các tính năng bảo mật tiên tiến như IPS (Intrusion Prevention System), URL filtering, và antivirus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53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AB5A-FFD4-F51E-9023-E46DBA96F83F}"/>
              </a:ext>
            </a:extLst>
          </p:cNvPr>
          <p:cNvSpPr>
            <a:spLocks noGrp="1"/>
          </p:cNvSpPr>
          <p:nvPr>
            <p:ph type="title"/>
          </p:nvPr>
        </p:nvSpPr>
        <p:spPr>
          <a:xfrm>
            <a:off x="3440784" y="56561"/>
            <a:ext cx="6777872" cy="1130561"/>
          </a:xfrm>
        </p:spPr>
        <p:txBody>
          <a:bodyPr>
            <a:normAutofit/>
          </a:bodyPr>
          <a:lstStyle/>
          <a:p>
            <a:r>
              <a:rPr lang="en-US" sz="3000" dirty="0">
                <a:latin typeface="Times New Roman" panose="02020603050405020304" pitchFamily="18" charset="0"/>
                <a:cs typeface="Times New Roman" panose="02020603050405020304" pitchFamily="18" charset="0"/>
              </a:rPr>
              <a:t>ACL (Access Control List)</a:t>
            </a:r>
          </a:p>
        </p:txBody>
      </p:sp>
      <p:sp>
        <p:nvSpPr>
          <p:cNvPr id="3" name="Content Placeholder 2">
            <a:extLst>
              <a:ext uri="{FF2B5EF4-FFF2-40B4-BE49-F238E27FC236}">
                <a16:creationId xmlns:a16="http://schemas.microsoft.com/office/drawing/2014/main" id="{FA0D99F2-1E80-972E-0656-D5BDEB397080}"/>
              </a:ext>
            </a:extLst>
          </p:cNvPr>
          <p:cNvSpPr>
            <a:spLocks noGrp="1"/>
          </p:cNvSpPr>
          <p:nvPr>
            <p:ph idx="1"/>
          </p:nvPr>
        </p:nvSpPr>
        <p:spPr>
          <a:xfrm>
            <a:off x="159468" y="992123"/>
            <a:ext cx="11595755" cy="5210714"/>
          </a:xfrm>
        </p:spPr>
        <p:txBody>
          <a:bodyPr>
            <a:normAutofit fontScale="92500" lnSpcReduction="10000"/>
          </a:bodyPr>
          <a:lstStyle/>
          <a:p>
            <a:pPr marL="0" indent="0" algn="ctr">
              <a:buNone/>
            </a:pP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endParaRPr lang="en-US" sz="32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1.Kiểm </a:t>
            </a:r>
            <a:r>
              <a:rPr lang="en-US" sz="2500" b="1" u="sng" dirty="0" err="1">
                <a:latin typeface="Times New Roman" panose="02020603050405020304" pitchFamily="18" charset="0"/>
                <a:cs typeface="Times New Roman" panose="02020603050405020304" pitchFamily="18" charset="0"/>
              </a:rPr>
              <a:t>soát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truy</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cập</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mạng</a:t>
            </a:r>
            <a:endParaRPr lang="en-US" sz="2500" b="1" u="sng" dirty="0">
              <a:latin typeface="Times New Roman" panose="02020603050405020304" pitchFamily="18" charset="0"/>
              <a:cs typeface="Times New Roman" panose="02020603050405020304" pitchFamily="18" charset="0"/>
            </a:endParaRPr>
          </a:p>
          <a:p>
            <a:pPr>
              <a:buFontTx/>
              <a:buChar char="-"/>
            </a:pPr>
            <a:r>
              <a:rPr lang="en-US" sz="2500" dirty="0">
                <a:latin typeface="Times New Roman" panose="02020603050405020304" pitchFamily="18" charset="0"/>
                <a:cs typeface="Times New Roman" panose="02020603050405020304" pitchFamily="18" charset="0"/>
              </a:rPr>
              <a:t>Q</a:t>
            </a:r>
            <a:r>
              <a:rPr lang="vi-VN" sz="2500" dirty="0">
                <a:latin typeface="Times New Roman" panose="02020603050405020304" pitchFamily="18" charset="0"/>
                <a:cs typeface="Times New Roman" panose="02020603050405020304" pitchFamily="18" charset="0"/>
              </a:rPr>
              <a:t>uản trị viên có thể sử dụng ACL để cho phép truy cập vào các máy chủ web từ bên ngoài mạng, nhưng chặn truy cập vào các máy chủ cơ sở dữ liệu hoặc các tài nguyên khác.</a:t>
            </a:r>
            <a:endParaRPr lang="en-US" sz="25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2. </a:t>
            </a:r>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vệ</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mạng</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khỏi</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các</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cuộc</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tấn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công</a:t>
            </a:r>
            <a:endParaRPr lang="en-US" sz="2500" b="1" u="sng" dirty="0">
              <a:latin typeface="Times New Roman" panose="02020603050405020304" pitchFamily="18" charset="0"/>
              <a:cs typeface="Times New Roman" panose="02020603050405020304" pitchFamily="18" charset="0"/>
            </a:endParaRPr>
          </a:p>
          <a:p>
            <a:pPr>
              <a:buFontTx/>
              <a:buChar char="-"/>
            </a:pPr>
            <a:r>
              <a:rPr lang="en-US" sz="2500" dirty="0">
                <a:latin typeface="Times New Roman" panose="02020603050405020304" pitchFamily="18" charset="0"/>
                <a:cs typeface="Times New Roman" panose="02020603050405020304" pitchFamily="18" charset="0"/>
              </a:rPr>
              <a:t>Q</a:t>
            </a:r>
            <a:r>
              <a:rPr lang="vi-VN" sz="2500" dirty="0">
                <a:latin typeface="Times New Roman" panose="02020603050405020304" pitchFamily="18" charset="0"/>
                <a:cs typeface="Times New Roman" panose="02020603050405020304" pitchFamily="18" charset="0"/>
              </a:rPr>
              <a:t>uản trị viên có thể sử dụng ACL để chặn truy cập từ các địa chỉ IP được biết đến là nguồn tấn công mạng hoặc chặn các giao thức mạng có thể được sử dụng để tấn công mạng.</a:t>
            </a:r>
            <a:endParaRPr lang="en-US" sz="25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3. </a:t>
            </a:r>
            <a:r>
              <a:rPr lang="en-US" sz="2500" b="1" u="sng" dirty="0" err="1">
                <a:latin typeface="Times New Roman" panose="02020603050405020304" pitchFamily="18" charset="0"/>
                <a:cs typeface="Times New Roman" panose="02020603050405020304" pitchFamily="18" charset="0"/>
              </a:rPr>
              <a:t>Tăng</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hiệu</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suất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và</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khả</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năng</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mở</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rộng</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mạng</a:t>
            </a:r>
            <a:endParaRPr lang="en-US" sz="2500" b="1" u="sng" dirty="0">
              <a:latin typeface="Times New Roman" panose="02020603050405020304" pitchFamily="18" charset="0"/>
              <a:cs typeface="Times New Roman" panose="02020603050405020304" pitchFamily="18" charset="0"/>
            </a:endParaRPr>
          </a:p>
          <a:p>
            <a:pPr>
              <a:buFontTx/>
              <a:buChar char="-"/>
            </a:pPr>
            <a:r>
              <a:rPr lang="en-US" sz="2500" dirty="0">
                <a:latin typeface="Times New Roman" panose="02020603050405020304" pitchFamily="18" charset="0"/>
                <a:cs typeface="Times New Roman" panose="02020603050405020304" pitchFamily="18" charset="0"/>
              </a:rPr>
              <a:t>Q</a:t>
            </a:r>
            <a:r>
              <a:rPr lang="vi-VN" sz="2500" dirty="0">
                <a:latin typeface="Times New Roman" panose="02020603050405020304" pitchFamily="18" charset="0"/>
                <a:cs typeface="Times New Roman" panose="02020603050405020304" pitchFamily="18" charset="0"/>
              </a:rPr>
              <a:t>uản trị viên có thể sử dụng ACL để chặn các gói tin không cần thiết, như các gói tin broadcast, giúp giảm tải cho mạng và tăng hiệu suất mạng.</a:t>
            </a: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=&gt;</a:t>
            </a:r>
            <a:r>
              <a:rPr lang="vi-VN" sz="2500" dirty="0">
                <a:latin typeface="Times New Roman" panose="02020603050405020304" pitchFamily="18" charset="0"/>
                <a:cs typeface="Times New Roman" panose="02020603050405020304" pitchFamily="18" charset="0"/>
              </a:rPr>
              <a:t>ACL là một giải pháp bảo mật mạng cơ bản nhưng rất hiệu quả khi được triển khai ở core module của mạng, giúp quản trị viên kiểm soát truy cập mạng, bảo vệ mạng khỏi các cuộc tấn công và tăng hiệu suất mạng.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21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2E51-4A42-0304-EF96-0C23A8771D27}"/>
              </a:ext>
            </a:extLst>
          </p:cNvPr>
          <p:cNvSpPr>
            <a:spLocks noGrp="1"/>
          </p:cNvSpPr>
          <p:nvPr>
            <p:ph type="title"/>
          </p:nvPr>
        </p:nvSpPr>
        <p:spPr>
          <a:xfrm>
            <a:off x="2215299" y="186015"/>
            <a:ext cx="7453850" cy="970306"/>
          </a:xfrm>
        </p:spPr>
        <p:txBody>
          <a:bodyPr>
            <a:normAutofit/>
          </a:bodyPr>
          <a:lstStyle/>
          <a:p>
            <a:pPr algn="ctr"/>
            <a:r>
              <a:rPr lang="en-US" sz="3000" dirty="0">
                <a:latin typeface="Times New Roman" panose="02020603050405020304" pitchFamily="18" charset="0"/>
                <a:cs typeface="Times New Roman" panose="02020603050405020304" pitchFamily="18" charset="0"/>
              </a:rPr>
              <a:t>WAF (Web Application Firewall)</a:t>
            </a:r>
          </a:p>
        </p:txBody>
      </p:sp>
      <p:sp>
        <p:nvSpPr>
          <p:cNvPr id="3" name="Content Placeholder 2">
            <a:extLst>
              <a:ext uri="{FF2B5EF4-FFF2-40B4-BE49-F238E27FC236}">
                <a16:creationId xmlns:a16="http://schemas.microsoft.com/office/drawing/2014/main" id="{7A0F8B87-F3A6-BB9F-2961-3188ADE24768}"/>
              </a:ext>
            </a:extLst>
          </p:cNvPr>
          <p:cNvSpPr>
            <a:spLocks noGrp="1"/>
          </p:cNvSpPr>
          <p:nvPr>
            <p:ph idx="1"/>
          </p:nvPr>
        </p:nvSpPr>
        <p:spPr>
          <a:xfrm>
            <a:off x="213280" y="967785"/>
            <a:ext cx="11765439" cy="5630977"/>
          </a:xfrm>
        </p:spPr>
        <p:txBody>
          <a:bodyPr>
            <a:normAutofit fontScale="92500" lnSpcReduction="20000"/>
          </a:bodyPr>
          <a:lstStyle/>
          <a:p>
            <a:pPr algn="ct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vệ</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ứng</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dụng</a:t>
            </a:r>
            <a:r>
              <a:rPr lang="en-US" sz="2500" b="1" u="sng" dirty="0">
                <a:latin typeface="Times New Roman" panose="02020603050405020304" pitchFamily="18" charset="0"/>
                <a:cs typeface="Times New Roman" panose="02020603050405020304" pitchFamily="18" charset="0"/>
              </a:rPr>
              <a:t> web </a:t>
            </a:r>
            <a:r>
              <a:rPr lang="en-US" sz="2500" b="1" u="sng" dirty="0" err="1">
                <a:latin typeface="Times New Roman" panose="02020603050405020304" pitchFamily="18" charset="0"/>
                <a:cs typeface="Times New Roman" panose="02020603050405020304" pitchFamily="18" charset="0"/>
              </a:rPr>
              <a:t>và</a:t>
            </a:r>
            <a:r>
              <a:rPr lang="en-US" sz="2500" b="1" u="sng" dirty="0">
                <a:latin typeface="Times New Roman" panose="02020603050405020304" pitchFamily="18" charset="0"/>
                <a:cs typeface="Times New Roman" panose="02020603050405020304" pitchFamily="18" charset="0"/>
              </a:rPr>
              <a:t> API</a:t>
            </a:r>
          </a:p>
          <a:p>
            <a:pPr>
              <a:buFontTx/>
              <a:buChar char="-"/>
            </a:pPr>
            <a:r>
              <a:rPr lang="vi-VN" sz="2500" dirty="0">
                <a:latin typeface="Times New Roman" panose="02020603050405020304" pitchFamily="18" charset="0"/>
                <a:cs typeface="Times New Roman" panose="02020603050405020304" pitchFamily="18" charset="0"/>
              </a:rPr>
              <a:t>WAF có thể chặn các request được gửi từ các địa chỉ IP đáng ngờ, hoặc chặn các request không hợp lệ, để đảm bảo rằng các ứng dụng web và API chỉ nhận các request an toàn.</a:t>
            </a:r>
            <a:endParaRPr lang="en-US" sz="25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Kiểm</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soát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quyền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truy</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cập</a:t>
            </a:r>
            <a:endParaRPr lang="en-US" sz="2500" b="1" u="sng"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WAF có thể chặn các request đến từ các địa chỉ IP không được phép hoặc các request sử dụng phương thức HTTP không hợp lệ như DELETE, PUT để đảm bảo rằng chỉ có các request hợp lệ được chấp nhận.</a:t>
            </a:r>
            <a:endParaRPr lang="en-US" sz="25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Giảm</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thiểu</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rủi</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ro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mật</a:t>
            </a:r>
            <a:endParaRPr lang="en-US" sz="2500" b="1" u="sng" dirty="0">
              <a:latin typeface="Times New Roman" panose="02020603050405020304" pitchFamily="18" charset="0"/>
              <a:cs typeface="Times New Roman" panose="02020603050405020304" pitchFamily="18" charset="0"/>
            </a:endParaRPr>
          </a:p>
          <a:p>
            <a:pPr>
              <a:buFontTx/>
              <a:buChar char="-"/>
            </a:pPr>
            <a:r>
              <a:rPr lang="en-US" sz="2500" dirty="0">
                <a:latin typeface="Times New Roman" panose="02020603050405020304" pitchFamily="18" charset="0"/>
                <a:cs typeface="Times New Roman" panose="02020603050405020304" pitchFamily="18" charset="0"/>
              </a:rPr>
              <a:t>WAF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chặn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request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payload </a:t>
            </a:r>
            <a:r>
              <a:rPr lang="en-US" sz="2500" dirty="0" err="1">
                <a:latin typeface="Times New Roman" panose="02020603050405020304" pitchFamily="18" charset="0"/>
                <a:cs typeface="Times New Roman" panose="02020603050405020304" pitchFamily="18" charset="0"/>
              </a:rPr>
              <a:t>độc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request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tục</a:t>
            </a:r>
            <a:r>
              <a:rPr lang="en-US" sz="2500" dirty="0">
                <a:latin typeface="Times New Roman" panose="02020603050405020304" pitchFamily="18" charset="0"/>
                <a:cs typeface="Times New Roman" panose="02020603050405020304" pitchFamily="18" charset="0"/>
              </a:rPr>
              <a:t> SQL injection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XSS (Cross-Site Scripting).</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=&gt;</a:t>
            </a:r>
            <a:r>
              <a:rPr lang="vi-VN" sz="2500" dirty="0">
                <a:latin typeface="Times New Roman" panose="02020603050405020304" pitchFamily="18" charset="0"/>
                <a:cs typeface="Times New Roman" panose="02020603050405020304" pitchFamily="18" charset="0"/>
              </a:rPr>
              <a:t>WAF là một giải pháp bảo mật cần thiết để bảo vệ các ứng dụng web và API khỏi các cuộc tấn công, kiểm soát quyền truy cập và giảm thiểu rủi ro bảo mật. Khi triển khai WAF ở DMZ module (Web,API), nó có thể giúp bảo vệ các ứng dụng web và API khỏi các cuộc tấn công bằng cách chặn các request bất thường, kiểm soát quyền truy cập và giảm thiểu rủi ro bảo mật.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53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9071-18BA-1188-5072-F98B8BBB2314}"/>
              </a:ext>
            </a:extLst>
          </p:cNvPr>
          <p:cNvSpPr>
            <a:spLocks noGrp="1"/>
          </p:cNvSpPr>
          <p:nvPr>
            <p:ph type="title"/>
          </p:nvPr>
        </p:nvSpPr>
        <p:spPr>
          <a:xfrm>
            <a:off x="3694521" y="0"/>
            <a:ext cx="4949858" cy="992335"/>
          </a:xfrm>
        </p:spPr>
        <p:txBody>
          <a:bodyPr>
            <a:normAutofit/>
          </a:bodyPr>
          <a:lstStyle/>
          <a:p>
            <a:pPr algn="ctr"/>
            <a:r>
              <a:rPr lang="en-US" sz="3000" dirty="0">
                <a:latin typeface="Times New Roman" panose="02020603050405020304" pitchFamily="18" charset="0"/>
                <a:cs typeface="Times New Roman" panose="02020603050405020304" pitchFamily="18" charset="0"/>
              </a:rPr>
              <a:t>DBF (Database Firewall)</a:t>
            </a:r>
          </a:p>
        </p:txBody>
      </p:sp>
      <p:sp>
        <p:nvSpPr>
          <p:cNvPr id="3" name="Content Placeholder 2">
            <a:extLst>
              <a:ext uri="{FF2B5EF4-FFF2-40B4-BE49-F238E27FC236}">
                <a16:creationId xmlns:a16="http://schemas.microsoft.com/office/drawing/2014/main" id="{41749927-35A7-6ADB-2C36-CBA0F4D5EA4D}"/>
              </a:ext>
            </a:extLst>
          </p:cNvPr>
          <p:cNvSpPr>
            <a:spLocks noGrp="1"/>
          </p:cNvSpPr>
          <p:nvPr>
            <p:ph idx="1"/>
          </p:nvPr>
        </p:nvSpPr>
        <p:spPr>
          <a:xfrm>
            <a:off x="373537" y="886119"/>
            <a:ext cx="11444926" cy="5682171"/>
          </a:xfrm>
        </p:spPr>
        <p:txBody>
          <a:bodyPr>
            <a:normAutofit fontScale="92500" lnSpcReduction="10000"/>
          </a:bodyPr>
          <a:lstStyle/>
          <a:p>
            <a:pPr algn="ct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vệ</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dữ</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liệu</a:t>
            </a:r>
            <a:endParaRPr lang="en-US" sz="2500" b="1" u="sng"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DBF có thể chặn các cuộc tấn công từ các địa chỉ IP đáng ngờ hoặc các cuộc tấn công sử dụng các phương thức không hợp lệ như SQL Injection.</a:t>
            </a:r>
            <a:endParaRPr lang="en-US" sz="25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Kiểm</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soát</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quyền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truy</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cập</a:t>
            </a:r>
            <a:endParaRPr lang="en-US" sz="2500" b="1" u="sng" dirty="0">
              <a:latin typeface="Times New Roman" panose="02020603050405020304" pitchFamily="18" charset="0"/>
              <a:cs typeface="Times New Roman" panose="02020603050405020304" pitchFamily="18" charset="0"/>
            </a:endParaRPr>
          </a:p>
          <a:p>
            <a:pPr>
              <a:buFontTx/>
              <a:buChar char="-"/>
            </a:pPr>
            <a:r>
              <a:rPr lang="vi-VN" sz="2500" dirty="0">
                <a:latin typeface="Times New Roman" panose="02020603050405020304" pitchFamily="18" charset="0"/>
                <a:cs typeface="Times New Roman" panose="02020603050405020304" pitchFamily="18" charset="0"/>
              </a:rPr>
              <a:t>DBF có thể chặn các yêu cầu truy cập từ các tài khoản không được phép hoặc từ các địa chỉ IP không được phép.</a:t>
            </a:r>
            <a:endParaRPr lang="en-US" sz="2500" dirty="0">
              <a:latin typeface="Times New Roman" panose="02020603050405020304" pitchFamily="18" charset="0"/>
              <a:cs typeface="Times New Roman" panose="02020603050405020304" pitchFamily="18" charset="0"/>
            </a:endParaRPr>
          </a:p>
          <a:p>
            <a:r>
              <a:rPr lang="en-US" sz="2500" b="1" u="sng" dirty="0" err="1">
                <a:latin typeface="Times New Roman" panose="02020603050405020304" pitchFamily="18" charset="0"/>
                <a:cs typeface="Times New Roman" panose="02020603050405020304" pitchFamily="18" charset="0"/>
              </a:rPr>
              <a:t>Giảm</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thiểu</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rủi</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ro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bảo</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mật</a:t>
            </a:r>
            <a:endParaRPr lang="en-US" sz="2500" b="1" u="sng"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  DBF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chặn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tục</a:t>
            </a:r>
            <a:r>
              <a:rPr lang="en-US" sz="2500" dirty="0">
                <a:latin typeface="Times New Roman" panose="02020603050405020304" pitchFamily="18" charset="0"/>
                <a:cs typeface="Times New Roman" panose="02020603050405020304" pitchFamily="18" charset="0"/>
              </a:rPr>
              <a:t> SQL Injection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IP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tiền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nguồn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=&gt; </a:t>
            </a:r>
            <a:r>
              <a:rPr lang="vi-VN" sz="2500" dirty="0">
                <a:latin typeface="Times New Roman" panose="02020603050405020304" pitchFamily="18" charset="0"/>
                <a:cs typeface="Times New Roman" panose="02020603050405020304" pitchFamily="18" charset="0"/>
              </a:rPr>
              <a:t>DBF là một giải pháp bảo mật cần thiết để bảo vệ cơ sở dữ liệu khỏi các cuộc tấn công, kiểm soát quyền truy cập và giảm thiểu rủi ro bảo mật. Khi triển khai DBF ở DB Server, nó có thể giúp bảo vệ cơ sở dữ liệu khỏi các cuộc tấn công bằng cách kiểm soát quyền truy cập vào cơ sở dữ liệu, chặn các lệnh SQL không hợp lệ và giảm thiểu rủi ro bảo mật.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111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857</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NGFW (Next-Generation Firewall) :</vt:lpstr>
      <vt:lpstr>ACL (Access Control List)</vt:lpstr>
      <vt:lpstr>WAF (Web Application Firewall)</vt:lpstr>
      <vt:lpstr>DBF (Database Firewall)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NGFW (Next-Generation Firewall) :</dc:title>
  <dc:creator>Hoàng Đức</dc:creator>
  <cp:lastModifiedBy>Hoàng Đức</cp:lastModifiedBy>
  <cp:revision>2</cp:revision>
  <dcterms:created xsi:type="dcterms:W3CDTF">2023-04-09T10:23:06Z</dcterms:created>
  <dcterms:modified xsi:type="dcterms:W3CDTF">2023-04-09T11:01:58Z</dcterms:modified>
</cp:coreProperties>
</file>