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71" r:id="rId6"/>
    <p:sldId id="277" r:id="rId7"/>
    <p:sldId id="265" r:id="rId8"/>
    <p:sldId id="267" r:id="rId9"/>
    <p:sldId id="268" r:id="rId10"/>
    <p:sldId id="269" r:id="rId11"/>
    <p:sldId id="266" r:id="rId12"/>
    <p:sldId id="270" r:id="rId13"/>
    <p:sldId id="290" r:id="rId14"/>
    <p:sldId id="272" r:id="rId15"/>
    <p:sldId id="273" r:id="rId16"/>
    <p:sldId id="274" r:id="rId18"/>
    <p:sldId id="275" r:id="rId19"/>
    <p:sldId id="281" r:id="rId20"/>
    <p:sldId id="276"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85" d="100"/>
          <a:sy n="85" d="100"/>
        </p:scale>
        <p:origin x="54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456948D-2539-416F-9089-5C939040CB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56948D-2539-416F-9089-5C939040CB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56948D-2539-416F-9089-5C939040CB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56948D-2539-416F-9089-5C939040CB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56948D-2539-416F-9089-5C939040CB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456948D-2539-416F-9089-5C939040CB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456948D-2539-416F-9089-5C939040CBE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456948D-2539-416F-9089-5C939040CBE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6948D-2539-416F-9089-5C939040CBE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456948D-2539-416F-9089-5C939040CB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456948D-2539-416F-9089-5C939040CB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54892-AB69-4890-818A-C196C9DC62C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6948D-2539-416F-9089-5C939040CBE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54892-AB69-4890-818A-C196C9DC62C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5815" y="2799080"/>
            <a:ext cx="10454005" cy="3124200"/>
          </a:xfrm>
        </p:spPr>
        <p:txBody>
          <a:bodyPr>
            <a:noAutofit/>
          </a:bodyPr>
          <a:lstStyle/>
          <a:p>
            <a:r>
              <a:rPr lang="en-US" altLang="en-US" sz="4000" b="1" i="0" dirty="0">
                <a:solidFill>
                  <a:srgbClr val="000000"/>
                </a:solidFill>
                <a:effectLst/>
                <a:latin typeface="Times New Roman" panose="02020603050405020304" pitchFamily="18" charset="0"/>
              </a:rPr>
              <a:t>Design of an Automatic AHB/AHB-Lite Bus Generation System</a:t>
            </a:r>
            <a:endParaRPr lang="en-US" altLang="en-US" sz="3600" b="1" i="0" dirty="0">
              <a:solidFill>
                <a:srgbClr val="000000"/>
              </a:solidFill>
              <a:effectLst/>
              <a:latin typeface="Times New Roman" panose="02020603050405020304" pitchFamily="18" charset="0"/>
            </a:endParaRPr>
          </a:p>
          <a:p>
            <a:endParaRPr lang="en-US" altLang="en-US" sz="3600" b="1" i="0" dirty="0">
              <a:solidFill>
                <a:srgbClr val="000000"/>
              </a:solidFill>
              <a:effectLst/>
              <a:latin typeface="Times New Roman" panose="02020603050405020304" pitchFamily="18" charset="0"/>
            </a:endParaRPr>
          </a:p>
          <a:p>
            <a:r>
              <a:rPr lang="en-US" b="1" dirty="0">
                <a:solidFill>
                  <a:srgbClr val="FF0000"/>
                </a:solidFill>
                <a:latin typeface="Times New Roman" panose="02020603050405020304" pitchFamily="18" charset="0"/>
              </a:rPr>
              <a:t>DucAnh</a:t>
            </a:r>
            <a:endParaRPr lang="en-US" b="1" dirty="0">
              <a:solidFill>
                <a:srgbClr val="FF0000"/>
              </a:solidFill>
              <a:latin typeface="Times New Roman" panose="02020603050405020304" pitchFamily="18" charset="0"/>
            </a:endParaRPr>
          </a:p>
        </p:txBody>
      </p:sp>
      <p:sp>
        <p:nvSpPr>
          <p:cNvPr id="4" name="Rectangle 3"/>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515600" y="6413212"/>
            <a:ext cx="1676399" cy="444788"/>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604854" y="-24856"/>
            <a:ext cx="587145" cy="1461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4853" y="1434100"/>
            <a:ext cx="587146" cy="904060"/>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5368"/>
            <a:ext cx="11604852" cy="20116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604853" y="2338160"/>
            <a:ext cx="587148"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604851" y="4396837"/>
            <a:ext cx="587148"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77911" y="340659"/>
            <a:ext cx="773205" cy="66691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Isosceles Triangle 13"/>
          <p:cNvSpPr/>
          <p:nvPr/>
        </p:nvSpPr>
        <p:spPr>
          <a:xfrm rot="10800000">
            <a:off x="472307" y="1007569"/>
            <a:ext cx="773205" cy="66691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Isosceles Triangle 14"/>
          <p:cNvSpPr/>
          <p:nvPr/>
        </p:nvSpPr>
        <p:spPr>
          <a:xfrm>
            <a:off x="10424832" y="340659"/>
            <a:ext cx="773205" cy="66691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Isosceles Triangle 16"/>
          <p:cNvSpPr/>
          <p:nvPr/>
        </p:nvSpPr>
        <p:spPr>
          <a:xfrm rot="10800000">
            <a:off x="10424832" y="1011868"/>
            <a:ext cx="773205" cy="66691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1"/>
          <a:stretch>
            <a:fillRect/>
          </a:stretch>
        </p:blipFill>
        <p:spPr>
          <a:xfrm rot="10800000">
            <a:off x="0" y="1996312"/>
            <a:ext cx="2503369" cy="907471"/>
          </a:xfrm>
          <a:prstGeom prst="rect">
            <a:avLst/>
          </a:prstGeom>
        </p:spPr>
      </p:pic>
      <p:sp>
        <p:nvSpPr>
          <p:cNvPr id="12" name="Text Box 11"/>
          <p:cNvSpPr txBox="1"/>
          <p:nvPr/>
        </p:nvSpPr>
        <p:spPr>
          <a:xfrm>
            <a:off x="8191500" y="5256530"/>
            <a:ext cx="237299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15/09/2024</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94044" y="520513"/>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AHB Arbiter </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09600" y="1123018"/>
            <a:ext cx="1022096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Arbiter block in the AMBA AHB Interconnect model functions to manage access requests to the AHB bus from various Masters.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Arbiter handles these requests based on several criteria, such as the priority level of each Master, the waiting time of access requests, and other factors. After processing, the Arbiter will send a signal to the Master that is granted permission to access the AHB bus.</a:t>
            </a:r>
            <a:endParaRPr lang="en-US"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1"/>
          <a:stretch>
            <a:fillRect/>
          </a:stretch>
        </p:blipFill>
        <p:spPr>
          <a:xfrm>
            <a:off x="427834" y="2673779"/>
            <a:ext cx="5668166" cy="2953162"/>
          </a:xfrm>
          <a:prstGeom prst="rect">
            <a:avLst/>
          </a:prstGeom>
        </p:spPr>
      </p:pic>
      <p:sp>
        <p:nvSpPr>
          <p:cNvPr id="6" name="Rectangle 5"/>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rot="10800000">
            <a:off x="0" y="-45425"/>
            <a:ext cx="2503369" cy="9074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904757" y="224677"/>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AHB Master to Slave</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35770" y="1148418"/>
            <a:ext cx="10919909" cy="1709571"/>
          </a:xfrm>
          <a:prstGeom prst="rect">
            <a:avLst/>
          </a:prstGeom>
          <a:noFill/>
        </p:spPr>
        <p:txBody>
          <a:bodyPr wrap="square">
            <a:spAutoFit/>
          </a:bodyPr>
          <a:lstStyle/>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When the selection signal of master (HMASTER = 0) is </a:t>
            </a:r>
            <a:r>
              <a:rPr lang="en-US" b="0" i="0" dirty="0" err="1">
                <a:solidFill>
                  <a:srgbClr val="000000"/>
                </a:solidFill>
                <a:effectLst/>
                <a:latin typeface="Times New Roman" panose="02020603050405020304" pitchFamily="18" charset="0"/>
                <a:cs typeface="Times New Roman" panose="02020603050405020304" pitchFamily="18" charset="0"/>
              </a:rPr>
              <a:t>actived</a:t>
            </a:r>
            <a:r>
              <a:rPr lang="en-US" b="0" i="0" dirty="0">
                <a:solidFill>
                  <a:srgbClr val="000000"/>
                </a:solidFill>
                <a:effectLst/>
                <a:latin typeface="Times New Roman" panose="02020603050405020304" pitchFamily="18" charset="0"/>
                <a:cs typeface="Times New Roman" panose="02020603050405020304" pitchFamily="18" charset="0"/>
              </a:rPr>
              <a:t>, the signals from Master 0 (HADDR0, HPROT0, HTRANS0, HWRITE0, HSIZE0, HBURST0, HWDATA0) are selected to transmit data. </a:t>
            </a:r>
            <a:endParaRPr lang="en-US"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Similarly, when HMASTER=1 is </a:t>
            </a:r>
            <a:r>
              <a:rPr lang="en-US" b="0" i="0" dirty="0" err="1">
                <a:solidFill>
                  <a:srgbClr val="000000"/>
                </a:solidFill>
                <a:effectLst/>
                <a:latin typeface="Times New Roman" panose="02020603050405020304" pitchFamily="18" charset="0"/>
                <a:cs typeface="Times New Roman" panose="02020603050405020304" pitchFamily="18" charset="0"/>
              </a:rPr>
              <a:t>actived</a:t>
            </a:r>
            <a:r>
              <a:rPr lang="en-US" b="0" i="0" dirty="0">
                <a:solidFill>
                  <a:srgbClr val="000000"/>
                </a:solidFill>
                <a:effectLst/>
                <a:latin typeface="Times New Roman" panose="02020603050405020304" pitchFamily="18" charset="0"/>
                <a:cs typeface="Times New Roman" panose="02020603050405020304" pitchFamily="18" charset="0"/>
              </a:rPr>
              <a:t>, the signals from Master 1 (HADDR1, HPROT1, HTRANS1, HWRITE1, HSIZE1, HBURST1, HWDATA1) are selected to transmit data.</a:t>
            </a:r>
            <a:endParaRPr lang="en-US"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95724" y="2836096"/>
            <a:ext cx="4709090" cy="35013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rot="10800000">
            <a:off x="0" y="-45425"/>
            <a:ext cx="2503369" cy="9074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27724" y="436310"/>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Overview Gen RTL Design with Python Scripting</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92480" y="1169259"/>
            <a:ext cx="83312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Using WSL (Windows Subsystem for Linux) with the Ubuntu 22.04 or 20.04 kernel, or other applications running a Linux operating system.</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826" y="2531640"/>
            <a:ext cx="5290017" cy="2110309"/>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691" y="2527065"/>
            <a:ext cx="5717396" cy="2110308"/>
          </a:xfrm>
          <a:prstGeom prst="rect">
            <a:avLst/>
          </a:prstGeom>
        </p:spPr>
      </p:pic>
      <p:sp>
        <p:nvSpPr>
          <p:cNvPr id="10" name="TextBox 9"/>
          <p:cNvSpPr txBox="1"/>
          <p:nvPr/>
        </p:nvSpPr>
        <p:spPr>
          <a:xfrm>
            <a:off x="792480" y="1931163"/>
            <a:ext cx="83312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Using Python Scripting to execute system commands.</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0" y="6413212"/>
            <a:ext cx="10516675"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p:cNvSpPr/>
          <p:nvPr/>
        </p:nvSpPr>
        <p:spPr>
          <a:xfrm rot="5400000">
            <a:off x="5199506" y="5108105"/>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p:cNvSpPr/>
          <p:nvPr/>
        </p:nvSpPr>
        <p:spPr>
          <a:xfrm rot="5400000">
            <a:off x="9217431" y="5113970"/>
            <a:ext cx="539812" cy="205867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p:cNvSpPr/>
          <p:nvPr/>
        </p:nvSpPr>
        <p:spPr>
          <a:xfrm rot="5400000">
            <a:off x="7181788" y="5137000"/>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Rectangle 16"/>
          <p:cNvSpPr/>
          <p:nvPr/>
        </p:nvSpPr>
        <p:spPr>
          <a:xfrm rot="5400000">
            <a:off x="3140829" y="5105760"/>
            <a:ext cx="546847" cy="205867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p:cNvSpPr/>
          <p:nvPr/>
        </p:nvSpPr>
        <p:spPr>
          <a:xfrm rot="5400000">
            <a:off x="1085669" y="5104590"/>
            <a:ext cx="539811" cy="20586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p:cNvSpPr/>
          <p:nvPr/>
        </p:nvSpPr>
        <p:spPr>
          <a:xfrm rot="5400000">
            <a:off x="-106789" y="5970807"/>
            <a:ext cx="539812" cy="3262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3"/>
          <a:stretch>
            <a:fillRect/>
          </a:stretch>
        </p:blipFill>
        <p:spPr>
          <a:xfrm rot="10800000">
            <a:off x="0" y="-45425"/>
            <a:ext cx="2503369" cy="9074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27724" y="225873"/>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Overview Gen RTL Design with Python Scripting</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406399" y="701041"/>
            <a:ext cx="6842927" cy="2907536"/>
          </a:xfrm>
          <a:prstGeom prst="rect">
            <a:avLst/>
          </a:prstGeom>
        </p:spPr>
      </p:pic>
      <p:sp>
        <p:nvSpPr>
          <p:cNvPr id="5" name="TextBox 4"/>
          <p:cNvSpPr txBox="1"/>
          <p:nvPr/>
        </p:nvSpPr>
        <p:spPr>
          <a:xfrm>
            <a:off x="264160" y="3608577"/>
            <a:ext cx="10789920"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features that WSL (Windows Subsystem for Linux) offers: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Access to Linux Functionality: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allows administrators and developers to use all the functions and tools of Linux directly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Linux commands, including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dpkg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others, operate normally on the Windows system due to the optimization of WSL.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Development and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and developers can effectively use WSL to develop cross-platform applications and manage IT infrastructure directly on Windows.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Command Execution: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 can run Linux commands and applications from the Windows interface and vice versa.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for Various Tools and Languages: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supports running tools and programming languages such as NodeJS, vim, JavaScript, C/C++, and more.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rot="10800000">
            <a:off x="9141783" y="9253"/>
            <a:ext cx="2503369" cy="9074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27724" y="225873"/>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Overview Gen RTL Design with Python Scripting</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Rectangle 5"/>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129014" y="766692"/>
            <a:ext cx="4410636" cy="5154699"/>
          </a:xfrm>
          <a:prstGeom prst="rect">
            <a:avLst/>
          </a:prstGeom>
        </p:spPr>
      </p:pic>
      <p:sp>
        <p:nvSpPr>
          <p:cNvPr id="12" name="TextBox 11"/>
          <p:cNvSpPr txBox="1"/>
          <p:nvPr/>
        </p:nvSpPr>
        <p:spPr>
          <a:xfrm>
            <a:off x="923365" y="5949063"/>
            <a:ext cx="546847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 of the AHB Bus Auto-Design System</a:t>
            </a:r>
            <a:endParaRPr lang="en-US" b="1" dirty="0">
              <a:latin typeface="Times New Roman" panose="02020603050405020304" pitchFamily="18" charset="0"/>
              <a:cs typeface="Times New Roman" panose="02020603050405020304" pitchFamily="18" charset="0"/>
            </a:endParaRPr>
          </a:p>
        </p:txBody>
      </p:sp>
      <p:sp>
        <p:nvSpPr>
          <p:cNvPr id="13" name="Rectangle 2"/>
          <p:cNvSpPr>
            <a:spLocks noChangeArrowheads="1"/>
          </p:cNvSpPr>
          <p:nvPr/>
        </p:nvSpPr>
        <p:spPr bwMode="auto">
          <a:xfrm>
            <a:off x="4993342" y="1288216"/>
            <a:ext cx="627529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AHB Bus Auto-Design system is an automated tool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to generate AHB bus configurations based on user-provided input.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process begins when the user initiates the system by running a script, typically named </a:t>
            </a:r>
            <a:r>
              <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gen_bus_ahb.py.</a:t>
            </a:r>
            <a:endPar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2"/>
          <a:stretch>
            <a:fillRect/>
          </a:stretch>
        </p:blipFill>
        <p:spPr>
          <a:xfrm rot="10800000">
            <a:off x="0" y="-45425"/>
            <a:ext cx="2503369" cy="9074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27724" y="225873"/>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Result Gen RTL Design with Python Scripting</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p:cNvSpPr txBox="1"/>
          <p:nvPr/>
        </p:nvSpPr>
        <p:spPr>
          <a:xfrm>
            <a:off x="178113" y="861395"/>
            <a:ext cx="656216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system window interface after displaying the result</a:t>
            </a:r>
            <a:endParaRPr lang="en-US"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
          <a:stretch>
            <a:fillRect/>
          </a:stretch>
        </p:blipFill>
        <p:spPr>
          <a:xfrm rot="10800000">
            <a:off x="0" y="-45425"/>
            <a:ext cx="2503369" cy="907471"/>
          </a:xfrm>
          <a:prstGeom prst="rect">
            <a:avLst/>
          </a:prstGeom>
        </p:spPr>
      </p:pic>
      <p:pic>
        <p:nvPicPr>
          <p:cNvPr id="3" name="Picture 2"/>
          <p:cNvPicPr>
            <a:picLocks noChangeAspect="1"/>
          </p:cNvPicPr>
          <p:nvPr/>
        </p:nvPicPr>
        <p:blipFill>
          <a:blip r:embed="rId2"/>
          <a:stretch>
            <a:fillRect/>
          </a:stretch>
        </p:blipFill>
        <p:spPr>
          <a:xfrm>
            <a:off x="106680" y="1230630"/>
            <a:ext cx="5561965" cy="3525520"/>
          </a:xfrm>
          <a:prstGeom prst="rect">
            <a:avLst/>
          </a:prstGeom>
        </p:spPr>
      </p:pic>
      <p:pic>
        <p:nvPicPr>
          <p:cNvPr id="8" name="Picture 7"/>
          <p:cNvPicPr>
            <a:picLocks noChangeAspect="1"/>
          </p:cNvPicPr>
          <p:nvPr/>
        </p:nvPicPr>
        <p:blipFill>
          <a:blip r:embed="rId3"/>
          <a:srcRect r="6672"/>
          <a:stretch>
            <a:fillRect/>
          </a:stretch>
        </p:blipFill>
        <p:spPr>
          <a:xfrm>
            <a:off x="5105400" y="2823845"/>
            <a:ext cx="6946900" cy="33775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27724" y="225873"/>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Result Gen RTL Design with Python Scripting</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Rectangle 5"/>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1"/>
          <a:srcRect l="1920" t="22230"/>
          <a:stretch>
            <a:fillRect/>
          </a:stretch>
        </p:blipFill>
        <p:spPr>
          <a:xfrm>
            <a:off x="22225" y="2958465"/>
            <a:ext cx="7098665" cy="3454400"/>
          </a:xfrm>
          <a:prstGeom prst="rect">
            <a:avLst/>
          </a:prstGeom>
        </p:spPr>
      </p:pic>
      <p:pic>
        <p:nvPicPr>
          <p:cNvPr id="10" name="Picture 9"/>
          <p:cNvPicPr>
            <a:picLocks noChangeAspect="1"/>
          </p:cNvPicPr>
          <p:nvPr/>
        </p:nvPicPr>
        <p:blipFill rotWithShape="1">
          <a:blip r:embed="rId2"/>
          <a:srcRect l="1384" t="8776" b="5741"/>
          <a:stretch>
            <a:fillRect/>
          </a:stretch>
        </p:blipFill>
        <p:spPr>
          <a:xfrm>
            <a:off x="4507230" y="671195"/>
            <a:ext cx="7082790" cy="2757805"/>
          </a:xfrm>
          <a:prstGeom prst="rect">
            <a:avLst/>
          </a:prstGeom>
        </p:spPr>
      </p:pic>
      <p:pic>
        <p:nvPicPr>
          <p:cNvPr id="13" name="Picture 12"/>
          <p:cNvPicPr>
            <a:picLocks noChangeAspect="1"/>
          </p:cNvPicPr>
          <p:nvPr/>
        </p:nvPicPr>
        <p:blipFill>
          <a:blip r:embed="rId3"/>
          <a:stretch>
            <a:fillRect/>
          </a:stretch>
        </p:blipFill>
        <p:spPr>
          <a:xfrm rot="10800000">
            <a:off x="0" y="-45425"/>
            <a:ext cx="2503369" cy="9074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457" y="230721"/>
            <a:ext cx="9650507" cy="57887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Verification Guidance And Checklist</a:t>
            </a:r>
            <a:endParaRPr lang="en-US" sz="4000" dirty="0">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19069" y="188691"/>
            <a:ext cx="581475" cy="690698"/>
          </a:xfrm>
          <a:prstGeom prst="rtTriangl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48064" y="935280"/>
            <a:ext cx="4200218"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Overview Verification Environment</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354965" y="1430655"/>
            <a:ext cx="10950575" cy="5368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457" y="230721"/>
            <a:ext cx="9650507" cy="57887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Verification Guidance And Checklist</a:t>
            </a:r>
            <a:endParaRPr lang="en-US" sz="4000" dirty="0">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19069" y="188691"/>
            <a:ext cx="581475" cy="690698"/>
          </a:xfrm>
          <a:prstGeom prst="rtTriangl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48064" y="935280"/>
            <a:ext cx="4200218"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Overview Verification Environment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02235" y="1376045"/>
            <a:ext cx="11256645" cy="5035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457" y="230721"/>
            <a:ext cx="9650507" cy="57887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Verification Guidance And Checklist</a:t>
            </a:r>
            <a:endParaRPr lang="en-US" sz="4000" dirty="0">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19069" y="188691"/>
            <a:ext cx="581475" cy="690698"/>
          </a:xfrm>
          <a:prstGeom prst="rtTriangl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48064" y="935280"/>
            <a:ext cx="4200218" cy="368300"/>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Gen Top Verification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74625" y="1430655"/>
            <a:ext cx="7618095" cy="2762250"/>
          </a:xfrm>
          <a:prstGeom prst="rect">
            <a:avLst/>
          </a:prstGeom>
        </p:spPr>
      </p:pic>
      <p:sp>
        <p:nvSpPr>
          <p:cNvPr id="12" name="Action Button: Blank 11">
            <a:hlinkClick r:id="" action="ppaction://noaction" highlightClick="1"/>
          </p:cNvPr>
          <p:cNvSpPr/>
          <p:nvPr/>
        </p:nvSpPr>
        <p:spPr>
          <a:xfrm>
            <a:off x="3132455" y="3942080"/>
            <a:ext cx="1344930" cy="334645"/>
          </a:xfrm>
          <a:prstGeom prst="actionButtonBlank">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Picture 12"/>
          <p:cNvPicPr>
            <a:picLocks noChangeAspect="1"/>
          </p:cNvPicPr>
          <p:nvPr/>
        </p:nvPicPr>
        <p:blipFill>
          <a:blip r:embed="rId2"/>
          <a:stretch>
            <a:fillRect/>
          </a:stretch>
        </p:blipFill>
        <p:spPr>
          <a:xfrm>
            <a:off x="4563110" y="3769360"/>
            <a:ext cx="6867525" cy="2544445"/>
          </a:xfrm>
          <a:prstGeom prst="rect">
            <a:avLst/>
          </a:prstGeom>
        </p:spPr>
      </p:pic>
      <p:sp>
        <p:nvSpPr>
          <p:cNvPr id="14" name="Action Button: Blank 11">
            <a:hlinkClick r:id="" action="ppaction://noaction" highlightClick="1"/>
          </p:cNvPr>
          <p:cNvSpPr/>
          <p:nvPr/>
        </p:nvSpPr>
        <p:spPr>
          <a:xfrm>
            <a:off x="8151495" y="5553710"/>
            <a:ext cx="1228090" cy="198755"/>
          </a:xfrm>
          <a:prstGeom prst="actionButtonBlank">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stretch>
            <a:fillRect/>
          </a:stretch>
        </p:blipFill>
        <p:spPr>
          <a:xfrm rot="10800000">
            <a:off x="-313" y="-272"/>
            <a:ext cx="2503369" cy="907471"/>
          </a:xfrm>
          <a:prstGeom prst="rect">
            <a:avLst/>
          </a:prstGeom>
        </p:spPr>
      </p:pic>
      <p:sp>
        <p:nvSpPr>
          <p:cNvPr id="3" name="Content Placeholder 2"/>
          <p:cNvSpPr>
            <a:spLocks noGrp="1"/>
          </p:cNvSpPr>
          <p:nvPr>
            <p:ph idx="1"/>
          </p:nvPr>
        </p:nvSpPr>
        <p:spPr>
          <a:xfrm>
            <a:off x="838200" y="1407459"/>
            <a:ext cx="10515600" cy="4607206"/>
          </a:xfrm>
        </p:spPr>
        <p:txBody>
          <a:bodyPr/>
          <a:lstStyle/>
          <a:p>
            <a:pPr>
              <a:lnSpc>
                <a:spcPct val="150000"/>
              </a:lnSpc>
            </a:pPr>
            <a:r>
              <a:rPr lang="en-US" dirty="0">
                <a:solidFill>
                  <a:srgbClr val="FF0000"/>
                </a:solidFill>
              </a:rPr>
              <a:t>Introduction</a:t>
            </a:r>
            <a:endParaRPr lang="en-US" dirty="0">
              <a:solidFill>
                <a:srgbClr val="FF0000"/>
              </a:solidFill>
            </a:endParaRPr>
          </a:p>
          <a:p>
            <a:pPr>
              <a:lnSpc>
                <a:spcPct val="150000"/>
              </a:lnSpc>
            </a:pPr>
            <a:r>
              <a:rPr lang="en-US" dirty="0">
                <a:solidFill>
                  <a:srgbClr val="FF0000"/>
                </a:solidFill>
              </a:rPr>
              <a:t>Design Description</a:t>
            </a:r>
            <a:endParaRPr lang="en-US" dirty="0">
              <a:solidFill>
                <a:srgbClr val="FF0000"/>
              </a:solidFill>
            </a:endParaRPr>
          </a:p>
          <a:p>
            <a:pPr>
              <a:lnSpc>
                <a:spcPct val="150000"/>
              </a:lnSpc>
            </a:pPr>
            <a:r>
              <a:rPr lang="en-US" dirty="0">
                <a:solidFill>
                  <a:srgbClr val="FF0000"/>
                </a:solidFill>
              </a:rPr>
              <a:t>Verification Guidance And </a:t>
            </a:r>
            <a:r>
              <a:rPr lang="en-US" dirty="0" err="1">
                <a:solidFill>
                  <a:srgbClr val="FF0000"/>
                </a:solidFill>
              </a:rPr>
              <a:t>CheckList</a:t>
            </a:r>
            <a:endParaRPr lang="en-US" dirty="0"/>
          </a:p>
        </p:txBody>
      </p:sp>
      <p:sp>
        <p:nvSpPr>
          <p:cNvPr id="4" name="Rectangle 3"/>
          <p:cNvSpPr/>
          <p:nvPr/>
        </p:nvSpPr>
        <p:spPr>
          <a:xfrm>
            <a:off x="838200" y="655076"/>
            <a:ext cx="7283824" cy="57887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t>	Contents</a:t>
            </a:r>
            <a:endParaRPr lang="en-US" sz="4000" dirty="0">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892811" y="600465"/>
            <a:ext cx="581475" cy="690698"/>
          </a:xfrm>
          <a:prstGeom prst="rtTriangl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457" y="230721"/>
            <a:ext cx="9650507" cy="57887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Verification Guidance And Checklist</a:t>
            </a:r>
            <a:endParaRPr lang="en-US" sz="4000" dirty="0">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19069" y="188691"/>
            <a:ext cx="581475" cy="690698"/>
          </a:xfrm>
          <a:prstGeom prst="rtTriangl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264160" y="1322705"/>
            <a:ext cx="10372725" cy="3810000"/>
          </a:xfrm>
          <a:prstGeom prst="rect">
            <a:avLst/>
          </a:prstGeom>
        </p:spPr>
      </p:pic>
      <p:sp>
        <p:nvSpPr>
          <p:cNvPr id="18" name="Oval 17"/>
          <p:cNvSpPr/>
          <p:nvPr/>
        </p:nvSpPr>
        <p:spPr>
          <a:xfrm>
            <a:off x="5774690" y="3750945"/>
            <a:ext cx="2169795" cy="377825"/>
          </a:xfrm>
          <a:prstGeom prst="ellipse">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12" name="Oval 11"/>
          <p:cNvSpPr/>
          <p:nvPr/>
        </p:nvSpPr>
        <p:spPr>
          <a:xfrm>
            <a:off x="805180" y="3750945"/>
            <a:ext cx="1353185" cy="653415"/>
          </a:xfrm>
          <a:prstGeom prst="ellipse">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6481" y="607239"/>
            <a:ext cx="7599016" cy="57887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	Introduction</a:t>
            </a:r>
            <a:endParaRPr lang="en-US" sz="4000" dirty="0">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836036" y="550266"/>
            <a:ext cx="581475" cy="720586"/>
          </a:xfrm>
          <a:prstGeom prst="rtTriangl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744069" y="2620228"/>
            <a:ext cx="6939653" cy="7090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Using Verilog to Design RTL</a:t>
            </a:r>
            <a:endPar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748551" y="4537007"/>
            <a:ext cx="6958359" cy="7090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50000"/>
              </a:lnSpc>
            </a:pPr>
            <a:r>
              <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Check Coverage Report </a:t>
            </a:r>
            <a:endPar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766481" y="1500529"/>
            <a:ext cx="6916272" cy="8204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50000"/>
              </a:lnSpc>
            </a:pPr>
            <a:r>
              <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Learn about AHB/AHB-lite Bus based AMBA Architecture</a:t>
            </a:r>
            <a:endPar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Rectangle 8"/>
          <p:cNvSpPr/>
          <p:nvPr/>
        </p:nvSpPr>
        <p:spPr>
          <a:xfrm>
            <a:off x="748551" y="3561357"/>
            <a:ext cx="6934977" cy="7090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50000"/>
              </a:lnSpc>
            </a:pPr>
            <a:r>
              <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Design Test Plan and Verification Design</a:t>
            </a:r>
            <a:endPar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748551" y="5424655"/>
            <a:ext cx="6958359" cy="7090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50000"/>
              </a:lnSpc>
            </a:pPr>
            <a:r>
              <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Presentation and Reporting of design results</a:t>
            </a:r>
            <a:endParaRPr lang="en-US"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1" y="6413212"/>
            <a:ext cx="10971763"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11645153" y="0"/>
            <a:ext cx="570511"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p:cNvSpPr/>
          <p:nvPr/>
        </p:nvSpPr>
        <p:spPr>
          <a:xfrm>
            <a:off x="11645152" y="2058677"/>
            <a:ext cx="570511"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Rectangle 14"/>
          <p:cNvSpPr/>
          <p:nvPr/>
        </p:nvSpPr>
        <p:spPr>
          <a:xfrm>
            <a:off x="11645151" y="4128154"/>
            <a:ext cx="570511"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941364" y="436310"/>
            <a:ext cx="5581934" cy="368300"/>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en-US" dirty="0">
                <a:latin typeface="Times New Roman" panose="02020603050405020304" pitchFamily="18" charset="0"/>
                <a:cs typeface="Times New Roman" panose="02020603050405020304" pitchFamily="18" charset="0"/>
              </a:rPr>
              <a:t>Steps to follow:</a:t>
            </a:r>
            <a:endParaRPr lang="en-US" alt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0" y="6413212"/>
            <a:ext cx="10516675"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1"/>
          <a:stretch>
            <a:fillRect/>
          </a:stretch>
        </p:blipFill>
        <p:spPr>
          <a:xfrm rot="10800000">
            <a:off x="0" y="-45425"/>
            <a:ext cx="2503369" cy="907471"/>
          </a:xfrm>
          <a:prstGeom prst="rect">
            <a:avLst/>
          </a:prstGeom>
        </p:spPr>
      </p:pic>
      <p:pic>
        <p:nvPicPr>
          <p:cNvPr id="3" name="Picture 2"/>
          <p:cNvPicPr>
            <a:picLocks noChangeAspect="1"/>
          </p:cNvPicPr>
          <p:nvPr/>
        </p:nvPicPr>
        <p:blipFill>
          <a:blip r:embed="rId2"/>
          <a:stretch>
            <a:fillRect/>
          </a:stretch>
        </p:blipFill>
        <p:spPr>
          <a:xfrm>
            <a:off x="0" y="1048385"/>
            <a:ext cx="12192000" cy="5121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91709" y="1270150"/>
            <a:ext cx="5581934" cy="368300"/>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TOP MODULE AHB M2S2 AND M3S3</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058670"/>
            <a:ext cx="5686425" cy="36817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2"/>
          <a:stretch>
            <a:fillRect/>
          </a:stretch>
        </p:blipFill>
        <p:spPr>
          <a:xfrm rot="10800000">
            <a:off x="0" y="-45425"/>
            <a:ext cx="2503369" cy="907471"/>
          </a:xfrm>
          <a:prstGeom prst="rect">
            <a:avLst/>
          </a:prstGeom>
        </p:spPr>
      </p:pic>
      <p:pic>
        <p:nvPicPr>
          <p:cNvPr id="2" name="Content Placeholder 8"/>
          <p:cNvPicPr>
            <a:picLocks noGrp="1" noChangeAspect="1"/>
          </p:cNvPicPr>
          <p:nvPr>
            <p:ph idx="1"/>
          </p:nvPr>
        </p:nvPicPr>
        <p:blipFill>
          <a:blip r:embed="rId3"/>
          <a:stretch>
            <a:fillRect/>
          </a:stretch>
        </p:blipFill>
        <p:spPr>
          <a:xfrm>
            <a:off x="5971540" y="1883410"/>
            <a:ext cx="5536565" cy="3772535"/>
          </a:xfrm>
        </p:spPr>
      </p:pic>
      <p:sp>
        <p:nvSpPr>
          <p:cNvPr id="4" name="Rectangle 3"/>
          <p:cNvSpPr/>
          <p:nvPr/>
        </p:nvSpPr>
        <p:spPr>
          <a:xfrm>
            <a:off x="434787" y="445874"/>
            <a:ext cx="7283824" cy="57887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sz="4000" dirty="0">
                <a:latin typeface="Times New Roman" panose="02020603050405020304" pitchFamily="18" charset="0"/>
                <a:cs typeface="Times New Roman" panose="02020603050405020304" pitchFamily="18" charset="0"/>
              </a:rPr>
              <a:t>	Design Description</a:t>
            </a:r>
            <a:endParaRPr lang="en-US" sz="4000" dirty="0">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489398" y="403844"/>
            <a:ext cx="581475" cy="690698"/>
          </a:xfrm>
          <a:prstGeom prst="rtTriangl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rot="10800000">
            <a:off x="0" y="-45425"/>
            <a:ext cx="2503369" cy="907471"/>
          </a:xfrm>
          <a:prstGeom prst="rect">
            <a:avLst/>
          </a:prstGeom>
        </p:spPr>
      </p:pic>
      <p:sp>
        <p:nvSpPr>
          <p:cNvPr id="11" name="TextBox 10"/>
          <p:cNvSpPr txBox="1"/>
          <p:nvPr/>
        </p:nvSpPr>
        <p:spPr>
          <a:xfrm>
            <a:off x="2767150" y="1139077"/>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AHB – Lite 2 Slave</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50" y="1622735"/>
            <a:ext cx="3886200" cy="3838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346" y="1647825"/>
            <a:ext cx="5705475" cy="35623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Rectangle 3"/>
          <p:cNvSpPr/>
          <p:nvPr/>
        </p:nvSpPr>
        <p:spPr>
          <a:xfrm>
            <a:off x="434787" y="445874"/>
            <a:ext cx="7283824" cy="57887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sz="4000" dirty="0">
                <a:latin typeface="Times New Roman" panose="02020603050405020304" pitchFamily="18" charset="0"/>
                <a:cs typeface="Times New Roman" panose="02020603050405020304" pitchFamily="18" charset="0"/>
              </a:rPr>
              <a:t>	Design Description</a:t>
            </a:r>
            <a:endParaRPr lang="en-US" sz="4000" dirty="0">
              <a:latin typeface="Times New Roman" panose="02020603050405020304" pitchFamily="18" charset="0"/>
              <a:cs typeface="Times New Roman" panose="02020603050405020304" pitchFamily="18" charset="0"/>
            </a:endParaRPr>
          </a:p>
        </p:txBody>
      </p:sp>
      <p:sp>
        <p:nvSpPr>
          <p:cNvPr id="3" name="Right Triangle 2"/>
          <p:cNvSpPr/>
          <p:nvPr/>
        </p:nvSpPr>
        <p:spPr>
          <a:xfrm rot="5400000">
            <a:off x="489398" y="403844"/>
            <a:ext cx="581475" cy="690698"/>
          </a:xfrm>
          <a:prstGeom prst="rtTriangl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125338" y="1113015"/>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AHB – Lite 2 Slave</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965689" y="1424956"/>
            <a:ext cx="3487270"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AHB Default Slave</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58588" y="1733781"/>
            <a:ext cx="541468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State machine of an </a:t>
            </a:r>
            <a:r>
              <a:rPr lang="en-US" dirty="0" err="1">
                <a:latin typeface="Times New Roman" panose="02020603050405020304" pitchFamily="18" charset="0"/>
                <a:cs typeface="Times New Roman" panose="02020603050405020304" pitchFamily="18" charset="0"/>
              </a:rPr>
              <a:t>ahb</a:t>
            </a:r>
            <a:r>
              <a:rPr lang="en-US" dirty="0">
                <a:latin typeface="Times New Roman" panose="02020603050405020304" pitchFamily="18" charset="0"/>
                <a:cs typeface="Times New Roman" panose="02020603050405020304" pitchFamily="18" charset="0"/>
              </a:rPr>
              <a:t> default slave block</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39718" y="2138379"/>
            <a:ext cx="6490448" cy="1704569"/>
          </a:xfrm>
          <a:prstGeom prst="rect">
            <a:avLst/>
          </a:prstGeom>
          <a:noFill/>
        </p:spPr>
        <p:txBody>
          <a:bodyPr wrap="square" rtlCol="0">
            <a:spAutoFit/>
          </a:bodyPr>
          <a:lstStyle/>
          <a:p>
            <a:pPr marL="285750" indent="-285750">
              <a:lnSpc>
                <a:spcPct val="150000"/>
              </a:lnSpc>
              <a:buFontTx/>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a:t>
            </a:r>
            <a:r>
              <a:rPr lang="en-US" b="1" dirty="0">
                <a:latin typeface="Times New Roman" panose="02020603050405020304" pitchFamily="18" charset="0"/>
                <a:ea typeface="Tahoma" panose="020B0604030504040204" pitchFamily="34" charset="0"/>
                <a:cs typeface="Times New Roman" panose="02020603050405020304" pitchFamily="18" charset="0"/>
              </a:rPr>
              <a:t>Default Slave </a:t>
            </a:r>
            <a:r>
              <a:rPr lang="en-US" dirty="0">
                <a:latin typeface="Times New Roman" panose="02020603050405020304" pitchFamily="18" charset="0"/>
                <a:ea typeface="Tahoma" panose="020B0604030504040204" pitchFamily="34" charset="0"/>
                <a:cs typeface="Times New Roman" panose="02020603050405020304" pitchFamily="18" charset="0"/>
              </a:rPr>
              <a:t>is used to handle invalid AHB bus request.</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lnSpc>
                <a:spcPct val="150000"/>
              </a:lnSpc>
              <a:buFontTx/>
              <a:buChar char="-"/>
            </a:pPr>
            <a:r>
              <a:rPr lang="en-US" dirty="0">
                <a:latin typeface="Times New Roman" panose="02020603050405020304" pitchFamily="18" charset="0"/>
                <a:ea typeface="Tahoma" panose="020B0604030504040204" pitchFamily="34" charset="0"/>
                <a:cs typeface="Times New Roman" panose="02020603050405020304" pitchFamily="18" charset="0"/>
              </a:rPr>
              <a:t>When no slave is selected, the </a:t>
            </a:r>
            <a:r>
              <a:rPr lang="en-US" b="1" dirty="0">
                <a:latin typeface="Times New Roman" panose="02020603050405020304" pitchFamily="18" charset="0"/>
                <a:ea typeface="Tahoma" panose="020B0604030504040204" pitchFamily="34" charset="0"/>
                <a:cs typeface="Times New Roman" panose="02020603050405020304" pitchFamily="18" charset="0"/>
              </a:rPr>
              <a:t>Default Slave </a:t>
            </a:r>
            <a:r>
              <a:rPr lang="en-US" dirty="0">
                <a:latin typeface="Times New Roman" panose="02020603050405020304" pitchFamily="18" charset="0"/>
                <a:ea typeface="Tahoma" panose="020B0604030504040204" pitchFamily="34" charset="0"/>
                <a:cs typeface="Times New Roman" panose="02020603050405020304" pitchFamily="18" charset="0"/>
              </a:rPr>
              <a:t>respond to Master’s request to ensure that bus doesn’t hang or an </a:t>
            </a:r>
            <a:r>
              <a:rPr lang="en-US" dirty="0" err="1">
                <a:latin typeface="Times New Roman" panose="02020603050405020304" pitchFamily="18" charset="0"/>
                <a:ea typeface="Tahoma" panose="020B0604030504040204" pitchFamily="34" charset="0"/>
                <a:cs typeface="Times New Roman" panose="02020603050405020304" pitchFamily="18" charset="0"/>
              </a:rPr>
              <a:t>undifined</a:t>
            </a:r>
            <a:r>
              <a:rPr lang="en-US" dirty="0">
                <a:latin typeface="Times New Roman" panose="02020603050405020304" pitchFamily="18" charset="0"/>
                <a:ea typeface="Tahoma" panose="020B0604030504040204" pitchFamily="34" charset="0"/>
                <a:cs typeface="Times New Roman" panose="02020603050405020304" pitchFamily="18" charset="0"/>
              </a:rPr>
              <a:t> state.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  </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74659" y="3712899"/>
            <a:ext cx="5280212" cy="26401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2"/>
          <a:stretch>
            <a:fillRect/>
          </a:stretch>
        </p:blipFill>
        <p:spPr>
          <a:xfrm>
            <a:off x="392250" y="2545788"/>
            <a:ext cx="4777041" cy="3270234"/>
          </a:xfrm>
          <a:prstGeom prst="rect">
            <a:avLst/>
          </a:prstGeom>
        </p:spPr>
      </p:pic>
      <p:sp>
        <p:nvSpPr>
          <p:cNvPr id="9" name="Rectangle 8"/>
          <p:cNvSpPr/>
          <p:nvPr/>
        </p:nvSpPr>
        <p:spPr>
          <a:xfrm>
            <a:off x="0" y="6413212"/>
            <a:ext cx="10516676" cy="444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Rectangle 14"/>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rot="10800000">
            <a:off x="0" y="-45425"/>
            <a:ext cx="2503369" cy="907471"/>
          </a:xfrm>
          <a:prstGeom prst="rect">
            <a:avLst/>
          </a:prstGeom>
        </p:spPr>
      </p:pic>
      <p:sp>
        <p:nvSpPr>
          <p:cNvPr id="4" name="Rectangle 3"/>
          <p:cNvSpPr/>
          <p:nvPr/>
        </p:nvSpPr>
        <p:spPr>
          <a:xfrm>
            <a:off x="434787" y="445874"/>
            <a:ext cx="7283824" cy="57887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sz="4000" dirty="0">
                <a:latin typeface="Times New Roman" panose="02020603050405020304" pitchFamily="18" charset="0"/>
                <a:cs typeface="Times New Roman" panose="02020603050405020304" pitchFamily="18" charset="0"/>
              </a:rPr>
              <a:t>	Design Description</a:t>
            </a:r>
            <a:endParaRPr lang="en-US" sz="4000" dirty="0">
              <a:latin typeface="Times New Roman" panose="02020603050405020304" pitchFamily="18" charset="0"/>
              <a:cs typeface="Times New Roman" panose="02020603050405020304" pitchFamily="18" charset="0"/>
            </a:endParaRPr>
          </a:p>
        </p:txBody>
      </p:sp>
      <p:sp>
        <p:nvSpPr>
          <p:cNvPr id="6" name="Right Triangle 5"/>
          <p:cNvSpPr/>
          <p:nvPr/>
        </p:nvSpPr>
        <p:spPr>
          <a:xfrm rot="5400000">
            <a:off x="489398" y="403844"/>
            <a:ext cx="581475" cy="690698"/>
          </a:xfrm>
          <a:prstGeom prst="rtTriangl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58304" y="303236"/>
            <a:ext cx="3487270"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AHB Decode</a:t>
            </a:r>
            <a:endParaRPr lang="en-US"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9280" y="1029459"/>
            <a:ext cx="4178494" cy="2511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2"/>
          <a:stretch>
            <a:fillRect/>
          </a:stretch>
        </p:blipFill>
        <p:spPr>
          <a:xfrm>
            <a:off x="75469" y="3492238"/>
            <a:ext cx="5670218" cy="1955929"/>
          </a:xfrm>
          <a:prstGeom prst="rect">
            <a:avLst/>
          </a:prstGeom>
        </p:spPr>
      </p:pic>
      <p:pic>
        <p:nvPicPr>
          <p:cNvPr id="10" name="Picture 9"/>
          <p:cNvPicPr>
            <a:picLocks noChangeAspect="1"/>
          </p:cNvPicPr>
          <p:nvPr/>
        </p:nvPicPr>
        <p:blipFill rotWithShape="1">
          <a:blip r:embed="rId3"/>
          <a:srcRect l="2120" t="13489" r="4666"/>
          <a:stretch>
            <a:fillRect/>
          </a:stretch>
        </p:blipFill>
        <p:spPr>
          <a:xfrm>
            <a:off x="5421074" y="3906227"/>
            <a:ext cx="6618175" cy="1541940"/>
          </a:xfrm>
          <a:prstGeom prst="rect">
            <a:avLst/>
          </a:prstGeom>
        </p:spPr>
      </p:pic>
      <p:sp>
        <p:nvSpPr>
          <p:cNvPr id="13" name="TextBox 12"/>
          <p:cNvSpPr txBox="1"/>
          <p:nvPr/>
        </p:nvSpPr>
        <p:spPr>
          <a:xfrm>
            <a:off x="692731" y="5360368"/>
            <a:ext cx="9833029"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AHB Decoder is responsible for interpreting the address sent by the AHB master and determining which slave device should respond to the current transaction.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essentially "decodes" the address and enables the corresponding slave by generating select signals.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4"/>
          <a:stretch>
            <a:fillRect/>
          </a:stretch>
        </p:blipFill>
        <p:spPr>
          <a:xfrm>
            <a:off x="5119921" y="1019270"/>
            <a:ext cx="5836502" cy="2822346"/>
          </a:xfrm>
          <a:prstGeom prst="rect">
            <a:avLst/>
          </a:prstGeom>
        </p:spPr>
      </p:pic>
      <p:pic>
        <p:nvPicPr>
          <p:cNvPr id="9" name="Picture 8"/>
          <p:cNvPicPr>
            <a:picLocks noChangeAspect="1"/>
          </p:cNvPicPr>
          <p:nvPr/>
        </p:nvPicPr>
        <p:blipFill>
          <a:blip r:embed="rId5"/>
          <a:stretch>
            <a:fillRect/>
          </a:stretch>
        </p:blipFill>
        <p:spPr>
          <a:xfrm rot="10800000">
            <a:off x="0" y="-45425"/>
            <a:ext cx="2503369" cy="9074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94044" y="520513"/>
            <a:ext cx="5581934"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AHB – Lite 2 Slave</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931024" y="958866"/>
            <a:ext cx="3487270" cy="369332"/>
          </a:xfrm>
          <a:prstGeom prst="rect">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AHB Slave to Master</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2466639" y="3975548"/>
            <a:ext cx="1219200" cy="17122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Isosceles Triangle 2"/>
          <p:cNvSpPr/>
          <p:nvPr/>
        </p:nvSpPr>
        <p:spPr>
          <a:xfrm>
            <a:off x="2950734" y="5508514"/>
            <a:ext cx="259976" cy="179294"/>
          </a:xfrm>
          <a:prstGeom prs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3071757" y="5687807"/>
            <a:ext cx="0" cy="448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3103133" y="3527313"/>
            <a:ext cx="0" cy="448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2023783" y="4773407"/>
            <a:ext cx="4428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3685839" y="4809266"/>
            <a:ext cx="73510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4420945" y="2679700"/>
            <a:ext cx="0" cy="2129566"/>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420945" y="2679700"/>
            <a:ext cx="175573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6176683" y="2679700"/>
            <a:ext cx="0" cy="4482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Trapezoid 38"/>
          <p:cNvSpPr/>
          <p:nvPr/>
        </p:nvSpPr>
        <p:spPr>
          <a:xfrm rot="5400000">
            <a:off x="5460404" y="3515587"/>
            <a:ext cx="1432558" cy="502912"/>
          </a:xfrm>
          <a:prstGeom prst="trapezoi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5445163" y="3218927"/>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5445163" y="3975548"/>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5445163" y="3592307"/>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5445163" y="4348928"/>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rapezoid 46"/>
          <p:cNvSpPr/>
          <p:nvPr/>
        </p:nvSpPr>
        <p:spPr>
          <a:xfrm rot="5400000">
            <a:off x="6702015" y="4893012"/>
            <a:ext cx="1432558" cy="502912"/>
          </a:xfrm>
          <a:prstGeom prst="trapezoi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48" name="Straight Arrow Connector 47"/>
          <p:cNvCxnSpPr/>
          <p:nvPr/>
        </p:nvCxnSpPr>
        <p:spPr>
          <a:xfrm>
            <a:off x="6686774" y="4596352"/>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6686774" y="5352973"/>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6686774" y="4969732"/>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6686774" y="5726353"/>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rapezoid 56"/>
          <p:cNvSpPr/>
          <p:nvPr/>
        </p:nvSpPr>
        <p:spPr>
          <a:xfrm rot="5400000">
            <a:off x="8647162" y="3526716"/>
            <a:ext cx="1432558" cy="502912"/>
          </a:xfrm>
          <a:prstGeom prst="trapezoi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8" name="Straight Arrow Connector 57"/>
          <p:cNvCxnSpPr/>
          <p:nvPr/>
        </p:nvCxnSpPr>
        <p:spPr>
          <a:xfrm>
            <a:off x="8631921" y="3230056"/>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8631921" y="3986677"/>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a:off x="8631921" y="3603436"/>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a:off x="8631921" y="4360057"/>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5662556" y="2679700"/>
            <a:ext cx="175573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7423224" y="2679700"/>
            <a:ext cx="6284" cy="180362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7429508" y="2679700"/>
            <a:ext cx="193393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9368371" y="2679700"/>
            <a:ext cx="0" cy="4482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428139" y="3752327"/>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a:off x="7669750" y="5146787"/>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a:off x="9614897" y="3752327"/>
            <a:ext cx="480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5983944" y="3127935"/>
            <a:ext cx="438825" cy="144655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001</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010</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100</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df</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pic>
        <p:nvPicPr>
          <p:cNvPr id="72" name="Picture 71"/>
          <p:cNvPicPr>
            <a:picLocks noChangeAspect="1"/>
          </p:cNvPicPr>
          <p:nvPr/>
        </p:nvPicPr>
        <p:blipFill>
          <a:blip r:embed="rId1"/>
          <a:stretch>
            <a:fillRect/>
          </a:stretch>
        </p:blipFill>
        <p:spPr>
          <a:xfrm>
            <a:off x="745517" y="1730292"/>
            <a:ext cx="3579909" cy="708601"/>
          </a:xfrm>
          <a:prstGeom prst="rect">
            <a:avLst/>
          </a:prstGeom>
        </p:spPr>
      </p:pic>
      <p:sp>
        <p:nvSpPr>
          <p:cNvPr id="75" name="TextBox 74"/>
          <p:cNvSpPr txBox="1"/>
          <p:nvPr/>
        </p:nvSpPr>
        <p:spPr>
          <a:xfrm>
            <a:off x="7192746" y="4494451"/>
            <a:ext cx="438825" cy="144655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001</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010</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100</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df</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9176072" y="3181705"/>
            <a:ext cx="438825" cy="144655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001</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010</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100</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df</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2594851" y="4665454"/>
            <a:ext cx="1133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HSEL_FF</a:t>
            </a:r>
            <a:endParaRPr lang="en-US"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745047" y="4255993"/>
            <a:ext cx="94676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_</a:t>
            </a:r>
            <a:r>
              <a:rPr lang="en-US" sz="1200" dirty="0" err="1">
                <a:latin typeface="Times New Roman" panose="02020603050405020304" pitchFamily="18" charset="0"/>
                <a:cs typeface="Times New Roman" panose="02020603050405020304" pitchFamily="18" charset="0"/>
              </a:rPr>
              <a:t>hsel</a:t>
            </a:r>
            <a:r>
              <a:rPr lang="en-US" sz="1200" dirty="0">
                <a:latin typeface="Times New Roman" panose="02020603050405020304" pitchFamily="18" charset="0"/>
                <a:cs typeface="Times New Roman" panose="02020603050405020304" pitchFamily="18" charset="0"/>
              </a:rPr>
              <a:t>[2:0]</a:t>
            </a:r>
            <a:endParaRPr lang="en-US" sz="1200" dirty="0">
              <a:latin typeface="Times New Roman" panose="02020603050405020304" pitchFamily="18" charset="0"/>
              <a:cs typeface="Times New Roman" panose="02020603050405020304" pitchFamily="18" charset="0"/>
            </a:endParaRPr>
          </a:p>
        </p:txBody>
      </p:sp>
      <p:sp>
        <p:nvSpPr>
          <p:cNvPr id="79" name="TextBox 78"/>
          <p:cNvSpPr txBox="1"/>
          <p:nvPr/>
        </p:nvSpPr>
        <p:spPr>
          <a:xfrm>
            <a:off x="4090093" y="4970923"/>
            <a:ext cx="111876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_</a:t>
            </a:r>
            <a:r>
              <a:rPr lang="en-US" sz="1200" dirty="0" err="1">
                <a:latin typeface="Times New Roman" panose="02020603050405020304" pitchFamily="18" charset="0"/>
                <a:cs typeface="Times New Roman" panose="02020603050405020304" pitchFamily="18" charset="0"/>
              </a:rPr>
              <a:t>hsel_reg</a:t>
            </a:r>
            <a:r>
              <a:rPr lang="en-US" sz="1200" dirty="0">
                <a:latin typeface="Times New Roman" panose="02020603050405020304" pitchFamily="18" charset="0"/>
                <a:cs typeface="Times New Roman" panose="02020603050405020304" pitchFamily="18" charset="0"/>
              </a:rPr>
              <a:t> [2:0]</a:t>
            </a:r>
            <a:endParaRPr lang="en-US" sz="1200" dirty="0">
              <a:latin typeface="Times New Roman" panose="02020603050405020304" pitchFamily="18" charset="0"/>
              <a:cs typeface="Times New Roman" panose="02020603050405020304" pitchFamily="18" charset="0"/>
            </a:endParaRPr>
          </a:p>
        </p:txBody>
      </p:sp>
      <p:sp>
        <p:nvSpPr>
          <p:cNvPr id="81" name="TextBox 80"/>
          <p:cNvSpPr txBox="1"/>
          <p:nvPr/>
        </p:nvSpPr>
        <p:spPr>
          <a:xfrm>
            <a:off x="2596263" y="5777908"/>
            <a:ext cx="603050"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HCLK</a:t>
            </a:r>
            <a:endParaRPr lang="en-US" sz="1200"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2738468" y="3304512"/>
            <a:ext cx="843501"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HRESETn</a:t>
            </a:r>
            <a:endParaRPr lang="en-US" sz="12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4609578" y="3052727"/>
            <a:ext cx="901209"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HREADY0</a:t>
            </a:r>
            <a:endParaRPr lang="en-US" sz="1200" dirty="0">
              <a:latin typeface="Times New Roman" panose="02020603050405020304" pitchFamily="18" charset="0"/>
              <a:cs typeface="Times New Roman" panose="02020603050405020304" pitchFamily="18" charset="0"/>
            </a:endParaRPr>
          </a:p>
        </p:txBody>
      </p:sp>
      <p:sp>
        <p:nvSpPr>
          <p:cNvPr id="84" name="TextBox 83"/>
          <p:cNvSpPr txBox="1"/>
          <p:nvPr/>
        </p:nvSpPr>
        <p:spPr>
          <a:xfrm>
            <a:off x="4588659" y="3407892"/>
            <a:ext cx="901209"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HREADY1</a:t>
            </a:r>
            <a:endParaRPr lang="en-US" sz="1200" dirty="0">
              <a:latin typeface="Times New Roman" panose="02020603050405020304" pitchFamily="18" charset="0"/>
              <a:cs typeface="Times New Roman" panose="02020603050405020304" pitchFamily="18" charset="0"/>
            </a:endParaRPr>
          </a:p>
        </p:txBody>
      </p:sp>
      <p:sp>
        <p:nvSpPr>
          <p:cNvPr id="85" name="TextBox 84"/>
          <p:cNvSpPr txBox="1"/>
          <p:nvPr/>
        </p:nvSpPr>
        <p:spPr>
          <a:xfrm>
            <a:off x="4609578" y="3829376"/>
            <a:ext cx="901209"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HREADYd</a:t>
            </a:r>
            <a:endParaRPr lang="en-US" sz="1200" dirty="0">
              <a:latin typeface="Times New Roman" panose="02020603050405020304" pitchFamily="18" charset="0"/>
              <a:cs typeface="Times New Roman" panose="02020603050405020304" pitchFamily="18" charset="0"/>
            </a:endParaRPr>
          </a:p>
        </p:txBody>
      </p:sp>
      <p:sp>
        <p:nvSpPr>
          <p:cNvPr id="86" name="TextBox 85"/>
          <p:cNvSpPr txBox="1"/>
          <p:nvPr/>
        </p:nvSpPr>
        <p:spPr>
          <a:xfrm>
            <a:off x="4756158" y="4173002"/>
            <a:ext cx="466794"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1’b1</a:t>
            </a:r>
            <a:endParaRPr lang="en-US" sz="12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6511451" y="3442197"/>
            <a:ext cx="849913"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HREADY</a:t>
            </a:r>
            <a:endParaRPr lang="en-US" sz="1200" b="1"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5887706" y="4484175"/>
            <a:ext cx="73930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HRESP0</a:t>
            </a:r>
            <a:endParaRPr lang="en-US" sz="1200" dirty="0">
              <a:latin typeface="Times New Roman" panose="02020603050405020304" pitchFamily="18" charset="0"/>
              <a:cs typeface="Times New Roman" panose="02020603050405020304" pitchFamily="18" charset="0"/>
            </a:endParaRPr>
          </a:p>
        </p:txBody>
      </p:sp>
      <p:sp>
        <p:nvSpPr>
          <p:cNvPr id="92" name="TextBox 91"/>
          <p:cNvSpPr txBox="1"/>
          <p:nvPr/>
        </p:nvSpPr>
        <p:spPr>
          <a:xfrm>
            <a:off x="5875435" y="4831677"/>
            <a:ext cx="73930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HRESP1</a:t>
            </a:r>
            <a:endParaRPr lang="en-US" sz="1200" dirty="0">
              <a:latin typeface="Times New Roman" panose="02020603050405020304" pitchFamily="18" charset="0"/>
              <a:cs typeface="Times New Roman" panose="02020603050405020304" pitchFamily="18" charset="0"/>
            </a:endParaRPr>
          </a:p>
        </p:txBody>
      </p:sp>
      <p:sp>
        <p:nvSpPr>
          <p:cNvPr id="93" name="TextBox 92"/>
          <p:cNvSpPr txBox="1"/>
          <p:nvPr/>
        </p:nvSpPr>
        <p:spPr>
          <a:xfrm>
            <a:off x="5887706" y="5211135"/>
            <a:ext cx="739305"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HRESPd</a:t>
            </a:r>
            <a:endParaRPr lang="en-US" sz="1200" dirty="0">
              <a:latin typeface="Times New Roman" panose="02020603050405020304" pitchFamily="18" charset="0"/>
              <a:cs typeface="Times New Roman" panose="02020603050405020304" pitchFamily="18" charset="0"/>
            </a:endParaRPr>
          </a:p>
        </p:txBody>
      </p:sp>
      <p:sp>
        <p:nvSpPr>
          <p:cNvPr id="94" name="TextBox 93"/>
          <p:cNvSpPr txBox="1"/>
          <p:nvPr/>
        </p:nvSpPr>
        <p:spPr>
          <a:xfrm>
            <a:off x="6031824" y="5576129"/>
            <a:ext cx="538930"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2’b01</a:t>
            </a:r>
            <a:endParaRPr lang="en-US" sz="1200"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7841470" y="4809266"/>
            <a:ext cx="697627"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HRESP</a:t>
            </a:r>
            <a:endParaRPr lang="en-US" sz="1200" b="1" dirty="0">
              <a:latin typeface="Times New Roman" panose="02020603050405020304" pitchFamily="18" charset="0"/>
              <a:cs typeface="Times New Roman" panose="02020603050405020304" pitchFamily="18" charset="0"/>
            </a:endParaRPr>
          </a:p>
        </p:txBody>
      </p:sp>
      <p:sp>
        <p:nvSpPr>
          <p:cNvPr id="96" name="Trapezoid 95"/>
          <p:cNvSpPr/>
          <p:nvPr/>
        </p:nvSpPr>
        <p:spPr>
          <a:xfrm rot="5400000">
            <a:off x="1482180" y="4644403"/>
            <a:ext cx="796533" cy="315758"/>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98" name="Straight Arrow Connector 97"/>
          <p:cNvCxnSpPr/>
          <p:nvPr/>
        </p:nvCxnSpPr>
        <p:spPr>
          <a:xfrm>
            <a:off x="1880448" y="4001766"/>
            <a:ext cx="0" cy="448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a:off x="1279713" y="4574485"/>
            <a:ext cx="4428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a:off x="1279713" y="5034786"/>
            <a:ext cx="4428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1793883" y="4494451"/>
            <a:ext cx="176859"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1</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0</a:t>
            </a:r>
            <a:endParaRPr lang="en-US" sz="1100" dirty="0">
              <a:latin typeface="Times New Roman" panose="02020603050405020304" pitchFamily="18" charset="0"/>
              <a:cs typeface="Times New Roman" panose="02020603050405020304" pitchFamily="18" charset="0"/>
            </a:endParaRPr>
          </a:p>
        </p:txBody>
      </p:sp>
      <p:sp>
        <p:nvSpPr>
          <p:cNvPr id="103" name="TextBox 102"/>
          <p:cNvSpPr txBox="1"/>
          <p:nvPr/>
        </p:nvSpPr>
        <p:spPr>
          <a:xfrm>
            <a:off x="1551419" y="3738579"/>
            <a:ext cx="849913"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HREADY</a:t>
            </a:r>
            <a:endParaRPr lang="en-US" sz="1200" b="1" dirty="0">
              <a:latin typeface="Times New Roman" panose="02020603050405020304" pitchFamily="18" charset="0"/>
              <a:cs typeface="Times New Roman" panose="02020603050405020304" pitchFamily="18" charset="0"/>
            </a:endParaRPr>
          </a:p>
        </p:txBody>
      </p:sp>
      <p:cxnSp>
        <p:nvCxnSpPr>
          <p:cNvPr id="104" name="Straight Connector 103"/>
          <p:cNvCxnSpPr/>
          <p:nvPr/>
        </p:nvCxnSpPr>
        <p:spPr>
          <a:xfrm>
            <a:off x="4053392" y="4802282"/>
            <a:ext cx="0" cy="1582026"/>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Straight Arrow Connector 105"/>
          <p:cNvCxnSpPr/>
          <p:nvPr/>
        </p:nvCxnSpPr>
        <p:spPr>
          <a:xfrm>
            <a:off x="4053392" y="5508514"/>
            <a:ext cx="0" cy="4482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1279713" y="6384308"/>
            <a:ext cx="27736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1279713" y="5034786"/>
            <a:ext cx="0" cy="1356506"/>
          </a:xfrm>
          <a:prstGeom prst="line">
            <a:avLst/>
          </a:prstGeom>
          <a:ln w="19050"/>
        </p:spPr>
        <p:style>
          <a:lnRef idx="1">
            <a:schemeClr val="dk1"/>
          </a:lnRef>
          <a:fillRef idx="0">
            <a:schemeClr val="dk1"/>
          </a:fillRef>
          <a:effectRef idx="0">
            <a:schemeClr val="dk1"/>
          </a:effectRef>
          <a:fontRef idx="minor">
            <a:schemeClr val="tx1"/>
          </a:fontRef>
        </p:style>
      </p:cxnSp>
      <p:sp>
        <p:nvSpPr>
          <p:cNvPr id="112" name="TextBox 111"/>
          <p:cNvSpPr txBox="1"/>
          <p:nvPr/>
        </p:nvSpPr>
        <p:spPr>
          <a:xfrm>
            <a:off x="7855564" y="3050764"/>
            <a:ext cx="87184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HRDATA0</a:t>
            </a:r>
            <a:endParaRPr lang="en-US" sz="1200" dirty="0">
              <a:latin typeface="Times New Roman" panose="02020603050405020304" pitchFamily="18" charset="0"/>
              <a:cs typeface="Times New Roman" panose="02020603050405020304" pitchFamily="18" charset="0"/>
            </a:endParaRPr>
          </a:p>
        </p:txBody>
      </p:sp>
      <p:sp>
        <p:nvSpPr>
          <p:cNvPr id="113" name="TextBox 112"/>
          <p:cNvSpPr txBox="1"/>
          <p:nvPr/>
        </p:nvSpPr>
        <p:spPr>
          <a:xfrm>
            <a:off x="7887821" y="3437453"/>
            <a:ext cx="87184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HRDATA1</a:t>
            </a:r>
            <a:endParaRPr lang="en-US" sz="1200" dirty="0">
              <a:latin typeface="Times New Roman" panose="02020603050405020304" pitchFamily="18" charset="0"/>
              <a:cs typeface="Times New Roman" panose="02020603050405020304" pitchFamily="18" charset="0"/>
            </a:endParaRPr>
          </a:p>
        </p:txBody>
      </p:sp>
      <p:sp>
        <p:nvSpPr>
          <p:cNvPr id="114" name="TextBox 113"/>
          <p:cNvSpPr txBox="1"/>
          <p:nvPr/>
        </p:nvSpPr>
        <p:spPr>
          <a:xfrm>
            <a:off x="7868422" y="3844551"/>
            <a:ext cx="871842"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HRDATAd</a:t>
            </a:r>
            <a:endParaRPr lang="en-US" sz="1200" dirty="0">
              <a:latin typeface="Times New Roman" panose="02020603050405020304" pitchFamily="18" charset="0"/>
              <a:cs typeface="Times New Roman" panose="02020603050405020304" pitchFamily="18" charset="0"/>
            </a:endParaRPr>
          </a:p>
        </p:txBody>
      </p:sp>
      <p:sp>
        <p:nvSpPr>
          <p:cNvPr id="115" name="TextBox 114"/>
          <p:cNvSpPr txBox="1"/>
          <p:nvPr/>
        </p:nvSpPr>
        <p:spPr>
          <a:xfrm>
            <a:off x="9712035" y="3445804"/>
            <a:ext cx="827086"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HRDATA</a:t>
            </a:r>
            <a:endParaRPr lang="en-US" sz="1200" b="1" dirty="0">
              <a:latin typeface="Times New Roman" panose="02020603050405020304" pitchFamily="18" charset="0"/>
              <a:cs typeface="Times New Roman" panose="02020603050405020304" pitchFamily="18" charset="0"/>
            </a:endParaRPr>
          </a:p>
        </p:txBody>
      </p:sp>
      <p:sp>
        <p:nvSpPr>
          <p:cNvPr id="116" name="TextBox 115"/>
          <p:cNvSpPr txBox="1"/>
          <p:nvPr/>
        </p:nvSpPr>
        <p:spPr>
          <a:xfrm>
            <a:off x="8099794" y="4226462"/>
            <a:ext cx="538930"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32’b0</a:t>
            </a:r>
            <a:endParaRPr lang="en-US" sz="1200" dirty="0">
              <a:latin typeface="Times New Roman" panose="02020603050405020304" pitchFamily="18" charset="0"/>
              <a:cs typeface="Times New Roman" panose="02020603050405020304" pitchFamily="18" charset="0"/>
            </a:endParaRPr>
          </a:p>
        </p:txBody>
      </p:sp>
      <p:sp>
        <p:nvSpPr>
          <p:cNvPr id="74" name="Rectangle 73"/>
          <p:cNvSpPr/>
          <p:nvPr/>
        </p:nvSpPr>
        <p:spPr>
          <a:xfrm>
            <a:off x="0" y="6451814"/>
            <a:ext cx="10516676" cy="406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7" name="Rectangle 76"/>
          <p:cNvSpPr/>
          <p:nvPr/>
        </p:nvSpPr>
        <p:spPr>
          <a:xfrm>
            <a:off x="11645153" y="0"/>
            <a:ext cx="546847" cy="2058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0" name="Rectangle 79"/>
          <p:cNvSpPr/>
          <p:nvPr/>
        </p:nvSpPr>
        <p:spPr>
          <a:xfrm>
            <a:off x="11645152" y="2058677"/>
            <a:ext cx="546847" cy="20586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9" name="Rectangle 88"/>
          <p:cNvSpPr/>
          <p:nvPr/>
        </p:nvSpPr>
        <p:spPr>
          <a:xfrm>
            <a:off x="11645151" y="4128154"/>
            <a:ext cx="546847" cy="200557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90" name="Picture 89"/>
          <p:cNvPicPr>
            <a:picLocks noChangeAspect="1"/>
          </p:cNvPicPr>
          <p:nvPr/>
        </p:nvPicPr>
        <p:blipFill>
          <a:blip r:embed="rId2"/>
          <a:stretch>
            <a:fillRect/>
          </a:stretch>
        </p:blipFill>
        <p:spPr>
          <a:xfrm rot="10800000">
            <a:off x="0" y="-45425"/>
            <a:ext cx="2503369" cy="90747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3740</Words>
  <Application>WPS Presentation</Application>
  <PresentationFormat>Widescreen</PresentationFormat>
  <Paragraphs>183</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Times New Roman</vt:lpstr>
      <vt:lpstr>Tahoma</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Duc Anh</dc:creator>
  <cp:lastModifiedBy>Anh Đinh Dức</cp:lastModifiedBy>
  <cp:revision>72</cp:revision>
  <dcterms:created xsi:type="dcterms:W3CDTF">2024-08-21T07:34:00Z</dcterms:created>
  <dcterms:modified xsi:type="dcterms:W3CDTF">2025-02-15T09:11:39Z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691C30E78B98449BB38A0AA146C36940_12</vt:lpwstr>
  </property>
  <property fmtid="{D5CDD505-2E9C-101B-9397-08002B2CF9AE}" pid="3" name="KSOProductBuildVer">
    <vt:lpwstr>1033-12.2.0.19805</vt:lpwstr>
  </property>
</Properties>
</file>