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67" r:id="rId2"/>
    <p:sldId id="268" r:id="rId3"/>
    <p:sldId id="258" r:id="rId4"/>
    <p:sldId id="259" r:id="rId5"/>
    <p:sldId id="260" r:id="rId6"/>
    <p:sldId id="262" r:id="rId7"/>
    <p:sldId id="269" r:id="rId8"/>
    <p:sldId id="272" r:id="rId9"/>
    <p:sldId id="273" r:id="rId10"/>
    <p:sldId id="264" r:id="rId11"/>
    <p:sldId id="265" r:id="rId12"/>
    <p:sldId id="274" r:id="rId13"/>
    <p:sldId id="275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6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B98F-2631-477A-B5CD-2F17A5D73F3C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64E4-C764-4679-A402-4D71C9E59B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2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hlink"/>
                </a:solidFill>
                <a:sym typeface="Symbol" pitchFamily="18" charset="2"/>
              </a:rPr>
              <a:t></a:t>
            </a:r>
            <a:r>
              <a:rPr lang="it-IT" dirty="0" smtClean="0">
                <a:solidFill>
                  <a:schemeClr val="hlink"/>
                </a:solidFill>
              </a:rPr>
              <a:t>(</a:t>
            </a:r>
            <a:r>
              <a:rPr lang="it-IT" i="1" dirty="0" smtClean="0">
                <a:solidFill>
                  <a:schemeClr val="hlink"/>
                </a:solidFill>
              </a:rPr>
              <a:t>K</a:t>
            </a:r>
            <a:r>
              <a:rPr lang="it-IT" dirty="0" smtClean="0">
                <a:solidFill>
                  <a:schemeClr val="hlink"/>
                </a:solidFill>
              </a:rPr>
              <a:t>, </a:t>
            </a:r>
            <a:r>
              <a:rPr lang="it-IT" i="1" dirty="0" smtClean="0">
                <a:solidFill>
                  <a:schemeClr val="hlink"/>
                </a:solidFill>
              </a:rPr>
              <a:t>N</a:t>
            </a:r>
            <a:r>
              <a:rPr lang="it-IT" dirty="0" smtClean="0">
                <a:solidFill>
                  <a:schemeClr val="hlink"/>
                </a:solidFill>
              </a:rPr>
              <a:t>)</a:t>
            </a:r>
            <a:r>
              <a:rPr lang="it-IT" dirty="0" smtClean="0"/>
              <a:t> là số vectơ biểu diễn cho các dãy nguồn có chiều dài </a:t>
            </a:r>
            <a:r>
              <a:rPr lang="it-IT" i="1" dirty="0" smtClean="0">
                <a:solidFill>
                  <a:schemeClr val="hlink"/>
                </a:solidFill>
              </a:rPr>
              <a:t>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Vectơ </a:t>
            </a:r>
            <a:r>
              <a:rPr lang="it-IT" dirty="0" smtClean="0">
                <a:solidFill>
                  <a:schemeClr val="hlink"/>
                </a:solidFill>
              </a:rPr>
              <a:t>(</a:t>
            </a:r>
            <a:r>
              <a:rPr lang="it-IT" i="1" dirty="0" smtClean="0">
                <a:solidFill>
                  <a:schemeClr val="hlink"/>
                </a:solidFill>
              </a:rPr>
              <a:t>q</a:t>
            </a:r>
            <a:r>
              <a:rPr lang="it-IT" baseline="-25000" dirty="0" smtClean="0">
                <a:solidFill>
                  <a:schemeClr val="hlink"/>
                </a:solidFill>
              </a:rPr>
              <a:t>1</a:t>
            </a:r>
            <a:r>
              <a:rPr lang="it-IT" i="1" baseline="-25000" dirty="0" smtClean="0">
                <a:solidFill>
                  <a:schemeClr val="hlink"/>
                </a:solidFill>
              </a:rPr>
              <a:t>i</a:t>
            </a:r>
            <a:r>
              <a:rPr lang="it-IT" dirty="0" smtClean="0">
                <a:solidFill>
                  <a:schemeClr val="hlink"/>
                </a:solidFill>
              </a:rPr>
              <a:t>, ..., </a:t>
            </a:r>
            <a:r>
              <a:rPr lang="it-IT" i="1" dirty="0" smtClean="0">
                <a:solidFill>
                  <a:schemeClr val="hlink"/>
                </a:solidFill>
              </a:rPr>
              <a:t>q</a:t>
            </a:r>
            <a:r>
              <a:rPr lang="it-IT" i="1" baseline="-25000" dirty="0" smtClean="0">
                <a:solidFill>
                  <a:schemeClr val="hlink"/>
                </a:solidFill>
              </a:rPr>
              <a:t>Ki</a:t>
            </a:r>
            <a:r>
              <a:rPr lang="it-IT" dirty="0" smtClean="0">
                <a:solidFill>
                  <a:schemeClr val="hlink"/>
                </a:solidFill>
              </a:rPr>
              <a:t>)</a:t>
            </a:r>
            <a:r>
              <a:rPr lang="it-IT" dirty="0" smtClean="0"/>
              <a:t> (kí hiệu là </a:t>
            </a:r>
            <a:r>
              <a:rPr lang="it-IT" i="1" dirty="0" smtClean="0">
                <a:solidFill>
                  <a:schemeClr val="hlink"/>
                </a:solidFill>
              </a:rPr>
              <a:t>Q</a:t>
            </a:r>
            <a:r>
              <a:rPr lang="it-IT" dirty="0" smtClean="0">
                <a:solidFill>
                  <a:schemeClr val="hlink"/>
                </a:solidFill>
              </a:rPr>
              <a:t>(</a:t>
            </a:r>
            <a:r>
              <a:rPr lang="it-IT" i="1" dirty="0" smtClean="0">
                <a:solidFill>
                  <a:schemeClr val="hlink"/>
                </a:solidFill>
              </a:rPr>
              <a:t>S</a:t>
            </a:r>
            <a:r>
              <a:rPr lang="it-IT" i="1" baseline="-25000" dirty="0" smtClean="0">
                <a:solidFill>
                  <a:schemeClr val="hlink"/>
                </a:solidFill>
              </a:rPr>
              <a:t>i</a:t>
            </a:r>
            <a:r>
              <a:rPr lang="it-IT" dirty="0" smtClean="0">
                <a:solidFill>
                  <a:schemeClr val="hlink"/>
                </a:solidFill>
              </a:rPr>
              <a:t>)</a:t>
            </a:r>
            <a:r>
              <a:rPr lang="it-IT" dirty="0" smtClean="0"/>
              <a:t> hay gọn hơn là </a:t>
            </a:r>
            <a:r>
              <a:rPr lang="it-IT" i="1" dirty="0" smtClean="0">
                <a:solidFill>
                  <a:schemeClr val="hlink"/>
                </a:solidFill>
              </a:rPr>
              <a:t>Q</a:t>
            </a:r>
            <a:r>
              <a:rPr lang="it-IT" i="1" baseline="-25000" dirty="0" smtClean="0">
                <a:solidFill>
                  <a:schemeClr val="hlink"/>
                </a:solidFill>
              </a:rPr>
              <a:t>i</a:t>
            </a:r>
            <a:r>
              <a:rPr lang="it-IT" dirty="0" smtClean="0"/>
              <a:t>) được gọi là </a:t>
            </a:r>
            <a:r>
              <a:rPr lang="it-IT" dirty="0" smtClean="0">
                <a:solidFill>
                  <a:schemeClr val="hlink"/>
                </a:solidFill>
              </a:rPr>
              <a:t>vectơ tần suất</a:t>
            </a:r>
            <a:r>
              <a:rPr lang="it-IT" dirty="0" smtClean="0"/>
              <a:t> ứng với chuỗi </a:t>
            </a:r>
            <a:r>
              <a:rPr lang="it-IT" i="1" dirty="0" smtClean="0">
                <a:solidFill>
                  <a:schemeClr val="hlink"/>
                </a:solidFill>
              </a:rPr>
              <a:t>Si</a:t>
            </a:r>
            <a:r>
              <a:rPr lang="it-IT" dirty="0" smtClean="0"/>
              <a:t>.</a:t>
            </a:r>
          </a:p>
          <a:p>
            <a:endParaRPr lang="it-IT" i="1" dirty="0" smtClean="0">
              <a:solidFill>
                <a:schemeClr val="hlink"/>
              </a:solidFill>
            </a:endParaRPr>
          </a:p>
          <a:p>
            <a:r>
              <a:rPr lang="it-IT" dirty="0" smtClean="0">
                <a:solidFill>
                  <a:schemeClr val="hlink"/>
                </a:solidFill>
                <a:sym typeface="Symbol" pitchFamily="18" charset="2"/>
              </a:rPr>
              <a:t></a:t>
            </a:r>
            <a:r>
              <a:rPr lang="it-IT" dirty="0" smtClean="0">
                <a:solidFill>
                  <a:schemeClr val="hlink"/>
                </a:solidFill>
              </a:rPr>
              <a:t>(</a:t>
            </a:r>
            <a:r>
              <a:rPr lang="it-IT" i="1" dirty="0" smtClean="0">
                <a:solidFill>
                  <a:schemeClr val="hlink"/>
                </a:solidFill>
              </a:rPr>
              <a:t>Q</a:t>
            </a:r>
            <a:r>
              <a:rPr lang="it-IT" dirty="0" smtClean="0">
                <a:solidFill>
                  <a:schemeClr val="hlink"/>
                </a:solidFill>
              </a:rPr>
              <a:t>)</a:t>
            </a:r>
            <a:r>
              <a:rPr lang="it-IT" dirty="0" smtClean="0"/>
              <a:t> là số các dãy </a:t>
            </a:r>
            <a:r>
              <a:rPr lang="it-IT" i="1" dirty="0" smtClean="0">
                <a:solidFill>
                  <a:schemeClr val="hlink"/>
                </a:solidFill>
              </a:rPr>
              <a:t>S</a:t>
            </a:r>
            <a:r>
              <a:rPr lang="it-IT" i="1" baseline="-25000" dirty="0" smtClean="0">
                <a:solidFill>
                  <a:schemeClr val="hlink"/>
                </a:solidFill>
              </a:rPr>
              <a:t>i</a:t>
            </a:r>
            <a:r>
              <a:rPr lang="it-IT" dirty="0" smtClean="0"/>
              <a:t> mà có cùng vectơ tần suất </a:t>
            </a:r>
            <a:r>
              <a:rPr lang="it-IT" i="1" dirty="0" smtClean="0">
                <a:solidFill>
                  <a:schemeClr val="hlink"/>
                </a:solidFill>
              </a:rPr>
              <a:t>Q</a:t>
            </a:r>
            <a:r>
              <a:rPr lang="it-IT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364E4-C764-4679-A402-4D71C9E59B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364E4-C764-4679-A402-4D71C9E59B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378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Khoa: Mạng Máy Tính và Truyền Thông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Môn: Lý Thuyết Thông Tin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Giảng viên hướng dẫn: Ths Bùi Văn Thành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Nhóm 6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Thành Viên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Nguyễn Văn Đức: 13520213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Nguyễn Thế Song: 13520718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Lầm Dân Nguyên: 13520560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6934200" cy="12954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Trường Đại Học Công Nghệ Thông Tin</a:t>
            </a:r>
            <a:br>
              <a:rPr lang="en-US" sz="2800" dirty="0" smtClean="0"/>
            </a:br>
            <a:r>
              <a:rPr lang="en-US" sz="2800" dirty="0" smtClean="0"/>
              <a:t>Đại Học Quốc Gia TPHCM</a:t>
            </a:r>
            <a:endParaRPr lang="en-US" sz="2800" dirty="0"/>
          </a:p>
        </p:txBody>
      </p:sp>
      <p:pic>
        <p:nvPicPr>
          <p:cNvPr id="1026" name="Picture 2" descr="C:\Users\DNg\Desktop\2417928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1341121" cy="1219200"/>
          </a:xfrm>
          <a:prstGeom prst="rect">
            <a:avLst/>
          </a:prstGeom>
          <a:noFill/>
          <a:ln cap="sq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" y="381000"/>
            <a:ext cx="7772400" cy="1199704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dirty="0" smtClean="0"/>
              <a:t>Sơ lược về giao diện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Giới thiệu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81138"/>
            <a:ext cx="8534400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chức năng của chương trình đã gần như hoàn thiện.</a:t>
            </a:r>
          </a:p>
          <a:p>
            <a:r>
              <a:rPr lang="en-US" dirty="0" smtClean="0"/>
              <a:t>Giao diện chương trình đơn giản dễ sử dụng.</a:t>
            </a:r>
          </a:p>
          <a:p>
            <a:r>
              <a:rPr lang="en-US" dirty="0" smtClean="0"/>
              <a:t>Thích hợp sử dụng để </a:t>
            </a:r>
            <a:r>
              <a:rPr lang="en-US" smtClean="0"/>
              <a:t>mã </a:t>
            </a:r>
            <a:r>
              <a:rPr lang="en-US" smtClean="0"/>
              <a:t>hoá </a:t>
            </a:r>
            <a:r>
              <a:rPr lang="en-US" dirty="0" smtClean="0"/>
              <a:t>nguồn phổ quát.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Kết luận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FFC000"/>
                </a:solidFill>
                <a:latin typeface="Comic Sans MS" pitchFamily="66" charset="0"/>
              </a:rPr>
              <a:t>Cảm ơn thầy và các bạn đã quan tâm theo dõi!!!</a:t>
            </a:r>
            <a:endParaRPr lang="en-US" sz="600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Đề Tài Thực Hiện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2514600"/>
            <a:ext cx="67818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Đề 7: Hiện thực giải thuật mã hoá nguồn phổ quát với m = 2.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CHÍNH: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Đưa ra vấn đề.</a:t>
            </a:r>
          </a:p>
          <a:p>
            <a:r>
              <a:rPr lang="en-US" dirty="0" smtClean="0"/>
              <a:t>2. Mục đích của đề tài.</a:t>
            </a:r>
          </a:p>
          <a:p>
            <a:r>
              <a:rPr lang="en-US" dirty="0" smtClean="0"/>
              <a:t>3. Quá trình xây dựng.</a:t>
            </a:r>
          </a:p>
          <a:p>
            <a:r>
              <a:rPr lang="en-US" dirty="0" smtClean="0"/>
              <a:t>4. Tổng quan về chương trình.</a:t>
            </a:r>
          </a:p>
          <a:p>
            <a:r>
              <a:rPr lang="en-US" dirty="0" smtClean="0"/>
              <a:t>5. Kết luận.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812800" lvl="1" indent="-269875">
              <a:buFont typeface="Wingdings" pitchFamily="2" charset="2"/>
              <a:buChar char="Ø"/>
            </a:pPr>
            <a:r>
              <a:rPr lang="it-IT" dirty="0" smtClean="0"/>
              <a:t>Mã hóa nguồn phổ quát</a:t>
            </a:r>
          </a:p>
          <a:p>
            <a:pPr marL="1050544" lvl="2" indent="-269875">
              <a:buFont typeface="Wingdings" pitchFamily="2" charset="2"/>
              <a:buChar char="§"/>
            </a:pPr>
            <a:r>
              <a:rPr lang="it-IT" dirty="0" smtClean="0"/>
              <a:t>Vấn đề này không được khởi xướng bởi Shannon mà bởi B. M. Fitingof.</a:t>
            </a:r>
          </a:p>
          <a:p>
            <a:pPr marL="1050544" lvl="2" indent="-269875">
              <a:buFont typeface="Wingdings" pitchFamily="2" charset="2"/>
              <a:buChar char="§"/>
            </a:pPr>
            <a:r>
              <a:rPr lang="it-IT" dirty="0" smtClean="0"/>
              <a:t>Lý thuyết của Shannon dựa trên </a:t>
            </a:r>
            <a:r>
              <a:rPr lang="it-IT" dirty="0" smtClean="0">
                <a:solidFill>
                  <a:schemeClr val="hlink"/>
                </a:solidFill>
              </a:rPr>
              <a:t>kiến thức về các hàm phân bố xác suất</a:t>
            </a:r>
            <a:r>
              <a:rPr lang="it-IT" dirty="0" smtClean="0"/>
              <a:t> và chứng minh tồn tại phép mã hoá tối ưu.</a:t>
            </a:r>
          </a:p>
          <a:p>
            <a:pPr marL="1050544" lvl="2" indent="-269875">
              <a:buFont typeface="Wingdings" pitchFamily="2" charset="2"/>
              <a:buChar char="§"/>
            </a:pPr>
            <a:r>
              <a:rPr lang="it-IT" smtClean="0"/>
              <a:t>Mã </a:t>
            </a:r>
            <a:r>
              <a:rPr lang="it-IT" dirty="0" smtClean="0"/>
              <a:t>hoá nguồn </a:t>
            </a:r>
            <a:r>
              <a:rPr lang="it-IT" smtClean="0"/>
              <a:t>phổ </a:t>
            </a:r>
            <a:r>
              <a:rPr lang="it-IT"/>
              <a:t>quát tiếp cận </a:t>
            </a:r>
            <a:r>
              <a:rPr lang="it-IT" smtClean="0"/>
              <a:t>theo </a:t>
            </a:r>
            <a:r>
              <a:rPr lang="it-IT" dirty="0" smtClean="0"/>
              <a:t>cách khác bằng việc lợi dụng </a:t>
            </a:r>
            <a:r>
              <a:rPr lang="it-IT" dirty="0" smtClean="0">
                <a:solidFill>
                  <a:schemeClr val="hlink"/>
                </a:solidFill>
              </a:rPr>
              <a:t>cấu trúc của các dãy</a:t>
            </a:r>
            <a:r>
              <a:rPr lang="it-IT" dirty="0" smtClean="0"/>
              <a:t> và cũng đi đến được cùng kết quả tối ưu.</a:t>
            </a:r>
          </a:p>
          <a:p>
            <a:pPr marL="1050544" lvl="2" indent="-269875">
              <a:buFont typeface="Wingdings" pitchFamily="2" charset="2"/>
              <a:buChar char="§"/>
            </a:pPr>
            <a:r>
              <a:rPr lang="it-IT" dirty="0" smtClean="0"/>
              <a:t>Trong trường hợp mà </a:t>
            </a:r>
            <a:r>
              <a:rPr lang="it-IT" dirty="0" smtClean="0">
                <a:solidFill>
                  <a:schemeClr val="hlink"/>
                </a:solidFill>
              </a:rPr>
              <a:t>các hàm phân bố xác suất là không có sẵn</a:t>
            </a:r>
            <a:r>
              <a:rPr lang="it-IT" dirty="0" smtClean="0"/>
              <a:t> hoặc </a:t>
            </a:r>
            <a:r>
              <a:rPr lang="it-IT" dirty="0" smtClean="0">
                <a:solidFill>
                  <a:schemeClr val="hlink"/>
                </a:solidFill>
              </a:rPr>
              <a:t>sự thống kê về nguồn là thay đổi theo thời gian</a:t>
            </a:r>
            <a:r>
              <a:rPr lang="it-IT" dirty="0" smtClean="0"/>
              <a:t>, những điều mà thường xảy ra trong thực tế, thì kỹ thuật mã hoá nguồn phổ quát là một </a:t>
            </a:r>
            <a:r>
              <a:rPr lang="it-IT" dirty="0" smtClean="0">
                <a:solidFill>
                  <a:schemeClr val="hlink"/>
                </a:solidFill>
              </a:rPr>
              <a:t>lựa chọn thích hợp hơn</a:t>
            </a:r>
            <a:r>
              <a:rPr lang="it-IT" dirty="0" smtClean="0"/>
              <a:t> là dùng kỹ thuật của Shannon.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Đưa ra vấn đề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2938272"/>
          </a:xfrm>
        </p:spPr>
        <p:txBody>
          <a:bodyPr/>
          <a:lstStyle/>
          <a:p>
            <a:r>
              <a:rPr lang="en-US" dirty="0" smtClean="0"/>
              <a:t>Xây dựng phần mềm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Mã hóa phổ quát cho một </a:t>
            </a:r>
            <a:r>
              <a:rPr lang="en-US" smtClean="0"/>
              <a:t>nguồn nhị </a:t>
            </a:r>
            <a:r>
              <a:rPr lang="en-US" dirty="0" smtClean="0"/>
              <a:t>phân cho từng khối có chiêu dài N.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 ra bảng mã hóa mô tả việc mã hóa nguồn phổ quát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Mục đích của đề tài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Phân tích thiết kế.</a:t>
            </a:r>
          </a:p>
          <a:p>
            <a:r>
              <a:rPr lang="en-US" dirty="0" smtClean="0"/>
              <a:t>Thiết kế giao diện.</a:t>
            </a:r>
          </a:p>
          <a:p>
            <a:r>
              <a:rPr lang="en-US" dirty="0" smtClean="0"/>
              <a:t>Lập trình sử dụng ngôn ngữ C#</a:t>
            </a:r>
          </a:p>
          <a:p>
            <a:r>
              <a:rPr lang="en-US" dirty="0" smtClean="0"/>
              <a:t>Kiểm thử chương trình.</a:t>
            </a:r>
          </a:p>
          <a:p>
            <a:r>
              <a:rPr lang="en-US" dirty="0" smtClean="0"/>
              <a:t>Hoàn thiện chương trình.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Quá trình xây dựng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 về chương trình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Phạm vi chương trình: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Xây dựng được các chức năng để mã hóa được nguồn phổ quát.</a:t>
            </a:r>
          </a:p>
          <a:p>
            <a:r>
              <a:rPr lang="en-US" dirty="0" smtClean="0"/>
              <a:t>Các chức năng của chương trình: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Mã hóa phổ quát cho nguồn nhị nhân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>
                <a:solidFill>
                  <a:schemeClr val="hlink"/>
                </a:solidFill>
                <a:sym typeface="Symbol" pitchFamily="18" charset="2"/>
              </a:rPr>
              <a:t></a:t>
            </a:r>
            <a:r>
              <a:rPr lang="it-IT" dirty="0" smtClean="0">
                <a:solidFill>
                  <a:schemeClr val="hlink"/>
                </a:solidFill>
              </a:rPr>
              <a:t>(</a:t>
            </a:r>
            <a:r>
              <a:rPr lang="it-IT" i="1" dirty="0" smtClean="0">
                <a:solidFill>
                  <a:schemeClr val="hlink"/>
                </a:solidFill>
              </a:rPr>
              <a:t>K</a:t>
            </a:r>
            <a:r>
              <a:rPr lang="it-IT" dirty="0" smtClean="0">
                <a:solidFill>
                  <a:schemeClr val="hlink"/>
                </a:solidFill>
              </a:rPr>
              <a:t>, </a:t>
            </a:r>
            <a:r>
              <a:rPr lang="it-IT" i="1" dirty="0" smtClean="0">
                <a:solidFill>
                  <a:schemeClr val="hlink"/>
                </a:solidFill>
              </a:rPr>
              <a:t>N</a:t>
            </a:r>
            <a:r>
              <a:rPr lang="it-IT" dirty="0" smtClean="0">
                <a:solidFill>
                  <a:schemeClr val="hlink"/>
                </a:solidFill>
              </a:rPr>
              <a:t>)</a:t>
            </a:r>
            <a:r>
              <a:rPr lang="it-IT" dirty="0" smtClean="0"/>
              <a:t> số vectơ biểu diễn cho các dãy nguồn có chiều dài N </a:t>
            </a:r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5079" y="4011460"/>
            <a:ext cx="3498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3"/>
                </a:solidFill>
              </a:rPr>
              <a:t>Qi</a:t>
            </a:r>
            <a:r>
              <a:rPr lang="en-US" dirty="0" smtClean="0"/>
              <a:t> </a:t>
            </a:r>
            <a:r>
              <a:rPr lang="en-US" dirty="0"/>
              <a:t>là </a:t>
            </a:r>
            <a:r>
              <a:rPr lang="en-US" dirty="0" smtClean="0"/>
              <a:t>vectơ </a:t>
            </a:r>
            <a:r>
              <a:rPr lang="en-US" dirty="0"/>
              <a:t>tần suất ứng với chuỗi </a:t>
            </a:r>
            <a:r>
              <a:rPr lang="en-US" dirty="0" smtClean="0"/>
              <a:t>Si .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it-IT" dirty="0"/>
              <a:t>Tinh </a:t>
            </a:r>
            <a:r>
              <a:rPr lang="it-IT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it-IT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0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it-IT" sz="2000" i="1" baseline="-30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sz="2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it-IT" dirty="0"/>
              <a:t>số các dãy </a:t>
            </a:r>
            <a:r>
              <a:rPr lang="it-IT" i="1" dirty="0">
                <a:solidFill>
                  <a:schemeClr val="hlink"/>
                </a:solidFill>
              </a:rPr>
              <a:t>S</a:t>
            </a:r>
            <a:r>
              <a:rPr lang="it-IT" i="1" baseline="-25000" dirty="0">
                <a:solidFill>
                  <a:schemeClr val="hlink"/>
                </a:solidFill>
              </a:rPr>
              <a:t>i</a:t>
            </a:r>
            <a:r>
              <a:rPr lang="it-IT" dirty="0"/>
              <a:t> mà có cùng vectơ tần suất </a:t>
            </a:r>
            <a:r>
              <a:rPr lang="it-IT" i="1" dirty="0" smtClean="0">
                <a:solidFill>
                  <a:schemeClr val="hlink"/>
                </a:solidFill>
              </a:rPr>
              <a:t>Qi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>
              <a:solidFill>
                <a:schemeClr val="accent3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dirty="0">
              <a:solidFill>
                <a:schemeClr val="accent3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dirty="0" smtClean="0">
              <a:solidFill>
                <a:schemeClr val="accent3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dirty="0">
              <a:solidFill>
                <a:schemeClr val="accent3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3"/>
                </a:solidFill>
              </a:rPr>
              <a:t>Si</a:t>
            </a:r>
            <a:r>
              <a:rPr lang="en-US" dirty="0" smtClean="0"/>
              <a:t> </a:t>
            </a:r>
            <a:r>
              <a:rPr lang="en-US" dirty="0"/>
              <a:t>Các dãy nguồn</a:t>
            </a:r>
            <a:r>
              <a:rPr lang="en-US" dirty="0" smtClean="0"/>
              <a:t>.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về chương trình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41323"/>
            <a:ext cx="2628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27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dirty="0"/>
              <a:t>Tính </a:t>
            </a:r>
            <a:r>
              <a:rPr lang="it-IT" dirty="0">
                <a:solidFill>
                  <a:schemeClr val="hlink"/>
                </a:solidFill>
                <a:sym typeface="Symbol" pitchFamily="18" charset="2"/>
              </a:rPr>
              <a:t>(</a:t>
            </a:r>
            <a:r>
              <a:rPr lang="it-IT" i="1" dirty="0">
                <a:solidFill>
                  <a:schemeClr val="hlink"/>
                </a:solidFill>
                <a:sym typeface="Symbol" pitchFamily="18" charset="2"/>
              </a:rPr>
              <a:t>Q</a:t>
            </a:r>
            <a:r>
              <a:rPr lang="it-IT" i="1" baseline="-25000" dirty="0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it-IT" dirty="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it-IT" dirty="0">
                <a:sym typeface="Symbol" pitchFamily="18" charset="2"/>
              </a:rPr>
              <a:t> có công thức giống như của entropy nên chúng ta gọi </a:t>
            </a:r>
            <a:r>
              <a:rPr lang="it-IT" dirty="0">
                <a:solidFill>
                  <a:schemeClr val="hlink"/>
                </a:solidFill>
                <a:sym typeface="Symbol" pitchFamily="18" charset="2"/>
              </a:rPr>
              <a:t>(</a:t>
            </a:r>
            <a:r>
              <a:rPr lang="it-IT" i="1" dirty="0">
                <a:solidFill>
                  <a:schemeClr val="hlink"/>
                </a:solidFill>
                <a:sym typeface="Symbol" pitchFamily="18" charset="2"/>
              </a:rPr>
              <a:t>Q</a:t>
            </a:r>
            <a:r>
              <a:rPr lang="it-IT" i="1" baseline="-25000" dirty="0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it-IT" dirty="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it-IT" dirty="0">
                <a:sym typeface="Symbol" pitchFamily="18" charset="2"/>
              </a:rPr>
              <a:t> là </a:t>
            </a:r>
            <a:r>
              <a:rPr lang="it-IT" dirty="0" smtClean="0">
                <a:sym typeface="Symbol" pitchFamily="18" charset="2"/>
              </a:rPr>
              <a:t>tựa–entropy</a:t>
            </a:r>
          </a:p>
          <a:p>
            <a:pPr marL="630936" lvl="2" indent="0">
              <a:buNone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Tìm </a:t>
            </a:r>
            <a:r>
              <a:rPr lang="en-US" dirty="0"/>
              <a:t>ra từ mã biểu diễn cho dãy Si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về chương trình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57815"/>
            <a:ext cx="3543300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941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397</TotalTime>
  <Words>576</Words>
  <Application>Microsoft Office PowerPoint</Application>
  <PresentationFormat>On-screen Show (4:3)</PresentationFormat>
  <Paragraphs>71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Trường Đại Học Công Nghệ Thông Tin Đại Học Quốc Gia TPHCM</vt:lpstr>
      <vt:lpstr>Slide 2</vt:lpstr>
      <vt:lpstr>NỘI DUNG CHÍNH:</vt:lpstr>
      <vt:lpstr>Đưa ra vấn đề </vt:lpstr>
      <vt:lpstr>Mục đích của đề tài</vt:lpstr>
      <vt:lpstr>Quá trình xây dựng</vt:lpstr>
      <vt:lpstr>Tổng quan về chương trình</vt:lpstr>
      <vt:lpstr>Tổng quan về chương trình</vt:lpstr>
      <vt:lpstr>Tổng quan về chương trình</vt:lpstr>
      <vt:lpstr> </vt:lpstr>
      <vt:lpstr>Slide 11</vt:lpstr>
      <vt:lpstr>Ví dụ</vt:lpstr>
      <vt:lpstr>Ví dụ</vt:lpstr>
      <vt:lpstr>Kết luận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LTTT Nhóm 6</dc:title>
  <dc:creator>DNg</dc:creator>
  <cp:lastModifiedBy>DNg</cp:lastModifiedBy>
  <cp:revision>48</cp:revision>
  <dcterms:created xsi:type="dcterms:W3CDTF">2006-08-16T00:00:00Z</dcterms:created>
  <dcterms:modified xsi:type="dcterms:W3CDTF">2015-05-18T07:34:39Z</dcterms:modified>
</cp:coreProperties>
</file>