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90" r:id="rId2"/>
  </p:sldMasterIdLst>
  <p:notesMasterIdLst>
    <p:notesMasterId r:id="rId24"/>
  </p:notesMasterIdLst>
  <p:sldIdLst>
    <p:sldId id="312" r:id="rId3"/>
    <p:sldId id="310" r:id="rId4"/>
    <p:sldId id="311" r:id="rId5"/>
    <p:sldId id="260" r:id="rId6"/>
    <p:sldId id="313" r:id="rId7"/>
    <p:sldId id="262" r:id="rId8"/>
    <p:sldId id="265" r:id="rId9"/>
    <p:sldId id="314" r:id="rId10"/>
    <p:sldId id="318" r:id="rId11"/>
    <p:sldId id="319" r:id="rId12"/>
    <p:sldId id="315" r:id="rId13"/>
    <p:sldId id="316" r:id="rId14"/>
    <p:sldId id="323" r:id="rId15"/>
    <p:sldId id="324" r:id="rId16"/>
    <p:sldId id="325" r:id="rId17"/>
    <p:sldId id="269" r:id="rId18"/>
    <p:sldId id="320" r:id="rId19"/>
    <p:sldId id="321" r:id="rId20"/>
    <p:sldId id="322" r:id="rId21"/>
    <p:sldId id="326" r:id="rId22"/>
    <p:sldId id="268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Fredoka One" panose="020B0604020202020204" charset="0"/>
      <p:regular r:id="rId37"/>
    </p:embeddedFont>
    <p:embeddedFont>
      <p:font typeface="Roboto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E9C"/>
    <a:srgbClr val="305DBF"/>
    <a:srgbClr val="FFFFFF"/>
    <a:srgbClr val="F5F5F5"/>
    <a:srgbClr val="4E7BDE"/>
    <a:srgbClr val="EEEEEE"/>
    <a:srgbClr val="D2D2D2"/>
    <a:srgbClr val="455A64"/>
    <a:srgbClr val="DFD3EB"/>
    <a:srgbClr val="9B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4DC639-13A5-4F35-B515-7772139FD787}">
  <a:tblStyle styleId="{944DC639-13A5-4F35-B515-7772139FD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Kiểu Có chủ đề 1 - Màu chủ đề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Kiểu Có chủ đề 1 - Màu chủ đề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E3FDE45-AF77-4B5C-9715-49D594BDF05E}" styleName="Kiểu Sáng 1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Kiểu Sáng 2 - Màu chủ đề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Kiểu Sáng 3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Kiểu Sáng 1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User-user CF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Trang_tính1!$B$2:$B$6</c:f>
              <c:numCache>
                <c:formatCode>General</c:formatCode>
                <c:ptCount val="5"/>
                <c:pt idx="0">
                  <c:v>0.99690000000000001</c:v>
                </c:pt>
                <c:pt idx="1">
                  <c:v>0.98399999999999999</c:v>
                </c:pt>
                <c:pt idx="2">
                  <c:v>0.97799999999999998</c:v>
                </c:pt>
                <c:pt idx="3">
                  <c:v>0.97670000000000001</c:v>
                </c:pt>
                <c:pt idx="4">
                  <c:v>0.97660000000000002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CA-4E92-884F-DF36874EBE24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Item-item CF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Trang_tính1!$C$2:$C$6</c:f>
              <c:numCache>
                <c:formatCode>General</c:formatCode>
                <c:ptCount val="5"/>
                <c:pt idx="0">
                  <c:v>0.97719999999999996</c:v>
                </c:pt>
                <c:pt idx="1">
                  <c:v>0.97499999999999998</c:v>
                </c:pt>
                <c:pt idx="2">
                  <c:v>0.96679999999999999</c:v>
                </c:pt>
                <c:pt idx="3">
                  <c:v>0.96779999999999999</c:v>
                </c:pt>
                <c:pt idx="4">
                  <c:v>0.96879999999999999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CA-4E92-884F-DF36874EBE24}"/>
            </c:ext>
          </c:extLst>
        </c:ser>
        <c:ser>
          <c:idx val="2"/>
          <c:order val="2"/>
          <c:tx>
            <c:strRef>
              <c:f>Trang_tính1!$D$4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Trang_tính1!$A$2:$A$6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numCache>
            </c:numRef>
          </c:cat>
          <c:val>
            <c:numRef>
              <c:f>Trang_tính1!$D$6:$D$9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CA-4E92-884F-DF36874EB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3171312"/>
        <c:axId val="733151760"/>
      </c:lineChart>
      <c:catAx>
        <c:axId val="73317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151760"/>
        <c:crosses val="autoZero"/>
        <c:auto val="1"/>
        <c:lblAlgn val="ctr"/>
        <c:lblOffset val="100"/>
        <c:noMultiLvlLbl val="0"/>
      </c:catAx>
      <c:valAx>
        <c:axId val="73315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17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19050">
      <a:solidFill>
        <a:srgbClr val="3E5E9C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556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92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87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49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3177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30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93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720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8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9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9653453a32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9653453a32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35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9653453a3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9653453a3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8c835154f2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8c835154f2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1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ceba84788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ceba84788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ceba84788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ceba84788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744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8ceba84788_0_1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8ceba84788_0_1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79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4597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164925" y="2545078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79838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5285063" y="2086825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6562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3361337" y="3977725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65277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6069925" y="3990032"/>
            <a:ext cx="2421300" cy="4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3361350" y="2265759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33613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6066450" y="2254434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6066450" y="1938535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656250" y="2275447"/>
            <a:ext cx="2421300" cy="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6562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33613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6066450" y="3660110"/>
            <a:ext cx="24213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87075" y="781525"/>
            <a:ext cx="3437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87075" y="2834125"/>
            <a:ext cx="251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202875" y="1025725"/>
            <a:ext cx="67383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60875" y="2486020"/>
            <a:ext cx="3422100" cy="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8372040" y="3442794"/>
            <a:ext cx="349198" cy="3491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0"/>
          <p:cNvSpPr/>
          <p:nvPr/>
        </p:nvSpPr>
        <p:spPr>
          <a:xfrm rot="4357755">
            <a:off x="8166845" y="3324003"/>
            <a:ext cx="122591" cy="12259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551550" y="405250"/>
            <a:ext cx="573900" cy="573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455550" y="979150"/>
            <a:ext cx="134400" cy="134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596175" y="315100"/>
            <a:ext cx="225000" cy="224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524811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3506266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691461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3672816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6487722" y="2890215"/>
            <a:ext cx="21240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6654284" y="2431963"/>
            <a:ext cx="17907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4078375" y="1169350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4078375" y="3419050"/>
            <a:ext cx="32037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6" r:id="rId4"/>
    <p:sldLayoutId id="2147483658" r:id="rId5"/>
    <p:sldLayoutId id="2147483661" r:id="rId6"/>
    <p:sldLayoutId id="2147483668" r:id="rId7"/>
    <p:sldLayoutId id="2147483673" r:id="rId8"/>
    <p:sldLayoutId id="2147483678" r:id="rId9"/>
    <p:sldLayoutId id="2147483679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ontserrat"/>
              <a:buChar char="●"/>
              <a:defRPr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○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Montserrat"/>
              <a:buChar char="■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5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4277429" y="979996"/>
            <a:ext cx="468270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solidFill>
                  <a:srgbClr val="305DB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HỆ THỐNG GỢI Ý PHIM THÔNG QUA SỐ SAO</a:t>
            </a:r>
            <a:endParaRPr sz="3200" dirty="0">
              <a:solidFill>
                <a:srgbClr val="305DB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A423B45-8428-4503-B1F1-260DC24E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429" y="3032596"/>
            <a:ext cx="3207083" cy="792600"/>
          </a:xfrm>
        </p:spPr>
        <p:txBody>
          <a:bodyPr/>
          <a:lstStyle/>
          <a:p>
            <a:r>
              <a:rPr lang="vi-VN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Sử</a:t>
            </a:r>
            <a:r>
              <a:rPr lang="vi-V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dụng</a:t>
            </a:r>
            <a:r>
              <a:rPr lang="vi-V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lọc</a:t>
            </a:r>
            <a:r>
              <a:rPr lang="vi-V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cộng</a:t>
            </a:r>
            <a:r>
              <a:rPr lang="vi-VN" sz="1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tác</a:t>
            </a:r>
            <a:endParaRPr lang="vi-VN" sz="1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4F2F214-7F6F-42AF-840E-BF8593D3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0" y="857436"/>
            <a:ext cx="3428628" cy="3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LỌC CỘNG TÁC SẢN PHẨM</a:t>
            </a:r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Đồ họa 19" descr="Optical disc with solid fill">
            <a:extLst>
              <a:ext uri="{FF2B5EF4-FFF2-40B4-BE49-F238E27FC236}">
                <a16:creationId xmlns:a16="http://schemas.microsoft.com/office/drawing/2014/main" id="{FAAE4E92-EACF-45A8-B40A-F60C77052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910" y="3912237"/>
            <a:ext cx="572701" cy="572701"/>
          </a:xfrm>
          <a:prstGeom prst="rect">
            <a:avLst/>
          </a:prstGeom>
        </p:spPr>
      </p:pic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09D654DE-E177-438A-BC53-C02CCCB53EB8}"/>
              </a:ext>
            </a:extLst>
          </p:cNvPr>
          <p:cNvSpPr txBox="1"/>
          <p:nvPr/>
        </p:nvSpPr>
        <p:spPr>
          <a:xfrm>
            <a:off x="878958" y="1234543"/>
            <a:ext cx="7509081" cy="10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chemeClr val="accent3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>
                <a:latin typeface="Raleway" panose="020B0604020202020204" charset="0"/>
              </a:rPr>
              <a:t>Ý </a:t>
            </a:r>
            <a:r>
              <a:rPr lang="en-US" dirty="0" err="1">
                <a:latin typeface="Raleway" panose="020B0604020202020204" charset="0"/>
              </a:rPr>
              <a:t>tưởng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của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Item-item CF </a:t>
            </a:r>
            <a:r>
              <a:rPr lang="en-US" dirty="0" err="1">
                <a:latin typeface="Raleway" panose="020B0604020202020204" charset="0"/>
              </a:rPr>
              <a:t>là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nếu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một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thích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một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thì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nên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gợi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ý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tương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tự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với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đã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thích</a:t>
            </a:r>
            <a:r>
              <a:rPr lang="en-US" dirty="0">
                <a:latin typeface="Raleway" panose="020B0604020202020204" charset="0"/>
              </a:rPr>
              <a:t>.</a:t>
            </a:r>
          </a:p>
          <a:p>
            <a:pPr marL="285750" indent="-285750">
              <a:buClr>
                <a:schemeClr val="accent3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Clr>
                <a:schemeClr val="accent3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Ưu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điểm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của</a:t>
            </a:r>
            <a:r>
              <a:rPr lang="en-US" dirty="0">
                <a:latin typeface="Raleway" panose="020B0604020202020204" charset="0"/>
              </a:rPr>
              <a:t> item-item CF so </a:t>
            </a:r>
            <a:r>
              <a:rPr lang="en-US" dirty="0" err="1">
                <a:latin typeface="Raleway" panose="020B0604020202020204" charset="0"/>
              </a:rPr>
              <a:t>với</a:t>
            </a:r>
            <a:r>
              <a:rPr lang="en-US" dirty="0">
                <a:latin typeface="Raleway" panose="020B0604020202020204" charset="0"/>
              </a:rPr>
              <a:t> user-user CF (</a:t>
            </a:r>
            <a:r>
              <a:rPr lang="en-US" dirty="0" err="1">
                <a:latin typeface="Raleway" panose="020B0604020202020204" charset="0"/>
              </a:rPr>
              <a:t>khi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số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&lt; </a:t>
            </a:r>
            <a:r>
              <a:rPr lang="en-US" dirty="0" err="1">
                <a:latin typeface="Raleway" panose="020B0604020202020204" charset="0"/>
              </a:rPr>
              <a:t>số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dùng</a:t>
            </a:r>
            <a:r>
              <a:rPr lang="en-US" dirty="0">
                <a:latin typeface="Raleway" panose="020B0604020202020204" charset="0"/>
              </a:rPr>
              <a:t>):</a:t>
            </a:r>
            <a:endParaRPr lang="vi-VN" dirty="0">
              <a:latin typeface="Raleway" panose="020B0604020202020204" charset="0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FDD7D580-6388-4EFC-BA39-526EA94CA1BD}"/>
              </a:ext>
            </a:extLst>
          </p:cNvPr>
          <p:cNvSpPr txBox="1"/>
          <p:nvPr/>
        </p:nvSpPr>
        <p:spPr>
          <a:xfrm>
            <a:off x="1323219" y="2287574"/>
            <a:ext cx="7509081" cy="144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vuông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thước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nhỏ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lưu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trữ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và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toán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hiệu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quả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V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Rating </a:t>
            </a:r>
            <a:r>
              <a:rPr lang="en-US" dirty="0" err="1" smtClean="0">
                <a:effectLst/>
                <a:latin typeface="Raleway" panose="020B0604020202020204" charset="0"/>
                <a:ea typeface="Calibri" panose="020F0502020204030204" pitchFamily="34" charset="0"/>
              </a:rPr>
              <a:t>cũng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tin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cậy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Clr>
                <a:schemeClr val="accent3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cập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nhật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ít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thường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xuyên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91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LỌC CỘNG TÁC SẢN PHẨM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FA1A7AC-49E6-4060-91B7-B519A96E7D6B}"/>
              </a:ext>
            </a:extLst>
          </p:cNvPr>
          <p:cNvPicPr/>
          <p:nvPr/>
        </p:nvPicPr>
        <p:blipFill rotWithShape="1">
          <a:blip r:embed="rId3"/>
          <a:srcRect l="1" r="49003" b="61179"/>
          <a:stretch/>
        </p:blipFill>
        <p:spPr>
          <a:xfrm>
            <a:off x="1489635" y="1535952"/>
            <a:ext cx="2432423" cy="1284941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F2A51B69-E3FA-47AB-98AC-F9746D9129FD}"/>
              </a:ext>
            </a:extLst>
          </p:cNvPr>
          <p:cNvPicPr/>
          <p:nvPr/>
        </p:nvPicPr>
        <p:blipFill rotWithShape="1">
          <a:blip r:embed="rId3"/>
          <a:srcRect l="50997" r="-5134" b="61179"/>
          <a:stretch/>
        </p:blipFill>
        <p:spPr>
          <a:xfrm>
            <a:off x="5145508" y="1535952"/>
            <a:ext cx="2582255" cy="1284941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46BC9D24-02CD-4E2E-8C35-EACE2341488A}"/>
              </a:ext>
            </a:extLst>
          </p:cNvPr>
          <p:cNvPicPr/>
          <p:nvPr/>
        </p:nvPicPr>
        <p:blipFill rotWithShape="1">
          <a:blip r:embed="rId3"/>
          <a:srcRect l="1" t="50887" r="63034" b="8273"/>
          <a:stretch/>
        </p:blipFill>
        <p:spPr>
          <a:xfrm>
            <a:off x="1583649" y="3307989"/>
            <a:ext cx="1763175" cy="1351791"/>
          </a:xfrm>
          <a:prstGeom prst="rect">
            <a:avLst/>
          </a:prstGeom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27683303-97BB-4D83-B60B-376AE0A25DD1}"/>
              </a:ext>
            </a:extLst>
          </p:cNvPr>
          <p:cNvPicPr/>
          <p:nvPr/>
        </p:nvPicPr>
        <p:blipFill rotWithShape="1">
          <a:blip r:embed="rId3"/>
          <a:srcRect l="49845" t="54702" r="-3249" b="8569"/>
          <a:stretch/>
        </p:blipFill>
        <p:spPr>
          <a:xfrm>
            <a:off x="5180469" y="3399921"/>
            <a:ext cx="2547294" cy="1215733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B63366EC-53B6-436D-8CF5-5703F74E66BB}"/>
              </a:ext>
            </a:extLst>
          </p:cNvPr>
          <p:cNvSpPr txBox="1"/>
          <p:nvPr/>
        </p:nvSpPr>
        <p:spPr>
          <a:xfrm>
            <a:off x="534893" y="1171870"/>
            <a:ext cx="5519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Quy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trình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hoàn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thiện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Raleway" panose="020B0604020202020204" charset="0"/>
                <a:ea typeface="Calibri" panose="020F0502020204030204" pitchFamily="34" charset="0"/>
              </a:rPr>
              <a:t>rating </a:t>
            </a:r>
            <a:r>
              <a:rPr lang="en-US" b="1" dirty="0" err="1" smtClean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b="1" dirty="0" smtClean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User-user CF:</a:t>
            </a:r>
            <a:endParaRPr lang="vi-VN" b="1" dirty="0">
              <a:solidFill>
                <a:srgbClr val="3E5E9C"/>
              </a:solidFill>
              <a:latin typeface="Raleway" panose="020B0604020202020204" charset="0"/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D8091D4B-F9BE-44CF-AE4D-A1D314CFAD01}"/>
              </a:ext>
            </a:extLst>
          </p:cNvPr>
          <p:cNvSpPr txBox="1"/>
          <p:nvPr/>
        </p:nvSpPr>
        <p:spPr>
          <a:xfrm>
            <a:off x="1332546" y="2820893"/>
            <a:ext cx="2655249" cy="513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smtClean="0">
                <a:latin typeface="Raleway" panose="020B0604020202020204" charset="0"/>
              </a:rPr>
              <a:t>rating Y </a:t>
            </a:r>
            <a:r>
              <a:rPr lang="en-US" sz="1200" dirty="0">
                <a:latin typeface="Raleway" panose="020B0604020202020204" charset="0"/>
              </a:rPr>
              <a:t>ban </a:t>
            </a:r>
            <a:r>
              <a:rPr lang="en-US" sz="1200" dirty="0" err="1">
                <a:latin typeface="Raleway" panose="020B0604020202020204" charset="0"/>
              </a:rPr>
              <a:t>đầu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và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trung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bình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độ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quan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tâm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của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các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bộ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phim</a:t>
            </a:r>
            <a:endParaRPr lang="vi-VN" sz="1200" dirty="0">
              <a:latin typeface="Raleway" panose="020B0604020202020204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4012562E-263A-4B60-A788-0BB067E677D5}"/>
              </a:ext>
            </a:extLst>
          </p:cNvPr>
          <p:cNvSpPr txBox="1"/>
          <p:nvPr/>
        </p:nvSpPr>
        <p:spPr>
          <a:xfrm>
            <a:off x="4875846" y="2877198"/>
            <a:ext cx="2655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smtClean="0">
                <a:latin typeface="Raleway" panose="020B0604020202020204" charset="0"/>
              </a:rPr>
              <a:t>rating </a:t>
            </a:r>
            <a:r>
              <a:rPr lang="en-US" sz="1200" dirty="0" err="1" smtClean="0">
                <a:latin typeface="Raleway" panose="020B0604020202020204" charset="0"/>
              </a:rPr>
              <a:t>chuẩn</a:t>
            </a:r>
            <a:r>
              <a:rPr lang="en-US" sz="1200" dirty="0" smtClean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hóa</a:t>
            </a:r>
            <a:endParaRPr lang="vi-VN" sz="1200" dirty="0">
              <a:latin typeface="Raleway" panose="020B0604020202020204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0F339F1D-D809-48D2-BEBE-7AA598FD74ED}"/>
              </a:ext>
            </a:extLst>
          </p:cNvPr>
          <p:cNvSpPr txBox="1"/>
          <p:nvPr/>
        </p:nvSpPr>
        <p:spPr>
          <a:xfrm>
            <a:off x="1266809" y="4685211"/>
            <a:ext cx="26552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tương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tự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sản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phẩm</a:t>
            </a:r>
            <a:r>
              <a:rPr lang="en-US" sz="1200" dirty="0">
                <a:latin typeface="Raleway" panose="020B0604020202020204" charset="0"/>
              </a:rPr>
              <a:t> S</a:t>
            </a:r>
            <a:endParaRPr lang="vi-VN" sz="1200" dirty="0">
              <a:latin typeface="Raleway" panose="020B0604020202020204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30575EB2-A378-4C95-8248-74024107144B}"/>
              </a:ext>
            </a:extLst>
          </p:cNvPr>
          <p:cNvSpPr txBox="1"/>
          <p:nvPr/>
        </p:nvSpPr>
        <p:spPr>
          <a:xfrm>
            <a:off x="4885289" y="4659780"/>
            <a:ext cx="2655249" cy="513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smtClean="0">
                <a:latin typeface="Raleway" panose="020B0604020202020204" charset="0"/>
              </a:rPr>
              <a:t>rating </a:t>
            </a:r>
            <a:r>
              <a:rPr lang="en-US" sz="1200" dirty="0" err="1" smtClean="0">
                <a:latin typeface="Raleway" panose="020B0604020202020204" charset="0"/>
              </a:rPr>
              <a:t>chuẩn</a:t>
            </a:r>
            <a:r>
              <a:rPr lang="en-US" sz="1200" dirty="0" smtClean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hóa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hoàn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thiện</a:t>
            </a:r>
            <a:endParaRPr lang="vi-VN" sz="12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LỌC CỘNG TÁC PHÂN TÍCH MA TRẬN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554E8343-2399-4A65-9714-AABB33E766EE}"/>
              </a:ext>
            </a:extLst>
          </p:cNvPr>
          <p:cNvSpPr txBox="1"/>
          <p:nvPr/>
        </p:nvSpPr>
        <p:spPr>
          <a:xfrm>
            <a:off x="627879" y="1666885"/>
            <a:ext cx="7888242" cy="228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Ý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tưởng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tồn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tại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đặc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trưng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ẩn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(latent feature)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mối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14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Mỗi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sẽ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mang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đặc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trưng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ẩn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ứng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vector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càng</a:t>
            </a:r>
            <a:r>
              <a:rPr lang="en-US" dirty="0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thì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mang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càng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14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14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Mỗi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cũng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sẽ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xu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hướng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ẩn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nào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bởi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vector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w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h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nghĩa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ẩn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nhiều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LỌC CỘNG TÁC PHÂN TÍCH MA TRẬN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A0B171A-5DBE-48DD-9467-0000BCC21829}"/>
              </a:ext>
            </a:extLst>
          </p:cNvPr>
          <p:cNvSpPr txBox="1"/>
          <p:nvPr/>
        </p:nvSpPr>
        <p:spPr>
          <a:xfrm>
            <a:off x="678180" y="1191380"/>
            <a:ext cx="8397240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Ta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cần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tìm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vector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trọng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w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ứng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mỗi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400" b="1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sao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: </a:t>
            </a:r>
            <a:endParaRPr lang="vi-VN" dirty="0">
              <a:latin typeface="Raleway" panose="020B0604020202020204" charset="0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EC73569F-55E8-49B2-B6B1-39F70FAE7665}"/>
              </a:ext>
            </a:extLst>
          </p:cNvPr>
          <p:cNvSpPr txBox="1"/>
          <p:nvPr/>
        </p:nvSpPr>
        <p:spPr>
          <a:xfrm>
            <a:off x="708658" y="3923200"/>
            <a:ext cx="7985762" cy="81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err="1">
                <a:latin typeface="Raleway" panose="020B0604020202020204" charset="0"/>
              </a:rPr>
              <a:t>Giá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trị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của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biểu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thức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x</a:t>
            </a:r>
            <a:r>
              <a:rPr lang="en-US" b="1" baseline="30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T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w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sẽ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cao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nếu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các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thành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phần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tương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ứng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của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x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và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w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đều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cao</a:t>
            </a:r>
            <a:r>
              <a:rPr lang="en-US" dirty="0">
                <a:latin typeface="Raleway" panose="020B0604020202020204" charset="0"/>
              </a:rPr>
              <a:t> (</a:t>
            </a:r>
            <a:r>
              <a:rPr lang="en-US" dirty="0" err="1">
                <a:latin typeface="Raleway" panose="020B0604020202020204" charset="0"/>
              </a:rPr>
              <a:t>và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dương</a:t>
            </a:r>
            <a:r>
              <a:rPr lang="en-US" dirty="0">
                <a:latin typeface="Raleway" panose="020B0604020202020204" charset="0"/>
              </a:rPr>
              <a:t>) </a:t>
            </a:r>
            <a:r>
              <a:rPr lang="en-US" dirty="0" err="1">
                <a:latin typeface="Raleway" panose="020B0604020202020204" charset="0"/>
              </a:rPr>
              <a:t>hoặc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đều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thấp</a:t>
            </a:r>
            <a:r>
              <a:rPr lang="en-US" dirty="0">
                <a:latin typeface="Raleway" panose="020B0604020202020204" charset="0"/>
              </a:rPr>
              <a:t> (</a:t>
            </a:r>
            <a:r>
              <a:rPr lang="en-US" dirty="0" err="1">
                <a:latin typeface="Raleway" panose="020B0604020202020204" charset="0"/>
              </a:rPr>
              <a:t>và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âm</a:t>
            </a:r>
            <a:r>
              <a:rPr lang="en-US" dirty="0">
                <a:latin typeface="Raleway" panose="020B0604020202020204" charset="0"/>
              </a:rPr>
              <a:t>). </a:t>
            </a:r>
            <a:r>
              <a:rPr lang="en-US" dirty="0" err="1">
                <a:latin typeface="Raleway" panose="020B0604020202020204" charset="0"/>
              </a:rPr>
              <a:t>Điều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này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nghĩa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là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mang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các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tính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chất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ẩn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mà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dùng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thích</a:t>
            </a:r>
            <a:r>
              <a:rPr lang="en-US" dirty="0">
                <a:latin typeface="Raleway" panose="020B0604020202020204" charset="0"/>
              </a:rPr>
              <a:t>, </a:t>
            </a:r>
            <a:r>
              <a:rPr lang="en-US" dirty="0" err="1">
                <a:latin typeface="Raleway" panose="020B0604020202020204" charset="0"/>
              </a:rPr>
              <a:t>vậy</a:t>
            </a:r>
            <a:r>
              <a:rPr lang="en-US" dirty="0">
                <a:latin typeface="Raleway" panose="020B0604020202020204" charset="0"/>
              </a:rPr>
              <a:t> ta </a:t>
            </a:r>
            <a:r>
              <a:rPr lang="en-US" dirty="0" err="1">
                <a:latin typeface="Raleway" panose="020B0604020202020204" charset="0"/>
              </a:rPr>
              <a:t>nên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gợi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ý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này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cho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dùng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đó</a:t>
            </a:r>
            <a:r>
              <a:rPr lang="en-US" dirty="0">
                <a:latin typeface="Raleway" panose="020B060402020202020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  <p:pic>
        <p:nvPicPr>
          <p:cNvPr id="33" name="Hình ảnh 32" descr="Ảnh có chứa văn bản, tối&#10;&#10;Mô tả được tạo tự động">
            <a:extLst>
              <a:ext uri="{FF2B5EF4-FFF2-40B4-BE49-F238E27FC236}">
                <a16:creationId xmlns:a16="http://schemas.microsoft.com/office/drawing/2014/main" id="{9A510978-2DCC-47EF-A55D-500512D3A3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10" r="-1437" b="-7680"/>
          <a:stretch/>
        </p:blipFill>
        <p:spPr>
          <a:xfrm>
            <a:off x="1657032" y="1642539"/>
            <a:ext cx="5822312" cy="2166361"/>
          </a:xfrm>
          <a:prstGeom prst="rect">
            <a:avLst/>
          </a:prstGeom>
          <a:ln w="19050">
            <a:solidFill>
              <a:srgbClr val="3E5E9C"/>
            </a:solidFill>
          </a:ln>
        </p:spPr>
      </p:pic>
    </p:spTree>
    <p:extLst>
      <p:ext uri="{BB962C8B-B14F-4D97-AF65-F5344CB8AC3E}">
        <p14:creationId xmlns:p14="http://schemas.microsoft.com/office/powerpoint/2010/main" val="16392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XÂY DỰNG HÀM MẤT MÁT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A0B171A-5DBE-48DD-9467-0000BCC21829}"/>
              </a:ext>
            </a:extLst>
          </p:cNvPr>
          <p:cNvSpPr txBox="1"/>
          <p:nvPr/>
        </p:nvSpPr>
        <p:spPr>
          <a:xfrm>
            <a:off x="571498" y="1412360"/>
            <a:ext cx="1447802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mất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mát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: </a:t>
            </a:r>
            <a:endParaRPr lang="vi-VN" dirty="0">
              <a:latin typeface="Raleway" panose="020B0604020202020204" charset="0"/>
            </a:endParaRPr>
          </a:p>
        </p:txBody>
      </p:sp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DF6A3BBE-3D5D-490D-96B4-9439E6BF4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16" y="1271576"/>
            <a:ext cx="6553768" cy="1072989"/>
          </a:xfrm>
          <a:prstGeom prst="rect">
            <a:avLst/>
          </a:prstGeom>
          <a:ln w="19050">
            <a:solidFill>
              <a:srgbClr val="3E5E9C"/>
            </a:solidFill>
          </a:ln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A5DADDA-4EE5-4203-892D-5516365AB5D1}"/>
              </a:ext>
            </a:extLst>
          </p:cNvPr>
          <p:cNvSpPr txBox="1"/>
          <p:nvPr/>
        </p:nvSpPr>
        <p:spPr>
          <a:xfrm>
            <a:off x="571498" y="2575841"/>
            <a:ext cx="1447802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endParaRPr lang="vi-VN" dirty="0">
              <a:latin typeface="Raleway" panose="020B060402020202020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CBBB4928-522B-45E3-9B24-3E8436582AC6}"/>
              </a:ext>
            </a:extLst>
          </p:cNvPr>
          <p:cNvSpPr txBox="1"/>
          <p:nvPr/>
        </p:nvSpPr>
        <p:spPr>
          <a:xfrm>
            <a:off x="1500998" y="2548700"/>
            <a:ext cx="74220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</a:t>
            </a:r>
            <a:r>
              <a:rPr lang="en-US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= [b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 b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 . . . ,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</a:t>
            </a:r>
            <a:r>
              <a:rPr lang="en-US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] </a:t>
            </a:r>
            <a:r>
              <a:rPr lang="en-US" b="1" baseline="30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là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vector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điều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chỉnh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cho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các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,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 </a:t>
            </a:r>
            <a:r>
              <a:rPr lang="en-US" dirty="0" err="1">
                <a:latin typeface="Raleway" panose="020B0604020202020204" charset="0"/>
              </a:rPr>
              <a:t>cho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bộ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phim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m</a:t>
            </a: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= [d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1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 d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2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 . . . ,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] </a:t>
            </a:r>
            <a:r>
              <a:rPr lang="en-US" b="1" baseline="30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</a:t>
            </a:r>
            <a:r>
              <a:rPr lang="en-US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là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vector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điều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chỉnh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cho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dùng</a:t>
            </a:r>
            <a:r>
              <a:rPr lang="en-US" dirty="0">
                <a:latin typeface="Raleway" panose="020B0604020202020204" charset="0"/>
              </a:rPr>
              <a:t>,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b="1" baseline="-250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 </a:t>
            </a:r>
            <a:r>
              <a:rPr lang="en-US" dirty="0" err="1">
                <a:latin typeface="Raleway" panose="020B0604020202020204" charset="0"/>
              </a:rPr>
              <a:t>cho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người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dùng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n</a:t>
            </a: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r</a:t>
            </a:r>
            <a:r>
              <a:rPr lang="en-US" sz="1400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mn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= 1 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nếu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đã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bởi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</a:t>
            </a: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y</a:t>
            </a:r>
            <a:r>
              <a:rPr lang="en-US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chưa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chuẩn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hoá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</a:t>
            </a: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phần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mất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mát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trung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bình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bình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phương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sai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hình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Thành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phần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thứ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hai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kiểm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Raleway" panose="020B0604020202020204" charset="0"/>
                <a:ea typeface="Calibri" panose="020F0502020204030204" pitchFamily="34" charset="0"/>
              </a:rPr>
              <a:t>soát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l2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effectLst/>
                <a:latin typeface="Raleway" panose="020B0604020202020204" charset="0"/>
                <a:ea typeface="Calibri" panose="020F0502020204030204" pitchFamily="34" charset="0"/>
              </a:rPr>
              <a:t>giúp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hình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tránh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over-fitting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b="1" dirty="0">
              <a:solidFill>
                <a:srgbClr val="3E5E9C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endParaRPr lang="vi-VN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TỐI ƯU HÀM MẤT MÁT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A0B171A-5DBE-48DD-9467-0000BCC21829}"/>
              </a:ext>
            </a:extLst>
          </p:cNvPr>
          <p:cNvSpPr txBox="1"/>
          <p:nvPr/>
        </p:nvSpPr>
        <p:spPr>
          <a:xfrm>
            <a:off x="529589" y="1148520"/>
            <a:ext cx="8084822" cy="81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tối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ưu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đồng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X,W, b, d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đối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phức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tạp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pháp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sử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dụng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lần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lượt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tối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ưu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hai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cặp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(X, b), (W, d)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lúc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cặp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còn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Quá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trình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này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lặp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lặp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lại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mát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hội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tụ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CA5DADDA-4EE5-4203-892D-5516365AB5D1}"/>
              </a:ext>
            </a:extLst>
          </p:cNvPr>
          <p:cNvSpPr txBox="1"/>
          <p:nvPr/>
        </p:nvSpPr>
        <p:spPr>
          <a:xfrm>
            <a:off x="529589" y="2429076"/>
            <a:ext cx="4545331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Raleway" panose="020B0604020202020204" charset="0"/>
              </a:rPr>
              <a:t>Khi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cố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(X, b)</a:t>
            </a:r>
            <a:r>
              <a:rPr lang="en-US" dirty="0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cập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nhật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w</a:t>
            </a:r>
            <a:r>
              <a:rPr lang="en-US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b="1" baseline="-25000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endParaRPr lang="vi-VN" dirty="0">
              <a:latin typeface="Raleway" panose="020B0604020202020204" charset="0"/>
            </a:endParaRPr>
          </a:p>
        </p:txBody>
      </p:sp>
      <p:graphicFrame>
        <p:nvGraphicFramePr>
          <p:cNvPr id="4" name="Đối tượng 3">
            <a:extLst>
              <a:ext uri="{FF2B5EF4-FFF2-40B4-BE49-F238E27FC236}">
                <a16:creationId xmlns:a16="http://schemas.microsoft.com/office/drawing/2014/main" id="{7E3E054E-D91D-4930-B0FB-3203D4D06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595201"/>
              </p:ext>
            </p:extLst>
          </p:nvPr>
        </p:nvGraphicFramePr>
        <p:xfrm>
          <a:off x="4945380" y="2040424"/>
          <a:ext cx="3985980" cy="113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4" imgW="3111480" imgH="888840" progId="Equation.DSMT4">
                  <p:embed/>
                </p:oleObj>
              </mc:Choice>
              <mc:Fallback>
                <p:oleObj name="Equation" r:id="rId4" imgW="3111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45380" y="2040424"/>
                        <a:ext cx="3985980" cy="1138852"/>
                      </a:xfrm>
                      <a:prstGeom prst="rect">
                        <a:avLst/>
                      </a:prstGeom>
                      <a:ln w="19050">
                        <a:solidFill>
                          <a:srgbClr val="3E5E9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123DF49-F975-4385-9EDC-5C7DB863F1FC}"/>
              </a:ext>
            </a:extLst>
          </p:cNvPr>
          <p:cNvSpPr txBox="1"/>
          <p:nvPr/>
        </p:nvSpPr>
        <p:spPr>
          <a:xfrm>
            <a:off x="529589" y="3796860"/>
            <a:ext cx="4572000" cy="31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Raleway" panose="020B0604020202020204" charset="0"/>
              </a:rPr>
              <a:t>Khi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cố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(W,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,</a:t>
            </a:r>
            <a:r>
              <a:rPr lang="en-US" dirty="0">
                <a:latin typeface="Raleway" panose="020B0604020202020204" charset="0"/>
              </a:rPr>
              <a:t> </a:t>
            </a:r>
            <a:r>
              <a:rPr lang="en-US" dirty="0" err="1">
                <a:latin typeface="Raleway" panose="020B0604020202020204" charset="0"/>
              </a:rPr>
              <a:t>c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cập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nhật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</a:t>
            </a:r>
            <a:r>
              <a:rPr lang="en-US" b="1" baseline="-25000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b</a:t>
            </a:r>
            <a:r>
              <a:rPr lang="en-US" b="1" baseline="-25000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endParaRPr lang="vi-VN" dirty="0">
              <a:latin typeface="Raleway" panose="020B0604020202020204" charset="0"/>
            </a:endParaRPr>
          </a:p>
        </p:txBody>
      </p:sp>
      <p:graphicFrame>
        <p:nvGraphicFramePr>
          <p:cNvPr id="7" name="Đối tượng 6">
            <a:extLst>
              <a:ext uri="{FF2B5EF4-FFF2-40B4-BE49-F238E27FC236}">
                <a16:creationId xmlns:a16="http://schemas.microsoft.com/office/drawing/2014/main" id="{3D3820AF-0360-4DD1-B113-70755D40F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539424"/>
              </p:ext>
            </p:extLst>
          </p:nvPr>
        </p:nvGraphicFramePr>
        <p:xfrm>
          <a:off x="4945380" y="3478456"/>
          <a:ext cx="4067325" cy="1138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6" imgW="3174840" imgH="888840" progId="Equation.DSMT4">
                  <p:embed/>
                </p:oleObj>
              </mc:Choice>
              <mc:Fallback>
                <p:oleObj name="Equation" r:id="rId6" imgW="317484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5380" y="3478456"/>
                        <a:ext cx="4067325" cy="1138851"/>
                      </a:xfrm>
                      <a:prstGeom prst="rect">
                        <a:avLst/>
                      </a:prstGeom>
                      <a:ln w="19050">
                        <a:solidFill>
                          <a:srgbClr val="3E5E9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4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KẾT QUẢ THỰC NGHIỆM</a:t>
            </a:r>
          </a:p>
        </p:txBody>
      </p:sp>
      <p:graphicFrame>
        <p:nvGraphicFramePr>
          <p:cNvPr id="26" name="Bảng 26">
            <a:extLst>
              <a:ext uri="{FF2B5EF4-FFF2-40B4-BE49-F238E27FC236}">
                <a16:creationId xmlns:a16="http://schemas.microsoft.com/office/drawing/2014/main" id="{4B62C4FD-9D58-4A4A-B330-D17CE0DEE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67168"/>
              </p:ext>
            </p:extLst>
          </p:nvPr>
        </p:nvGraphicFramePr>
        <p:xfrm>
          <a:off x="438150" y="1504950"/>
          <a:ext cx="3943349" cy="262889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0694">
                  <a:extLst>
                    <a:ext uri="{9D8B030D-6E8A-4147-A177-3AD203B41FA5}">
                      <a16:colId xmlns:a16="http://schemas.microsoft.com/office/drawing/2014/main" val="552788478"/>
                    </a:ext>
                  </a:extLst>
                </a:gridCol>
                <a:gridCol w="1665934">
                  <a:extLst>
                    <a:ext uri="{9D8B030D-6E8A-4147-A177-3AD203B41FA5}">
                      <a16:colId xmlns:a16="http://schemas.microsoft.com/office/drawing/2014/main" val="3826920832"/>
                    </a:ext>
                  </a:extLst>
                </a:gridCol>
                <a:gridCol w="1746721">
                  <a:extLst>
                    <a:ext uri="{9D8B030D-6E8A-4147-A177-3AD203B41FA5}">
                      <a16:colId xmlns:a16="http://schemas.microsoft.com/office/drawing/2014/main" val="1706691238"/>
                    </a:ext>
                  </a:extLst>
                </a:gridCol>
              </a:tblGrid>
              <a:tr h="375557">
                <a:tc rowSpan="2"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b="1" dirty="0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RMSE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25339"/>
                  </a:ext>
                </a:extLst>
              </a:tr>
              <a:tr h="375557">
                <a:tc vMerge="1"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 err="1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User-user</a:t>
                      </a:r>
                      <a:r>
                        <a:rPr lang="vi-VN" b="1" dirty="0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 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1" dirty="0" err="1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Item-item</a:t>
                      </a:r>
                      <a:r>
                        <a:rPr lang="vi-VN" b="1" dirty="0">
                          <a:solidFill>
                            <a:srgbClr val="3E5E9C"/>
                          </a:solidFill>
                          <a:latin typeface="Raleway" panose="020B0604020202020204" charset="0"/>
                        </a:rPr>
                        <a:t> 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081050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26103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056428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8931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7744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Raleway" panose="020B0604020202020204" charset="0"/>
                        </a:rPr>
                        <a:t>0.9688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994"/>
                  </a:ext>
                </a:extLst>
              </a:tr>
            </a:tbl>
          </a:graphicData>
        </a:graphic>
      </p:graphicFrame>
      <p:graphicFrame>
        <p:nvGraphicFramePr>
          <p:cNvPr id="29" name="Biểu đồ 28">
            <a:extLst>
              <a:ext uri="{FF2B5EF4-FFF2-40B4-BE49-F238E27FC236}">
                <a16:creationId xmlns:a16="http://schemas.microsoft.com/office/drawing/2014/main" id="{39739FCE-B151-49A2-8384-9CF2ED17F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626517"/>
              </p:ext>
            </p:extLst>
          </p:nvPr>
        </p:nvGraphicFramePr>
        <p:xfrm>
          <a:off x="4698999" y="1504950"/>
          <a:ext cx="3943350" cy="2628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KẾT QUẢ THỰC NGHIỆM</a:t>
            </a: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B4EF0028-B6BA-4CD9-BA4C-924D4BF0B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18252"/>
              </p:ext>
            </p:extLst>
          </p:nvPr>
        </p:nvGraphicFramePr>
        <p:xfrm>
          <a:off x="606226" y="1217138"/>
          <a:ext cx="7851973" cy="34120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27176">
                  <a:extLst>
                    <a:ext uri="{9D8B030D-6E8A-4147-A177-3AD203B41FA5}">
                      <a16:colId xmlns:a16="http://schemas.microsoft.com/office/drawing/2014/main" val="1157827595"/>
                    </a:ext>
                  </a:extLst>
                </a:gridCol>
                <a:gridCol w="2241599">
                  <a:extLst>
                    <a:ext uri="{9D8B030D-6E8A-4147-A177-3AD203B41FA5}">
                      <a16:colId xmlns:a16="http://schemas.microsoft.com/office/drawing/2014/main" val="599797064"/>
                    </a:ext>
                  </a:extLst>
                </a:gridCol>
                <a:gridCol w="2241599">
                  <a:extLst>
                    <a:ext uri="{9D8B030D-6E8A-4147-A177-3AD203B41FA5}">
                      <a16:colId xmlns:a16="http://schemas.microsoft.com/office/drawing/2014/main" val="674120993"/>
                    </a:ext>
                  </a:extLst>
                </a:gridCol>
                <a:gridCol w="2241599">
                  <a:extLst>
                    <a:ext uri="{9D8B030D-6E8A-4147-A177-3AD203B41FA5}">
                      <a16:colId xmlns:a16="http://schemas.microsoft.com/office/drawing/2014/main" val="1315880538"/>
                    </a:ext>
                  </a:extLst>
                </a:gridCol>
              </a:tblGrid>
              <a:tr h="650096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solidFill>
                            <a:srgbClr val="3E5E9C"/>
                          </a:solidFill>
                        </a:rPr>
                        <a:t>K</a:t>
                      </a:r>
                      <a:endParaRPr lang="vi-VN" sz="1200" dirty="0">
                        <a:solidFill>
                          <a:srgbClr val="3E5E9C"/>
                        </a:solidFill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 err="1">
                          <a:solidFill>
                            <a:srgbClr val="3E5E9C"/>
                          </a:solidFill>
                        </a:rPr>
                        <a:t>Lamda</a:t>
                      </a:r>
                      <a:endParaRPr lang="vi-VN" sz="1200" dirty="0">
                        <a:solidFill>
                          <a:srgbClr val="3E5E9C"/>
                        </a:solidFill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 err="1">
                          <a:solidFill>
                            <a:srgbClr val="3E5E9C"/>
                          </a:solidFill>
                        </a:rPr>
                        <a:t>Learning</a:t>
                      </a:r>
                      <a:r>
                        <a:rPr lang="vi-VN" sz="1200" dirty="0">
                          <a:solidFill>
                            <a:srgbClr val="3E5E9C"/>
                          </a:solidFill>
                        </a:rPr>
                        <a:t> </a:t>
                      </a:r>
                      <a:r>
                        <a:rPr lang="vi-VN" sz="1200" dirty="0" err="1">
                          <a:solidFill>
                            <a:srgbClr val="3E5E9C"/>
                          </a:solidFill>
                        </a:rPr>
                        <a:t>rate</a:t>
                      </a:r>
                      <a:endParaRPr lang="vi-VN" sz="1200" dirty="0">
                        <a:solidFill>
                          <a:srgbClr val="3E5E9C"/>
                        </a:solidFill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>
                          <a:solidFill>
                            <a:srgbClr val="3E5E9C"/>
                          </a:solidFill>
                        </a:rPr>
                        <a:t>RMSE</a:t>
                      </a:r>
                      <a:endParaRPr lang="vi-VN" sz="1200" dirty="0">
                        <a:solidFill>
                          <a:srgbClr val="3E5E9C"/>
                        </a:solidFill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718278939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0.9613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1627429911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10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0.9619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3219761935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20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0.9619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3251164716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30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0.9617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1463062724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40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0.9623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1483921644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0.9625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507379668"/>
                  </a:ext>
                </a:extLst>
              </a:tr>
              <a:tr h="394559"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60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0.01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50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200" dirty="0"/>
                        <a:t>0.9619</a:t>
                      </a:r>
                      <a:endParaRPr lang="vi-VN" sz="1200" dirty="0">
                        <a:latin typeface="Raleway" panose="020B0604020202020204" charset="0"/>
                      </a:endParaRPr>
                    </a:p>
                  </a:txBody>
                  <a:tcPr marL="78630" marR="78630" marT="39315" marB="39315" anchor="ctr"/>
                </a:tc>
                <a:extLst>
                  <a:ext uri="{0D108BD9-81ED-4DB2-BD59-A6C34878D82A}">
                    <a16:rowId xmlns:a16="http://schemas.microsoft.com/office/drawing/2014/main" val="197669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60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KẾT QUẢ THỰC NGHIỆM</a:t>
            </a: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9C5FA6F6-7DE4-4B32-AFFE-E33D3C53F50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4164" y="1334697"/>
            <a:ext cx="3840242" cy="3243735"/>
          </a:xfrm>
          <a:prstGeom prst="rect">
            <a:avLst/>
          </a:prstGeom>
          <a:ln w="19050">
            <a:solidFill>
              <a:srgbClr val="3E5E9C"/>
            </a:solidFill>
          </a:ln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89F8CFD8-6454-4AC3-BF8D-AADED4C39782}"/>
              </a:ext>
            </a:extLst>
          </p:cNvPr>
          <p:cNvPicPr/>
          <p:nvPr/>
        </p:nvPicPr>
        <p:blipFill rotWithShape="1">
          <a:blip r:embed="rId4"/>
          <a:srcRect t="7103" b="3115"/>
          <a:stretch/>
        </p:blipFill>
        <p:spPr>
          <a:xfrm>
            <a:off x="785099" y="1334697"/>
            <a:ext cx="3840242" cy="3243735"/>
          </a:xfrm>
          <a:prstGeom prst="rect">
            <a:avLst/>
          </a:prstGeom>
          <a:ln w="19050">
            <a:solidFill>
              <a:srgbClr val="3E5E9C"/>
            </a:solidFill>
          </a:ln>
        </p:spPr>
      </p:pic>
    </p:spTree>
    <p:extLst>
      <p:ext uri="{BB962C8B-B14F-4D97-AF65-F5344CB8AC3E}">
        <p14:creationId xmlns:p14="http://schemas.microsoft.com/office/powerpoint/2010/main" val="25300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rgbClr val="3E5E9C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KẾT LUẬN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E5444CD-37CD-484C-895C-13D7DA8CFD10}"/>
              </a:ext>
            </a:extLst>
          </p:cNvPr>
          <p:cNvSpPr txBox="1"/>
          <p:nvPr/>
        </p:nvSpPr>
        <p:spPr>
          <a:xfrm>
            <a:off x="685800" y="1196340"/>
            <a:ext cx="470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chế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F2E1AEF-248C-4E5E-A93F-5746EEEBF133}"/>
              </a:ext>
            </a:extLst>
          </p:cNvPr>
          <p:cNvSpPr txBox="1"/>
          <p:nvPr/>
        </p:nvSpPr>
        <p:spPr>
          <a:xfrm>
            <a:off x="998220" y="1642152"/>
            <a:ext cx="7620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rating Y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rất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thưa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tức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chỉ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tỉ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lệ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nhỏ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phần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tử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biết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ỗi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chiều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lượng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v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lưu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trữ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thước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lớn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đôi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không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khả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thi</a:t>
            </a:r>
            <a:endParaRPr lang="en-US" b="1" dirty="0">
              <a:solidFill>
                <a:srgbClr val="3E5E9C"/>
              </a:solidFill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K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hi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thay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đổi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hoặc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thêm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toán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vốn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tốn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nhiều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gian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thực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hiện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8A7EA8C-04C8-40F7-9B5F-535180E685EE}"/>
              </a:ext>
            </a:extLst>
          </p:cNvPr>
          <p:cNvSpPr txBox="1"/>
          <p:nvPr/>
        </p:nvSpPr>
        <p:spPr>
          <a:xfrm>
            <a:off x="685800" y="3386435"/>
            <a:ext cx="7932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trường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hợp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này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tốt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ngay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(1682)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lớn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(943).</a:t>
            </a:r>
          </a:p>
          <a:p>
            <a:pPr marL="285750" indent="-285750"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tích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kết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quả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tốt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nhất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bài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toán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này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4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Đồ họa 15" descr="Two organic shapes, one filled with lines">
            <a:extLst>
              <a:ext uri="{FF2B5EF4-FFF2-40B4-BE49-F238E27FC236}">
                <a16:creationId xmlns:a16="http://schemas.microsoft.com/office/drawing/2014/main" id="{B077B940-3A90-4467-8788-D4AD0DEBF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055" y="2596974"/>
            <a:ext cx="4572000" cy="4572000"/>
          </a:xfrm>
          <a:prstGeom prst="rect">
            <a:avLst/>
          </a:prstGeom>
        </p:spPr>
      </p:pic>
      <p:cxnSp>
        <p:nvCxnSpPr>
          <p:cNvPr id="17" name="Google Shape;154;p30">
            <a:extLst>
              <a:ext uri="{FF2B5EF4-FFF2-40B4-BE49-F238E27FC236}">
                <a16:creationId xmlns:a16="http://schemas.microsoft.com/office/drawing/2014/main" id="{3C1FDE28-2A50-487E-8FEA-FF9239FB8540}"/>
              </a:ext>
            </a:extLst>
          </p:cNvPr>
          <p:cNvCxnSpPr>
            <a:cxnSpLocks/>
          </p:cNvCxnSpPr>
          <p:nvPr/>
        </p:nvCxnSpPr>
        <p:spPr>
          <a:xfrm>
            <a:off x="-14700" y="2002573"/>
            <a:ext cx="9173400" cy="0"/>
          </a:xfrm>
          <a:prstGeom prst="straightConnector1">
            <a:avLst/>
          </a:prstGeom>
          <a:noFill/>
          <a:ln w="19050" cap="flat" cmpd="sng">
            <a:solidFill>
              <a:srgbClr val="455A6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0" name="Đồ họa 49" descr="A splash">
            <a:extLst>
              <a:ext uri="{FF2B5EF4-FFF2-40B4-BE49-F238E27FC236}">
                <a16:creationId xmlns:a16="http://schemas.microsoft.com/office/drawing/2014/main" id="{EFABAC2C-0040-4E45-9A41-535C1D1DC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5902" y="1147204"/>
            <a:ext cx="1603702" cy="1603702"/>
          </a:xfrm>
          <a:prstGeom prst="rect">
            <a:avLst/>
          </a:prstGeom>
        </p:spPr>
      </p:pic>
      <p:pic>
        <p:nvPicPr>
          <p:cNvPr id="51" name="Đồ họa 50" descr="A splash">
            <a:extLst>
              <a:ext uri="{FF2B5EF4-FFF2-40B4-BE49-F238E27FC236}">
                <a16:creationId xmlns:a16="http://schemas.microsoft.com/office/drawing/2014/main" id="{9C30B198-7C9D-4035-BB23-887423899A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5570" y="1131643"/>
            <a:ext cx="1603702" cy="1603702"/>
          </a:xfrm>
          <a:prstGeom prst="rect">
            <a:avLst/>
          </a:prstGeom>
        </p:spPr>
      </p:pic>
      <p:pic>
        <p:nvPicPr>
          <p:cNvPr id="52" name="Đồ họa 51" descr="A splash">
            <a:extLst>
              <a:ext uri="{FF2B5EF4-FFF2-40B4-BE49-F238E27FC236}">
                <a16:creationId xmlns:a16="http://schemas.microsoft.com/office/drawing/2014/main" id="{09D6D887-3201-412B-8F83-9B252BD81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989" y="1140663"/>
            <a:ext cx="1603702" cy="1603702"/>
          </a:xfrm>
          <a:prstGeom prst="rect">
            <a:avLst/>
          </a:prstGeom>
        </p:spPr>
      </p:pic>
      <p:pic>
        <p:nvPicPr>
          <p:cNvPr id="6" name="Đồ họa 5" descr="A splash">
            <a:extLst>
              <a:ext uri="{FF2B5EF4-FFF2-40B4-BE49-F238E27FC236}">
                <a16:creationId xmlns:a16="http://schemas.microsoft.com/office/drawing/2014/main" id="{6B92B014-E5AF-45A6-B888-61A4350FE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6523" y="1148921"/>
            <a:ext cx="1603702" cy="1603702"/>
          </a:xfrm>
          <a:prstGeom prst="rect">
            <a:avLst/>
          </a:prstGeom>
        </p:spPr>
      </p:pic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11700" y="4308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NỘI DUNG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471715" y="2781594"/>
            <a:ext cx="1180250" cy="779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Giới</a:t>
            </a:r>
            <a:r>
              <a:rPr lang="vi-VN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thiệu</a:t>
            </a:r>
            <a:r>
              <a:rPr lang="vi-VN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đề</a:t>
            </a:r>
            <a:r>
              <a:rPr lang="vi-VN" sz="1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600" b="1" dirty="0" err="1">
                <a:latin typeface="Roboto" panose="02000000000000000000" pitchFamily="2" charset="0"/>
                <a:ea typeface="Roboto" panose="02000000000000000000" pitchFamily="2" charset="0"/>
              </a:rPr>
              <a:t>tài</a:t>
            </a:r>
            <a:endParaRPr lang="vi-VN" sz="1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79" name="Google Shape;1179;p50"/>
          <p:cNvSpPr/>
          <p:nvPr/>
        </p:nvSpPr>
        <p:spPr>
          <a:xfrm>
            <a:off x="3781725" y="2702006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598025" y="306827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50"/>
          <p:cNvSpPr/>
          <p:nvPr/>
        </p:nvSpPr>
        <p:spPr>
          <a:xfrm>
            <a:off x="3737694" y="1264466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60;p30">
            <a:extLst>
              <a:ext uri="{FF2B5EF4-FFF2-40B4-BE49-F238E27FC236}">
                <a16:creationId xmlns:a16="http://schemas.microsoft.com/office/drawing/2014/main" id="{94F89B65-0D5E-406F-A99A-BA0696869663}"/>
              </a:ext>
            </a:extLst>
          </p:cNvPr>
          <p:cNvSpPr txBox="1">
            <a:spLocks/>
          </p:cNvSpPr>
          <p:nvPr/>
        </p:nvSpPr>
        <p:spPr>
          <a:xfrm>
            <a:off x="306457" y="1750123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000" b="1" dirty="0">
                <a:solidFill>
                  <a:srgbClr val="305DBF"/>
                </a:solidFill>
                <a:latin typeface="Fredoka One" panose="020B0604020202020204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23" name="Google Shape;163;p30">
            <a:extLst>
              <a:ext uri="{FF2B5EF4-FFF2-40B4-BE49-F238E27FC236}">
                <a16:creationId xmlns:a16="http://schemas.microsoft.com/office/drawing/2014/main" id="{21B59FB7-980F-43C0-9F01-06A9D407243A}"/>
              </a:ext>
            </a:extLst>
          </p:cNvPr>
          <p:cNvSpPr txBox="1">
            <a:spLocks/>
          </p:cNvSpPr>
          <p:nvPr/>
        </p:nvSpPr>
        <p:spPr>
          <a:xfrm>
            <a:off x="2121921" y="1743169"/>
            <a:ext cx="16959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000" dirty="0"/>
              <a:t>02</a:t>
            </a:r>
          </a:p>
        </p:txBody>
      </p:sp>
      <p:sp>
        <p:nvSpPr>
          <p:cNvPr id="24" name="Google Shape;166;p30">
            <a:extLst>
              <a:ext uri="{FF2B5EF4-FFF2-40B4-BE49-F238E27FC236}">
                <a16:creationId xmlns:a16="http://schemas.microsoft.com/office/drawing/2014/main" id="{D9493073-FF97-401F-8792-2CC551975ED0}"/>
              </a:ext>
            </a:extLst>
          </p:cNvPr>
          <p:cNvSpPr txBox="1">
            <a:spLocks/>
          </p:cNvSpPr>
          <p:nvPr/>
        </p:nvSpPr>
        <p:spPr>
          <a:xfrm>
            <a:off x="5645711" y="1743169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rgbClr val="305DBF"/>
                </a:solidFill>
                <a:latin typeface="Fredoka One" panose="020B0604020202020204" charset="0"/>
              </a:rPr>
              <a:t>0</a:t>
            </a:r>
            <a:r>
              <a:rPr lang="vi-VN" sz="2000" dirty="0">
                <a:solidFill>
                  <a:srgbClr val="305DBF"/>
                </a:solidFill>
                <a:latin typeface="Fredoka One" panose="020B0604020202020204" charset="0"/>
              </a:rPr>
              <a:t>4</a:t>
            </a:r>
            <a:endParaRPr lang="en" sz="2000" dirty="0">
              <a:solidFill>
                <a:srgbClr val="305DBF"/>
              </a:solidFill>
              <a:latin typeface="Fredoka One" panose="020B0604020202020204" charset="0"/>
            </a:endParaRPr>
          </a:p>
        </p:txBody>
      </p:sp>
      <p:sp>
        <p:nvSpPr>
          <p:cNvPr id="25" name="Google Shape;169;p30">
            <a:extLst>
              <a:ext uri="{FF2B5EF4-FFF2-40B4-BE49-F238E27FC236}">
                <a16:creationId xmlns:a16="http://schemas.microsoft.com/office/drawing/2014/main" id="{FA2AEA9D-8383-4657-A0D8-BDF649B08C2D}"/>
              </a:ext>
            </a:extLst>
          </p:cNvPr>
          <p:cNvSpPr txBox="1">
            <a:spLocks/>
          </p:cNvSpPr>
          <p:nvPr/>
        </p:nvSpPr>
        <p:spPr>
          <a:xfrm>
            <a:off x="7434028" y="1750123"/>
            <a:ext cx="16959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rgbClr val="305DBF"/>
                </a:solidFill>
                <a:latin typeface="Fredoka One" panose="020B0604020202020204" charset="0"/>
              </a:rPr>
              <a:t>0</a:t>
            </a:r>
            <a:r>
              <a:rPr lang="vi-VN" sz="2000" dirty="0">
                <a:solidFill>
                  <a:srgbClr val="305DBF"/>
                </a:solidFill>
                <a:latin typeface="Fredoka One" panose="020B0604020202020204" charset="0"/>
              </a:rPr>
              <a:t>5</a:t>
            </a:r>
            <a:endParaRPr lang="en" sz="2000" dirty="0">
              <a:solidFill>
                <a:srgbClr val="305DBF"/>
              </a:solidFill>
              <a:latin typeface="Fredoka One" panose="020B0604020202020204" charset="0"/>
            </a:endParaRPr>
          </a:p>
        </p:txBody>
      </p:sp>
      <p:sp>
        <p:nvSpPr>
          <p:cNvPr id="57" name="Google Shape;1164;p50">
            <a:extLst>
              <a:ext uri="{FF2B5EF4-FFF2-40B4-BE49-F238E27FC236}">
                <a16:creationId xmlns:a16="http://schemas.microsoft.com/office/drawing/2014/main" id="{8AFB61F4-46F9-43D3-AE0D-D81B01C1D9BB}"/>
              </a:ext>
            </a:extLst>
          </p:cNvPr>
          <p:cNvSpPr txBox="1">
            <a:spLocks/>
          </p:cNvSpPr>
          <p:nvPr/>
        </p:nvSpPr>
        <p:spPr>
          <a:xfrm>
            <a:off x="7463173" y="2751113"/>
            <a:ext cx="1548488" cy="77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Kết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quả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đánh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giá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8" name="Google Shape;1164;p50">
            <a:extLst>
              <a:ext uri="{FF2B5EF4-FFF2-40B4-BE49-F238E27FC236}">
                <a16:creationId xmlns:a16="http://schemas.microsoft.com/office/drawing/2014/main" id="{54965B81-B3F3-43A3-897E-858CA8B318D6}"/>
              </a:ext>
            </a:extLst>
          </p:cNvPr>
          <p:cNvSpPr txBox="1">
            <a:spLocks/>
          </p:cNvSpPr>
          <p:nvPr/>
        </p:nvSpPr>
        <p:spPr>
          <a:xfrm>
            <a:off x="5447595" y="2754192"/>
            <a:ext cx="2058968" cy="77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Lọc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cộng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tác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phân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tích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ma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trận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9" name="Google Shape;1164;p50">
            <a:extLst>
              <a:ext uri="{FF2B5EF4-FFF2-40B4-BE49-F238E27FC236}">
                <a16:creationId xmlns:a16="http://schemas.microsoft.com/office/drawing/2014/main" id="{8A65E229-9B42-40CC-9B1B-55828B02AB9F}"/>
              </a:ext>
            </a:extLst>
          </p:cNvPr>
          <p:cNvSpPr txBox="1">
            <a:spLocks/>
          </p:cNvSpPr>
          <p:nvPr/>
        </p:nvSpPr>
        <p:spPr>
          <a:xfrm>
            <a:off x="2255243" y="2750574"/>
            <a:ext cx="1207690" cy="765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Ma trận </a:t>
            </a:r>
            <a:r>
              <a:rPr lang="en-US" sz="1800" b="1" dirty="0" smtClean="0">
                <a:latin typeface="Roboto" panose="02000000000000000000" pitchFamily="2" charset="0"/>
                <a:ea typeface="Roboto" panose="02000000000000000000" pitchFamily="2" charset="0"/>
              </a:rPr>
              <a:t>rating</a:t>
            </a:r>
            <a:endParaRPr lang="vi-VN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7" name="Đồ họa 46" descr="Alterations &amp; Tailoring with solid fill">
            <a:extLst>
              <a:ext uri="{FF2B5EF4-FFF2-40B4-BE49-F238E27FC236}">
                <a16:creationId xmlns:a16="http://schemas.microsoft.com/office/drawing/2014/main" id="{09817B86-CE88-4994-949B-F244447A85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02815">
            <a:off x="445604" y="3731920"/>
            <a:ext cx="1469898" cy="1469898"/>
          </a:xfrm>
          <a:prstGeom prst="rect">
            <a:avLst/>
          </a:prstGeom>
        </p:spPr>
      </p:pic>
      <p:pic>
        <p:nvPicPr>
          <p:cNvPr id="21" name="Đồ họa 20" descr="A splash">
            <a:extLst>
              <a:ext uri="{FF2B5EF4-FFF2-40B4-BE49-F238E27FC236}">
                <a16:creationId xmlns:a16="http://schemas.microsoft.com/office/drawing/2014/main" id="{F4FA11E6-3194-41C1-8B2C-C3920FA16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4429" y="1153651"/>
            <a:ext cx="1603702" cy="1603702"/>
          </a:xfrm>
          <a:prstGeom prst="rect">
            <a:avLst/>
          </a:prstGeom>
        </p:spPr>
      </p:pic>
      <p:sp>
        <p:nvSpPr>
          <p:cNvPr id="26" name="Google Shape;166;p30">
            <a:extLst>
              <a:ext uri="{FF2B5EF4-FFF2-40B4-BE49-F238E27FC236}">
                <a16:creationId xmlns:a16="http://schemas.microsoft.com/office/drawing/2014/main" id="{1C06F47E-4954-496F-BF86-D40D52CBCAE6}"/>
              </a:ext>
            </a:extLst>
          </p:cNvPr>
          <p:cNvSpPr txBox="1">
            <a:spLocks/>
          </p:cNvSpPr>
          <p:nvPr/>
        </p:nvSpPr>
        <p:spPr>
          <a:xfrm>
            <a:off x="3794570" y="1765177"/>
            <a:ext cx="16959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dirty="0">
                <a:solidFill>
                  <a:srgbClr val="305DBF"/>
                </a:solidFill>
                <a:latin typeface="Fredoka One" panose="020B0604020202020204" charset="0"/>
              </a:rPr>
              <a:t>0</a:t>
            </a:r>
            <a:r>
              <a:rPr lang="vi-VN" sz="2000" dirty="0">
                <a:solidFill>
                  <a:srgbClr val="305DBF"/>
                </a:solidFill>
                <a:latin typeface="Fredoka One" panose="020B0604020202020204" charset="0"/>
              </a:rPr>
              <a:t>3</a:t>
            </a:r>
            <a:endParaRPr lang="en" sz="2000" dirty="0">
              <a:solidFill>
                <a:srgbClr val="305DBF"/>
              </a:solidFill>
              <a:latin typeface="Fredoka One" panose="020B0604020202020204" charset="0"/>
            </a:endParaRPr>
          </a:p>
        </p:txBody>
      </p:sp>
      <p:sp>
        <p:nvSpPr>
          <p:cNvPr id="27" name="Google Shape;1164;p50">
            <a:extLst>
              <a:ext uri="{FF2B5EF4-FFF2-40B4-BE49-F238E27FC236}">
                <a16:creationId xmlns:a16="http://schemas.microsoft.com/office/drawing/2014/main" id="{DD5CDB92-8617-4966-9304-5396DB2EC385}"/>
              </a:ext>
            </a:extLst>
          </p:cNvPr>
          <p:cNvSpPr txBox="1">
            <a:spLocks/>
          </p:cNvSpPr>
          <p:nvPr/>
        </p:nvSpPr>
        <p:spPr>
          <a:xfrm>
            <a:off x="3879024" y="2750862"/>
            <a:ext cx="1501050" cy="77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Lọc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cộng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tác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lân </a:t>
            </a:r>
            <a:r>
              <a:rPr lang="vi-VN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cận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778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6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3E5E9C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Định</a:t>
            </a:r>
            <a:r>
              <a:rPr lang="en-US" b="1" dirty="0" smtClean="0">
                <a:solidFill>
                  <a:srgbClr val="3E5E9C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 </a:t>
            </a:r>
            <a:r>
              <a:rPr lang="en-US" b="1" dirty="0" err="1" smtClean="0">
                <a:solidFill>
                  <a:srgbClr val="3E5E9C"/>
                </a:solidFill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hướng</a:t>
            </a:r>
            <a:endParaRPr lang="vi-VN" b="1" dirty="0">
              <a:solidFill>
                <a:srgbClr val="3E5E9C"/>
              </a:solidFill>
              <a:latin typeface="Roboto" panose="02000000000000000000" pitchFamily="2" charset="0"/>
              <a:ea typeface="Roboto" panose="02000000000000000000" pitchFamily="2" charset="0"/>
              <a:cs typeface="Noto Sans" panose="020B0502040504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E5444CD-37CD-484C-895C-13D7DA8CFD10}"/>
              </a:ext>
            </a:extLst>
          </p:cNvPr>
          <p:cNvSpPr txBox="1"/>
          <p:nvPr/>
        </p:nvSpPr>
        <p:spPr>
          <a:xfrm>
            <a:off x="998220" y="1108564"/>
            <a:ext cx="525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 err="1">
                <a:solidFill>
                  <a:schemeClr val="accent3"/>
                </a:solidFill>
              </a:rPr>
              <a:t>Áp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dụng</a:t>
            </a:r>
            <a:r>
              <a:rPr lang="en-US" sz="1800" b="1" dirty="0">
                <a:solidFill>
                  <a:schemeClr val="accent3"/>
                </a:solidFill>
              </a:rPr>
              <a:t> graph-based </a:t>
            </a:r>
            <a:r>
              <a:rPr lang="en-US" sz="1800" b="1" dirty="0" err="1">
                <a:solidFill>
                  <a:schemeClr val="accent3"/>
                </a:solidFill>
              </a:rPr>
              <a:t>vào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hệ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thống</a:t>
            </a:r>
            <a:r>
              <a:rPr lang="en-US" sz="1800" b="1" dirty="0">
                <a:solidFill>
                  <a:schemeClr val="accent3"/>
                </a:solidFill>
              </a:rPr>
              <a:t> </a:t>
            </a:r>
            <a:r>
              <a:rPr lang="en-US" sz="1800" b="1" dirty="0" err="1">
                <a:solidFill>
                  <a:schemeClr val="accent3"/>
                </a:solidFill>
              </a:rPr>
              <a:t>gợi</a:t>
            </a:r>
            <a:r>
              <a:rPr lang="en-US" sz="1800" b="1" dirty="0">
                <a:solidFill>
                  <a:schemeClr val="accent3"/>
                </a:solidFill>
              </a:rPr>
              <a:t> ý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F2E1AEF-248C-4E5E-A93F-5746EEEBF133}"/>
              </a:ext>
            </a:extLst>
          </p:cNvPr>
          <p:cNvSpPr txBox="1"/>
          <p:nvPr/>
        </p:nvSpPr>
        <p:spPr>
          <a:xfrm>
            <a:off x="998220" y="1642152"/>
            <a:ext cx="762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vi-VN" sz="1600" dirty="0">
                <a:solidFill>
                  <a:schemeClr val="bg2"/>
                </a:solidFill>
                <a:latin typeface="+mn-lt"/>
              </a:rPr>
              <a:t>Các công ty như amazon hay google, ... đều đã và đang áp dụng </a:t>
            </a:r>
            <a:r>
              <a:rPr lang="vi-VN" sz="1600" b="1" dirty="0">
                <a:solidFill>
                  <a:schemeClr val="bg2"/>
                </a:solidFill>
                <a:latin typeface="+mn-lt"/>
              </a:rPr>
              <a:t>graph-based</a:t>
            </a:r>
            <a:r>
              <a:rPr lang="vi-VN" sz="1600" dirty="0">
                <a:solidFill>
                  <a:schemeClr val="bg2"/>
                </a:solidFill>
                <a:latin typeface="+mn-lt"/>
              </a:rPr>
              <a:t> vào hệ thống gợi ý của công ty họ</a:t>
            </a:r>
            <a:endParaRPr lang="en-US" sz="1600" dirty="0">
              <a:solidFill>
                <a:schemeClr val="bg2"/>
              </a:solidFill>
              <a:latin typeface="+mn-lt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endParaRPr lang="en-US" dirty="0" smtClean="0">
              <a:latin typeface="Raleway" panose="020B060402020202020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vi-VN" sz="1600" dirty="0">
                <a:solidFill>
                  <a:schemeClr val="bg2"/>
                </a:solidFill>
              </a:rPr>
              <a:t>Đối với graph database chúng ta có thể tính toán trong thời gian thực để có thể tương tác với khách hàng nhanh nhất có </a:t>
            </a:r>
            <a:r>
              <a:rPr lang="vi-VN" sz="1600" dirty="0" smtClean="0">
                <a:solidFill>
                  <a:schemeClr val="bg2"/>
                </a:solidFill>
              </a:rPr>
              <a:t>thể</a:t>
            </a:r>
            <a:endParaRPr lang="en-US" sz="1600" dirty="0" smtClean="0">
              <a:solidFill>
                <a:schemeClr val="bg2"/>
              </a:solidFill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Clr>
                <a:srgbClr val="3E5E9C"/>
              </a:buClr>
              <a:buSzPct val="120000"/>
              <a:buFont typeface="Wingdings" panose="05000000000000000000" pitchFamily="2" charset="2"/>
              <a:buChar char="§"/>
            </a:pPr>
            <a:r>
              <a:rPr lang="vi-VN" sz="1600" b="1" dirty="0">
                <a:solidFill>
                  <a:schemeClr val="bg2"/>
                </a:solidFill>
              </a:rPr>
              <a:t>Graph database</a:t>
            </a:r>
            <a:r>
              <a:rPr lang="vi-VN" sz="1600" dirty="0">
                <a:solidFill>
                  <a:schemeClr val="bg2"/>
                </a:solidFill>
              </a:rPr>
              <a:t> là một hệ thống quản lý trên mô hình dữ liệu đồ thị. Không giống như các databases khác, các mối quan hệ luôn được ưu tiên hàng đầu trong </a:t>
            </a:r>
            <a:r>
              <a:rPr lang="vi-VN" sz="1600" b="1" dirty="0">
                <a:solidFill>
                  <a:schemeClr val="bg2"/>
                </a:solidFill>
              </a:rPr>
              <a:t>graph database</a:t>
            </a:r>
            <a:r>
              <a:rPr lang="vi-VN" sz="1600" dirty="0">
                <a:solidFill>
                  <a:schemeClr val="bg2"/>
                </a:solidFill>
              </a:rPr>
              <a:t>.</a:t>
            </a:r>
            <a:endParaRPr lang="vi-VN" sz="1600" dirty="0">
              <a:solidFill>
                <a:schemeClr val="bg2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5"/>
          <p:cNvSpPr txBox="1">
            <a:spLocks noGrp="1"/>
          </p:cNvSpPr>
          <p:nvPr>
            <p:ph type="title"/>
          </p:nvPr>
        </p:nvSpPr>
        <p:spPr>
          <a:xfrm>
            <a:off x="4084780" y="1383014"/>
            <a:ext cx="46347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 dirty="0" err="1"/>
              <a:t>Thank</a:t>
            </a:r>
            <a:r>
              <a:rPr lang="vi-VN" sz="6000" dirty="0"/>
              <a:t> </a:t>
            </a:r>
            <a:r>
              <a:rPr lang="vi-VN" sz="6000" dirty="0" err="1"/>
              <a:t>you</a:t>
            </a:r>
            <a:r>
              <a:rPr lang="vi-VN" sz="6000" dirty="0"/>
              <a:t>!</a:t>
            </a:r>
            <a:endParaRPr sz="60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DA39550-36CE-46EE-8B3A-EC5300170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9"/>
          <a:stretch/>
        </p:blipFill>
        <p:spPr>
          <a:xfrm>
            <a:off x="359481" y="822960"/>
            <a:ext cx="3725299" cy="343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ỔNG QUAN ĐỀ TÀI</a:t>
            </a:r>
            <a:endParaRPr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63" name="Google Shape;1163;p50"/>
          <p:cNvSpPr txBox="1">
            <a:spLocks noGrp="1"/>
          </p:cNvSpPr>
          <p:nvPr>
            <p:ph type="subTitle" idx="1"/>
          </p:nvPr>
        </p:nvSpPr>
        <p:spPr>
          <a:xfrm>
            <a:off x="634082" y="3228750"/>
            <a:ext cx="2519400" cy="168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Xây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dựng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thống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gợi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ý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dự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mức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tâm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đến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, qua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đưa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ra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chiến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lược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gợi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ý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phù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hợp</a:t>
            </a:r>
            <a:endParaRPr lang="en-US" sz="1200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1164" name="Google Shape;1164;p50"/>
          <p:cNvSpPr txBox="1">
            <a:spLocks noGrp="1"/>
          </p:cNvSpPr>
          <p:nvPr>
            <p:ph type="subTitle" idx="3"/>
          </p:nvPr>
        </p:nvSpPr>
        <p:spPr>
          <a:xfrm>
            <a:off x="754232" y="2707201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168" name="Google Shape;1168;p50"/>
          <p:cNvSpPr txBox="1">
            <a:spLocks noGrp="1"/>
          </p:cNvSpPr>
          <p:nvPr>
            <p:ph type="subTitle" idx="2"/>
          </p:nvPr>
        </p:nvSpPr>
        <p:spPr>
          <a:xfrm>
            <a:off x="3404875" y="3228750"/>
            <a:ext cx="25194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Dưa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trên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tập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dữ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liệu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sẵn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hình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hóa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bài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toán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thông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qua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việc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trừu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tượng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hóa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đối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tượng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(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,..)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thành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sz="12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sz="1200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marL="171450" lvl="0" indent="-17145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Sử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dụng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để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xây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dựng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mô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hình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en-US" sz="1200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aleway" panose="020B0604020202020204" charset="0"/>
            </a:endParaRPr>
          </a:p>
        </p:txBody>
      </p:sp>
      <p:sp>
        <p:nvSpPr>
          <p:cNvPr id="1169" name="Google Shape;1169;p50"/>
          <p:cNvSpPr txBox="1">
            <a:spLocks noGrp="1"/>
          </p:cNvSpPr>
          <p:nvPr>
            <p:ph type="subTitle" idx="4"/>
          </p:nvPr>
        </p:nvSpPr>
        <p:spPr>
          <a:xfrm>
            <a:off x="3546320" y="2707201"/>
            <a:ext cx="22791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Solutions</a:t>
            </a:r>
            <a:endParaRPr dirty="0"/>
          </a:p>
        </p:txBody>
      </p:sp>
      <p:sp>
        <p:nvSpPr>
          <p:cNvPr id="1177" name="Google Shape;1177;p50"/>
          <p:cNvSpPr/>
          <p:nvPr/>
        </p:nvSpPr>
        <p:spPr>
          <a:xfrm>
            <a:off x="716632" y="1066174"/>
            <a:ext cx="473100" cy="4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0"/>
          <p:cNvSpPr/>
          <p:nvPr/>
        </p:nvSpPr>
        <p:spPr>
          <a:xfrm>
            <a:off x="5595882" y="1157816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0"/>
          <p:cNvSpPr/>
          <p:nvPr/>
        </p:nvSpPr>
        <p:spPr>
          <a:xfrm>
            <a:off x="3781725" y="2702006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50"/>
          <p:cNvSpPr/>
          <p:nvPr/>
        </p:nvSpPr>
        <p:spPr>
          <a:xfrm>
            <a:off x="8598025" y="306827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50"/>
          <p:cNvSpPr/>
          <p:nvPr/>
        </p:nvSpPr>
        <p:spPr>
          <a:xfrm>
            <a:off x="3737694" y="1264466"/>
            <a:ext cx="185861" cy="185490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168;p50">
            <a:extLst>
              <a:ext uri="{FF2B5EF4-FFF2-40B4-BE49-F238E27FC236}">
                <a16:creationId xmlns:a16="http://schemas.microsoft.com/office/drawing/2014/main" id="{00AC2C5D-D31B-4E13-A019-FD4A117408E3}"/>
              </a:ext>
            </a:extLst>
          </p:cNvPr>
          <p:cNvSpPr txBox="1">
            <a:spLocks/>
          </p:cNvSpPr>
          <p:nvPr/>
        </p:nvSpPr>
        <p:spPr>
          <a:xfrm>
            <a:off x="6159680" y="3223555"/>
            <a:ext cx="2279100" cy="13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-1714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vi-VN" sz="1200" dirty="0" err="1">
                <a:latin typeface="Raleway" panose="020B0604020202020204" charset="0"/>
              </a:rPr>
              <a:t>Input</a:t>
            </a:r>
            <a:r>
              <a:rPr lang="vi-VN" sz="1200" dirty="0">
                <a:latin typeface="Raleway" panose="020B0604020202020204" charset="0"/>
              </a:rPr>
              <a:t>: </a:t>
            </a:r>
            <a:r>
              <a:rPr lang="vi-VN" sz="1200" dirty="0" err="1">
                <a:latin typeface="Raleway" panose="020B0604020202020204" charset="0"/>
              </a:rPr>
              <a:t>Bộ</a:t>
            </a:r>
            <a:r>
              <a:rPr lang="vi-VN" sz="1200" dirty="0">
                <a:latin typeface="Raleway" panose="020B0604020202020204" charset="0"/>
              </a:rPr>
              <a:t> </a:t>
            </a:r>
            <a:r>
              <a:rPr lang="vi-VN" sz="1200" dirty="0" err="1">
                <a:latin typeface="Raleway" panose="020B0604020202020204" charset="0"/>
              </a:rPr>
              <a:t>dataset</a:t>
            </a:r>
            <a:r>
              <a:rPr lang="vi-VN" sz="1200" dirty="0">
                <a:latin typeface="Raleway" panose="020B0604020202020204" charset="0"/>
              </a:rPr>
              <a:t> </a:t>
            </a:r>
            <a:r>
              <a:rPr lang="vi-VN" sz="1200" dirty="0" err="1">
                <a:latin typeface="Raleway" panose="020B0604020202020204" charset="0"/>
              </a:rPr>
              <a:t>Movielen</a:t>
            </a:r>
            <a:r>
              <a:rPr lang="vi-VN" sz="1200" dirty="0">
                <a:latin typeface="Raleway" panose="020B0604020202020204" charset="0"/>
              </a:rPr>
              <a:t> 100k</a:t>
            </a:r>
          </a:p>
          <a:p>
            <a:pPr marL="171450" indent="-1714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vi-VN" sz="1200" dirty="0" err="1">
                <a:latin typeface="Raleway" panose="020B0604020202020204" charset="0"/>
              </a:rPr>
              <a:t>Output</a:t>
            </a:r>
            <a:r>
              <a:rPr lang="vi-VN" sz="1200" dirty="0">
                <a:latin typeface="Raleway" panose="020B0604020202020204" charset="0"/>
              </a:rPr>
              <a:t>: </a:t>
            </a:r>
            <a:r>
              <a:rPr lang="vi-VN" sz="1200" dirty="0" err="1">
                <a:latin typeface="Raleway" panose="020B0604020202020204" charset="0"/>
              </a:rPr>
              <a:t>Kết</a:t>
            </a:r>
            <a:r>
              <a:rPr lang="vi-VN" sz="1200" dirty="0">
                <a:latin typeface="Raleway" panose="020B0604020202020204" charset="0"/>
              </a:rPr>
              <a:t> </a:t>
            </a:r>
            <a:r>
              <a:rPr lang="vi-VN" sz="1200" dirty="0" err="1">
                <a:latin typeface="Raleway" panose="020B0604020202020204" charset="0"/>
              </a:rPr>
              <a:t>quả</a:t>
            </a:r>
            <a:r>
              <a:rPr lang="vi-VN" sz="1200" dirty="0">
                <a:latin typeface="Raleway" panose="020B0604020202020204" charset="0"/>
              </a:rPr>
              <a:t> </a:t>
            </a:r>
            <a:r>
              <a:rPr lang="vi-VN" sz="1200" dirty="0" err="1">
                <a:latin typeface="Raleway" panose="020B0604020202020204" charset="0"/>
              </a:rPr>
              <a:t>dự</a:t>
            </a:r>
            <a:r>
              <a:rPr lang="vi-VN" sz="1200" dirty="0">
                <a:latin typeface="Raleway" panose="020B0604020202020204" charset="0"/>
              </a:rPr>
              <a:t> </a:t>
            </a:r>
            <a:r>
              <a:rPr lang="vi-VN" sz="1200" dirty="0" err="1">
                <a:latin typeface="Raleway" panose="020B0604020202020204" charset="0"/>
              </a:rPr>
              <a:t>đoán</a:t>
            </a:r>
            <a:r>
              <a:rPr lang="vi-VN" sz="1200" dirty="0">
                <a:latin typeface="Raleway" panose="020B0604020202020204" charset="0"/>
              </a:rPr>
              <a:t> </a:t>
            </a:r>
          </a:p>
        </p:txBody>
      </p:sp>
      <p:sp>
        <p:nvSpPr>
          <p:cNvPr id="85" name="Google Shape;1169;p50">
            <a:extLst>
              <a:ext uri="{FF2B5EF4-FFF2-40B4-BE49-F238E27FC236}">
                <a16:creationId xmlns:a16="http://schemas.microsoft.com/office/drawing/2014/main" id="{CCF987E8-1DB4-4A3D-AA8D-86E3BE507764}"/>
              </a:ext>
            </a:extLst>
          </p:cNvPr>
          <p:cNvSpPr txBox="1">
            <a:spLocks/>
          </p:cNvSpPr>
          <p:nvPr/>
        </p:nvSpPr>
        <p:spPr>
          <a:xfrm>
            <a:off x="6301125" y="2702006"/>
            <a:ext cx="22791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19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 err="1"/>
              <a:t>Input&amp;Output</a:t>
            </a:r>
            <a:endParaRPr lang="en-US" dirty="0"/>
          </a:p>
        </p:txBody>
      </p:sp>
      <p:sp>
        <p:nvSpPr>
          <p:cNvPr id="86" name="Google Shape;1177;p50">
            <a:extLst>
              <a:ext uri="{FF2B5EF4-FFF2-40B4-BE49-F238E27FC236}">
                <a16:creationId xmlns:a16="http://schemas.microsoft.com/office/drawing/2014/main" id="{FC66D6D9-D634-4D7A-992C-E958D8BD29EC}"/>
              </a:ext>
            </a:extLst>
          </p:cNvPr>
          <p:cNvSpPr/>
          <p:nvPr/>
        </p:nvSpPr>
        <p:spPr>
          <a:xfrm>
            <a:off x="1229748" y="1302724"/>
            <a:ext cx="1328068" cy="1328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177;p50">
            <a:extLst>
              <a:ext uri="{FF2B5EF4-FFF2-40B4-BE49-F238E27FC236}">
                <a16:creationId xmlns:a16="http://schemas.microsoft.com/office/drawing/2014/main" id="{E9B90E54-06F8-49F8-8BA7-B810BF4183DF}"/>
              </a:ext>
            </a:extLst>
          </p:cNvPr>
          <p:cNvSpPr/>
          <p:nvPr/>
        </p:nvSpPr>
        <p:spPr>
          <a:xfrm>
            <a:off x="4095684" y="1302724"/>
            <a:ext cx="1328068" cy="1328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177;p50">
            <a:extLst>
              <a:ext uri="{FF2B5EF4-FFF2-40B4-BE49-F238E27FC236}">
                <a16:creationId xmlns:a16="http://schemas.microsoft.com/office/drawing/2014/main" id="{7947A502-72D1-4BBF-8C3C-156A6A81043E}"/>
              </a:ext>
            </a:extLst>
          </p:cNvPr>
          <p:cNvSpPr/>
          <p:nvPr/>
        </p:nvSpPr>
        <p:spPr>
          <a:xfrm>
            <a:off x="6776641" y="1302724"/>
            <a:ext cx="1328068" cy="13280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285;p52">
            <a:extLst>
              <a:ext uri="{FF2B5EF4-FFF2-40B4-BE49-F238E27FC236}">
                <a16:creationId xmlns:a16="http://schemas.microsoft.com/office/drawing/2014/main" id="{2287DBD7-2CF6-4B37-A4B5-4BA1871D6542}"/>
              </a:ext>
            </a:extLst>
          </p:cNvPr>
          <p:cNvGrpSpPr/>
          <p:nvPr/>
        </p:nvGrpSpPr>
        <p:grpSpPr>
          <a:xfrm>
            <a:off x="7120128" y="1665865"/>
            <a:ext cx="681549" cy="639762"/>
            <a:chOff x="-1592325" y="3957400"/>
            <a:chExt cx="293025" cy="277275"/>
          </a:xfrm>
        </p:grpSpPr>
        <p:sp>
          <p:nvSpPr>
            <p:cNvPr id="18" name="Google Shape;1286;p52">
              <a:extLst>
                <a:ext uri="{FF2B5EF4-FFF2-40B4-BE49-F238E27FC236}">
                  <a16:creationId xmlns:a16="http://schemas.microsoft.com/office/drawing/2014/main" id="{C6C79A19-12C3-4D3F-84E9-54A4A62FFE33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7;p52">
              <a:extLst>
                <a:ext uri="{FF2B5EF4-FFF2-40B4-BE49-F238E27FC236}">
                  <a16:creationId xmlns:a16="http://schemas.microsoft.com/office/drawing/2014/main" id="{12E95CFF-1708-4E86-A850-A3A9CD355A61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8;p52">
              <a:extLst>
                <a:ext uri="{FF2B5EF4-FFF2-40B4-BE49-F238E27FC236}">
                  <a16:creationId xmlns:a16="http://schemas.microsoft.com/office/drawing/2014/main" id="{E3CBC197-D183-4C2E-9AB1-7F261A804980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9;p52">
              <a:extLst>
                <a:ext uri="{FF2B5EF4-FFF2-40B4-BE49-F238E27FC236}">
                  <a16:creationId xmlns:a16="http://schemas.microsoft.com/office/drawing/2014/main" id="{9D1F7AB7-C621-4B1F-90A2-9204ECBB2F42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77;p52">
            <a:extLst>
              <a:ext uri="{FF2B5EF4-FFF2-40B4-BE49-F238E27FC236}">
                <a16:creationId xmlns:a16="http://schemas.microsoft.com/office/drawing/2014/main" id="{72F9BB9D-FE44-4258-99EC-2534122009A4}"/>
              </a:ext>
            </a:extLst>
          </p:cNvPr>
          <p:cNvGrpSpPr/>
          <p:nvPr/>
        </p:nvGrpSpPr>
        <p:grpSpPr>
          <a:xfrm>
            <a:off x="4463717" y="1689495"/>
            <a:ext cx="622739" cy="616132"/>
            <a:chOff x="-1182750" y="3962900"/>
            <a:chExt cx="294575" cy="291450"/>
          </a:xfrm>
        </p:grpSpPr>
        <p:sp>
          <p:nvSpPr>
            <p:cNvPr id="23" name="Google Shape;1278;p52">
              <a:extLst>
                <a:ext uri="{FF2B5EF4-FFF2-40B4-BE49-F238E27FC236}">
                  <a16:creationId xmlns:a16="http://schemas.microsoft.com/office/drawing/2014/main" id="{F3C75CDF-BB5F-4186-832F-6B90F9609647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9;p52">
              <a:extLst>
                <a:ext uri="{FF2B5EF4-FFF2-40B4-BE49-F238E27FC236}">
                  <a16:creationId xmlns:a16="http://schemas.microsoft.com/office/drawing/2014/main" id="{C8EC9917-42DE-49AF-BAC6-2BEA5922101A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0;p52">
              <a:extLst>
                <a:ext uri="{FF2B5EF4-FFF2-40B4-BE49-F238E27FC236}">
                  <a16:creationId xmlns:a16="http://schemas.microsoft.com/office/drawing/2014/main" id="{A693A6D5-46EF-4E59-80FD-0EE1230A8FE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1;p52">
              <a:extLst>
                <a:ext uri="{FF2B5EF4-FFF2-40B4-BE49-F238E27FC236}">
                  <a16:creationId xmlns:a16="http://schemas.microsoft.com/office/drawing/2014/main" id="{F5257A7C-C3D5-47DE-9E98-86BD617BE175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2;p52">
              <a:extLst>
                <a:ext uri="{FF2B5EF4-FFF2-40B4-BE49-F238E27FC236}">
                  <a16:creationId xmlns:a16="http://schemas.microsoft.com/office/drawing/2014/main" id="{C43296B1-41A8-4A16-B9A5-8DB26BA4D443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3;p52">
              <a:extLst>
                <a:ext uri="{FF2B5EF4-FFF2-40B4-BE49-F238E27FC236}">
                  <a16:creationId xmlns:a16="http://schemas.microsoft.com/office/drawing/2014/main" id="{FF799DFF-A20F-4AFA-9815-E9C2A4123EE9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4;p52">
              <a:extLst>
                <a:ext uri="{FF2B5EF4-FFF2-40B4-BE49-F238E27FC236}">
                  <a16:creationId xmlns:a16="http://schemas.microsoft.com/office/drawing/2014/main" id="{9EC21706-C11C-447D-A943-1C80F0C102DA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" name="Google Shape;1272;p52">
            <a:extLst>
              <a:ext uri="{FF2B5EF4-FFF2-40B4-BE49-F238E27FC236}">
                <a16:creationId xmlns:a16="http://schemas.microsoft.com/office/drawing/2014/main" id="{0A2BD611-24E4-4491-BF8B-DB9F071A8209}"/>
              </a:ext>
            </a:extLst>
          </p:cNvPr>
          <p:cNvGrpSpPr/>
          <p:nvPr/>
        </p:nvGrpSpPr>
        <p:grpSpPr>
          <a:xfrm>
            <a:off x="1545584" y="1687166"/>
            <a:ext cx="683430" cy="580939"/>
            <a:chOff x="-3037625" y="3254850"/>
            <a:chExt cx="299325" cy="256775"/>
          </a:xfrm>
        </p:grpSpPr>
        <p:sp>
          <p:nvSpPr>
            <p:cNvPr id="31" name="Google Shape;1273;p52">
              <a:extLst>
                <a:ext uri="{FF2B5EF4-FFF2-40B4-BE49-F238E27FC236}">
                  <a16:creationId xmlns:a16="http://schemas.microsoft.com/office/drawing/2014/main" id="{34DC3CDE-D756-4108-B79F-D11BF1B7B611}"/>
                </a:ext>
              </a:extLst>
            </p:cNvPr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4;p52">
              <a:extLst>
                <a:ext uri="{FF2B5EF4-FFF2-40B4-BE49-F238E27FC236}">
                  <a16:creationId xmlns:a16="http://schemas.microsoft.com/office/drawing/2014/main" id="{12F8124D-2CAD-4BBA-8CFD-EB356B296D19}"/>
                </a:ext>
              </a:extLst>
            </p:cNvPr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5;p52">
              <a:extLst>
                <a:ext uri="{FF2B5EF4-FFF2-40B4-BE49-F238E27FC236}">
                  <a16:creationId xmlns:a16="http://schemas.microsoft.com/office/drawing/2014/main" id="{5FC8A977-AEAE-43CB-970C-6590D2464308}"/>
                </a:ext>
              </a:extLst>
            </p:cNvPr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6;p52">
              <a:extLst>
                <a:ext uri="{FF2B5EF4-FFF2-40B4-BE49-F238E27FC236}">
                  <a16:creationId xmlns:a16="http://schemas.microsoft.com/office/drawing/2014/main" id="{4FE8B1DF-AA6E-4E5F-87ED-524B3528B74D}"/>
                </a:ext>
              </a:extLst>
            </p:cNvPr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03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62;p50">
            <a:extLst>
              <a:ext uri="{FF2B5EF4-FFF2-40B4-BE49-F238E27FC236}">
                <a16:creationId xmlns:a16="http://schemas.microsoft.com/office/drawing/2014/main" id="{243DDCD9-092B-4BBF-B5D9-D775CAC70D3B}"/>
              </a:ext>
            </a:extLst>
          </p:cNvPr>
          <p:cNvSpPr txBox="1">
            <a:spLocks/>
          </p:cNvSpPr>
          <p:nvPr/>
        </p:nvSpPr>
        <p:spPr>
          <a:xfrm>
            <a:off x="311700" y="4024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vi-VN" sz="2800" b="1" dirty="0">
                <a:solidFill>
                  <a:srgbClr val="305DB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DATASET</a:t>
            </a:r>
          </a:p>
        </p:txBody>
      </p:sp>
      <p:pic>
        <p:nvPicPr>
          <p:cNvPr id="120" name="Đồ họa 119" descr="Film reel with solid fill">
            <a:extLst>
              <a:ext uri="{FF2B5EF4-FFF2-40B4-BE49-F238E27FC236}">
                <a16:creationId xmlns:a16="http://schemas.microsoft.com/office/drawing/2014/main" id="{BDAE4404-17CD-47AC-8F50-FE1C23E14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56" y="4262540"/>
            <a:ext cx="914400" cy="914400"/>
          </a:xfrm>
          <a:prstGeom prst="rect">
            <a:avLst/>
          </a:prstGeom>
        </p:spPr>
      </p:pic>
      <p:sp>
        <p:nvSpPr>
          <p:cNvPr id="4" name="Google Shape;1224;p51">
            <a:extLst>
              <a:ext uri="{FF2B5EF4-FFF2-40B4-BE49-F238E27FC236}">
                <a16:creationId xmlns:a16="http://schemas.microsoft.com/office/drawing/2014/main" id="{10FC125F-1020-4555-AD69-BA460B5192E8}"/>
              </a:ext>
            </a:extLst>
          </p:cNvPr>
          <p:cNvSpPr/>
          <p:nvPr/>
        </p:nvSpPr>
        <p:spPr>
          <a:xfrm>
            <a:off x="4506720" y="2263745"/>
            <a:ext cx="1873800" cy="740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26;p51">
            <a:extLst>
              <a:ext uri="{FF2B5EF4-FFF2-40B4-BE49-F238E27FC236}">
                <a16:creationId xmlns:a16="http://schemas.microsoft.com/office/drawing/2014/main" id="{9237A955-BBF7-40D3-BE55-5FB4027C55A9}"/>
              </a:ext>
            </a:extLst>
          </p:cNvPr>
          <p:cNvSpPr/>
          <p:nvPr/>
        </p:nvSpPr>
        <p:spPr>
          <a:xfrm>
            <a:off x="4506720" y="1246745"/>
            <a:ext cx="1873800" cy="740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27;p51">
            <a:extLst>
              <a:ext uri="{FF2B5EF4-FFF2-40B4-BE49-F238E27FC236}">
                <a16:creationId xmlns:a16="http://schemas.microsoft.com/office/drawing/2014/main" id="{42FB22BA-372E-4C64-8FE7-D6A773791FBC}"/>
              </a:ext>
            </a:extLst>
          </p:cNvPr>
          <p:cNvSpPr/>
          <p:nvPr/>
        </p:nvSpPr>
        <p:spPr>
          <a:xfrm>
            <a:off x="6786497" y="2263745"/>
            <a:ext cx="1873800" cy="740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229;p51">
            <a:extLst>
              <a:ext uri="{FF2B5EF4-FFF2-40B4-BE49-F238E27FC236}">
                <a16:creationId xmlns:a16="http://schemas.microsoft.com/office/drawing/2014/main" id="{35688AD5-88F2-4A5F-9FE4-DFF2AB4442B9}"/>
              </a:ext>
            </a:extLst>
          </p:cNvPr>
          <p:cNvSpPr/>
          <p:nvPr/>
        </p:nvSpPr>
        <p:spPr>
          <a:xfrm>
            <a:off x="6786497" y="1246745"/>
            <a:ext cx="1873800" cy="740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33;p51">
            <a:extLst>
              <a:ext uri="{FF2B5EF4-FFF2-40B4-BE49-F238E27FC236}">
                <a16:creationId xmlns:a16="http://schemas.microsoft.com/office/drawing/2014/main" id="{FDF434D2-7B61-4363-B3C9-85597A7E0A57}"/>
              </a:ext>
            </a:extLst>
          </p:cNvPr>
          <p:cNvSpPr txBox="1">
            <a:spLocks/>
          </p:cNvSpPr>
          <p:nvPr/>
        </p:nvSpPr>
        <p:spPr>
          <a:xfrm>
            <a:off x="7320116" y="2589812"/>
            <a:ext cx="1453525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400" dirty="0" err="1"/>
              <a:t>Đánh</a:t>
            </a:r>
            <a:r>
              <a:rPr lang="vi-VN" sz="1400" dirty="0"/>
              <a:t> </a:t>
            </a:r>
            <a:r>
              <a:rPr lang="vi-VN" sz="1400" dirty="0" err="1"/>
              <a:t>giá</a:t>
            </a:r>
            <a:r>
              <a:rPr lang="vi-VN" sz="1400" dirty="0"/>
              <a:t>/</a:t>
            </a:r>
            <a:r>
              <a:rPr lang="vi-VN" sz="1400" dirty="0" err="1"/>
              <a:t>user</a:t>
            </a:r>
            <a:endParaRPr lang="vi-VN" sz="1400" dirty="0"/>
          </a:p>
        </p:txBody>
      </p:sp>
      <p:sp>
        <p:nvSpPr>
          <p:cNvPr id="13" name="Google Shape;1234;p51">
            <a:extLst>
              <a:ext uri="{FF2B5EF4-FFF2-40B4-BE49-F238E27FC236}">
                <a16:creationId xmlns:a16="http://schemas.microsoft.com/office/drawing/2014/main" id="{E89373E4-E95C-4611-8A88-68DB973C6FE4}"/>
              </a:ext>
            </a:extLst>
          </p:cNvPr>
          <p:cNvSpPr txBox="1">
            <a:spLocks/>
          </p:cNvSpPr>
          <p:nvPr/>
        </p:nvSpPr>
        <p:spPr>
          <a:xfrm>
            <a:off x="7702814" y="2287122"/>
            <a:ext cx="1269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900" dirty="0">
                <a:solidFill>
                  <a:srgbClr val="364F7A"/>
                </a:solidFill>
                <a:latin typeface="Fredoka One"/>
                <a:ea typeface="Fredoka One"/>
                <a:cs typeface="Fredoka One"/>
                <a:sym typeface="Fredoka One"/>
              </a:rPr>
              <a:t>20</a:t>
            </a:r>
            <a:endParaRPr lang="en" sz="1900" dirty="0">
              <a:solidFill>
                <a:srgbClr val="364F7A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14" name="Google Shape;1235;p51">
            <a:extLst>
              <a:ext uri="{FF2B5EF4-FFF2-40B4-BE49-F238E27FC236}">
                <a16:creationId xmlns:a16="http://schemas.microsoft.com/office/drawing/2014/main" id="{9EF99215-745A-4C33-90BF-3235F0BCD906}"/>
              </a:ext>
            </a:extLst>
          </p:cNvPr>
          <p:cNvSpPr txBox="1">
            <a:spLocks/>
          </p:cNvSpPr>
          <p:nvPr/>
        </p:nvSpPr>
        <p:spPr>
          <a:xfrm>
            <a:off x="7575291" y="1562372"/>
            <a:ext cx="1269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400" dirty="0" err="1"/>
              <a:t>Users</a:t>
            </a:r>
            <a:endParaRPr lang="vi-VN" sz="1400" dirty="0"/>
          </a:p>
        </p:txBody>
      </p:sp>
      <p:sp>
        <p:nvSpPr>
          <p:cNvPr id="15" name="Google Shape;1236;p51">
            <a:extLst>
              <a:ext uri="{FF2B5EF4-FFF2-40B4-BE49-F238E27FC236}">
                <a16:creationId xmlns:a16="http://schemas.microsoft.com/office/drawing/2014/main" id="{F377A7CD-7C2F-409C-B077-1F340403E205}"/>
              </a:ext>
            </a:extLst>
          </p:cNvPr>
          <p:cNvSpPr txBox="1">
            <a:spLocks/>
          </p:cNvSpPr>
          <p:nvPr/>
        </p:nvSpPr>
        <p:spPr>
          <a:xfrm>
            <a:off x="7589395" y="1201169"/>
            <a:ext cx="1269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900" dirty="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943</a:t>
            </a:r>
            <a:endParaRPr lang="en" sz="1900" dirty="0">
              <a:solidFill>
                <a:srgbClr val="3E5E9C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4" name="Google Shape;1245;p51">
            <a:extLst>
              <a:ext uri="{FF2B5EF4-FFF2-40B4-BE49-F238E27FC236}">
                <a16:creationId xmlns:a16="http://schemas.microsoft.com/office/drawing/2014/main" id="{92C0B6EB-2FE6-45F2-A38A-F311C1B8CC31}"/>
              </a:ext>
            </a:extLst>
          </p:cNvPr>
          <p:cNvSpPr txBox="1">
            <a:spLocks/>
          </p:cNvSpPr>
          <p:nvPr/>
        </p:nvSpPr>
        <p:spPr>
          <a:xfrm>
            <a:off x="5257303" y="2582667"/>
            <a:ext cx="1269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400" dirty="0"/>
              <a:t>Phim</a:t>
            </a:r>
          </a:p>
        </p:txBody>
      </p:sp>
      <p:sp>
        <p:nvSpPr>
          <p:cNvPr id="25" name="Google Shape;1246;p51">
            <a:extLst>
              <a:ext uri="{FF2B5EF4-FFF2-40B4-BE49-F238E27FC236}">
                <a16:creationId xmlns:a16="http://schemas.microsoft.com/office/drawing/2014/main" id="{7444CB24-72AD-4CA8-932E-57ADAD806403}"/>
              </a:ext>
            </a:extLst>
          </p:cNvPr>
          <p:cNvSpPr txBox="1">
            <a:spLocks/>
          </p:cNvSpPr>
          <p:nvPr/>
        </p:nvSpPr>
        <p:spPr>
          <a:xfrm>
            <a:off x="4944620" y="2260779"/>
            <a:ext cx="12693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vi-VN" sz="1900" dirty="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1682</a:t>
            </a:r>
            <a:endParaRPr lang="en" sz="1900" dirty="0">
              <a:solidFill>
                <a:srgbClr val="3E5E9C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6" name="Google Shape;1247;p51">
            <a:extLst>
              <a:ext uri="{FF2B5EF4-FFF2-40B4-BE49-F238E27FC236}">
                <a16:creationId xmlns:a16="http://schemas.microsoft.com/office/drawing/2014/main" id="{CFE913C3-4CA6-473C-8BC0-927D5D636DE9}"/>
              </a:ext>
            </a:extLst>
          </p:cNvPr>
          <p:cNvSpPr txBox="1">
            <a:spLocks/>
          </p:cNvSpPr>
          <p:nvPr/>
        </p:nvSpPr>
        <p:spPr>
          <a:xfrm>
            <a:off x="5198295" y="1562372"/>
            <a:ext cx="1269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vi-VN" sz="1400" dirty="0" err="1"/>
              <a:t>Đánh</a:t>
            </a:r>
            <a:r>
              <a:rPr lang="vi-VN" sz="1400" dirty="0"/>
              <a:t> </a:t>
            </a:r>
            <a:r>
              <a:rPr lang="vi-VN" sz="1400" dirty="0" err="1"/>
              <a:t>giá</a:t>
            </a:r>
            <a:endParaRPr lang="vi-VN" sz="1400" dirty="0"/>
          </a:p>
        </p:txBody>
      </p:sp>
      <p:sp>
        <p:nvSpPr>
          <p:cNvPr id="27" name="Google Shape;1248;p51">
            <a:extLst>
              <a:ext uri="{FF2B5EF4-FFF2-40B4-BE49-F238E27FC236}">
                <a16:creationId xmlns:a16="http://schemas.microsoft.com/office/drawing/2014/main" id="{2BE1C22E-61C7-4191-884F-B484104966AB}"/>
              </a:ext>
            </a:extLst>
          </p:cNvPr>
          <p:cNvSpPr txBox="1">
            <a:spLocks/>
          </p:cNvSpPr>
          <p:nvPr/>
        </p:nvSpPr>
        <p:spPr>
          <a:xfrm>
            <a:off x="5045128" y="1201169"/>
            <a:ext cx="1269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>
              <a:buFont typeface="Raleway"/>
              <a:buNone/>
            </a:pPr>
            <a:r>
              <a:rPr lang="en" sz="1900" dirty="0">
                <a:solidFill>
                  <a:srgbClr val="3E5E9C"/>
                </a:solidFill>
                <a:latin typeface="Fredoka One"/>
                <a:ea typeface="Fredoka One"/>
                <a:cs typeface="Fredoka One"/>
                <a:sym typeface="Fredoka One"/>
              </a:rPr>
              <a:t>100000</a:t>
            </a:r>
          </a:p>
        </p:txBody>
      </p:sp>
      <p:sp>
        <p:nvSpPr>
          <p:cNvPr id="33" name="Google Shape;1254;p51">
            <a:extLst>
              <a:ext uri="{FF2B5EF4-FFF2-40B4-BE49-F238E27FC236}">
                <a16:creationId xmlns:a16="http://schemas.microsoft.com/office/drawing/2014/main" id="{0584C857-2899-4EBF-B64E-B1F450601DE3}"/>
              </a:ext>
            </a:extLst>
          </p:cNvPr>
          <p:cNvSpPr/>
          <p:nvPr/>
        </p:nvSpPr>
        <p:spPr>
          <a:xfrm>
            <a:off x="4687058" y="2516566"/>
            <a:ext cx="388088" cy="272859"/>
          </a:xfrm>
          <a:custGeom>
            <a:avLst/>
            <a:gdLst/>
            <a:ahLst/>
            <a:cxnLst/>
            <a:rect l="l" t="t" r="r" b="b"/>
            <a:pathLst>
              <a:path w="19066" h="13405" extrusionOk="0">
                <a:moveTo>
                  <a:pt x="7858" y="3351"/>
                </a:moveTo>
                <a:cubicBezTo>
                  <a:pt x="7961" y="3351"/>
                  <a:pt x="8064" y="3379"/>
                  <a:pt x="8154" y="3436"/>
                </a:cubicBezTo>
                <a:lnTo>
                  <a:pt x="12622" y="6230"/>
                </a:lnTo>
                <a:cubicBezTo>
                  <a:pt x="12785" y="6330"/>
                  <a:pt x="12884" y="6509"/>
                  <a:pt x="12884" y="6702"/>
                </a:cubicBezTo>
                <a:cubicBezTo>
                  <a:pt x="12884" y="6895"/>
                  <a:pt x="12785" y="7073"/>
                  <a:pt x="12622" y="7176"/>
                </a:cubicBezTo>
                <a:lnTo>
                  <a:pt x="8154" y="9968"/>
                </a:lnTo>
                <a:cubicBezTo>
                  <a:pt x="8063" y="10025"/>
                  <a:pt x="7961" y="10053"/>
                  <a:pt x="7859" y="10053"/>
                </a:cubicBezTo>
                <a:cubicBezTo>
                  <a:pt x="7765" y="10053"/>
                  <a:pt x="7671" y="10029"/>
                  <a:pt x="7588" y="9983"/>
                </a:cubicBezTo>
                <a:cubicBezTo>
                  <a:pt x="7409" y="9884"/>
                  <a:pt x="7299" y="9699"/>
                  <a:pt x="7299" y="9495"/>
                </a:cubicBezTo>
                <a:lnTo>
                  <a:pt x="7299" y="3910"/>
                </a:lnTo>
                <a:cubicBezTo>
                  <a:pt x="7299" y="3707"/>
                  <a:pt x="7409" y="3519"/>
                  <a:pt x="7588" y="3420"/>
                </a:cubicBezTo>
                <a:cubicBezTo>
                  <a:pt x="7671" y="3374"/>
                  <a:pt x="7765" y="3351"/>
                  <a:pt x="7858" y="3351"/>
                </a:cubicBezTo>
                <a:close/>
                <a:moveTo>
                  <a:pt x="2794" y="1"/>
                </a:moveTo>
                <a:cubicBezTo>
                  <a:pt x="1255" y="1"/>
                  <a:pt x="1" y="1253"/>
                  <a:pt x="1" y="2792"/>
                </a:cubicBezTo>
                <a:lnTo>
                  <a:pt x="1" y="10611"/>
                </a:lnTo>
                <a:cubicBezTo>
                  <a:pt x="1" y="12152"/>
                  <a:pt x="1255" y="13405"/>
                  <a:pt x="2794" y="13405"/>
                </a:cubicBezTo>
                <a:lnTo>
                  <a:pt x="16274" y="13405"/>
                </a:lnTo>
                <a:cubicBezTo>
                  <a:pt x="17813" y="13405"/>
                  <a:pt x="19065" y="12152"/>
                  <a:pt x="19065" y="10611"/>
                </a:cubicBezTo>
                <a:lnTo>
                  <a:pt x="19065" y="2792"/>
                </a:lnTo>
                <a:cubicBezTo>
                  <a:pt x="19065" y="1253"/>
                  <a:pt x="17813" y="1"/>
                  <a:pt x="16274" y="1"/>
                </a:cubicBezTo>
                <a:close/>
              </a:path>
            </a:pathLst>
          </a:custGeom>
          <a:solidFill>
            <a:srgbClr val="4E7B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Đồ họa 2" descr="Rating Star with solid fill">
            <a:extLst>
              <a:ext uri="{FF2B5EF4-FFF2-40B4-BE49-F238E27FC236}">
                <a16:creationId xmlns:a16="http://schemas.microsoft.com/office/drawing/2014/main" id="{B420D0D6-34E2-4886-820B-BA2D7D2E4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9355" y="1432436"/>
            <a:ext cx="362347" cy="362347"/>
          </a:xfrm>
          <a:prstGeom prst="rect">
            <a:avLst/>
          </a:prstGeom>
        </p:spPr>
      </p:pic>
      <p:pic>
        <p:nvPicPr>
          <p:cNvPr id="35" name="Đồ họa 34" descr="Users with solid fill">
            <a:extLst>
              <a:ext uri="{FF2B5EF4-FFF2-40B4-BE49-F238E27FC236}">
                <a16:creationId xmlns:a16="http://schemas.microsoft.com/office/drawing/2014/main" id="{AED3A91C-B346-49A6-B249-2F28816165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2970" y="1343212"/>
            <a:ext cx="572700" cy="572700"/>
          </a:xfrm>
          <a:prstGeom prst="rect">
            <a:avLst/>
          </a:prstGeom>
        </p:spPr>
      </p:pic>
      <p:pic>
        <p:nvPicPr>
          <p:cNvPr id="37" name="Đồ họa 36" descr="Rating Star with solid fill">
            <a:extLst>
              <a:ext uri="{FF2B5EF4-FFF2-40B4-BE49-F238E27FC236}">
                <a16:creationId xmlns:a16="http://schemas.microsoft.com/office/drawing/2014/main" id="{1ABBA9B1-4DF8-4EEB-AB0D-A7708D88B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1625" y="1434738"/>
            <a:ext cx="362347" cy="362347"/>
          </a:xfrm>
          <a:prstGeom prst="rect">
            <a:avLst/>
          </a:prstGeom>
        </p:spPr>
      </p:pic>
      <p:pic>
        <p:nvPicPr>
          <p:cNvPr id="39" name="Đồ họa 38" descr="Rating with solid fill">
            <a:extLst>
              <a:ext uri="{FF2B5EF4-FFF2-40B4-BE49-F238E27FC236}">
                <a16:creationId xmlns:a16="http://schemas.microsoft.com/office/drawing/2014/main" id="{FC6CFEAE-F127-4C71-B905-B906C275D2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9713" y="2414453"/>
            <a:ext cx="458675" cy="458675"/>
          </a:xfrm>
          <a:prstGeom prst="rect">
            <a:avLst/>
          </a:prstGeom>
        </p:spPr>
      </p:pic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7531B56D-CF0B-4CB0-B3AB-8566620B4A5B}"/>
              </a:ext>
            </a:extLst>
          </p:cNvPr>
          <p:cNvSpPr txBox="1"/>
          <p:nvPr/>
        </p:nvSpPr>
        <p:spPr>
          <a:xfrm>
            <a:off x="485034" y="1090148"/>
            <a:ext cx="3876934" cy="382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u.data</a:t>
            </a:r>
            <a:r>
              <a:rPr lang="en-US" sz="14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hông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endParaRPr lang="vi-VN" sz="1400" dirty="0">
              <a:effectLst/>
              <a:latin typeface="Ralew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dirty="0">
              <a:effectLst/>
              <a:latin typeface="Ralew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u.user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id,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nghề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vùng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zipcode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endParaRPr lang="en-US" i="1" dirty="0">
              <a:latin typeface="Ralew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u.genre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19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phim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unknown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Action, Adventure, Animation, Children’s, Comedy, Crime, Documentary, Drama, Fantasy, </a:t>
            </a:r>
            <a:r>
              <a:rPr lang="en-US" sz="1400" i="1" dirty="0" err="1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FilmNoir</a:t>
            </a:r>
            <a:r>
              <a:rPr lang="en-US" sz="1400" i="1" dirty="0">
                <a:effectLst/>
                <a:latin typeface="Raleway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 Horror, Musical, Mystery, Romance, Sci-Fi, Thriller, War, Western.</a:t>
            </a: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endParaRPr lang="en-US" sz="1400" i="1" dirty="0">
              <a:effectLst/>
              <a:latin typeface="Raleway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u.item</a:t>
            </a:r>
            <a:r>
              <a:rPr lang="en-US" sz="1400" b="1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Thông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tin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về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mỗi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  <p:pic>
        <p:nvPicPr>
          <p:cNvPr id="49" name="Picture 3">
            <a:extLst>
              <a:ext uri="{FF2B5EF4-FFF2-40B4-BE49-F238E27FC236}">
                <a16:creationId xmlns:a16="http://schemas.microsoft.com/office/drawing/2014/main" id="{CFBE15A1-0AD9-4980-98D0-C06504D8BEB6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4479568" y="3255276"/>
            <a:ext cx="4237711" cy="1078261"/>
          </a:xfrm>
          <a:prstGeom prst="rect">
            <a:avLst/>
          </a:prstGeom>
        </p:spPr>
      </p:pic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42C2ACA0-9AD2-49EF-A2C3-4D54CE9172F0}"/>
              </a:ext>
            </a:extLst>
          </p:cNvPr>
          <p:cNvSpPr txBox="1"/>
          <p:nvPr/>
        </p:nvSpPr>
        <p:spPr>
          <a:xfrm>
            <a:off x="5416814" y="4305251"/>
            <a:ext cx="4572000" cy="319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Clr>
                <a:srgbClr val="305DBF"/>
              </a:buClr>
              <a:buSzPct val="120000"/>
            </a:pPr>
            <a:r>
              <a:rPr lang="en-US" dirty="0" err="1">
                <a:latin typeface="Raleway" panose="020B0604020202020204" charset="0"/>
                <a:ea typeface="Roboto" panose="02000000000000000000" pitchFamily="2" charset="0"/>
              </a:rPr>
              <a:t>Một</a:t>
            </a:r>
            <a:r>
              <a:rPr lang="en-US" dirty="0">
                <a:latin typeface="Raleway" panose="020B0604020202020204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aleway" panose="020B0604020202020204" charset="0"/>
                <a:ea typeface="Roboto" panose="02000000000000000000" pitchFamily="2" charset="0"/>
              </a:rPr>
              <a:t>vài</a:t>
            </a:r>
            <a:r>
              <a:rPr lang="en-US" dirty="0">
                <a:latin typeface="Raleway" panose="020B0604020202020204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aleway" panose="020B0604020202020204" charset="0"/>
                <a:ea typeface="Roboto" panose="02000000000000000000" pitchFamily="2" charset="0"/>
              </a:rPr>
              <a:t>dòng</a:t>
            </a:r>
            <a:r>
              <a:rPr lang="en-US" dirty="0">
                <a:latin typeface="Raleway" panose="020B0604020202020204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aleway" panose="020B0604020202020204" charset="0"/>
                <a:ea typeface="Roboto" panose="02000000000000000000" pitchFamily="2" charset="0"/>
              </a:rPr>
              <a:t>đầu</a:t>
            </a:r>
            <a:r>
              <a:rPr lang="en-US" dirty="0">
                <a:latin typeface="Raleway" panose="020B0604020202020204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aleway" panose="020B0604020202020204" charset="0"/>
                <a:ea typeface="Roboto" panose="02000000000000000000" pitchFamily="2" charset="0"/>
              </a:rPr>
              <a:t>của</a:t>
            </a:r>
            <a:r>
              <a:rPr lang="en-US" dirty="0">
                <a:latin typeface="Raleway" panose="020B0604020202020204" charset="0"/>
                <a:ea typeface="Roboto" panose="02000000000000000000" pitchFamily="2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Roboto" panose="02000000000000000000" pitchFamily="2" charset="0"/>
              </a:rPr>
              <a:t>u.item</a:t>
            </a:r>
            <a:endParaRPr lang="vi-VN" b="1" dirty="0">
              <a:solidFill>
                <a:srgbClr val="3E5E9C"/>
              </a:solidFill>
              <a:latin typeface="Raleway" panose="020B0604020202020204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XÂY DỰNG MA TRẬN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RATING</a:t>
            </a:r>
            <a:endParaRPr lang="vi-V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2"/>
          <p:cNvSpPr/>
          <p:nvPr/>
        </p:nvSpPr>
        <p:spPr>
          <a:xfrm>
            <a:off x="5521125" y="38167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2"/>
          <p:cNvSpPr/>
          <p:nvPr/>
        </p:nvSpPr>
        <p:spPr>
          <a:xfrm>
            <a:off x="5685275" y="3552638"/>
            <a:ext cx="272100" cy="27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52"/>
          <p:cNvSpPr/>
          <p:nvPr/>
        </p:nvSpPr>
        <p:spPr>
          <a:xfrm>
            <a:off x="3751575" y="160116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Đồ họa 2" descr="Popcorn with solid fill">
            <a:extLst>
              <a:ext uri="{FF2B5EF4-FFF2-40B4-BE49-F238E27FC236}">
                <a16:creationId xmlns:a16="http://schemas.microsoft.com/office/drawing/2014/main" id="{7087EC61-C666-45F6-B436-8B1AC94B7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17633">
            <a:off x="386310" y="4406192"/>
            <a:ext cx="914400" cy="914400"/>
          </a:xfrm>
          <a:prstGeom prst="rect">
            <a:avLst/>
          </a:prstGeom>
        </p:spPr>
      </p:pic>
      <p:pic>
        <p:nvPicPr>
          <p:cNvPr id="5" name="Đồ họa 4" descr="Film strip with solid fill">
            <a:extLst>
              <a:ext uri="{FF2B5EF4-FFF2-40B4-BE49-F238E27FC236}">
                <a16:creationId xmlns:a16="http://schemas.microsoft.com/office/drawing/2014/main" id="{5631B0A6-2619-4EAD-A8DD-D9C66238C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796669">
            <a:off x="7927855" y="4326259"/>
            <a:ext cx="914400" cy="914400"/>
          </a:xfrm>
          <a:prstGeom prst="rect">
            <a:avLst/>
          </a:prstGeom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824FDC7D-D3F5-4A81-A5DE-1B2DA16A172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25" y="1565635"/>
            <a:ext cx="3000299" cy="2383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DC406297-137A-48D7-90A2-591C975C9DDF}"/>
              </a:ext>
            </a:extLst>
          </p:cNvPr>
          <p:cNvSpPr txBox="1"/>
          <p:nvPr/>
        </p:nvSpPr>
        <p:spPr>
          <a:xfrm>
            <a:off x="836422" y="1418687"/>
            <a:ext cx="4231764" cy="3020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M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ức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tổng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chẳng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năm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sao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 </a:t>
            </a: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Tập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hợp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tất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ở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màu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trắng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), bao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gồm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trị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màu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xám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),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tạo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ma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gọi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rating</a:t>
            </a:r>
            <a:r>
              <a:rPr lang="en-US" dirty="0" smtClean="0"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en-US" dirty="0"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endParaRPr lang="en-US" dirty="0"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Công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thống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gợi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ý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trị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ô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chưa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biết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màu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xám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),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ra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gợi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ý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Đồ họa 6" descr="Film strip outline">
            <a:extLst>
              <a:ext uri="{FF2B5EF4-FFF2-40B4-BE49-F238E27FC236}">
                <a16:creationId xmlns:a16="http://schemas.microsoft.com/office/drawing/2014/main" id="{D7EE439C-34FF-49ED-ABDE-86FDC0983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-559281"/>
            <a:ext cx="914400" cy="914400"/>
          </a:xfrm>
          <a:prstGeom prst="rect">
            <a:avLst/>
          </a:prstGeom>
        </p:spPr>
      </p:pic>
      <p:pic>
        <p:nvPicPr>
          <p:cNvPr id="102" name="Đồ họa 101" descr="Film strip outline">
            <a:extLst>
              <a:ext uri="{FF2B5EF4-FFF2-40B4-BE49-F238E27FC236}">
                <a16:creationId xmlns:a16="http://schemas.microsoft.com/office/drawing/2014/main" id="{0C3EC616-7B72-4A5A-A9BB-E3829440E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173290"/>
            <a:ext cx="914400" cy="914400"/>
          </a:xfrm>
          <a:prstGeom prst="rect">
            <a:avLst/>
          </a:prstGeom>
        </p:spPr>
      </p:pic>
      <p:pic>
        <p:nvPicPr>
          <p:cNvPr id="103" name="Đồ họa 102" descr="Film strip outline">
            <a:extLst>
              <a:ext uri="{FF2B5EF4-FFF2-40B4-BE49-F238E27FC236}">
                <a16:creationId xmlns:a16="http://schemas.microsoft.com/office/drawing/2014/main" id="{CBC9AEEB-83A0-4225-B03E-D66AA9591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902709"/>
            <a:ext cx="914400" cy="914400"/>
          </a:xfrm>
          <a:prstGeom prst="rect">
            <a:avLst/>
          </a:prstGeom>
        </p:spPr>
      </p:pic>
      <p:pic>
        <p:nvPicPr>
          <p:cNvPr id="104" name="Đồ họa 103" descr="Film strip outline">
            <a:extLst>
              <a:ext uri="{FF2B5EF4-FFF2-40B4-BE49-F238E27FC236}">
                <a16:creationId xmlns:a16="http://schemas.microsoft.com/office/drawing/2014/main" id="{C028C94D-0FBE-4D58-AC8B-7F4D33056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1635280"/>
            <a:ext cx="914400" cy="914400"/>
          </a:xfrm>
          <a:prstGeom prst="rect">
            <a:avLst/>
          </a:prstGeom>
        </p:spPr>
      </p:pic>
      <p:pic>
        <p:nvPicPr>
          <p:cNvPr id="105" name="Đồ họa 104" descr="Film strip outline">
            <a:extLst>
              <a:ext uri="{FF2B5EF4-FFF2-40B4-BE49-F238E27FC236}">
                <a16:creationId xmlns:a16="http://schemas.microsoft.com/office/drawing/2014/main" id="{2B5AF85C-6169-463F-A5BE-5389DDFCC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2367719"/>
            <a:ext cx="914400" cy="914400"/>
          </a:xfrm>
          <a:prstGeom prst="rect">
            <a:avLst/>
          </a:prstGeom>
        </p:spPr>
      </p:pic>
      <p:pic>
        <p:nvPicPr>
          <p:cNvPr id="106" name="Đồ họa 105" descr="Film strip outline">
            <a:extLst>
              <a:ext uri="{FF2B5EF4-FFF2-40B4-BE49-F238E27FC236}">
                <a16:creationId xmlns:a16="http://schemas.microsoft.com/office/drawing/2014/main" id="{6749FDD6-BF4D-4451-8939-9F0CC4093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3100290"/>
            <a:ext cx="914400" cy="914400"/>
          </a:xfrm>
          <a:prstGeom prst="rect">
            <a:avLst/>
          </a:prstGeom>
        </p:spPr>
      </p:pic>
      <p:pic>
        <p:nvPicPr>
          <p:cNvPr id="107" name="Đồ họa 106" descr="Film strip outline">
            <a:extLst>
              <a:ext uri="{FF2B5EF4-FFF2-40B4-BE49-F238E27FC236}">
                <a16:creationId xmlns:a16="http://schemas.microsoft.com/office/drawing/2014/main" id="{1D120DC9-EBFE-427E-BDB8-09BC162F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3829709"/>
            <a:ext cx="914400" cy="914400"/>
          </a:xfrm>
          <a:prstGeom prst="rect">
            <a:avLst/>
          </a:prstGeom>
        </p:spPr>
      </p:pic>
      <p:pic>
        <p:nvPicPr>
          <p:cNvPr id="108" name="Đồ họa 107" descr="Film strip outline">
            <a:extLst>
              <a:ext uri="{FF2B5EF4-FFF2-40B4-BE49-F238E27FC236}">
                <a16:creationId xmlns:a16="http://schemas.microsoft.com/office/drawing/2014/main" id="{1331CE0D-35C5-4E9E-8E5B-D0DBC950B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762" y="4562280"/>
            <a:ext cx="914400" cy="914400"/>
          </a:xfrm>
          <a:prstGeom prst="rect">
            <a:avLst/>
          </a:prstGeom>
        </p:spPr>
      </p:pic>
      <p:sp>
        <p:nvSpPr>
          <p:cNvPr id="109" name="Google Shape;1162;p50">
            <a:extLst>
              <a:ext uri="{FF2B5EF4-FFF2-40B4-BE49-F238E27FC236}">
                <a16:creationId xmlns:a16="http://schemas.microsoft.com/office/drawing/2014/main" id="{21346CCA-C359-499D-82A6-68F6394AEE0E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1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vi-VN" sz="2800" b="1" dirty="0">
                <a:solidFill>
                  <a:srgbClr val="305DB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LỌC CỘNG TÁC LÂN CẬN</a:t>
            </a:r>
          </a:p>
        </p:txBody>
      </p:sp>
      <p:sp>
        <p:nvSpPr>
          <p:cNvPr id="110" name="Google Shape;1168;p50">
            <a:extLst>
              <a:ext uri="{FF2B5EF4-FFF2-40B4-BE49-F238E27FC236}">
                <a16:creationId xmlns:a16="http://schemas.microsoft.com/office/drawing/2014/main" id="{FCDC4217-C0EB-4BBC-81D9-1B86EEDDEDA7}"/>
              </a:ext>
            </a:extLst>
          </p:cNvPr>
          <p:cNvSpPr txBox="1">
            <a:spLocks/>
          </p:cNvSpPr>
          <p:nvPr/>
        </p:nvSpPr>
        <p:spPr>
          <a:xfrm>
            <a:off x="579120" y="1157858"/>
            <a:ext cx="6855898" cy="3121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Ý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tưởng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vi-VN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mức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tới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dựa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vi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marL="171450" indent="-1714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hai câu </a:t>
            </a:r>
            <a:r>
              <a:rPr lang="vi-VN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hỏi</a:t>
            </a:r>
            <a:r>
              <a:rPr lang="vi-VN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b="1" dirty="0" err="1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chính</a:t>
            </a:r>
            <a:r>
              <a:rPr lang="vi-VN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khi xây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dựng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hệ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thống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dựa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trên lân </a:t>
            </a:r>
            <a:r>
              <a:rPr lang="vi-VN" dirty="0" err="1">
                <a:latin typeface="Raleway" panose="020B0604020202020204" charset="0"/>
                <a:ea typeface="Calibri" panose="020F0502020204030204" pitchFamily="34" charset="0"/>
              </a:rPr>
              <a:t>cận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:</a:t>
            </a: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lvl="1" algn="just">
              <a:lnSpc>
                <a:spcPct val="114000"/>
              </a:lnSpc>
              <a:buClr>
                <a:srgbClr val="305DBF"/>
              </a:buClr>
              <a:buSzPct val="100000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lvl="1" indent="-2857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Có </a:t>
            </a:r>
            <a:r>
              <a:rPr lang="en-US" b="1" dirty="0" err="1" smtClean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ba</a:t>
            </a:r>
            <a:r>
              <a:rPr lang="vi-VN" b="1" dirty="0" smtClean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vi-VN" b="1" dirty="0">
                <a:solidFill>
                  <a:srgbClr val="3E5E9C"/>
                </a:solidFill>
                <a:latin typeface="Raleway" panose="020B0604020202020204" charset="0"/>
                <a:ea typeface="Calibri" panose="020F0502020204030204" pitchFamily="34" charset="0"/>
              </a:rPr>
              <a:t>hướng tiếp cận</a:t>
            </a:r>
            <a:r>
              <a:rPr lang="vi-VN" dirty="0">
                <a:latin typeface="Raleway" panose="020B0604020202020204" charset="0"/>
                <a:ea typeface="Calibri" panose="020F0502020204030204" pitchFamily="34" charset="0"/>
              </a:rPr>
              <a:t> chính: </a:t>
            </a:r>
          </a:p>
          <a:p>
            <a:pPr marL="285750" lvl="1" indent="-285750" algn="just">
              <a:lnSpc>
                <a:spcPct val="114000"/>
              </a:lnSpc>
              <a:buClr>
                <a:srgbClr val="305DBF"/>
              </a:buClr>
              <a:buSzPct val="100000"/>
              <a:buFont typeface="Courier New" panose="02070309020205020404" pitchFamily="49" charset="0"/>
              <a:buChar char="o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  <a:p>
            <a:pPr algn="just">
              <a:lnSpc>
                <a:spcPct val="114000"/>
              </a:lnSpc>
            </a:pPr>
            <a:endParaRPr lang="vi-VN" dirty="0">
              <a:latin typeface="Raleway" panose="020B0604020202020204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4E7BEAB7-2865-4F47-A03B-7815BE06B566}"/>
              </a:ext>
            </a:extLst>
          </p:cNvPr>
          <p:cNvSpPr txBox="1"/>
          <p:nvPr/>
        </p:nvSpPr>
        <p:spPr>
          <a:xfrm>
            <a:off x="1115568" y="2414581"/>
            <a:ext cx="6138672" cy="1475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L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àm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thế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nào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sự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hai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?</a:t>
            </a:r>
          </a:p>
          <a:p>
            <a:pPr marL="285750" lvl="1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lvl="1" indent="-285750" algn="just">
              <a:lnSpc>
                <a:spcPct val="114000"/>
              </a:lnSpc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Khi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đã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xác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định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hành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gần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giống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nhau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thế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nào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mức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dirty="0" smtClean="0">
                <a:effectLst/>
                <a:latin typeface="Raleway" panose="020B0604020202020204" charset="0"/>
                <a:ea typeface="Calibri" panose="020F0502020204030204" pitchFamily="34" charset="0"/>
              </a:rPr>
              <a:t>?</a:t>
            </a:r>
          </a:p>
          <a:p>
            <a:pPr marL="285750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F80FCA9F-81D0-4078-B8E4-59904F4AFE93}"/>
              </a:ext>
            </a:extLst>
          </p:cNvPr>
          <p:cNvSpPr txBox="1"/>
          <p:nvPr/>
        </p:nvSpPr>
        <p:spPr>
          <a:xfrm>
            <a:off x="1115568" y="3984188"/>
            <a:ext cx="61386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cộng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(User-User CF)</a:t>
            </a: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lvl="1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Lọc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công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tác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sản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phẩm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(Item-item CF</a:t>
            </a:r>
            <a:r>
              <a:rPr lang="en-US" dirty="0" smtClean="0">
                <a:latin typeface="Raleway" panose="020B0604020202020204" charset="0"/>
                <a:ea typeface="Calibri" panose="020F0502020204030204" pitchFamily="34" charset="0"/>
              </a:rPr>
              <a:t>)</a:t>
            </a:r>
            <a:endParaRPr lang="en-US" dirty="0">
              <a:effectLst/>
              <a:latin typeface="Raleway" panose="020B0604020202020204" charset="0"/>
              <a:ea typeface="Calibri" panose="020F0502020204030204" pitchFamily="34" charset="0"/>
            </a:endParaRPr>
          </a:p>
          <a:p>
            <a:pPr marL="285750" lvl="1" indent="-285750" algn="just">
              <a:buClr>
                <a:srgbClr val="305DBF"/>
              </a:buClr>
              <a:buSzPct val="120000"/>
              <a:buFont typeface="Wingdings" panose="05000000000000000000" pitchFamily="2" charset="2"/>
              <a:buChar char="§"/>
            </a:pP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LỌC CỘNG TÁC NGƯỜI DÙNG</a:t>
            </a:r>
          </a:p>
        </p:txBody>
      </p:sp>
      <p:sp>
        <p:nvSpPr>
          <p:cNvPr id="1290" name="Google Shape;1290;p52"/>
          <p:cNvSpPr/>
          <p:nvPr/>
        </p:nvSpPr>
        <p:spPr>
          <a:xfrm>
            <a:off x="794711" y="1231263"/>
            <a:ext cx="369900" cy="369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52"/>
          <p:cNvSpPr/>
          <p:nvPr/>
        </p:nvSpPr>
        <p:spPr>
          <a:xfrm>
            <a:off x="7931472" y="1309563"/>
            <a:ext cx="213300" cy="21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52"/>
          <p:cNvSpPr/>
          <p:nvPr/>
        </p:nvSpPr>
        <p:spPr>
          <a:xfrm>
            <a:off x="1332361" y="1367313"/>
            <a:ext cx="97800" cy="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0613;p92">
            <a:extLst>
              <a:ext uri="{FF2B5EF4-FFF2-40B4-BE49-F238E27FC236}">
                <a16:creationId xmlns:a16="http://schemas.microsoft.com/office/drawing/2014/main" id="{8C1E3777-87B8-4210-A5DC-92AB10DFD664}"/>
              </a:ext>
            </a:extLst>
          </p:cNvPr>
          <p:cNvGrpSpPr/>
          <p:nvPr/>
        </p:nvGrpSpPr>
        <p:grpSpPr>
          <a:xfrm>
            <a:off x="8069817" y="4147483"/>
            <a:ext cx="1074183" cy="995368"/>
            <a:chOff x="-10858725" y="4092875"/>
            <a:chExt cx="353675" cy="330825"/>
          </a:xfrm>
          <a:solidFill>
            <a:srgbClr val="305DBF">
              <a:alpha val="44000"/>
            </a:srgbClr>
          </a:solidFill>
        </p:grpSpPr>
        <p:sp>
          <p:nvSpPr>
            <p:cNvPr id="55" name="Google Shape;10614;p92">
              <a:extLst>
                <a:ext uri="{FF2B5EF4-FFF2-40B4-BE49-F238E27FC236}">
                  <a16:creationId xmlns:a16="http://schemas.microsoft.com/office/drawing/2014/main" id="{D5BB8E66-CC3D-44B8-A9AC-5F2DEFC5A8C5}"/>
                </a:ext>
              </a:extLst>
            </p:cNvPr>
            <p:cNvSpPr/>
            <p:nvPr/>
          </p:nvSpPr>
          <p:spPr>
            <a:xfrm>
              <a:off x="-107957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15;p92">
              <a:extLst>
                <a:ext uri="{FF2B5EF4-FFF2-40B4-BE49-F238E27FC236}">
                  <a16:creationId xmlns:a16="http://schemas.microsoft.com/office/drawing/2014/main" id="{50B22148-50F4-4E73-A788-D54D33C69E98}"/>
                </a:ext>
              </a:extLst>
            </p:cNvPr>
            <p:cNvSpPr/>
            <p:nvPr/>
          </p:nvSpPr>
          <p:spPr>
            <a:xfrm>
              <a:off x="-10713000" y="41543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51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51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16;p92">
              <a:extLst>
                <a:ext uri="{FF2B5EF4-FFF2-40B4-BE49-F238E27FC236}">
                  <a16:creationId xmlns:a16="http://schemas.microsoft.com/office/drawing/2014/main" id="{2D38DD68-3F9C-4622-B41B-F8F96FB3F7A9}"/>
                </a:ext>
              </a:extLst>
            </p:cNvPr>
            <p:cNvSpPr/>
            <p:nvPr/>
          </p:nvSpPr>
          <p:spPr>
            <a:xfrm>
              <a:off x="-10713000" y="4320500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851" y="0"/>
                  </a:moveTo>
                  <a:cubicBezTo>
                    <a:pt x="378" y="0"/>
                    <a:pt x="0" y="347"/>
                    <a:pt x="0" y="819"/>
                  </a:cubicBezTo>
                  <a:cubicBezTo>
                    <a:pt x="0" y="1260"/>
                    <a:pt x="378" y="1638"/>
                    <a:pt x="851" y="1638"/>
                  </a:cubicBezTo>
                  <a:cubicBezTo>
                    <a:pt x="1292" y="1638"/>
                    <a:pt x="1670" y="1260"/>
                    <a:pt x="1670" y="819"/>
                  </a:cubicBezTo>
                  <a:cubicBezTo>
                    <a:pt x="1670" y="347"/>
                    <a:pt x="1292" y="0"/>
                    <a:pt x="8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17;p92">
              <a:extLst>
                <a:ext uri="{FF2B5EF4-FFF2-40B4-BE49-F238E27FC236}">
                  <a16:creationId xmlns:a16="http://schemas.microsoft.com/office/drawing/2014/main" id="{E09606E1-02BF-429C-BBC8-99E2E2103990}"/>
                </a:ext>
              </a:extLst>
            </p:cNvPr>
            <p:cNvSpPr/>
            <p:nvPr/>
          </p:nvSpPr>
          <p:spPr>
            <a:xfrm>
              <a:off x="-10858725" y="4092875"/>
              <a:ext cx="331625" cy="330825"/>
            </a:xfrm>
            <a:custGeom>
              <a:avLst/>
              <a:gdLst/>
              <a:ahLst/>
              <a:cxnLst/>
              <a:rect l="l" t="t" r="r" b="b"/>
              <a:pathLst>
                <a:path w="13265" h="13233" extrusionOk="0">
                  <a:moveTo>
                    <a:pt x="6648" y="1639"/>
                  </a:moveTo>
                  <a:cubicBezTo>
                    <a:pt x="7562" y="1639"/>
                    <a:pt x="8318" y="2395"/>
                    <a:pt x="8318" y="3308"/>
                  </a:cubicBezTo>
                  <a:cubicBezTo>
                    <a:pt x="8318" y="4222"/>
                    <a:pt x="7562" y="4947"/>
                    <a:pt x="6648" y="4947"/>
                  </a:cubicBezTo>
                  <a:cubicBezTo>
                    <a:pt x="5766" y="4947"/>
                    <a:pt x="5010" y="4222"/>
                    <a:pt x="5010" y="3308"/>
                  </a:cubicBezTo>
                  <a:cubicBezTo>
                    <a:pt x="5010" y="2395"/>
                    <a:pt x="5735" y="1639"/>
                    <a:pt x="6648" y="1639"/>
                  </a:cubicBezTo>
                  <a:close/>
                  <a:moveTo>
                    <a:pt x="6648" y="5797"/>
                  </a:moveTo>
                  <a:cubicBezTo>
                    <a:pt x="7121" y="5797"/>
                    <a:pt x="7499" y="6144"/>
                    <a:pt x="7499" y="6616"/>
                  </a:cubicBezTo>
                  <a:cubicBezTo>
                    <a:pt x="7499" y="7089"/>
                    <a:pt x="7121" y="7435"/>
                    <a:pt x="6648" y="7435"/>
                  </a:cubicBezTo>
                  <a:cubicBezTo>
                    <a:pt x="6207" y="7435"/>
                    <a:pt x="5829" y="7089"/>
                    <a:pt x="5829" y="6616"/>
                  </a:cubicBezTo>
                  <a:cubicBezTo>
                    <a:pt x="5829" y="6144"/>
                    <a:pt x="6207" y="5797"/>
                    <a:pt x="6648" y="5797"/>
                  </a:cubicBezTo>
                  <a:close/>
                  <a:moveTo>
                    <a:pt x="3372" y="4947"/>
                  </a:moveTo>
                  <a:cubicBezTo>
                    <a:pt x="4254" y="4947"/>
                    <a:pt x="5010" y="5703"/>
                    <a:pt x="5010" y="6616"/>
                  </a:cubicBezTo>
                  <a:cubicBezTo>
                    <a:pt x="5010" y="7530"/>
                    <a:pt x="4254" y="8255"/>
                    <a:pt x="3372" y="8255"/>
                  </a:cubicBezTo>
                  <a:cubicBezTo>
                    <a:pt x="2458" y="8255"/>
                    <a:pt x="1702" y="7530"/>
                    <a:pt x="1702" y="6616"/>
                  </a:cubicBezTo>
                  <a:cubicBezTo>
                    <a:pt x="1702" y="5703"/>
                    <a:pt x="2395" y="4947"/>
                    <a:pt x="3372" y="4947"/>
                  </a:cubicBezTo>
                  <a:close/>
                  <a:moveTo>
                    <a:pt x="9956" y="4947"/>
                  </a:moveTo>
                  <a:cubicBezTo>
                    <a:pt x="10870" y="4947"/>
                    <a:pt x="11626" y="5703"/>
                    <a:pt x="11626" y="6616"/>
                  </a:cubicBezTo>
                  <a:cubicBezTo>
                    <a:pt x="11626" y="7530"/>
                    <a:pt x="10870" y="8255"/>
                    <a:pt x="9956" y="8255"/>
                  </a:cubicBezTo>
                  <a:cubicBezTo>
                    <a:pt x="9074" y="8255"/>
                    <a:pt x="8318" y="7530"/>
                    <a:pt x="8318" y="6616"/>
                  </a:cubicBezTo>
                  <a:cubicBezTo>
                    <a:pt x="8318" y="5703"/>
                    <a:pt x="9011" y="4947"/>
                    <a:pt x="9956" y="4947"/>
                  </a:cubicBezTo>
                  <a:close/>
                  <a:moveTo>
                    <a:pt x="6648" y="8255"/>
                  </a:moveTo>
                  <a:cubicBezTo>
                    <a:pt x="7562" y="8255"/>
                    <a:pt x="8318" y="9011"/>
                    <a:pt x="8318" y="9924"/>
                  </a:cubicBezTo>
                  <a:cubicBezTo>
                    <a:pt x="8318" y="10838"/>
                    <a:pt x="7562" y="11563"/>
                    <a:pt x="6648" y="11563"/>
                  </a:cubicBezTo>
                  <a:cubicBezTo>
                    <a:pt x="5766" y="11563"/>
                    <a:pt x="5010" y="10838"/>
                    <a:pt x="5010" y="9924"/>
                  </a:cubicBezTo>
                  <a:cubicBezTo>
                    <a:pt x="5010" y="9011"/>
                    <a:pt x="5766" y="8255"/>
                    <a:pt x="6648" y="8255"/>
                  </a:cubicBezTo>
                  <a:close/>
                  <a:moveTo>
                    <a:pt x="6648" y="0"/>
                  </a:moveTo>
                  <a:cubicBezTo>
                    <a:pt x="2994" y="0"/>
                    <a:pt x="1" y="2962"/>
                    <a:pt x="1" y="6616"/>
                  </a:cubicBezTo>
                  <a:cubicBezTo>
                    <a:pt x="1" y="10271"/>
                    <a:pt x="2994" y="13232"/>
                    <a:pt x="6648" y="13232"/>
                  </a:cubicBezTo>
                  <a:cubicBezTo>
                    <a:pt x="10334" y="13232"/>
                    <a:pt x="13264" y="10271"/>
                    <a:pt x="13264" y="6616"/>
                  </a:cubicBezTo>
                  <a:cubicBezTo>
                    <a:pt x="13264" y="2962"/>
                    <a:pt x="10334" y="0"/>
                    <a:pt x="66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18;p92">
              <a:extLst>
                <a:ext uri="{FF2B5EF4-FFF2-40B4-BE49-F238E27FC236}">
                  <a16:creationId xmlns:a16="http://schemas.microsoft.com/office/drawing/2014/main" id="{BDDE00BB-7228-47BD-9E15-696F43F707CC}"/>
                </a:ext>
              </a:extLst>
            </p:cNvPr>
            <p:cNvSpPr/>
            <p:nvPr/>
          </p:nvSpPr>
          <p:spPr>
            <a:xfrm>
              <a:off x="-10630300" y="4237000"/>
              <a:ext cx="41750" cy="41775"/>
            </a:xfrm>
            <a:custGeom>
              <a:avLst/>
              <a:gdLst/>
              <a:ahLst/>
              <a:cxnLst/>
              <a:rect l="l" t="t" r="r" b="b"/>
              <a:pathLst>
                <a:path w="1670" h="1671" extrusionOk="0">
                  <a:moveTo>
                    <a:pt x="819" y="1"/>
                  </a:moveTo>
                  <a:cubicBezTo>
                    <a:pt x="378" y="1"/>
                    <a:pt x="0" y="379"/>
                    <a:pt x="0" y="851"/>
                  </a:cubicBezTo>
                  <a:cubicBezTo>
                    <a:pt x="0" y="1292"/>
                    <a:pt x="378" y="1670"/>
                    <a:pt x="819" y="1670"/>
                  </a:cubicBezTo>
                  <a:cubicBezTo>
                    <a:pt x="1292" y="1670"/>
                    <a:pt x="1670" y="1292"/>
                    <a:pt x="1670" y="851"/>
                  </a:cubicBezTo>
                  <a:cubicBezTo>
                    <a:pt x="1670" y="379"/>
                    <a:pt x="1292" y="1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619;p92">
              <a:extLst>
                <a:ext uri="{FF2B5EF4-FFF2-40B4-BE49-F238E27FC236}">
                  <a16:creationId xmlns:a16="http://schemas.microsoft.com/office/drawing/2014/main" id="{9B0E917D-2BCF-4697-B4B2-C74E9BB3B6A1}"/>
                </a:ext>
              </a:extLst>
            </p:cNvPr>
            <p:cNvSpPr/>
            <p:nvPr/>
          </p:nvSpPr>
          <p:spPr>
            <a:xfrm>
              <a:off x="-10607475" y="4340975"/>
              <a:ext cx="102425" cy="82725"/>
            </a:xfrm>
            <a:custGeom>
              <a:avLst/>
              <a:gdLst/>
              <a:ahLst/>
              <a:cxnLst/>
              <a:rect l="l" t="t" r="r" b="b"/>
              <a:pathLst>
                <a:path w="4097" h="3309" extrusionOk="0">
                  <a:moveTo>
                    <a:pt x="3309" y="0"/>
                  </a:moveTo>
                  <a:cubicBezTo>
                    <a:pt x="2584" y="1418"/>
                    <a:pt x="1418" y="2584"/>
                    <a:pt x="1" y="3308"/>
                  </a:cubicBezTo>
                  <a:lnTo>
                    <a:pt x="3655" y="3308"/>
                  </a:lnTo>
                  <a:cubicBezTo>
                    <a:pt x="3907" y="3308"/>
                    <a:pt x="4096" y="3119"/>
                    <a:pt x="4096" y="2867"/>
                  </a:cubicBezTo>
                  <a:lnTo>
                    <a:pt x="4096" y="378"/>
                  </a:lnTo>
                  <a:cubicBezTo>
                    <a:pt x="4065" y="189"/>
                    <a:pt x="3907" y="0"/>
                    <a:pt x="3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Đồ họa 19" descr="Optical disc with solid fill">
            <a:extLst>
              <a:ext uri="{FF2B5EF4-FFF2-40B4-BE49-F238E27FC236}">
                <a16:creationId xmlns:a16="http://schemas.microsoft.com/office/drawing/2014/main" id="{FAAE4E92-EACF-45A8-B40A-F60C77052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910" y="3912237"/>
            <a:ext cx="572701" cy="572701"/>
          </a:xfrm>
          <a:prstGeom prst="rect">
            <a:avLst/>
          </a:prstGeom>
        </p:spPr>
      </p:pic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231914D7-B609-4CF5-B5D8-6439FA1CB5E1}"/>
              </a:ext>
            </a:extLst>
          </p:cNvPr>
          <p:cNvSpPr txBox="1"/>
          <p:nvPr/>
        </p:nvSpPr>
        <p:spPr>
          <a:xfrm>
            <a:off x="878260" y="2282685"/>
            <a:ext cx="6138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buClr>
                <a:srgbClr val="305DBF"/>
              </a:buClr>
              <a:buSzPct val="120000"/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Hàm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số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đo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:</a:t>
            </a:r>
            <a:endParaRPr lang="vi-VN" dirty="0">
              <a:latin typeface="Raleway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66" name="Hộp Văn bản 65">
            <a:extLst>
              <a:ext uri="{FF2B5EF4-FFF2-40B4-BE49-F238E27FC236}">
                <a16:creationId xmlns:a16="http://schemas.microsoft.com/office/drawing/2014/main" id="{09D654DE-E177-438A-BC53-C02CCCB53EB8}"/>
              </a:ext>
            </a:extLst>
          </p:cNvPr>
          <p:cNvSpPr txBox="1"/>
          <p:nvPr/>
        </p:nvSpPr>
        <p:spPr>
          <a:xfrm>
            <a:off x="878958" y="1234543"/>
            <a:ext cx="7509081" cy="56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User-user CF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thông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k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lân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cận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dự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trọng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nhất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xác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định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hai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  <p:graphicFrame>
        <p:nvGraphicFramePr>
          <p:cNvPr id="24" name="Đối tượng 23">
            <a:extLst>
              <a:ext uri="{FF2B5EF4-FFF2-40B4-BE49-F238E27FC236}">
                <a16:creationId xmlns:a16="http://schemas.microsoft.com/office/drawing/2014/main" id="{2668007D-F0B4-407C-9C1E-7BC5E8B30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55356"/>
              </p:ext>
            </p:extLst>
          </p:nvPr>
        </p:nvGraphicFramePr>
        <p:xfrm>
          <a:off x="2991294" y="2103153"/>
          <a:ext cx="4802076" cy="718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3225600" imgH="482400" progId="Equation.DSMT4">
                  <p:embed/>
                </p:oleObj>
              </mc:Choice>
              <mc:Fallback>
                <p:oleObj name="Equation" r:id="rId6" imgW="3225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1294" y="2103153"/>
                        <a:ext cx="4802076" cy="718421"/>
                      </a:xfrm>
                      <a:prstGeom prst="rect">
                        <a:avLst/>
                      </a:prstGeom>
                      <a:ln w="19050">
                        <a:solidFill>
                          <a:srgbClr val="3E5E9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Hộp Văn bản 70">
            <a:extLst>
              <a:ext uri="{FF2B5EF4-FFF2-40B4-BE49-F238E27FC236}">
                <a16:creationId xmlns:a16="http://schemas.microsoft.com/office/drawing/2014/main" id="{5DE8F914-3B37-4ECC-B198-916C7AD54665}"/>
              </a:ext>
            </a:extLst>
          </p:cNvPr>
          <p:cNvSpPr txBox="1"/>
          <p:nvPr/>
        </p:nvSpPr>
        <p:spPr>
          <a:xfrm>
            <a:off x="878260" y="3115384"/>
            <a:ext cx="7634154" cy="33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u1,2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các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vector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ứng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hai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smtClean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rating </a:t>
            </a:r>
            <a:r>
              <a:rPr lang="en-US" sz="1400" b="1" dirty="0" err="1" smtClean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chuẩn</a:t>
            </a:r>
            <a:r>
              <a:rPr lang="en-US" sz="1400" b="1" dirty="0" smtClean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hoá</a:t>
            </a:r>
            <a:endParaRPr lang="vi-VN" b="1" dirty="0">
              <a:solidFill>
                <a:srgbClr val="3E5E9C"/>
              </a:solidFill>
              <a:latin typeface="Ralew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MA TRẬN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RATING </a:t>
            </a:r>
            <a:r>
              <a:rPr lang="vi-VN" b="1" dirty="0" smtClean="0">
                <a:latin typeface="Roboto" panose="02000000000000000000" pitchFamily="2" charset="0"/>
                <a:ea typeface="Roboto" panose="02000000000000000000" pitchFamily="2" charset="0"/>
              </a:rPr>
              <a:t>CHUẨN </a:t>
            </a: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HÓA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3757A3AF-D37D-48C7-A37E-CB2606BDB931}"/>
              </a:ext>
            </a:extLst>
          </p:cNvPr>
          <p:cNvPicPr/>
          <p:nvPr/>
        </p:nvPicPr>
        <p:blipFill rotWithShape="1">
          <a:blip r:embed="rId3"/>
          <a:srcRect b="16196"/>
          <a:stretch/>
        </p:blipFill>
        <p:spPr>
          <a:xfrm>
            <a:off x="1349149" y="1195675"/>
            <a:ext cx="6157296" cy="2599389"/>
          </a:xfrm>
          <a:prstGeom prst="rect">
            <a:avLst/>
          </a:prstGeom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73CAE05-D918-42F7-B673-C0A497514CE7}"/>
              </a:ext>
            </a:extLst>
          </p:cNvPr>
          <p:cNvSpPr txBox="1"/>
          <p:nvPr/>
        </p:nvSpPr>
        <p:spPr>
          <a:xfrm>
            <a:off x="1224973" y="3841542"/>
            <a:ext cx="3068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smtClean="0">
                <a:latin typeface="Raleway" panose="020B0604020202020204" charset="0"/>
              </a:rPr>
              <a:t>rating Y </a:t>
            </a:r>
            <a:r>
              <a:rPr lang="en-US" sz="1200" dirty="0">
                <a:latin typeface="Raleway" panose="020B0604020202020204" charset="0"/>
              </a:rPr>
              <a:t>ban </a:t>
            </a:r>
            <a:r>
              <a:rPr lang="en-US" sz="1200" dirty="0" err="1">
                <a:latin typeface="Raleway" panose="020B0604020202020204" charset="0"/>
              </a:rPr>
              <a:t>đầu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và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trung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bình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độ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quan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tâm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của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người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dùng</a:t>
            </a:r>
            <a:r>
              <a:rPr lang="en-US" sz="1200" dirty="0">
                <a:latin typeface="Raleway" panose="020B0604020202020204" charset="0"/>
              </a:rPr>
              <a:t> </a:t>
            </a:r>
            <a:endParaRPr lang="vi-VN" sz="1200" dirty="0">
              <a:latin typeface="Raleway" panose="020B0604020202020204" charset="0"/>
            </a:endParaRPr>
          </a:p>
        </p:txBody>
      </p:sp>
      <p:grpSp>
        <p:nvGrpSpPr>
          <p:cNvPr id="29" name="Google Shape;8251;p88">
            <a:extLst>
              <a:ext uri="{FF2B5EF4-FFF2-40B4-BE49-F238E27FC236}">
                <a16:creationId xmlns:a16="http://schemas.microsoft.com/office/drawing/2014/main" id="{1C348A43-30C4-4D73-8A2D-0B81C98C6D90}"/>
              </a:ext>
            </a:extLst>
          </p:cNvPr>
          <p:cNvGrpSpPr/>
          <p:nvPr/>
        </p:nvGrpSpPr>
        <p:grpSpPr>
          <a:xfrm rot="2600090">
            <a:off x="4246022" y="2105330"/>
            <a:ext cx="276816" cy="273468"/>
            <a:chOff x="3858100" y="1435075"/>
            <a:chExt cx="487775" cy="481875"/>
          </a:xfrm>
          <a:solidFill>
            <a:srgbClr val="3E5E9C"/>
          </a:solidFill>
        </p:grpSpPr>
        <p:sp>
          <p:nvSpPr>
            <p:cNvPr id="30" name="Google Shape;8252;p88">
              <a:extLst>
                <a:ext uri="{FF2B5EF4-FFF2-40B4-BE49-F238E27FC236}">
                  <a16:creationId xmlns:a16="http://schemas.microsoft.com/office/drawing/2014/main" id="{9FC0818B-591F-4327-8422-2184D3B36F75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8253;p88">
              <a:extLst>
                <a:ext uri="{FF2B5EF4-FFF2-40B4-BE49-F238E27FC236}">
                  <a16:creationId xmlns:a16="http://schemas.microsoft.com/office/drawing/2014/main" id="{406DEF27-11C4-46ED-992F-5DA9E837157E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8254;p88">
              <a:extLst>
                <a:ext uri="{FF2B5EF4-FFF2-40B4-BE49-F238E27FC236}">
                  <a16:creationId xmlns:a16="http://schemas.microsoft.com/office/drawing/2014/main" id="{3CCB22B4-C340-456F-9A68-C471EE12A61F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8255;p88">
              <a:extLst>
                <a:ext uri="{FF2B5EF4-FFF2-40B4-BE49-F238E27FC236}">
                  <a16:creationId xmlns:a16="http://schemas.microsoft.com/office/drawing/2014/main" id="{63FF91C2-91B9-4385-B330-DDA41DC6673A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8256;p88">
              <a:extLst>
                <a:ext uri="{FF2B5EF4-FFF2-40B4-BE49-F238E27FC236}">
                  <a16:creationId xmlns:a16="http://schemas.microsoft.com/office/drawing/2014/main" id="{9F595CF6-35E8-491D-8C10-0FAD7FB6587B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4622B73D-8AE2-4609-BB45-8EB969A7E92E}"/>
              </a:ext>
            </a:extLst>
          </p:cNvPr>
          <p:cNvSpPr txBox="1"/>
          <p:nvPr/>
        </p:nvSpPr>
        <p:spPr>
          <a:xfrm>
            <a:off x="4394895" y="3952300"/>
            <a:ext cx="3068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</a:rPr>
              <a:t>Ma </a:t>
            </a:r>
            <a:r>
              <a:rPr lang="en-US" sz="1200" dirty="0" err="1">
                <a:latin typeface="Raleway" panose="020B0604020202020204" charset="0"/>
              </a:rPr>
              <a:t>trận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smtClean="0">
                <a:latin typeface="Raleway" panose="020B0604020202020204" charset="0"/>
              </a:rPr>
              <a:t>rating </a:t>
            </a:r>
            <a:r>
              <a:rPr lang="en-US" sz="1200" dirty="0" err="1" smtClean="0">
                <a:latin typeface="Raleway" panose="020B0604020202020204" charset="0"/>
              </a:rPr>
              <a:t>sau</a:t>
            </a:r>
            <a:r>
              <a:rPr lang="en-US" sz="1200" dirty="0" smtClean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chuẩn</a:t>
            </a:r>
            <a:r>
              <a:rPr lang="en-US" sz="1200" dirty="0">
                <a:latin typeface="Raleway" panose="020B0604020202020204" charset="0"/>
              </a:rPr>
              <a:t> </a:t>
            </a:r>
            <a:r>
              <a:rPr lang="en-US" sz="1200" dirty="0" err="1">
                <a:latin typeface="Raleway" panose="020B0604020202020204" charset="0"/>
              </a:rPr>
              <a:t>hóa</a:t>
            </a:r>
            <a:endParaRPr lang="vi-VN" sz="12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8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Roboto" panose="02000000000000000000" pitchFamily="2" charset="0"/>
                <a:ea typeface="Roboto" panose="02000000000000000000" pitchFamily="2" charset="0"/>
              </a:rPr>
              <a:t>HOÀN THIỆN MA TRẬN </a:t>
            </a:r>
            <a:r>
              <a:rPr lang="en-US" b="1" dirty="0" smtClean="0">
                <a:latin typeface="Roboto" panose="02000000000000000000" pitchFamily="2" charset="0"/>
                <a:ea typeface="Roboto" panose="02000000000000000000" pitchFamily="2" charset="0"/>
              </a:rPr>
              <a:t>RATING</a:t>
            </a:r>
            <a:endParaRPr lang="vi-VN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09E8B2F0-3AA9-42BC-AD96-8E1DB0A38127}"/>
              </a:ext>
            </a:extLst>
          </p:cNvPr>
          <p:cNvSpPr txBox="1"/>
          <p:nvPr/>
        </p:nvSpPr>
        <p:spPr>
          <a:xfrm>
            <a:off x="558799" y="1534465"/>
            <a:ext cx="55192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D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ự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đoán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độ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quan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tâm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solidFill>
                  <a:schemeClr val="tx1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u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tới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bộ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phim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:</a:t>
            </a:r>
            <a:endParaRPr lang="vi-VN" dirty="0">
              <a:latin typeface="Raleway" panose="020B0604020202020204" charset="0"/>
            </a:endParaRPr>
          </a:p>
        </p:txBody>
      </p:sp>
      <p:graphicFrame>
        <p:nvGraphicFramePr>
          <p:cNvPr id="4" name="Đối tượng 3">
            <a:extLst>
              <a:ext uri="{FF2B5EF4-FFF2-40B4-BE49-F238E27FC236}">
                <a16:creationId xmlns:a16="http://schemas.microsoft.com/office/drawing/2014/main" id="{84E022D9-FDBF-4B64-B9CD-19FA46DCA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88657"/>
              </p:ext>
            </p:extLst>
          </p:nvPr>
        </p:nvGraphicFramePr>
        <p:xfrm>
          <a:off x="5126766" y="1253191"/>
          <a:ext cx="2753462" cy="88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1854000" imgH="596880" progId="Equation.DSMT4">
                  <p:embed/>
                </p:oleObj>
              </mc:Choice>
              <mc:Fallback>
                <p:oleObj name="Equation" r:id="rId4" imgW="1854000" imgH="596880" progId="Equation.DSMT4">
                  <p:embed/>
                  <p:pic>
                    <p:nvPicPr>
                      <p:cNvPr id="4" name="Đối tượng 3">
                        <a:extLst>
                          <a:ext uri="{FF2B5EF4-FFF2-40B4-BE49-F238E27FC236}">
                            <a16:creationId xmlns:a16="http://schemas.microsoft.com/office/drawing/2014/main" id="{84E022D9-FDBF-4B64-B9CD-19FA46DCA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26766" y="1253191"/>
                        <a:ext cx="2753462" cy="886388"/>
                      </a:xfrm>
                      <a:prstGeom prst="rect">
                        <a:avLst/>
                      </a:prstGeom>
                      <a:ln w="19050">
                        <a:solidFill>
                          <a:srgbClr val="3E5E9C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8">
            <a:extLst>
              <a:ext uri="{FF2B5EF4-FFF2-40B4-BE49-F238E27FC236}">
                <a16:creationId xmlns:a16="http://schemas.microsoft.com/office/drawing/2014/main" id="{6C8E9404-6E59-45F6-BF60-7E41188D60C8}"/>
              </a:ext>
            </a:extLst>
          </p:cNvPr>
          <p:cNvPicPr/>
          <p:nvPr/>
        </p:nvPicPr>
        <p:blipFill rotWithShape="1">
          <a:blip r:embed="rId6"/>
          <a:srcRect r="52419" b="13921"/>
          <a:stretch/>
        </p:blipFill>
        <p:spPr>
          <a:xfrm>
            <a:off x="741080" y="2683738"/>
            <a:ext cx="2036495" cy="1777426"/>
          </a:xfrm>
          <a:prstGeom prst="rect">
            <a:avLst/>
          </a:prstGeom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7EA140A5-9B6E-4EF8-8618-934A147B725A}"/>
              </a:ext>
            </a:extLst>
          </p:cNvPr>
          <p:cNvPicPr/>
          <p:nvPr/>
        </p:nvPicPr>
        <p:blipFill rotWithShape="1">
          <a:blip r:embed="rId6"/>
          <a:srcRect l="53617" b="33501"/>
          <a:stretch/>
        </p:blipFill>
        <p:spPr>
          <a:xfrm>
            <a:off x="3519055" y="2656319"/>
            <a:ext cx="2158927" cy="1639928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305521A1-1BC8-4401-9D7F-D0BC0E11862B}"/>
              </a:ext>
            </a:extLst>
          </p:cNvPr>
          <p:cNvSpPr txBox="1"/>
          <p:nvPr/>
        </p:nvSpPr>
        <p:spPr>
          <a:xfrm>
            <a:off x="820133" y="4444860"/>
            <a:ext cx="2040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S</a:t>
            </a:r>
            <a:endParaRPr lang="vi-VN" sz="1200" dirty="0">
              <a:latin typeface="Raleway" panose="020B0604020202020204" charset="0"/>
            </a:endParaRP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C8725009-F518-4E70-BD61-E437CA85CE22}"/>
              </a:ext>
            </a:extLst>
          </p:cNvPr>
          <p:cNvSpPr txBox="1"/>
          <p:nvPr/>
        </p:nvSpPr>
        <p:spPr>
          <a:xfrm>
            <a:off x="3573933" y="4329436"/>
            <a:ext cx="2040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smtClean="0">
                <a:latin typeface="Raleway" panose="020B0604020202020204" charset="0"/>
                <a:ea typeface="Calibri" panose="020F0502020204030204" pitchFamily="34" charset="0"/>
              </a:rPr>
              <a:t>rating </a:t>
            </a:r>
            <a:r>
              <a:rPr lang="en-US" sz="1200" dirty="0" err="1" smtClean="0">
                <a:latin typeface="Raleway" panose="020B0604020202020204" charset="0"/>
                <a:ea typeface="Calibri" panose="020F0502020204030204" pitchFamily="34" charset="0"/>
              </a:rPr>
              <a:t>chuẩn</a:t>
            </a:r>
            <a:r>
              <a:rPr lang="en-US" sz="1200" dirty="0" smtClean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hóa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sau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hoàn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thiện</a:t>
            </a:r>
            <a:endParaRPr lang="vi-VN" sz="1200" dirty="0">
              <a:latin typeface="Raleway" panose="020B060402020202020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FC9214C4-7565-4FD5-994A-B51DD2F7D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858" y="2743723"/>
            <a:ext cx="2200189" cy="152071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CDC2435-D571-410E-8876-61FB0F3CA13C}"/>
              </a:ext>
            </a:extLst>
          </p:cNvPr>
          <p:cNvSpPr txBox="1"/>
          <p:nvPr/>
        </p:nvSpPr>
        <p:spPr>
          <a:xfrm>
            <a:off x="6411258" y="4324426"/>
            <a:ext cx="19333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Ma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trận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smtClean="0">
                <a:latin typeface="Raleway" panose="020B0604020202020204" charset="0"/>
                <a:ea typeface="Calibri" panose="020F0502020204030204" pitchFamily="34" charset="0"/>
              </a:rPr>
              <a:t>rating </a:t>
            </a:r>
            <a:r>
              <a:rPr lang="en-US" sz="1200" dirty="0" err="1" smtClean="0">
                <a:latin typeface="Raleway" panose="020B0604020202020204" charset="0"/>
                <a:ea typeface="Calibri" panose="020F0502020204030204" pitchFamily="34" charset="0"/>
              </a:rPr>
              <a:t>sau</a:t>
            </a:r>
            <a:r>
              <a:rPr lang="en-US" sz="1200" dirty="0" smtClean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hoàn</a:t>
            </a:r>
            <a:r>
              <a:rPr lang="en-US" sz="1200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Raleway" panose="020B0604020202020204" charset="0"/>
                <a:ea typeface="Calibri" panose="020F0502020204030204" pitchFamily="34" charset="0"/>
              </a:rPr>
              <a:t>thiện</a:t>
            </a:r>
            <a:endParaRPr lang="vi-VN" sz="1200" dirty="0">
              <a:latin typeface="Raleway" panose="020B0604020202020204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3D49D9D-C6B5-456B-AB43-5652963D869B}"/>
              </a:ext>
            </a:extLst>
          </p:cNvPr>
          <p:cNvSpPr txBox="1"/>
          <p:nvPr/>
        </p:nvSpPr>
        <p:spPr>
          <a:xfrm>
            <a:off x="558799" y="2274502"/>
            <a:ext cx="7611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Trong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Raleway" panose="020B0604020202020204" charset="0"/>
                <a:ea typeface="Calibri" panose="020F0502020204030204" pitchFamily="34" charset="0"/>
              </a:rPr>
              <a:t>đó</a:t>
            </a:r>
            <a:r>
              <a:rPr lang="en-US" dirty="0"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N(u,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i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)</a:t>
            </a:r>
            <a:r>
              <a:rPr lang="en-US" sz="1400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là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tập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hợp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k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người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dùng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tương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tự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với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u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nhất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đã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đánh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Raleway" panose="020B0604020202020204" charset="0"/>
                <a:ea typeface="Calibri" panose="020F0502020204030204" pitchFamily="34" charset="0"/>
              </a:rPr>
              <a:t>giá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 </a:t>
            </a:r>
            <a:r>
              <a:rPr lang="en-US" sz="1400" b="1" dirty="0" err="1">
                <a:solidFill>
                  <a:srgbClr val="3E5E9C"/>
                </a:solidFill>
                <a:effectLst/>
                <a:latin typeface="Raleway" panose="020B0604020202020204" charset="0"/>
                <a:ea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Raleway" panose="020B0604020202020204" charset="0"/>
                <a:ea typeface="Calibri" panose="020F0502020204030204" pitchFamily="34" charset="0"/>
              </a:rPr>
              <a:t>.</a:t>
            </a:r>
            <a:endParaRPr lang="vi-VN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ursing Capston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F7444"/>
      </a:accent1>
      <a:accent2>
        <a:srgbClr val="434343"/>
      </a:accent2>
      <a:accent3>
        <a:srgbClr val="FBD76D"/>
      </a:accent3>
      <a:accent4>
        <a:srgbClr val="DA3030"/>
      </a:accent4>
      <a:accent5>
        <a:srgbClr val="52AC79"/>
      </a:accent5>
      <a:accent6>
        <a:srgbClr val="E0B94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1480</Words>
  <Application>Microsoft Office PowerPoint</Application>
  <PresentationFormat>On-screen Show (16:9)</PresentationFormat>
  <Paragraphs>183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Wingdings</vt:lpstr>
      <vt:lpstr>Calibri</vt:lpstr>
      <vt:lpstr>Raleway</vt:lpstr>
      <vt:lpstr>Montserrat</vt:lpstr>
      <vt:lpstr>Arial</vt:lpstr>
      <vt:lpstr>Fredoka One</vt:lpstr>
      <vt:lpstr>Roboto</vt:lpstr>
      <vt:lpstr>Courier New</vt:lpstr>
      <vt:lpstr>Noto Sans</vt:lpstr>
      <vt:lpstr>Times New Roman</vt:lpstr>
      <vt:lpstr>Retato Slideshow by Slidesgo</vt:lpstr>
      <vt:lpstr>Nursing Capstone</vt:lpstr>
      <vt:lpstr>Equation</vt:lpstr>
      <vt:lpstr>HỆ THỐNG GỢI Ý PHIM THÔNG QUA SỐ SAO</vt:lpstr>
      <vt:lpstr>NỘI DUNG</vt:lpstr>
      <vt:lpstr>TỔNG QUAN ĐỀ TÀI</vt:lpstr>
      <vt:lpstr>PowerPoint Presentation</vt:lpstr>
      <vt:lpstr>XÂY DỰNG MA TRẬN RATING</vt:lpstr>
      <vt:lpstr>PowerPoint Presentation</vt:lpstr>
      <vt:lpstr>LỌC CỘNG TÁC NGƯỜI DÙNG</vt:lpstr>
      <vt:lpstr>MA TRẬN RATING CHUẨN HÓA</vt:lpstr>
      <vt:lpstr>HOÀN THIỆN MA TRẬN RATING</vt:lpstr>
      <vt:lpstr>LỌC CỘNG TÁC SẢN PHẨM</vt:lpstr>
      <vt:lpstr>LỌC CỘNG TÁC SẢN PHẨM</vt:lpstr>
      <vt:lpstr>LỌC CỘNG TÁC PHÂN TÍCH MA TRẬN</vt:lpstr>
      <vt:lpstr>LỌC CỘNG TÁC PHÂN TÍCH MA TRẬN</vt:lpstr>
      <vt:lpstr>XÂY DỰNG HÀM MẤT MÁT</vt:lpstr>
      <vt:lpstr>TỐI ƯU HÀM MẤT MÁT</vt:lpstr>
      <vt:lpstr>KẾT QUẢ THỰC NGHIỆM</vt:lpstr>
      <vt:lpstr>KẾT QUẢ THỰC NGHIỆM</vt:lpstr>
      <vt:lpstr>KẾT QUẢ THỰC NGHIỆM</vt:lpstr>
      <vt:lpstr>KẾT LUẬN</vt:lpstr>
      <vt:lpstr>Định hướng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Bào toán gợi ý phim</dc:title>
  <dc:creator>Thoai</dc:creator>
  <cp:lastModifiedBy>Administrator</cp:lastModifiedBy>
  <cp:revision>72</cp:revision>
  <dcterms:modified xsi:type="dcterms:W3CDTF">2021-06-14T07:59:45Z</dcterms:modified>
</cp:coreProperties>
</file>