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handoutMasterIdLst>
    <p:handoutMasterId r:id="rId46"/>
  </p:handoutMasterIdLst>
  <p:sldIdLst>
    <p:sldId id="271" r:id="rId5"/>
    <p:sldId id="259" r:id="rId6"/>
    <p:sldId id="256" r:id="rId7"/>
    <p:sldId id="262" r:id="rId8"/>
    <p:sldId id="274" r:id="rId9"/>
    <p:sldId id="275" r:id="rId10"/>
    <p:sldId id="304" r:id="rId11"/>
    <p:sldId id="311" r:id="rId12"/>
    <p:sldId id="283" r:id="rId13"/>
    <p:sldId id="322" r:id="rId14"/>
    <p:sldId id="323" r:id="rId15"/>
    <p:sldId id="310" r:id="rId16"/>
    <p:sldId id="321" r:id="rId17"/>
    <p:sldId id="309" r:id="rId18"/>
    <p:sldId id="297" r:id="rId19"/>
    <p:sldId id="305" r:id="rId20"/>
    <p:sldId id="319" r:id="rId21"/>
    <p:sldId id="308" r:id="rId22"/>
    <p:sldId id="325" r:id="rId23"/>
    <p:sldId id="285" r:id="rId24"/>
    <p:sldId id="286" r:id="rId25"/>
    <p:sldId id="287" r:id="rId26"/>
    <p:sldId id="324" r:id="rId27"/>
    <p:sldId id="289" r:id="rId28"/>
    <p:sldId id="292" r:id="rId29"/>
    <p:sldId id="293" r:id="rId30"/>
    <p:sldId id="294" r:id="rId31"/>
    <p:sldId id="290" r:id="rId32"/>
    <p:sldId id="295" r:id="rId33"/>
    <p:sldId id="296" r:id="rId34"/>
    <p:sldId id="298" r:id="rId35"/>
    <p:sldId id="326" r:id="rId36"/>
    <p:sldId id="299" r:id="rId37"/>
    <p:sldId id="300" r:id="rId38"/>
    <p:sldId id="307" r:id="rId39"/>
    <p:sldId id="306" r:id="rId40"/>
    <p:sldId id="301" r:id="rId41"/>
    <p:sldId id="279" r:id="rId42"/>
    <p:sldId id="303" r:id="rId43"/>
    <p:sldId id="26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7C9"/>
    <a:srgbClr val="002774"/>
    <a:srgbClr val="F2F2F2"/>
    <a:srgbClr val="014067"/>
    <a:srgbClr val="3F3F3F"/>
    <a:srgbClr val="014E7D"/>
    <a:srgbClr val="013657"/>
    <a:srgbClr val="01456F"/>
    <a:srgbClr val="014B79"/>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77598" autoAdjust="0"/>
  </p:normalViewPr>
  <p:slideViewPr>
    <p:cSldViewPr snapToGrid="0" showGuides="1">
      <p:cViewPr varScale="1">
        <p:scale>
          <a:sx n="52" d="100"/>
          <a:sy n="52" d="100"/>
        </p:scale>
        <p:origin x="1256" y="40"/>
      </p:cViewPr>
      <p:guideLst>
        <p:guide pos="3840"/>
        <p:guide pos="597"/>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7/9/2021</a:t>
            </a:fld>
            <a:endParaRPr lang="en-US"/>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7/9/2021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4</a:t>
            </a:fld>
            <a:endParaRPr lang="en-US" noProof="0"/>
          </a:p>
        </p:txBody>
      </p:sp>
    </p:spTree>
    <p:extLst>
      <p:ext uri="{BB962C8B-B14F-4D97-AF65-F5344CB8AC3E}">
        <p14:creationId xmlns:p14="http://schemas.microsoft.com/office/powerpoint/2010/main" val="4161012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ta có các công thức sau: Năng lượng sạc của mỗi nút cảm biến sau thời gian sạc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𝑖</m:t>
                        </m:r>
                      </m:sub>
                    </m:sSub>
                  </m:oMath>
                </a14:m>
                <a:r>
                  <a:rPr lang="en-US"/>
                  <a:t>, các</a:t>
                </a:r>
                <a:r>
                  <a:rPr lang="en-US" baseline="0"/>
                  <a:t> nút sạc âm là các nút có năng lượng nhận từ MC &lt; mức năng lượng tiêu thụ. Ngoài ra trong mô hình này, ta định nghĩa ngưỡng an toàn, đó là ngưỡng sạc để nút cảm biến có thể hoạt động ổn định trong 1 khoảng thời gian, trước khi nút cảm biến rơi xuống ngưỡng cần phải gửi yêu cầu sạc. Nguong an toan duoc dinh nghia bang, nguong nang luong can gui yeu cau + theta * nang luong max cua 1 nut cam bien. Khi có ngưỡng sạc an toàn, ta sẽ có 2 định nghĩa….</a:t>
                </a:r>
                <a:endParaRPr lang="en-US"/>
              </a:p>
              <a:p>
                <a:endParaRPr lang="en-US"/>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Hiển nhiên ta có các công thức sau: Năng lượng sạc của mỗi nút cảm biến sau thời gian sạc </a:t>
                </a:r>
                <a:r>
                  <a:rPr lang="en-US" sz="1200" b="0" i="0">
                    <a:latin typeface="Cambria Math" panose="02040503050406030204" pitchFamily="18" charset="0"/>
                  </a:rPr>
                  <a:t>𝑇_𝑖</a:t>
                </a:r>
                <a:r>
                  <a:rPr lang="en-US"/>
                  <a:t>, các</a:t>
                </a:r>
                <a:r>
                  <a:rPr lang="en-US" baseline="0"/>
                  <a:t> nút sạc âm là các nút có năng lượng nhận từ MC &lt; mức năng lượng tiêu thụ. Ngoài ra trong mô hình này, ta định nghĩa ngưỡng an toàn, đó là ngưỡng sạc để nút cảm biến có thể hoạt động ổn định trong 1 khoảng thời gian, trước khi nút cảm biến rơi xuống ngưỡng cần phải gửi yêu cầu sạc… </a:t>
                </a:r>
                <a:endParaRPr lang="en-US"/>
              </a:p>
              <a:p>
                <a:endParaRPr lang="en-US"/>
              </a:p>
            </p:txBody>
          </p:sp>
        </mc:Fallback>
      </mc:AlternateContent>
      <p:sp>
        <p:nvSpPr>
          <p:cNvPr id="4" name="Slide Number Placeholder 3"/>
          <p:cNvSpPr>
            <a:spLocks noGrp="1"/>
          </p:cNvSpPr>
          <p:nvPr>
            <p:ph type="sldNum" sz="quarter" idx="5"/>
          </p:nvPr>
        </p:nvSpPr>
        <p:spPr/>
        <p:txBody>
          <a:bodyPr/>
          <a:lstStyle/>
          <a:p>
            <a:fld id="{79230CFA-805A-4FD3-B3A0-DAAA5993DA17}" type="slidenum">
              <a:rPr lang="en-US" noProof="0" smtClean="0"/>
              <a:t>17</a:t>
            </a:fld>
            <a:endParaRPr lang="en-US" noProof="0"/>
          </a:p>
        </p:txBody>
      </p:sp>
    </p:spTree>
    <p:extLst>
      <p:ext uri="{BB962C8B-B14F-4D97-AF65-F5344CB8AC3E}">
        <p14:creationId xmlns:p14="http://schemas.microsoft.com/office/powerpoint/2010/main" val="3636556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Tại mỗi điểm sạc, giải thuật tập trung vào 2 nhóm nút cảm biến</a:t>
            </a:r>
          </a:p>
          <a:p>
            <a:r>
              <a:rPr lang="en-US"/>
              <a:t>tập các nút cảm biến nguy hiểm có khả năng sạc dương là S+, điều kiện (1) để nhóm S+ các nút thoát khỏi nguy hiểm </a:t>
            </a:r>
          </a:p>
          <a:p>
            <a:r>
              <a:rPr lang="en-US"/>
              <a:t>Tập các nút cảm biến an toàn có khả năng sạc âm là S-, điều kiên (2) để nhóm S- rơi vào nguy hiểm</a:t>
            </a:r>
          </a:p>
          <a:p>
            <a:r>
              <a:rPr lang="en-US"/>
              <a:t>=&gt; Mục tiêu tìm T sao cho tối ưu số các nút sạc dương qua nguy hiểm và số nút sạc âm rơi vào trạng thái nguy hiểm</a:t>
            </a:r>
          </a:p>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18</a:t>
            </a:fld>
            <a:endParaRPr lang="en-US" noProof="0"/>
          </a:p>
        </p:txBody>
      </p:sp>
    </p:spTree>
    <p:extLst>
      <p:ext uri="{BB962C8B-B14F-4D97-AF65-F5344CB8AC3E}">
        <p14:creationId xmlns:p14="http://schemas.microsoft.com/office/powerpoint/2010/main" val="1752308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hình cơ bản học tăng cường: sẽ bao gồm có</a:t>
            </a:r>
          </a:p>
          <a:p>
            <a:endParaRPr lang="en-US"/>
          </a:p>
          <a:p>
            <a:r>
              <a:rPr lang="en-US"/>
              <a:t>Tại 1 thời điểm t, với trạng thái st và phần thưởng Rt cho mỗi hành động , ta sẽ lựa chọn được hành động a phù hợp</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19</a:t>
            </a:fld>
            <a:endParaRPr lang="en-US" noProof="0"/>
          </a:p>
        </p:txBody>
      </p:sp>
    </p:spTree>
    <p:extLst>
      <p:ext uri="{BB962C8B-B14F-4D97-AF65-F5344CB8AC3E}">
        <p14:creationId xmlns:p14="http://schemas.microsoft.com/office/powerpoint/2010/main" val="3206325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Trước đây, người ta đã sử dụng mô hình học tăng cường Q-learning cho bài này, tại thời điểm tìm điểm sạc mới, trạng thái xét chỉ gồm vị trí hiện tại của MC, và hành động là lựa chọn điểm sạc tiếp theo, Sử dụng bảng Q (có 2 chiều gồm trạng thái và hành động) để đánh giá độ tốt của một action với 1 trạng thái. Công thức cập nhật bảng như trên, </a:t>
            </a:r>
          </a:p>
          <a:p>
            <a:r>
              <a:rPr lang="en-US"/>
              <a:t>Giá trị mới sẽ bằng (1-alpha) * giá trị cũ+ a</a:t>
            </a:r>
          </a:p>
          <a:p>
            <a:r>
              <a:rPr lang="en-US"/>
              <a:t>và khi đó với trạng thái St, ta sẽ xem hành động nào có giá trị lớn nhất, thì ta chọn </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20</a:t>
            </a:fld>
            <a:endParaRPr lang="en-US" noProof="0"/>
          </a:p>
        </p:txBody>
      </p:sp>
    </p:spTree>
    <p:extLst>
      <p:ext uri="{BB962C8B-B14F-4D97-AF65-F5344CB8AC3E}">
        <p14:creationId xmlns:p14="http://schemas.microsoft.com/office/powerpoint/2010/main" val="1579872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Tuy nhiên mô hình Q-learning có nhược điểm là không gian trạng thái hữu hạn, vì thế mô hình e sử dụng trong bài toán này là deep Q-learning, thay thế việc sử dụng bảng bởi một neural network, đầu ra cũng là giá trị đánh giá một action với trạng thái đầu vào </a:t>
            </a:r>
          </a:p>
          <a:p>
            <a:r>
              <a:rPr lang="en-US"/>
              <a:t>Mô hình cũng sẽ bao gồm tác nhân, trạng thái, và hành động thực hiên, phần thưởng nhận được</a:t>
            </a:r>
          </a:p>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21</a:t>
            </a:fld>
            <a:endParaRPr lang="en-US" noProof="0"/>
          </a:p>
        </p:txBody>
      </p:sp>
    </p:spTree>
    <p:extLst>
      <p:ext uri="{BB962C8B-B14F-4D97-AF65-F5344CB8AC3E}">
        <p14:creationId xmlns:p14="http://schemas.microsoft.com/office/powerpoint/2010/main" val="1741136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mô hình Deep Q-learning, em thiết kế đầu vào trạng thái đa dạng hơn: …</a:t>
            </a:r>
          </a:p>
          <a:p>
            <a:r>
              <a:rPr lang="en-US"/>
              <a:t>Tác nhân theo dõi là MC</a:t>
            </a:r>
          </a:p>
          <a:p>
            <a:r>
              <a:rPr lang="en-US"/>
              <a:t>Hành động cũng là vị trí sạc tiếp theo</a:t>
            </a:r>
          </a:p>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22</a:t>
            </a:fld>
            <a:endParaRPr lang="en-US" noProof="0"/>
          </a:p>
        </p:txBody>
      </p:sp>
    </p:spTree>
    <p:extLst>
      <p:ext uri="{BB962C8B-B14F-4D97-AF65-F5344CB8AC3E}">
        <p14:creationId xmlns:p14="http://schemas.microsoft.com/office/powerpoint/2010/main" val="3566472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Sử dụng 2 mạng neural. Mạng chính và mạng mục tiêu, mạng mục tiêu có cấu trúc giống mạng chính, trọng số bị đóng băng sinh ra để làm ổn định cho quá trình training và thay đổi của mạng chính</a:t>
            </a:r>
          </a:p>
          <a:p>
            <a:r>
              <a:rPr lang="en-US"/>
              <a:t>Mạng chính nhận đầu vào trạng thái ở trên, đưa ra các hành động cùng với các giá trị tương ứng; chọn hành động dựa trên các giá trị đó; Thực hiện hành động, lấy phần thưởng, và lưu lại 1 trải nghiệm bao gồm (trạng thái, hành động, phần thưởng, trạng thái tiếp theo) trong bộ nhớ</a:t>
            </a:r>
          </a:p>
          <a:p>
            <a:r>
              <a:rPr lang="en-US"/>
              <a:t>Sau mỗi lần tìm hành động tiếp theo (cụ thể ở đây là điểm sạc tiếp theo), ta sẽ lấy một tập nhỏ các trải nghiệm, training lại (sử dụng mạng mục tiêu), sau đó cập nhật trọng số cho mạng chính. Sau một vài lần, sẽ cập nhật trọng số cho mạng mục tiêu</a:t>
            </a:r>
          </a:p>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23</a:t>
            </a:fld>
            <a:endParaRPr lang="en-US" noProof="0"/>
          </a:p>
        </p:txBody>
      </p:sp>
    </p:spTree>
    <p:extLst>
      <p:ext uri="{BB962C8B-B14F-4D97-AF65-F5344CB8AC3E}">
        <p14:creationId xmlns:p14="http://schemas.microsoft.com/office/powerpoint/2010/main" val="462096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24</a:t>
            </a:fld>
            <a:endParaRPr lang="en-US" noProof="0"/>
          </a:p>
        </p:txBody>
      </p:sp>
    </p:spTree>
    <p:extLst>
      <p:ext uri="{BB962C8B-B14F-4D97-AF65-F5344CB8AC3E}">
        <p14:creationId xmlns:p14="http://schemas.microsoft.com/office/powerpoint/2010/main" val="911857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25</a:t>
            </a:fld>
            <a:endParaRPr lang="en-US" noProof="0"/>
          </a:p>
        </p:txBody>
      </p:sp>
    </p:spTree>
    <p:extLst>
      <p:ext uri="{BB962C8B-B14F-4D97-AF65-F5344CB8AC3E}">
        <p14:creationId xmlns:p14="http://schemas.microsoft.com/office/powerpoint/2010/main" val="1852625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Phần thưởng cũng là một tiêu chí ở trong công thức đánh giá lựa chọn cho điểm sạc tiếp theo</a:t>
            </a:r>
          </a:p>
          <a:p>
            <a:r>
              <a:rPr lang="en-US"/>
              <a:t>Chúng được thiết kế qua 3 tiêu chí</a:t>
            </a:r>
          </a:p>
          <a:p>
            <a:pPr marL="171450" indent="-171450">
              <a:buFontTx/>
              <a:buChar char="-"/>
            </a:pPr>
            <a:r>
              <a:rPr lang="en-US"/>
              <a:t>Năng lượng: ưu tiên các nút cảm biến có mức tiêu thụ lớn và năng lượng con lại ít</a:t>
            </a:r>
          </a:p>
          <a:p>
            <a:pPr marL="171450" indent="-171450">
              <a:buFontTx/>
              <a:buChar char="-"/>
            </a:pPr>
            <a:r>
              <a:rPr lang="en-US"/>
              <a:t>Độ ưu tiên: Ưu tiên các nút có vai trò giữ tính bao phủ và liên kết (trọng số được đánh giá bởi số lượng mục tiêu mà nút cảm biến bao phủ và số lượng đường truyền tin mà nút đó là trạm chung chuyển)</a:t>
            </a:r>
          </a:p>
          <a:p>
            <a:pPr marL="171450" indent="-171450">
              <a:buFontTx/>
              <a:buChar char="-"/>
            </a:pPr>
            <a:r>
              <a:rPr lang="en-US"/>
              <a:t>Mục tiêu: ưu tiên các nút cảm biến giúp tối đa mục tiêu theo dõi</a:t>
            </a:r>
          </a:p>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28</a:t>
            </a:fld>
            <a:endParaRPr lang="en-US" noProof="0"/>
          </a:p>
        </p:txBody>
      </p:sp>
    </p:spTree>
    <p:extLst>
      <p:ext uri="{BB962C8B-B14F-4D97-AF65-F5344CB8AC3E}">
        <p14:creationId xmlns:p14="http://schemas.microsoft.com/office/powerpoint/2010/main" val="152811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Tuy nhiên, do mức tuổi thọ pin thấp của các nút cảm biến, khiến cho mạng cảm biến không hoạt động được trong thời gian dài, vì thế cần một cơ chế nạp năng lượng cho các nút cảm biến. Giải pháp sử dụng là công nghệ sạc không dây, sử dụng các thiết bị di động di chuyển quanh mạng cảm biến</a:t>
            </a:r>
          </a:p>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5</a:t>
            </a:fld>
            <a:endParaRPr lang="en-US" noProof="0"/>
          </a:p>
        </p:txBody>
      </p:sp>
    </p:spTree>
    <p:extLst>
      <p:ext uri="{BB962C8B-B14F-4D97-AF65-F5344CB8AC3E}">
        <p14:creationId xmlns:p14="http://schemas.microsoft.com/office/powerpoint/2010/main" val="715888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30</a:t>
            </a:fld>
            <a:endParaRPr lang="en-US" noProof="0"/>
          </a:p>
        </p:txBody>
      </p:sp>
    </p:spTree>
    <p:extLst>
      <p:ext uri="{BB962C8B-B14F-4D97-AF65-F5344CB8AC3E}">
        <p14:creationId xmlns:p14="http://schemas.microsoft.com/office/powerpoint/2010/main" val="610357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31</a:t>
            </a:fld>
            <a:endParaRPr lang="en-US" noProof="0"/>
          </a:p>
        </p:txBody>
      </p:sp>
    </p:spTree>
    <p:extLst>
      <p:ext uri="{BB962C8B-B14F-4D97-AF65-F5344CB8AC3E}">
        <p14:creationId xmlns:p14="http://schemas.microsoft.com/office/powerpoint/2010/main" val="3477901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Kịch bản: Thay đổi số lượng mục tiêu theo dõi</a:t>
            </a:r>
          </a:p>
          <a:p>
            <a:pPr marL="171450" indent="-171450">
              <a:buFontTx/>
              <a:buChar char="-"/>
            </a:pPr>
            <a:r>
              <a:rPr lang="en-US"/>
              <a:t>Số lượng mục tiêu theo dõi càng nhiều, khiến cho vai trò của các nút cảm biến trở nên bình đẳng hơn, vì thế việc xác định điểm sạc trở nên khó khăn, và thời gian chết nhanh</a:t>
            </a:r>
          </a:p>
          <a:p>
            <a:pPr marL="171450" indent="-171450">
              <a:buFontTx/>
              <a:buChar char="-"/>
            </a:pPr>
            <a:r>
              <a:rPr lang="en-US"/>
              <a:t>Ở số lượng mục tiêu vừa phải thì mô hình đề xuất có thời gian sống khá tốt, thậm chí có thể rơi vào trạng thái ko bao giờ chết</a:t>
            </a:r>
          </a:p>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33</a:t>
            </a:fld>
            <a:endParaRPr lang="en-US" noProof="0"/>
          </a:p>
        </p:txBody>
      </p:sp>
    </p:spTree>
    <p:extLst>
      <p:ext uri="{BB962C8B-B14F-4D97-AF65-F5344CB8AC3E}">
        <p14:creationId xmlns:p14="http://schemas.microsoft.com/office/powerpoint/2010/main" val="3508155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Thay đôỉ số lượng nút cảm biến: Ở đây thí nghiệm với tỉ lệ gửi tin là 0.5 và có 200 mục tiêu theo dõi</a:t>
            </a:r>
          </a:p>
          <a:p>
            <a:r>
              <a:rPr lang="en-US"/>
              <a:t>- Số lượng nút cảm biến càng tăng thì thời gian sống của mạng cảm biến sẽ càng tăng (đọc slide)</a:t>
            </a:r>
          </a:p>
          <a:p>
            <a:endParaRPr lang="en-US"/>
          </a:p>
          <a:p>
            <a:r>
              <a:rPr lang="en-US"/>
              <a:t>Số lượng nút càng tăng thì, mật độ các nút trong một khu sạc càng tăng, đặc biệt các mục tiêu sẽ luôn được theo dõi, vì sẽ có nhiều nút cảm biến </a:t>
            </a:r>
          </a:p>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34</a:t>
            </a:fld>
            <a:endParaRPr lang="en-US" noProof="0"/>
          </a:p>
        </p:txBody>
      </p:sp>
    </p:spTree>
    <p:extLst>
      <p:ext uri="{BB962C8B-B14F-4D97-AF65-F5344CB8AC3E}">
        <p14:creationId xmlns:p14="http://schemas.microsoft.com/office/powerpoint/2010/main" val="285656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35</a:t>
            </a:fld>
            <a:endParaRPr lang="en-US" noProof="0"/>
          </a:p>
        </p:txBody>
      </p:sp>
    </p:spTree>
    <p:extLst>
      <p:ext uri="{BB962C8B-B14F-4D97-AF65-F5344CB8AC3E}">
        <p14:creationId xmlns:p14="http://schemas.microsoft.com/office/powerpoint/2010/main" val="1337977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40</a:t>
            </a:fld>
            <a:endParaRPr lang="en-US" noProof="0"/>
          </a:p>
        </p:txBody>
      </p:sp>
    </p:spTree>
    <p:extLst>
      <p:ext uri="{BB962C8B-B14F-4D97-AF65-F5344CB8AC3E}">
        <p14:creationId xmlns:p14="http://schemas.microsoft.com/office/powerpoint/2010/main" val="27878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Hiện nay có 2 phương pháp sạc không dây</a:t>
            </a:r>
          </a:p>
          <a:p>
            <a:pPr marL="171450" indent="-171450">
              <a:buFontTx/>
              <a:buChar char="-"/>
            </a:pPr>
            <a:r>
              <a:rPr lang="en-US"/>
              <a:t>Sạc theo chu kì</a:t>
            </a:r>
          </a:p>
          <a:p>
            <a:pPr marL="171450" indent="-171450">
              <a:buFontTx/>
              <a:buChar char="-"/>
            </a:pPr>
            <a:r>
              <a:rPr lang="en-US"/>
              <a:t>Sạc theo yêu cầu</a:t>
            </a:r>
          </a:p>
          <a:p>
            <a:pPr marL="0" indent="0">
              <a:buFontTx/>
              <a:buNone/>
            </a:pPr>
            <a:r>
              <a:rPr lang="en-US"/>
              <a:t>Tuy nhiên với phương pháp sạc theo chu kì, còn điểm yếu cố hữu là ….</a:t>
            </a:r>
          </a:p>
          <a:p>
            <a:pPr marL="0" indent="0">
              <a:buFontTx/>
              <a:buNone/>
            </a:pPr>
            <a:r>
              <a:rPr lang="en-US"/>
              <a:t>Vì thế trong đồ án này tập trung nghiên cứu theo phương pháp sạc theo yêu cầu</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7</a:t>
            </a:fld>
            <a:endParaRPr lang="en-US" noProof="0"/>
          </a:p>
        </p:txBody>
      </p:sp>
    </p:spTree>
    <p:extLst>
      <p:ext uri="{BB962C8B-B14F-4D97-AF65-F5344CB8AC3E}">
        <p14:creationId xmlns:p14="http://schemas.microsoft.com/office/powerpoint/2010/main" val="898197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Vấn đề chung của các giải pháp hiện nay là:</a:t>
            </a:r>
          </a:p>
          <a:p>
            <a:pPr marL="171450" indent="-171450">
              <a:buFontTx/>
              <a:buChar char="-"/>
            </a:pPr>
            <a:r>
              <a:rPr lang="en-US"/>
              <a:t>Coi vai trò của các nút cảm biến là như nhau. Tuy nhiên thực tế thì không như vậy. Trên hình vẽ ta thấy nút được khoanh đỏ sẽ có vai trò nhiều hơn so với các nút còn lại</a:t>
            </a:r>
          </a:p>
          <a:p>
            <a:pPr marL="171450" indent="-171450">
              <a:buFontTx/>
              <a:buChar char="-"/>
            </a:pPr>
            <a:r>
              <a:rPr lang="en-US"/>
              <a:t>Thời gian sạc chưa được xem xét kĩ lưỡng</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8</a:t>
            </a:fld>
            <a:endParaRPr lang="en-US" noProof="0"/>
          </a:p>
        </p:txBody>
      </p:sp>
    </p:spTree>
    <p:extLst>
      <p:ext uri="{BB962C8B-B14F-4D97-AF65-F5344CB8AC3E}">
        <p14:creationId xmlns:p14="http://schemas.microsoft.com/office/powerpoint/2010/main" val="203663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Mục tiêu đồ án: Đề xuất giải thuật sạc theo yêu cầu cho thiết bị di động, </a:t>
            </a:r>
            <a:r>
              <a:rPr lang="en-VN" b="1"/>
              <a:t>xác định điểm sạc </a:t>
            </a:r>
            <a:r>
              <a:rPr lang="en-VN"/>
              <a:t>và </a:t>
            </a:r>
            <a:r>
              <a:rPr lang="en-VN" b="1"/>
              <a:t>thời gian dừng sạc </a:t>
            </a:r>
            <a:r>
              <a:rPr lang="en-VN"/>
              <a:t>nhằm </a:t>
            </a:r>
            <a:r>
              <a:rPr lang="en-US"/>
              <a:t>duy trì</a:t>
            </a:r>
            <a:r>
              <a:rPr lang="en-VN"/>
              <a:t> </a:t>
            </a:r>
            <a:r>
              <a:rPr lang="en-VN" b="1"/>
              <a:t>tính bao phủ </a:t>
            </a:r>
            <a:r>
              <a:rPr lang="en-VN"/>
              <a:t>và </a:t>
            </a:r>
            <a:r>
              <a:rPr lang="en-VN" b="1"/>
              <a:t>kết nối </a:t>
            </a:r>
            <a:endParaRPr lang="en-US" b="1"/>
          </a:p>
          <a:p>
            <a:pPr marL="0" marR="0" lvl="0" indent="0" algn="l" defTabSz="914400" rtl="0" eaLnBrk="1" fontAlgn="auto" latinLnBrk="0" hangingPunct="1">
              <a:lnSpc>
                <a:spcPct val="100000"/>
              </a:lnSpc>
              <a:spcBef>
                <a:spcPts val="0"/>
              </a:spcBef>
              <a:spcAft>
                <a:spcPts val="0"/>
              </a:spcAft>
              <a:buClrTx/>
              <a:buSzTx/>
              <a:buFontTx/>
              <a:buNone/>
              <a:tabLst/>
              <a:defRPr/>
            </a:pPr>
            <a:r>
              <a:rPr lang="en-US" b="1"/>
              <a:t>Tính bao phủ là:…</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Tính kết nối là: …</a:t>
            </a:r>
            <a:endParaRPr lang="en-VN" b="1"/>
          </a:p>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10</a:t>
            </a:fld>
            <a:endParaRPr lang="en-US" noProof="0"/>
          </a:p>
        </p:txBody>
      </p:sp>
    </p:spTree>
    <p:extLst>
      <p:ext uri="{BB962C8B-B14F-4D97-AF65-F5344CB8AC3E}">
        <p14:creationId xmlns:p14="http://schemas.microsoft.com/office/powerpoint/2010/main" val="265614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Bài toán:</a:t>
            </a:r>
          </a:p>
          <a:p>
            <a:r>
              <a:rPr lang="en-US"/>
              <a:t>Cho mạng cảm biến không dây, gồm:</a:t>
            </a:r>
          </a:p>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11</a:t>
            </a:fld>
            <a:endParaRPr lang="en-US" noProof="0"/>
          </a:p>
        </p:txBody>
      </p:sp>
    </p:spTree>
    <p:extLst>
      <p:ext uri="{BB962C8B-B14F-4D97-AF65-F5344CB8AC3E}">
        <p14:creationId xmlns:p14="http://schemas.microsoft.com/office/powerpoint/2010/main" val="372261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hình sạc </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12</a:t>
            </a:fld>
            <a:endParaRPr lang="en-US" noProof="0"/>
          </a:p>
        </p:txBody>
      </p:sp>
    </p:spTree>
    <p:extLst>
      <p:ext uri="{BB962C8B-B14F-4D97-AF65-F5344CB8AC3E}">
        <p14:creationId xmlns:p14="http://schemas.microsoft.com/office/powerpoint/2010/main" val="503459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Dựa vào mục tiêu đã nêu ở trên, và yêu cầu các nút cảm biến, trong mỗi lần sạc, ta cần xác định:</a:t>
            </a:r>
          </a:p>
          <a:p>
            <a:pPr marL="171450" indent="-171450">
              <a:buFontTx/>
              <a:buChar char="-"/>
            </a:pPr>
            <a:r>
              <a:rPr lang="en-US"/>
              <a:t>Điểm sạc: điểm dừng sạc tối ưu trong số các điểm sạc</a:t>
            </a:r>
          </a:p>
          <a:p>
            <a:pPr marL="171450" indent="-171450">
              <a:buFontTx/>
              <a:buChar char="-"/>
            </a:pPr>
            <a:r>
              <a:rPr lang="en-US"/>
              <a:t>Thời gian sạc: Xác định khoảng thời gian dừng sạc tối ưu</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13</a:t>
            </a:fld>
            <a:endParaRPr lang="en-US" noProof="0"/>
          </a:p>
        </p:txBody>
      </p:sp>
    </p:spTree>
    <p:extLst>
      <p:ext uri="{BB962C8B-B14F-4D97-AF65-F5344CB8AC3E}">
        <p14:creationId xmlns:p14="http://schemas.microsoft.com/office/powerpoint/2010/main" val="2163488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Hiển nhiên ta có các công thức sau: Năng lượng sạc của mỗi nút cảm biến sau thời gian sạc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𝑖</m:t>
                        </m:r>
                      </m:sub>
                    </m:sSub>
                  </m:oMath>
                </a14:m>
                <a:r>
                  <a:rPr lang="en-US"/>
                  <a:t>, các</a:t>
                </a:r>
                <a:r>
                  <a:rPr lang="en-US" baseline="0"/>
                  <a:t> nút sạc âm là các nút có năng lượng nhận từ MC &lt; mức năng lượng tiêu thụ. Ngoài ra trong mô hình này, ta định nghĩa ngưỡng an toàn, đó là ngưỡng sạc để nút cảm biến có thể hoạt động ổn định trong 1 khoảng thời gian, trước khi nút cảm biến rơi xuống ngưỡng cần phải gửi yêu cầu sạc… </a:t>
                </a:r>
                <a:endParaRPr lang="en-US"/>
              </a:p>
              <a:p>
                <a:endParaRPr lang="en-US"/>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Hiển nhiên ta có các công thức sau: Năng lượng sạc của mỗi nút cảm biến sau thời gian sạc </a:t>
                </a:r>
                <a:r>
                  <a:rPr lang="en-US" sz="1200" b="0" i="0">
                    <a:latin typeface="Cambria Math" panose="02040503050406030204" pitchFamily="18" charset="0"/>
                  </a:rPr>
                  <a:t>𝑇_𝑖</a:t>
                </a:r>
                <a:r>
                  <a:rPr lang="en-US"/>
                  <a:t>, các</a:t>
                </a:r>
                <a:r>
                  <a:rPr lang="en-US" baseline="0"/>
                  <a:t> nút sạc âm là các nút có năng lượng nhận từ MC &lt; mức năng lượng tiêu thụ. Ngoài ra trong mô hình này, ta định nghĩa ngưỡng an toàn, đó là ngưỡng sạc để nút cảm biến có thể hoạt động ổn định trong 1 khoảng thời gian, trước khi nút cảm biến rơi xuống ngưỡng cần phải gửi yêu cầu sạc… </a:t>
                </a:r>
                <a:endParaRPr lang="en-US"/>
              </a:p>
              <a:p>
                <a:endParaRPr lang="en-US"/>
              </a:p>
            </p:txBody>
          </p:sp>
        </mc:Fallback>
      </mc:AlternateContent>
      <p:sp>
        <p:nvSpPr>
          <p:cNvPr id="4" name="Slide Number Placeholder 3"/>
          <p:cNvSpPr>
            <a:spLocks noGrp="1"/>
          </p:cNvSpPr>
          <p:nvPr>
            <p:ph type="sldNum" sz="quarter" idx="5"/>
          </p:nvPr>
        </p:nvSpPr>
        <p:spPr/>
        <p:txBody>
          <a:bodyPr/>
          <a:lstStyle/>
          <a:p>
            <a:fld id="{79230CFA-805A-4FD3-B3A0-DAAA5993DA17}" type="slidenum">
              <a:rPr lang="en-US" noProof="0" smtClean="0"/>
              <a:t>16</a:t>
            </a:fld>
            <a:endParaRPr lang="en-US" noProof="0"/>
          </a:p>
        </p:txBody>
      </p:sp>
    </p:spTree>
    <p:extLst>
      <p:ext uri="{BB962C8B-B14F-4D97-AF65-F5344CB8AC3E}">
        <p14:creationId xmlns:p14="http://schemas.microsoft.com/office/powerpoint/2010/main" val="389379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latin typeface="Times New Roman" panose="02020603050405020304" pitchFamily="18" charset="0"/>
                <a:cs typeface="Times New Roman" panose="02020603050405020304" pitchFamily="18" charset="0"/>
              </a:defRPr>
            </a:lvl1pPr>
            <a:lvl2pPr>
              <a:buClr>
                <a:schemeClr val="accent2"/>
              </a:buClr>
              <a:defRPr>
                <a:solidFill>
                  <a:schemeClr val="tx1"/>
                </a:solidFill>
                <a:latin typeface="Times New Roman" panose="02020603050405020304" pitchFamily="18" charset="0"/>
                <a:cs typeface="Times New Roman" panose="02020603050405020304" pitchFamily="18" charset="0"/>
              </a:defRPr>
            </a:lvl2pPr>
            <a:lvl3pPr>
              <a:buClr>
                <a:schemeClr val="accent2"/>
              </a:buClr>
              <a:defRPr>
                <a:solidFill>
                  <a:schemeClr val="tx1"/>
                </a:solidFill>
                <a:latin typeface="Times New Roman" panose="02020603050405020304" pitchFamily="18" charset="0"/>
                <a:cs typeface="Times New Roman" panose="02020603050405020304" pitchFamily="18" charset="0"/>
              </a:defRPr>
            </a:lvl3pPr>
            <a:lvl4pPr>
              <a:buClr>
                <a:schemeClr val="accent2"/>
              </a:buClr>
              <a:defRPr>
                <a:solidFill>
                  <a:schemeClr val="tx1"/>
                </a:solidFill>
                <a:latin typeface="Times New Roman" panose="02020603050405020304" pitchFamily="18" charset="0"/>
                <a:cs typeface="Times New Roman" panose="02020603050405020304" pitchFamily="18" charset="0"/>
              </a:defRPr>
            </a:lvl4pPr>
            <a:lvl5pPr>
              <a:buClr>
                <a:schemeClr val="accent2"/>
              </a:buClr>
              <a:defRPr>
                <a:solidFill>
                  <a:schemeClr val="tx1"/>
                </a:solidFill>
                <a:latin typeface="Times New Roman" panose="02020603050405020304" pitchFamily="18" charset="0"/>
                <a:cs typeface="Times New Roman" panose="02020603050405020304" pitchFamily="18"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endParaRPr lang="en-US" noProof="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endParaRPr lang="en-US" noProof="0"/>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endParaRPr lang="en-US" noProof="0"/>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endParaRPr lang="en-US" noProof="0"/>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endParaRPr lang="en-US" noProof="0"/>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endParaRPr lang="en-US" noProof="0"/>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endParaRPr lang="en-US" noProof="0"/>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ftr="0" dt="0"/>
  <p:txStyles>
    <p:titleStyle>
      <a:lvl1pPr algn="l" defTabSz="914400" rtl="0" eaLnBrk="1" latinLnBrk="0" hangingPunct="1">
        <a:lnSpc>
          <a:spcPct val="90000"/>
        </a:lnSpc>
        <a:spcBef>
          <a:spcPct val="0"/>
        </a:spcBef>
        <a:buNone/>
        <a:defRPr lang="en-IN" sz="44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pixabay.com/en/tower-antenna-radio-wireless-31235/" TargetMode="External"/><Relationship Id="rId5" Type="http://schemas.openxmlformats.org/officeDocument/2006/relationships/image" Target="../media/image5.png"/><Relationship Id="rId4" Type="http://schemas.openxmlformats.org/officeDocument/2006/relationships/hyperlink" Target="https://openclipart.org/detail/1660/wireless%20sensor" TargetMode="External"/><Relationship Id="rId9" Type="http://schemas.openxmlformats.org/officeDocument/2006/relationships/hyperlink" Target="https://pixabay.com/en/battery-energy-green-technology-162065/"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pixabay.com/en/tower-antenna-radio-wireless-31235/" TargetMode="External"/><Relationship Id="rId5" Type="http://schemas.openxmlformats.org/officeDocument/2006/relationships/image" Target="../media/image5.png"/><Relationship Id="rId4" Type="http://schemas.openxmlformats.org/officeDocument/2006/relationships/hyperlink" Target="https://openclipart.org/detail/1660/wireless%20sensor" TargetMode="External"/><Relationship Id="rId9" Type="http://schemas.openxmlformats.org/officeDocument/2006/relationships/hyperlink" Target="https://pixabay.com/en/battery-energy-green-technology-162065/"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pixabay.com/en/tower-antenna-radio-wireless-31235/" TargetMode="External"/><Relationship Id="rId5" Type="http://schemas.openxmlformats.org/officeDocument/2006/relationships/image" Target="../media/image5.png"/><Relationship Id="rId4" Type="http://schemas.openxmlformats.org/officeDocument/2006/relationships/hyperlink" Target="https://openclipart.org/detail/1660/wireless%20sensor" TargetMode="External"/><Relationship Id="rId9" Type="http://schemas.openxmlformats.org/officeDocument/2006/relationships/hyperlink" Target="https://pixabay.com/en/battery-energy-green-technology-162065/"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pixabay.com/en/tower-antenna-radio-wireless-31235/" TargetMode="External"/><Relationship Id="rId5" Type="http://schemas.openxmlformats.org/officeDocument/2006/relationships/image" Target="../media/image5.png"/><Relationship Id="rId4" Type="http://schemas.openxmlformats.org/officeDocument/2006/relationships/hyperlink" Target="https://openclipart.org/detail/1660/wireless%20sensor" TargetMode="External"/><Relationship Id="rId9" Type="http://schemas.openxmlformats.org/officeDocument/2006/relationships/hyperlink" Target="https://pixabay.com/en/battery-energy-green-technology-16206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180.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0.png"/></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pixabay.com/en/tower-antenna-radio-wireless-31235/" TargetMode="External"/><Relationship Id="rId5" Type="http://schemas.openxmlformats.org/officeDocument/2006/relationships/image" Target="../media/image5.png"/><Relationship Id="rId4" Type="http://schemas.openxmlformats.org/officeDocument/2006/relationships/hyperlink" Target="https://openclipart.org/detail/1660/wireless%20sensor"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pixabay.com/en/tower-antenna-radio-wireless-31235/" TargetMode="External"/><Relationship Id="rId5" Type="http://schemas.openxmlformats.org/officeDocument/2006/relationships/image" Target="../media/image5.png"/><Relationship Id="rId4" Type="http://schemas.openxmlformats.org/officeDocument/2006/relationships/hyperlink" Target="https://openclipart.org/detail/1660/wireless%20sensor" TargetMode="External"/><Relationship Id="rId9" Type="http://schemas.openxmlformats.org/officeDocument/2006/relationships/hyperlink" Target="https://pixabay.com/en/battery-energy-green-technology-162065/"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s://pixabay.com/en/tower-antenna-radio-wireless-31235/" TargetMode="External"/><Relationship Id="rId5" Type="http://schemas.openxmlformats.org/officeDocument/2006/relationships/image" Target="../media/image5.png"/><Relationship Id="rId4" Type="http://schemas.openxmlformats.org/officeDocument/2006/relationships/hyperlink" Target="https://openclipart.org/detail/1660/wireless%20senso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4" descr="Network - Free social icons">
            <a:extLst>
              <a:ext uri="{FF2B5EF4-FFF2-40B4-BE49-F238E27FC236}">
                <a16:creationId xmlns:a16="http://schemas.microsoft.com/office/drawing/2014/main" id="{3A02FC28-DF00-47F2-9A36-AF9A11D0D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145602">
            <a:off x="10311442" y="527876"/>
            <a:ext cx="2186606" cy="11479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35AFEE4-15C2-4DAF-BA7D-655558790099}"/>
              </a:ext>
            </a:extLst>
          </p:cNvPr>
          <p:cNvSpPr/>
          <p:nvPr/>
        </p:nvSpPr>
        <p:spPr>
          <a:xfrm>
            <a:off x="0" y="4910971"/>
            <a:ext cx="12526392" cy="114796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21F4D57B-592B-4FF3-BB1F-15E703521B34}"/>
              </a:ext>
            </a:extLst>
          </p:cNvPr>
          <p:cNvSpPr>
            <a:spLocks noGrp="1"/>
          </p:cNvSpPr>
          <p:nvPr>
            <p:ph type="title"/>
          </p:nvPr>
        </p:nvSpPr>
        <p:spPr>
          <a:xfrm>
            <a:off x="668082" y="1186648"/>
            <a:ext cx="10835122" cy="2452296"/>
          </a:xfrm>
        </p:spPr>
        <p:txBody>
          <a:bodyPr>
            <a:normAutofit fontScale="90000"/>
          </a:bodyPr>
          <a:lstStyle/>
          <a:p>
            <a:pPr algn="ctr"/>
            <a:r>
              <a:rPr lang="vi-VN" dirty="0"/>
              <a:t>Đề xuất thuật toán sạc không dây </a:t>
            </a:r>
            <a:br>
              <a:rPr lang="vi-VN" dirty="0"/>
            </a:br>
            <a:r>
              <a:rPr lang="vi-VN" dirty="0"/>
              <a:t>ứng dụng học tăng cường sâu đảm bảo </a:t>
            </a:r>
            <a:br>
              <a:rPr lang="vi-VN" dirty="0"/>
            </a:br>
            <a:r>
              <a:rPr lang="vi-VN" dirty="0"/>
              <a:t>tính bao phủ và tính kết nối </a:t>
            </a:r>
            <a:br>
              <a:rPr lang="vi-VN" dirty="0"/>
            </a:br>
            <a:r>
              <a:rPr lang="vi-VN" dirty="0"/>
              <a:t>trong mạng cảm biến có khả năng sạc không dây</a:t>
            </a:r>
            <a:endParaRPr lang="en-US" dirty="0"/>
          </a:p>
        </p:txBody>
      </p:sp>
      <p:sp>
        <p:nvSpPr>
          <p:cNvPr id="6" name="Rectangle 5">
            <a:extLst>
              <a:ext uri="{FF2B5EF4-FFF2-40B4-BE49-F238E27FC236}">
                <a16:creationId xmlns:a16="http://schemas.microsoft.com/office/drawing/2014/main" id="{ED4A112D-FCC2-434C-9611-AE1693C54654}"/>
              </a:ext>
            </a:extLst>
          </p:cNvPr>
          <p:cNvSpPr/>
          <p:nvPr/>
        </p:nvSpPr>
        <p:spPr>
          <a:xfrm>
            <a:off x="0" y="387381"/>
            <a:ext cx="3915053" cy="1097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77AA16-5F16-4638-A80C-F2FBB4A24397}"/>
              </a:ext>
            </a:extLst>
          </p:cNvPr>
          <p:cNvSpPr/>
          <p:nvPr/>
        </p:nvSpPr>
        <p:spPr>
          <a:xfrm>
            <a:off x="4187301" y="383218"/>
            <a:ext cx="3799643" cy="1065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8CA4A60-2B1B-453B-BD87-C6393AD3E30F}"/>
              </a:ext>
            </a:extLst>
          </p:cNvPr>
          <p:cNvSpPr/>
          <p:nvPr/>
        </p:nvSpPr>
        <p:spPr>
          <a:xfrm>
            <a:off x="8259192" y="395054"/>
            <a:ext cx="3915053" cy="1097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a:extLst>
              <a:ext uri="{FF2B5EF4-FFF2-40B4-BE49-F238E27FC236}">
                <a16:creationId xmlns:a16="http://schemas.microsoft.com/office/drawing/2014/main" id="{F0A817F0-D686-45B8-B70B-DB31F9F9363B}"/>
              </a:ext>
            </a:extLst>
          </p:cNvPr>
          <p:cNvSpPr txBox="1">
            <a:spLocks/>
          </p:cNvSpPr>
          <p:nvPr/>
        </p:nvSpPr>
        <p:spPr>
          <a:xfrm>
            <a:off x="2513503" y="5126266"/>
            <a:ext cx="7342621" cy="608895"/>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a-DK" dirty="0">
                <a:solidFill>
                  <a:schemeClr val="bg1"/>
                </a:solidFill>
                <a:latin typeface="Times New Roman" panose="02020603050405020304" pitchFamily="18" charset="0"/>
                <a:cs typeface="Times New Roman" panose="02020603050405020304" pitchFamily="18" charset="0"/>
              </a:rPr>
              <a:t>SINH VIÊN: NGUYỄN HÙNG CƯỜNG</a:t>
            </a:r>
          </a:p>
          <a:p>
            <a:pPr marL="0" indent="0" algn="ctr">
              <a:buNone/>
            </a:pPr>
            <a:r>
              <a:rPr lang="da-DK" dirty="0">
                <a:solidFill>
                  <a:schemeClr val="bg1"/>
                </a:solidFill>
                <a:latin typeface="Times New Roman" panose="02020603050405020304" pitchFamily="18" charset="0"/>
                <a:cs typeface="Times New Roman" panose="02020603050405020304" pitchFamily="18" charset="0"/>
              </a:rPr>
              <a:t>GVHD</a:t>
            </a:r>
            <a:r>
              <a:rPr lang="da-DK">
                <a:solidFill>
                  <a:schemeClr val="bg1"/>
                </a:solidFill>
                <a:latin typeface="Times New Roman" panose="02020603050405020304" pitchFamily="18" charset="0"/>
                <a:cs typeface="Times New Roman" panose="02020603050405020304" pitchFamily="18" charset="0"/>
              </a:rPr>
              <a:t>: TS. NGUYỄN </a:t>
            </a:r>
            <a:r>
              <a:rPr lang="da-DK" dirty="0">
                <a:solidFill>
                  <a:schemeClr val="bg1"/>
                </a:solidFill>
                <a:latin typeface="Times New Roman" panose="02020603050405020304" pitchFamily="18" charset="0"/>
                <a:cs typeface="Times New Roman" panose="02020603050405020304" pitchFamily="18" charset="0"/>
              </a:rPr>
              <a:t>PHI LÊ</a:t>
            </a:r>
          </a:p>
        </p:txBody>
      </p:sp>
      <p:sp>
        <p:nvSpPr>
          <p:cNvPr id="12" name="Rectangle 11">
            <a:extLst>
              <a:ext uri="{FF2B5EF4-FFF2-40B4-BE49-F238E27FC236}">
                <a16:creationId xmlns:a16="http://schemas.microsoft.com/office/drawing/2014/main" id="{4C111451-2497-44ED-9A47-09907E13BD76}"/>
              </a:ext>
            </a:extLst>
          </p:cNvPr>
          <p:cNvSpPr/>
          <p:nvPr/>
        </p:nvSpPr>
        <p:spPr>
          <a:xfrm flipV="1">
            <a:off x="-167196" y="4851623"/>
            <a:ext cx="12526392" cy="4571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BAC88E-A853-4C51-9A78-41C1B05DF569}"/>
              </a:ext>
            </a:extLst>
          </p:cNvPr>
          <p:cNvSpPr/>
          <p:nvPr/>
        </p:nvSpPr>
        <p:spPr>
          <a:xfrm flipV="1">
            <a:off x="-177553" y="6228515"/>
            <a:ext cx="12526392" cy="4571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Network - Free social icons">
            <a:extLst>
              <a:ext uri="{FF2B5EF4-FFF2-40B4-BE49-F238E27FC236}">
                <a16:creationId xmlns:a16="http://schemas.microsoft.com/office/drawing/2014/main" id="{864DFDEC-AA9C-4D1D-B539-278148BC2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97" y="3786841"/>
            <a:ext cx="1746832" cy="91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6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C67EE2-C78D-DE48-BBDC-7F515C7C5A87}"/>
              </a:ext>
            </a:extLst>
          </p:cNvPr>
          <p:cNvSpPr>
            <a:spLocks noGrp="1"/>
          </p:cNvSpPr>
          <p:nvPr>
            <p:ph type="sldNum" sz="quarter" idx="18"/>
          </p:nvPr>
        </p:nvSpPr>
        <p:spPr/>
        <p:txBody>
          <a:bodyPr/>
          <a:lstStyle/>
          <a:p>
            <a:fld id="{8699F50C-BE38-4BD0-BA84-9B090E1F2B9B}" type="slidenum">
              <a:rPr lang="en-US" noProof="0" smtClean="0"/>
              <a:t>10</a:t>
            </a:fld>
            <a:endParaRPr lang="en-US" noProof="0"/>
          </a:p>
        </p:txBody>
      </p:sp>
      <p:sp>
        <p:nvSpPr>
          <p:cNvPr id="9" name="Title 8">
            <a:extLst>
              <a:ext uri="{FF2B5EF4-FFF2-40B4-BE49-F238E27FC236}">
                <a16:creationId xmlns:a16="http://schemas.microsoft.com/office/drawing/2014/main" id="{EA037FAD-3890-8147-8D87-DFA5B84528D5}"/>
              </a:ext>
            </a:extLst>
          </p:cNvPr>
          <p:cNvSpPr>
            <a:spLocks noGrp="1"/>
          </p:cNvSpPr>
          <p:nvPr>
            <p:ph type="title"/>
          </p:nvPr>
        </p:nvSpPr>
        <p:spPr>
          <a:xfrm>
            <a:off x="589858" y="246551"/>
            <a:ext cx="8333222" cy="1147969"/>
          </a:xfrm>
        </p:spPr>
        <p:txBody>
          <a:bodyPr>
            <a:normAutofit/>
          </a:bodyPr>
          <a:lstStyle/>
          <a:p>
            <a:r>
              <a:rPr lang="en-US"/>
              <a:t>Mục tiêu</a:t>
            </a:r>
            <a:endParaRPr lang="en-VN" dirty="0"/>
          </a:p>
        </p:txBody>
      </p:sp>
      <p:sp>
        <p:nvSpPr>
          <p:cNvPr id="10" name="Content Placeholder 9">
            <a:extLst>
              <a:ext uri="{FF2B5EF4-FFF2-40B4-BE49-F238E27FC236}">
                <a16:creationId xmlns:a16="http://schemas.microsoft.com/office/drawing/2014/main" id="{D6E9D31E-770E-D04D-A8BA-34193FF5D7EF}"/>
              </a:ext>
            </a:extLst>
          </p:cNvPr>
          <p:cNvSpPr>
            <a:spLocks noGrp="1"/>
          </p:cNvSpPr>
          <p:nvPr>
            <p:ph idx="1"/>
          </p:nvPr>
        </p:nvSpPr>
        <p:spPr>
          <a:xfrm>
            <a:off x="409011" y="1551274"/>
            <a:ext cx="6010553" cy="4488082"/>
          </a:xfrm>
        </p:spPr>
        <p:txBody>
          <a:bodyPr/>
          <a:lstStyle/>
          <a:p>
            <a:pPr>
              <a:lnSpc>
                <a:spcPts val="4080"/>
              </a:lnSpc>
            </a:pPr>
            <a:r>
              <a:rPr lang="en-US"/>
              <a:t>Đ</a:t>
            </a:r>
            <a:r>
              <a:rPr lang="en-VN"/>
              <a:t>ề xuất </a:t>
            </a:r>
            <a:r>
              <a:rPr lang="en-US"/>
              <a:t>giải thuật sạc theo yêu cầu cho thiết bị di động, giải thuật </a:t>
            </a:r>
            <a:r>
              <a:rPr lang="en-VN" b="1"/>
              <a:t>xác định điểm sạc </a:t>
            </a:r>
            <a:r>
              <a:rPr lang="en-VN"/>
              <a:t>và </a:t>
            </a:r>
            <a:r>
              <a:rPr lang="en-VN" b="1"/>
              <a:t>thời gian dừng sạc </a:t>
            </a:r>
            <a:r>
              <a:rPr lang="en-VN"/>
              <a:t>nhằm </a:t>
            </a:r>
            <a:r>
              <a:rPr lang="en-US"/>
              <a:t>duy trì</a:t>
            </a:r>
            <a:r>
              <a:rPr lang="en-VN"/>
              <a:t> </a:t>
            </a:r>
            <a:r>
              <a:rPr lang="en-VN" b="1"/>
              <a:t>tính bao phủ </a:t>
            </a:r>
            <a:r>
              <a:rPr lang="en-VN"/>
              <a:t>và </a:t>
            </a:r>
            <a:r>
              <a:rPr lang="en-VN" b="1"/>
              <a:t>kết nối </a:t>
            </a:r>
          </a:p>
          <a:p>
            <a:pPr>
              <a:lnSpc>
                <a:spcPts val="4080"/>
              </a:lnSpc>
            </a:pPr>
            <a:r>
              <a:rPr lang="en-US" b="1"/>
              <a:t>T</a:t>
            </a:r>
            <a:r>
              <a:rPr lang="en-VN" b="1" dirty="0"/>
              <a:t>ính bao phủ: </a:t>
            </a:r>
            <a:r>
              <a:rPr lang="en-VN" dirty="0"/>
              <a:t>mỗi mục tiêu được bao phủ bởi ít nhất 1 nút cảm biến </a:t>
            </a:r>
          </a:p>
          <a:p>
            <a:pPr>
              <a:lnSpc>
                <a:spcPts val="4080"/>
              </a:lnSpc>
            </a:pPr>
            <a:r>
              <a:rPr lang="en-US" b="1" dirty="0"/>
              <a:t>T</a:t>
            </a:r>
            <a:r>
              <a:rPr lang="en-VN" b="1" dirty="0"/>
              <a:t>ính kết nối: </a:t>
            </a:r>
            <a:r>
              <a:rPr lang="en-VN" dirty="0"/>
              <a:t>thông tin về mỗi mục tiêu được truyền về trạm trung tâm qua ít nhất 1 đường định tuyến </a:t>
            </a:r>
            <a:endParaRPr lang="en-VN" b="1" dirty="0"/>
          </a:p>
        </p:txBody>
      </p:sp>
      <p:sp>
        <p:nvSpPr>
          <p:cNvPr id="12" name="5-Point Star 67">
            <a:extLst>
              <a:ext uri="{FF2B5EF4-FFF2-40B4-BE49-F238E27FC236}">
                <a16:creationId xmlns:a16="http://schemas.microsoft.com/office/drawing/2014/main" id="{86EA5861-8CA6-3D49-9B87-6133CC11909E}"/>
              </a:ext>
            </a:extLst>
          </p:cNvPr>
          <p:cNvSpPr/>
          <p:nvPr/>
        </p:nvSpPr>
        <p:spPr>
          <a:xfrm>
            <a:off x="7257905" y="1854916"/>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5-Point Star 68">
            <a:extLst>
              <a:ext uri="{FF2B5EF4-FFF2-40B4-BE49-F238E27FC236}">
                <a16:creationId xmlns:a16="http://schemas.microsoft.com/office/drawing/2014/main" id="{BAD3013C-A3E0-8849-A021-15EA15B04593}"/>
              </a:ext>
            </a:extLst>
          </p:cNvPr>
          <p:cNvSpPr/>
          <p:nvPr/>
        </p:nvSpPr>
        <p:spPr>
          <a:xfrm>
            <a:off x="10337253" y="1099867"/>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5-Point Star 69">
            <a:extLst>
              <a:ext uri="{FF2B5EF4-FFF2-40B4-BE49-F238E27FC236}">
                <a16:creationId xmlns:a16="http://schemas.microsoft.com/office/drawing/2014/main" id="{4EBACF7B-0973-9141-AF20-12383EC1DCD3}"/>
              </a:ext>
            </a:extLst>
          </p:cNvPr>
          <p:cNvSpPr/>
          <p:nvPr/>
        </p:nvSpPr>
        <p:spPr>
          <a:xfrm>
            <a:off x="10748499" y="5214497"/>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5-Point Star 70">
            <a:extLst>
              <a:ext uri="{FF2B5EF4-FFF2-40B4-BE49-F238E27FC236}">
                <a16:creationId xmlns:a16="http://schemas.microsoft.com/office/drawing/2014/main" id="{F7C93038-F01D-7B41-90D3-64B23103E597}"/>
              </a:ext>
            </a:extLst>
          </p:cNvPr>
          <p:cNvSpPr/>
          <p:nvPr/>
        </p:nvSpPr>
        <p:spPr>
          <a:xfrm>
            <a:off x="8210847" y="4536903"/>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pic>
        <p:nvPicPr>
          <p:cNvPr id="16" name="Picture 15" descr="Shape, polygon&#10;&#10;Description automatically generated">
            <a:extLst>
              <a:ext uri="{FF2B5EF4-FFF2-40B4-BE49-F238E27FC236}">
                <a16:creationId xmlns:a16="http://schemas.microsoft.com/office/drawing/2014/main" id="{5F2070EA-329D-CC44-B3D5-BEF011BAA5C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616028" y="1269780"/>
            <a:ext cx="317719" cy="419101"/>
          </a:xfrm>
          <a:prstGeom prst="rect">
            <a:avLst/>
          </a:prstGeom>
        </p:spPr>
      </p:pic>
      <p:pic>
        <p:nvPicPr>
          <p:cNvPr id="17" name="Picture 16" descr="Shape, polygon&#10;&#10;Description automatically generated">
            <a:extLst>
              <a:ext uri="{FF2B5EF4-FFF2-40B4-BE49-F238E27FC236}">
                <a16:creationId xmlns:a16="http://schemas.microsoft.com/office/drawing/2014/main" id="{2B0B83AD-821F-EA42-9795-90D5E9FD331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743644" y="4383664"/>
            <a:ext cx="317719" cy="419101"/>
          </a:xfrm>
          <a:prstGeom prst="rect">
            <a:avLst/>
          </a:prstGeom>
        </p:spPr>
      </p:pic>
      <p:pic>
        <p:nvPicPr>
          <p:cNvPr id="18" name="Picture 17" descr="Shape, polygon&#10;&#10;Description automatically generated">
            <a:extLst>
              <a:ext uri="{FF2B5EF4-FFF2-40B4-BE49-F238E27FC236}">
                <a16:creationId xmlns:a16="http://schemas.microsoft.com/office/drawing/2014/main" id="{61484FB2-1DEC-154B-A80C-6609177E9B5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517065" y="1203079"/>
            <a:ext cx="317719" cy="419101"/>
          </a:xfrm>
          <a:prstGeom prst="rect">
            <a:avLst/>
          </a:prstGeom>
        </p:spPr>
      </p:pic>
      <p:pic>
        <p:nvPicPr>
          <p:cNvPr id="19" name="Picture 18" descr="Shape, polygon&#10;&#10;Description automatically generated">
            <a:extLst>
              <a:ext uri="{FF2B5EF4-FFF2-40B4-BE49-F238E27FC236}">
                <a16:creationId xmlns:a16="http://schemas.microsoft.com/office/drawing/2014/main" id="{D31F9D3C-B1AB-BB42-A017-DE729C20459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57381" y="4476863"/>
            <a:ext cx="317719" cy="419101"/>
          </a:xfrm>
          <a:prstGeom prst="rect">
            <a:avLst/>
          </a:prstGeom>
        </p:spPr>
      </p:pic>
      <p:pic>
        <p:nvPicPr>
          <p:cNvPr id="20" name="Picture 19" descr="Shape, polygon&#10;&#10;Description automatically generated">
            <a:extLst>
              <a:ext uri="{FF2B5EF4-FFF2-40B4-BE49-F238E27FC236}">
                <a16:creationId xmlns:a16="http://schemas.microsoft.com/office/drawing/2014/main" id="{4893D548-4189-4D41-9DD7-0D455EED7E1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54487" y="1673103"/>
            <a:ext cx="317719" cy="419101"/>
          </a:xfrm>
          <a:prstGeom prst="rect">
            <a:avLst/>
          </a:prstGeom>
        </p:spPr>
      </p:pic>
      <p:pic>
        <p:nvPicPr>
          <p:cNvPr id="21" name="Picture 20" descr="Shape, polygon&#10;&#10;Description automatically generated">
            <a:extLst>
              <a:ext uri="{FF2B5EF4-FFF2-40B4-BE49-F238E27FC236}">
                <a16:creationId xmlns:a16="http://schemas.microsoft.com/office/drawing/2014/main" id="{E38032D2-FE76-D448-954C-6A2661F4201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62079" y="3405022"/>
            <a:ext cx="317719" cy="419101"/>
          </a:xfrm>
          <a:prstGeom prst="rect">
            <a:avLst/>
          </a:prstGeom>
        </p:spPr>
      </p:pic>
      <p:pic>
        <p:nvPicPr>
          <p:cNvPr id="22" name="Picture 21" descr="Shape, polygon&#10;&#10;Description automatically generated">
            <a:extLst>
              <a:ext uri="{FF2B5EF4-FFF2-40B4-BE49-F238E27FC236}">
                <a16:creationId xmlns:a16="http://schemas.microsoft.com/office/drawing/2014/main" id="{D183DDF8-D9D3-7547-BF0A-9E7B5E1E909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247930" y="3325917"/>
            <a:ext cx="317719" cy="419101"/>
          </a:xfrm>
          <a:prstGeom prst="rect">
            <a:avLst/>
          </a:prstGeom>
        </p:spPr>
      </p:pic>
      <p:pic>
        <p:nvPicPr>
          <p:cNvPr id="23" name="Picture 22" descr="A picture containing black, light&#10;&#10;Description automatically generated">
            <a:extLst>
              <a:ext uri="{FF2B5EF4-FFF2-40B4-BE49-F238E27FC236}">
                <a16:creationId xmlns:a16="http://schemas.microsoft.com/office/drawing/2014/main" id="{07F54715-8C8F-184E-B582-2A6C6A09BAC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813347" y="2630830"/>
            <a:ext cx="613706" cy="846492"/>
          </a:xfrm>
          <a:prstGeom prst="rect">
            <a:avLst/>
          </a:prstGeom>
        </p:spPr>
      </p:pic>
      <p:grpSp>
        <p:nvGrpSpPr>
          <p:cNvPr id="24" name="Group 23">
            <a:extLst>
              <a:ext uri="{FF2B5EF4-FFF2-40B4-BE49-F238E27FC236}">
                <a16:creationId xmlns:a16="http://schemas.microsoft.com/office/drawing/2014/main" id="{FCEB56E4-2D31-334F-859E-778D49179908}"/>
              </a:ext>
            </a:extLst>
          </p:cNvPr>
          <p:cNvGrpSpPr/>
          <p:nvPr/>
        </p:nvGrpSpPr>
        <p:grpSpPr>
          <a:xfrm>
            <a:off x="8971800" y="3997811"/>
            <a:ext cx="631420" cy="612034"/>
            <a:chOff x="9096372" y="2738192"/>
            <a:chExt cx="995895" cy="965319"/>
          </a:xfrm>
        </p:grpSpPr>
        <p:pic>
          <p:nvPicPr>
            <p:cNvPr id="25" name="Picture 24" descr="Icon&#10;&#10;Description automatically generated">
              <a:extLst>
                <a:ext uri="{FF2B5EF4-FFF2-40B4-BE49-F238E27FC236}">
                  <a16:creationId xmlns:a16="http://schemas.microsoft.com/office/drawing/2014/main" id="{17048362-32CE-5342-BF79-B98B5DC89F42}"/>
                </a:ext>
              </a:extLst>
            </p:cNvPr>
            <p:cNvPicPr>
              <a:picLocks noChangeAspect="1"/>
            </p:cNvPicPr>
            <p:nvPr/>
          </p:nvPicPr>
          <p:blipFill>
            <a:blip r:embed="rId7"/>
            <a:stretch>
              <a:fillRect/>
            </a:stretch>
          </p:blipFill>
          <p:spPr>
            <a:xfrm>
              <a:off x="9096372" y="2738192"/>
              <a:ext cx="995895" cy="965319"/>
            </a:xfrm>
            <a:prstGeom prst="rect">
              <a:avLst/>
            </a:prstGeom>
          </p:spPr>
        </p:pic>
        <p:pic>
          <p:nvPicPr>
            <p:cNvPr id="26" name="Picture 25" descr="A close up of a green screen&#10;&#10;Description automatically generated">
              <a:extLst>
                <a:ext uri="{FF2B5EF4-FFF2-40B4-BE49-F238E27FC236}">
                  <a16:creationId xmlns:a16="http://schemas.microsoft.com/office/drawing/2014/main" id="{DD7B182C-7F23-1243-AF0A-7EE444F1309F}"/>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flipH="1">
              <a:off x="9384291" y="2857293"/>
              <a:ext cx="210028" cy="420056"/>
            </a:xfrm>
            <a:prstGeom prst="rect">
              <a:avLst/>
            </a:prstGeom>
          </p:spPr>
        </p:pic>
      </p:grpSp>
      <p:sp>
        <p:nvSpPr>
          <p:cNvPr id="27" name="Oval 26">
            <a:extLst>
              <a:ext uri="{FF2B5EF4-FFF2-40B4-BE49-F238E27FC236}">
                <a16:creationId xmlns:a16="http://schemas.microsoft.com/office/drawing/2014/main" id="{F699CAAE-C207-574A-9BC3-83ED6965F80D}"/>
              </a:ext>
            </a:extLst>
          </p:cNvPr>
          <p:cNvSpPr/>
          <p:nvPr/>
        </p:nvSpPr>
        <p:spPr>
          <a:xfrm>
            <a:off x="10119579" y="4022934"/>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8" name="Oval 27">
            <a:extLst>
              <a:ext uri="{FF2B5EF4-FFF2-40B4-BE49-F238E27FC236}">
                <a16:creationId xmlns:a16="http://schemas.microsoft.com/office/drawing/2014/main" id="{229B637D-B6C4-ED4A-B643-FAA9F923874C}"/>
              </a:ext>
            </a:extLst>
          </p:cNvPr>
          <p:cNvSpPr/>
          <p:nvPr/>
        </p:nvSpPr>
        <p:spPr>
          <a:xfrm>
            <a:off x="7078259" y="4038003"/>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9" name="Oval 28">
            <a:extLst>
              <a:ext uri="{FF2B5EF4-FFF2-40B4-BE49-F238E27FC236}">
                <a16:creationId xmlns:a16="http://schemas.microsoft.com/office/drawing/2014/main" id="{AF310E18-5729-7543-9CD8-98D9DE055394}"/>
              </a:ext>
            </a:extLst>
          </p:cNvPr>
          <p:cNvSpPr/>
          <p:nvPr/>
        </p:nvSpPr>
        <p:spPr>
          <a:xfrm>
            <a:off x="9982911" y="906373"/>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0" name="Oval 29">
            <a:extLst>
              <a:ext uri="{FF2B5EF4-FFF2-40B4-BE49-F238E27FC236}">
                <a16:creationId xmlns:a16="http://schemas.microsoft.com/office/drawing/2014/main" id="{E4CBE758-EB11-6A4F-A17F-ADFE9DBB9013}"/>
              </a:ext>
            </a:extLst>
          </p:cNvPr>
          <p:cNvSpPr/>
          <p:nvPr/>
        </p:nvSpPr>
        <p:spPr>
          <a:xfrm>
            <a:off x="6939940" y="826321"/>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31" name="Straight Arrow Connector 30">
            <a:extLst>
              <a:ext uri="{FF2B5EF4-FFF2-40B4-BE49-F238E27FC236}">
                <a16:creationId xmlns:a16="http://schemas.microsoft.com/office/drawing/2014/main" id="{10109BAF-D7A3-6A41-88F8-6E9F7F73A443}"/>
              </a:ext>
            </a:extLst>
          </p:cNvPr>
          <p:cNvCxnSpPr>
            <a:cxnSpLocks/>
          </p:cNvCxnSpPr>
          <p:nvPr/>
        </p:nvCxnSpPr>
        <p:spPr>
          <a:xfrm flipH="1" flipV="1">
            <a:off x="10507166" y="3783732"/>
            <a:ext cx="264149" cy="77076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1E1BEC2-C1B2-A947-8FAE-74D8D7A701CB}"/>
              </a:ext>
            </a:extLst>
          </p:cNvPr>
          <p:cNvCxnSpPr>
            <a:cxnSpLocks/>
          </p:cNvCxnSpPr>
          <p:nvPr/>
        </p:nvCxnSpPr>
        <p:spPr>
          <a:xfrm flipH="1" flipV="1">
            <a:off x="9308982" y="3258754"/>
            <a:ext cx="860641" cy="29238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descr="Shape, polygon&#10;&#10;Description automatically generated">
            <a:extLst>
              <a:ext uri="{FF2B5EF4-FFF2-40B4-BE49-F238E27FC236}">
                <a16:creationId xmlns:a16="http://schemas.microsoft.com/office/drawing/2014/main" id="{FC43107B-E4EE-804E-9820-17E421EF25A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36936" y="2148706"/>
            <a:ext cx="317719" cy="419101"/>
          </a:xfrm>
          <a:prstGeom prst="rect">
            <a:avLst/>
          </a:prstGeom>
        </p:spPr>
      </p:pic>
      <p:cxnSp>
        <p:nvCxnSpPr>
          <p:cNvPr id="34" name="Straight Arrow Connector 33">
            <a:extLst>
              <a:ext uri="{FF2B5EF4-FFF2-40B4-BE49-F238E27FC236}">
                <a16:creationId xmlns:a16="http://schemas.microsoft.com/office/drawing/2014/main" id="{D924D4DC-013F-954C-837E-C3ED867D120F}"/>
              </a:ext>
            </a:extLst>
          </p:cNvPr>
          <p:cNvCxnSpPr>
            <a:cxnSpLocks/>
          </p:cNvCxnSpPr>
          <p:nvPr/>
        </p:nvCxnSpPr>
        <p:spPr>
          <a:xfrm flipV="1">
            <a:off x="7722671" y="3907072"/>
            <a:ext cx="159675" cy="76237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6B2FBC-B856-3841-8533-A3A7CE42BBE5}"/>
              </a:ext>
            </a:extLst>
          </p:cNvPr>
          <p:cNvCxnSpPr>
            <a:cxnSpLocks/>
          </p:cNvCxnSpPr>
          <p:nvPr/>
        </p:nvCxnSpPr>
        <p:spPr>
          <a:xfrm flipV="1">
            <a:off x="8248933" y="3255493"/>
            <a:ext cx="634957" cy="295650"/>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F7264CA-BDD4-1544-BF57-E873B12B085A}"/>
              </a:ext>
            </a:extLst>
          </p:cNvPr>
          <p:cNvCxnSpPr>
            <a:cxnSpLocks/>
            <a:endCxn id="20" idx="1"/>
          </p:cNvCxnSpPr>
          <p:nvPr/>
        </p:nvCxnSpPr>
        <p:spPr>
          <a:xfrm>
            <a:off x="7918671" y="1535964"/>
            <a:ext cx="735816" cy="346690"/>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1762A73-3F3E-964F-A7B2-672835744623}"/>
              </a:ext>
            </a:extLst>
          </p:cNvPr>
          <p:cNvCxnSpPr>
            <a:cxnSpLocks/>
            <a:endCxn id="23" idx="0"/>
          </p:cNvCxnSpPr>
          <p:nvPr/>
        </p:nvCxnSpPr>
        <p:spPr>
          <a:xfrm>
            <a:off x="8923080" y="2148706"/>
            <a:ext cx="197120" cy="48212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CE0BA19-52B5-EE40-B31B-AE4F6001BB5E}"/>
              </a:ext>
            </a:extLst>
          </p:cNvPr>
          <p:cNvCxnSpPr>
            <a:cxnSpLocks/>
          </p:cNvCxnSpPr>
          <p:nvPr/>
        </p:nvCxnSpPr>
        <p:spPr>
          <a:xfrm flipH="1">
            <a:off x="10226647" y="1816501"/>
            <a:ext cx="360287" cy="37500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F1CD5CE-4B76-054F-9C2F-12C5CF9344AA}"/>
              </a:ext>
            </a:extLst>
          </p:cNvPr>
          <p:cNvCxnSpPr>
            <a:cxnSpLocks/>
          </p:cNvCxnSpPr>
          <p:nvPr/>
        </p:nvCxnSpPr>
        <p:spPr>
          <a:xfrm flipH="1">
            <a:off x="9357180" y="2667083"/>
            <a:ext cx="444056" cy="403265"/>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5" name="Picture 44" descr="Shape, polygon&#10;&#10;Description automatically generated">
            <a:extLst>
              <a:ext uri="{FF2B5EF4-FFF2-40B4-BE49-F238E27FC236}">
                <a16:creationId xmlns:a16="http://schemas.microsoft.com/office/drawing/2014/main" id="{4D04483E-C8EA-C641-AC40-90044DA278E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76946" y="5572350"/>
            <a:ext cx="317719" cy="419101"/>
          </a:xfrm>
          <a:prstGeom prst="rect">
            <a:avLst/>
          </a:prstGeom>
        </p:spPr>
      </p:pic>
      <p:sp>
        <p:nvSpPr>
          <p:cNvPr id="46" name="5-Point Star 45">
            <a:extLst>
              <a:ext uri="{FF2B5EF4-FFF2-40B4-BE49-F238E27FC236}">
                <a16:creationId xmlns:a16="http://schemas.microsoft.com/office/drawing/2014/main" id="{A7E21EE0-3FC7-014F-BA84-06378E1D4A6B}"/>
              </a:ext>
            </a:extLst>
          </p:cNvPr>
          <p:cNvSpPr/>
          <p:nvPr/>
        </p:nvSpPr>
        <p:spPr>
          <a:xfrm>
            <a:off x="6567573" y="6116021"/>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47" name="TextBox 46">
            <a:extLst>
              <a:ext uri="{FF2B5EF4-FFF2-40B4-BE49-F238E27FC236}">
                <a16:creationId xmlns:a16="http://schemas.microsoft.com/office/drawing/2014/main" id="{CB096B78-4E06-6A40-BE4C-AB53FED9397E}"/>
              </a:ext>
            </a:extLst>
          </p:cNvPr>
          <p:cNvSpPr txBox="1"/>
          <p:nvPr/>
        </p:nvSpPr>
        <p:spPr>
          <a:xfrm>
            <a:off x="6896345" y="5659887"/>
            <a:ext cx="11336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a:t>
            </a:r>
            <a:r>
              <a:rPr lang="en-VN" dirty="0">
                <a:latin typeface="Times New Roman" panose="02020603050405020304" pitchFamily="18" charset="0"/>
                <a:cs typeface="Times New Roman" panose="02020603050405020304" pitchFamily="18" charset="0"/>
              </a:rPr>
              <a:t>ảm biến </a:t>
            </a:r>
          </a:p>
        </p:txBody>
      </p:sp>
      <p:sp>
        <p:nvSpPr>
          <p:cNvPr id="48" name="TextBox 47">
            <a:extLst>
              <a:ext uri="{FF2B5EF4-FFF2-40B4-BE49-F238E27FC236}">
                <a16:creationId xmlns:a16="http://schemas.microsoft.com/office/drawing/2014/main" id="{709D2DD3-28FB-7247-B911-E3435A9F1482}"/>
              </a:ext>
            </a:extLst>
          </p:cNvPr>
          <p:cNvSpPr txBox="1"/>
          <p:nvPr/>
        </p:nvSpPr>
        <p:spPr>
          <a:xfrm>
            <a:off x="6903414" y="6039356"/>
            <a:ext cx="22926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t>
            </a:r>
            <a:r>
              <a:rPr lang="en-VN" dirty="0">
                <a:latin typeface="Times New Roman" panose="02020603050405020304" pitchFamily="18" charset="0"/>
                <a:cs typeface="Times New Roman" panose="02020603050405020304" pitchFamily="18" charset="0"/>
              </a:rPr>
              <a:t>ục tiêu cần theo dõi </a:t>
            </a:r>
          </a:p>
        </p:txBody>
      </p:sp>
      <p:sp>
        <p:nvSpPr>
          <p:cNvPr id="49" name="TextBox 48">
            <a:extLst>
              <a:ext uri="{FF2B5EF4-FFF2-40B4-BE49-F238E27FC236}">
                <a16:creationId xmlns:a16="http://schemas.microsoft.com/office/drawing/2014/main" id="{5CC9369A-BED0-1E42-8F84-2EA3CBD5AD9E}"/>
              </a:ext>
            </a:extLst>
          </p:cNvPr>
          <p:cNvSpPr txBox="1"/>
          <p:nvPr/>
        </p:nvSpPr>
        <p:spPr>
          <a:xfrm>
            <a:off x="9587518" y="5623018"/>
            <a:ext cx="216104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rạm xử lý trung tâm</a:t>
            </a:r>
          </a:p>
        </p:txBody>
      </p:sp>
      <p:grpSp>
        <p:nvGrpSpPr>
          <p:cNvPr id="50" name="Group 49">
            <a:extLst>
              <a:ext uri="{FF2B5EF4-FFF2-40B4-BE49-F238E27FC236}">
                <a16:creationId xmlns:a16="http://schemas.microsoft.com/office/drawing/2014/main" id="{17BC4D4A-7D1F-CD46-A7A1-E5EDC89EDCAC}"/>
              </a:ext>
            </a:extLst>
          </p:cNvPr>
          <p:cNvGrpSpPr/>
          <p:nvPr/>
        </p:nvGrpSpPr>
        <p:grpSpPr>
          <a:xfrm>
            <a:off x="9324713" y="6004698"/>
            <a:ext cx="400952" cy="392558"/>
            <a:chOff x="9096372" y="2738192"/>
            <a:chExt cx="995895" cy="965319"/>
          </a:xfrm>
        </p:grpSpPr>
        <p:pic>
          <p:nvPicPr>
            <p:cNvPr id="51" name="Picture 50" descr="Icon&#10;&#10;Description automatically generated">
              <a:extLst>
                <a:ext uri="{FF2B5EF4-FFF2-40B4-BE49-F238E27FC236}">
                  <a16:creationId xmlns:a16="http://schemas.microsoft.com/office/drawing/2014/main" id="{4A549838-1439-0D4B-A0C0-9BC423DBB538}"/>
                </a:ext>
              </a:extLst>
            </p:cNvPr>
            <p:cNvPicPr>
              <a:picLocks noChangeAspect="1"/>
            </p:cNvPicPr>
            <p:nvPr/>
          </p:nvPicPr>
          <p:blipFill>
            <a:blip r:embed="rId7"/>
            <a:stretch>
              <a:fillRect/>
            </a:stretch>
          </p:blipFill>
          <p:spPr>
            <a:xfrm>
              <a:off x="9096372" y="2738192"/>
              <a:ext cx="995895" cy="965319"/>
            </a:xfrm>
            <a:prstGeom prst="rect">
              <a:avLst/>
            </a:prstGeom>
          </p:spPr>
        </p:pic>
        <p:pic>
          <p:nvPicPr>
            <p:cNvPr id="52" name="Picture 51" descr="A close up of a green screen&#10;&#10;Description automatically generated">
              <a:extLst>
                <a:ext uri="{FF2B5EF4-FFF2-40B4-BE49-F238E27FC236}">
                  <a16:creationId xmlns:a16="http://schemas.microsoft.com/office/drawing/2014/main" id="{4522F7C1-6EE4-3248-9DFB-1547C4F1E62C}"/>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flipH="1">
              <a:off x="9384291" y="2857293"/>
              <a:ext cx="210028" cy="420056"/>
            </a:xfrm>
            <a:prstGeom prst="rect">
              <a:avLst/>
            </a:prstGeom>
          </p:spPr>
        </p:pic>
      </p:grpSp>
      <p:sp>
        <p:nvSpPr>
          <p:cNvPr id="53" name="TextBox 52">
            <a:extLst>
              <a:ext uri="{FF2B5EF4-FFF2-40B4-BE49-F238E27FC236}">
                <a16:creationId xmlns:a16="http://schemas.microsoft.com/office/drawing/2014/main" id="{4D44E428-9B48-8D46-AB42-D78EB2496CFA}"/>
              </a:ext>
            </a:extLst>
          </p:cNvPr>
          <p:cNvSpPr txBox="1"/>
          <p:nvPr/>
        </p:nvSpPr>
        <p:spPr>
          <a:xfrm>
            <a:off x="9688303" y="6027924"/>
            <a:ext cx="200125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hiết bị sạc di động</a:t>
            </a:r>
          </a:p>
        </p:txBody>
      </p:sp>
    </p:spTree>
    <p:extLst>
      <p:ext uri="{BB962C8B-B14F-4D97-AF65-F5344CB8AC3E}">
        <p14:creationId xmlns:p14="http://schemas.microsoft.com/office/powerpoint/2010/main" val="35782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checkerboard(across)">
                                      <p:cBhvr>
                                        <p:cTn id="10" dur="500"/>
                                        <p:tgtEl>
                                          <p:spTgt spid="3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checkerboard(across)">
                                      <p:cBhvr>
                                        <p:cTn id="13" dur="500"/>
                                        <p:tgtEl>
                                          <p:spTgt spid="2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checkerboard(across)">
                                      <p:cBhvr>
                                        <p:cTn id="16" dur="500"/>
                                        <p:tgtEl>
                                          <p:spTgt spid="2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checkerboard(across)">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dissolve">
                                      <p:cBhvr>
                                        <p:cTn id="24" dur="500"/>
                                        <p:tgtEl>
                                          <p:spTgt spid="10">
                                            <p:txEl>
                                              <p:pRg st="2" end="2"/>
                                            </p:txEl>
                                          </p:spTgt>
                                        </p:tgtEl>
                                      </p:cBhvr>
                                    </p:animEffect>
                                  </p:childTnLst>
                                </p:cTn>
                              </p:par>
                              <p:par>
                                <p:cTn id="25" presetID="18" presetClass="entr" presetSubtype="3"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strips(upRight)">
                                      <p:cBhvr>
                                        <p:cTn id="27" dur="500"/>
                                        <p:tgtEl>
                                          <p:spTgt spid="34"/>
                                        </p:tgtEl>
                                      </p:cBhvr>
                                    </p:animEffect>
                                  </p:childTnLst>
                                </p:cTn>
                              </p:par>
                              <p:par>
                                <p:cTn id="28" presetID="18" presetClass="entr" presetSubtype="3"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trips(upRight)">
                                      <p:cBhvr>
                                        <p:cTn id="30" dur="500"/>
                                        <p:tgtEl>
                                          <p:spTgt spid="35"/>
                                        </p:tgtEl>
                                      </p:cBhvr>
                                    </p:animEffect>
                                  </p:childTnLst>
                                </p:cTn>
                              </p:par>
                              <p:par>
                                <p:cTn id="31" presetID="18" presetClass="entr" presetSubtype="9"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strips(upLeft)">
                                      <p:cBhvr>
                                        <p:cTn id="33" dur="500"/>
                                        <p:tgtEl>
                                          <p:spTgt spid="31"/>
                                        </p:tgtEl>
                                      </p:cBhvr>
                                    </p:animEffect>
                                  </p:childTnLst>
                                </p:cTn>
                              </p:par>
                              <p:par>
                                <p:cTn id="34" presetID="18" presetClass="entr" presetSubtype="9"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strips(upLeft)">
                                      <p:cBhvr>
                                        <p:cTn id="36" dur="500"/>
                                        <p:tgtEl>
                                          <p:spTgt spid="32"/>
                                        </p:tgtEl>
                                      </p:cBhvr>
                                    </p:animEffect>
                                  </p:childTnLst>
                                </p:cTn>
                              </p:par>
                              <p:par>
                                <p:cTn id="37" presetID="18" presetClass="entr" presetSubtype="12"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strips(downLeft)">
                                      <p:cBhvr>
                                        <p:cTn id="39" dur="500"/>
                                        <p:tgtEl>
                                          <p:spTgt spid="38"/>
                                        </p:tgtEl>
                                      </p:cBhvr>
                                    </p:animEffect>
                                  </p:childTnLst>
                                </p:cTn>
                              </p:par>
                              <p:par>
                                <p:cTn id="40" presetID="18" presetClass="entr" presetSubtype="12"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strips(downLeft)">
                                      <p:cBhvr>
                                        <p:cTn id="42" dur="500"/>
                                        <p:tgtEl>
                                          <p:spTgt spid="39"/>
                                        </p:tgtEl>
                                      </p:cBhvr>
                                    </p:animEffect>
                                  </p:childTnLst>
                                </p:cTn>
                              </p:par>
                              <p:par>
                                <p:cTn id="43" presetID="18" presetClass="entr" presetSubtype="6"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strips(downRight)">
                                      <p:cBhvr>
                                        <p:cTn id="45" dur="500"/>
                                        <p:tgtEl>
                                          <p:spTgt spid="36"/>
                                        </p:tgtEl>
                                      </p:cBhvr>
                                    </p:animEffect>
                                  </p:childTnLst>
                                </p:cTn>
                              </p:par>
                              <p:par>
                                <p:cTn id="46" presetID="18" presetClass="entr" presetSubtype="6"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strips(downRight)">
                                      <p:cBhvr>
                                        <p:cTn id="4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B0A242-9975-C042-82A4-39689E4E6F70}"/>
              </a:ext>
            </a:extLst>
          </p:cNvPr>
          <p:cNvSpPr>
            <a:spLocks noGrp="1"/>
          </p:cNvSpPr>
          <p:nvPr>
            <p:ph type="title"/>
          </p:nvPr>
        </p:nvSpPr>
        <p:spPr>
          <a:xfrm>
            <a:off x="480124" y="117881"/>
            <a:ext cx="8333222" cy="896630"/>
          </a:xfrm>
        </p:spPr>
        <p:txBody>
          <a:bodyPr/>
          <a:lstStyle/>
          <a:p>
            <a:r>
              <a:rPr lang="en-US"/>
              <a:t>Phát biểu bài toán (1)</a:t>
            </a:r>
            <a:endParaRPr lang="en-VN" dirty="0"/>
          </a:p>
        </p:txBody>
      </p:sp>
      <p:sp>
        <p:nvSpPr>
          <p:cNvPr id="7" name="5-Point Star 67">
            <a:extLst>
              <a:ext uri="{FF2B5EF4-FFF2-40B4-BE49-F238E27FC236}">
                <a16:creationId xmlns:a16="http://schemas.microsoft.com/office/drawing/2014/main" id="{987D888F-66F2-2544-81CB-82A3B3900B6E}"/>
              </a:ext>
            </a:extLst>
          </p:cNvPr>
          <p:cNvSpPr/>
          <p:nvPr/>
        </p:nvSpPr>
        <p:spPr>
          <a:xfrm>
            <a:off x="7257905" y="1854916"/>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5-Point Star 68">
            <a:extLst>
              <a:ext uri="{FF2B5EF4-FFF2-40B4-BE49-F238E27FC236}">
                <a16:creationId xmlns:a16="http://schemas.microsoft.com/office/drawing/2014/main" id="{E565CA28-D807-3C43-96B7-BA2042A9867B}"/>
              </a:ext>
            </a:extLst>
          </p:cNvPr>
          <p:cNvSpPr/>
          <p:nvPr/>
        </p:nvSpPr>
        <p:spPr>
          <a:xfrm>
            <a:off x="10337253" y="1099867"/>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5-Point Star 69">
            <a:extLst>
              <a:ext uri="{FF2B5EF4-FFF2-40B4-BE49-F238E27FC236}">
                <a16:creationId xmlns:a16="http://schemas.microsoft.com/office/drawing/2014/main" id="{89DE9D30-8A65-0548-A5DB-798C75CEE283}"/>
              </a:ext>
            </a:extLst>
          </p:cNvPr>
          <p:cNvSpPr/>
          <p:nvPr/>
        </p:nvSpPr>
        <p:spPr>
          <a:xfrm>
            <a:off x="10748499" y="5214497"/>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5-Point Star 70">
            <a:extLst>
              <a:ext uri="{FF2B5EF4-FFF2-40B4-BE49-F238E27FC236}">
                <a16:creationId xmlns:a16="http://schemas.microsoft.com/office/drawing/2014/main" id="{9FB0D920-CA8C-5E48-8963-16CD36AD8116}"/>
              </a:ext>
            </a:extLst>
          </p:cNvPr>
          <p:cNvSpPr/>
          <p:nvPr/>
        </p:nvSpPr>
        <p:spPr>
          <a:xfrm>
            <a:off x="8210847" y="4536903"/>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pic>
        <p:nvPicPr>
          <p:cNvPr id="11" name="Picture 10" descr="Shape, polygon&#10;&#10;Description automatically generated">
            <a:extLst>
              <a:ext uri="{FF2B5EF4-FFF2-40B4-BE49-F238E27FC236}">
                <a16:creationId xmlns:a16="http://schemas.microsoft.com/office/drawing/2014/main" id="{8A6E3ADF-F34D-A747-AF8E-76AECDDB4FE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616028" y="1269780"/>
            <a:ext cx="317719" cy="419101"/>
          </a:xfrm>
          <a:prstGeom prst="rect">
            <a:avLst/>
          </a:prstGeom>
        </p:spPr>
      </p:pic>
      <p:pic>
        <p:nvPicPr>
          <p:cNvPr id="12" name="Picture 11" descr="Shape, polygon&#10;&#10;Description automatically generated">
            <a:extLst>
              <a:ext uri="{FF2B5EF4-FFF2-40B4-BE49-F238E27FC236}">
                <a16:creationId xmlns:a16="http://schemas.microsoft.com/office/drawing/2014/main" id="{5C4F34B2-9B72-B34C-8071-1EAD4329EC6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743644" y="4383664"/>
            <a:ext cx="317719" cy="419101"/>
          </a:xfrm>
          <a:prstGeom prst="rect">
            <a:avLst/>
          </a:prstGeom>
        </p:spPr>
      </p:pic>
      <p:pic>
        <p:nvPicPr>
          <p:cNvPr id="13" name="Picture 12" descr="Shape, polygon&#10;&#10;Description automatically generated">
            <a:extLst>
              <a:ext uri="{FF2B5EF4-FFF2-40B4-BE49-F238E27FC236}">
                <a16:creationId xmlns:a16="http://schemas.microsoft.com/office/drawing/2014/main" id="{1025B79A-683F-3B43-9857-F49025B6250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517065" y="1203079"/>
            <a:ext cx="317719" cy="419101"/>
          </a:xfrm>
          <a:prstGeom prst="rect">
            <a:avLst/>
          </a:prstGeom>
        </p:spPr>
      </p:pic>
      <p:pic>
        <p:nvPicPr>
          <p:cNvPr id="14" name="Picture 13" descr="Shape, polygon&#10;&#10;Description automatically generated">
            <a:extLst>
              <a:ext uri="{FF2B5EF4-FFF2-40B4-BE49-F238E27FC236}">
                <a16:creationId xmlns:a16="http://schemas.microsoft.com/office/drawing/2014/main" id="{5B82DA3E-F966-264B-8BF0-620E3E88650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57381" y="4476863"/>
            <a:ext cx="317719" cy="419101"/>
          </a:xfrm>
          <a:prstGeom prst="rect">
            <a:avLst/>
          </a:prstGeom>
        </p:spPr>
      </p:pic>
      <p:pic>
        <p:nvPicPr>
          <p:cNvPr id="15" name="Picture 14" descr="Shape, polygon&#10;&#10;Description automatically generated">
            <a:extLst>
              <a:ext uri="{FF2B5EF4-FFF2-40B4-BE49-F238E27FC236}">
                <a16:creationId xmlns:a16="http://schemas.microsoft.com/office/drawing/2014/main" id="{849CF07E-FF58-3742-83A6-71923E4F120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54487" y="1673103"/>
            <a:ext cx="317719" cy="419101"/>
          </a:xfrm>
          <a:prstGeom prst="rect">
            <a:avLst/>
          </a:prstGeom>
        </p:spPr>
      </p:pic>
      <p:pic>
        <p:nvPicPr>
          <p:cNvPr id="16" name="Picture 15" descr="Shape, polygon&#10;&#10;Description automatically generated">
            <a:extLst>
              <a:ext uri="{FF2B5EF4-FFF2-40B4-BE49-F238E27FC236}">
                <a16:creationId xmlns:a16="http://schemas.microsoft.com/office/drawing/2014/main" id="{A44B8A8A-C3D9-C247-A6A7-E86910EE689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62079" y="3405022"/>
            <a:ext cx="317719" cy="419101"/>
          </a:xfrm>
          <a:prstGeom prst="rect">
            <a:avLst/>
          </a:prstGeom>
        </p:spPr>
      </p:pic>
      <p:pic>
        <p:nvPicPr>
          <p:cNvPr id="17" name="Picture 16" descr="Shape, polygon&#10;&#10;Description automatically generated">
            <a:extLst>
              <a:ext uri="{FF2B5EF4-FFF2-40B4-BE49-F238E27FC236}">
                <a16:creationId xmlns:a16="http://schemas.microsoft.com/office/drawing/2014/main" id="{E23CC3B7-50D4-3B4E-8733-FD914E6638F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247930" y="3325917"/>
            <a:ext cx="317719" cy="419101"/>
          </a:xfrm>
          <a:prstGeom prst="rect">
            <a:avLst/>
          </a:prstGeom>
        </p:spPr>
      </p:pic>
      <p:pic>
        <p:nvPicPr>
          <p:cNvPr id="18" name="Picture 17" descr="A picture containing black, light&#10;&#10;Description automatically generated">
            <a:extLst>
              <a:ext uri="{FF2B5EF4-FFF2-40B4-BE49-F238E27FC236}">
                <a16:creationId xmlns:a16="http://schemas.microsoft.com/office/drawing/2014/main" id="{6A3789C0-923E-7543-9A36-87CCF17866D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813347" y="2630830"/>
            <a:ext cx="613706" cy="846492"/>
          </a:xfrm>
          <a:prstGeom prst="rect">
            <a:avLst/>
          </a:prstGeom>
        </p:spPr>
      </p:pic>
      <p:grpSp>
        <p:nvGrpSpPr>
          <p:cNvPr id="19" name="Group 18">
            <a:extLst>
              <a:ext uri="{FF2B5EF4-FFF2-40B4-BE49-F238E27FC236}">
                <a16:creationId xmlns:a16="http://schemas.microsoft.com/office/drawing/2014/main" id="{6EEF38C4-D5A1-C14A-A466-2325A0A094B4}"/>
              </a:ext>
            </a:extLst>
          </p:cNvPr>
          <p:cNvGrpSpPr/>
          <p:nvPr/>
        </p:nvGrpSpPr>
        <p:grpSpPr>
          <a:xfrm>
            <a:off x="8971800" y="3997811"/>
            <a:ext cx="631420" cy="612034"/>
            <a:chOff x="9096372" y="2738192"/>
            <a:chExt cx="995895" cy="965319"/>
          </a:xfrm>
        </p:grpSpPr>
        <p:pic>
          <p:nvPicPr>
            <p:cNvPr id="20" name="Picture 19" descr="Icon&#10;&#10;Description automatically generated">
              <a:extLst>
                <a:ext uri="{FF2B5EF4-FFF2-40B4-BE49-F238E27FC236}">
                  <a16:creationId xmlns:a16="http://schemas.microsoft.com/office/drawing/2014/main" id="{7B95650A-D1F8-6C4C-9A3A-D2314CAA86C3}"/>
                </a:ext>
              </a:extLst>
            </p:cNvPr>
            <p:cNvPicPr>
              <a:picLocks noChangeAspect="1"/>
            </p:cNvPicPr>
            <p:nvPr/>
          </p:nvPicPr>
          <p:blipFill>
            <a:blip r:embed="rId7"/>
            <a:stretch>
              <a:fillRect/>
            </a:stretch>
          </p:blipFill>
          <p:spPr>
            <a:xfrm>
              <a:off x="9096372" y="2738192"/>
              <a:ext cx="995895" cy="965319"/>
            </a:xfrm>
            <a:prstGeom prst="rect">
              <a:avLst/>
            </a:prstGeom>
          </p:spPr>
        </p:pic>
        <p:pic>
          <p:nvPicPr>
            <p:cNvPr id="21" name="Picture 20" descr="A close up of a green screen&#10;&#10;Description automatically generated">
              <a:extLst>
                <a:ext uri="{FF2B5EF4-FFF2-40B4-BE49-F238E27FC236}">
                  <a16:creationId xmlns:a16="http://schemas.microsoft.com/office/drawing/2014/main" id="{A24B0983-ABB1-B64B-8699-7C0ED401094C}"/>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flipH="1">
              <a:off x="9384291" y="2857293"/>
              <a:ext cx="210028" cy="420056"/>
            </a:xfrm>
            <a:prstGeom prst="rect">
              <a:avLst/>
            </a:prstGeom>
          </p:spPr>
        </p:pic>
      </p:grpSp>
      <p:pic>
        <p:nvPicPr>
          <p:cNvPr id="22" name="Picture 21" descr="Shape, polygon&#10;&#10;Description automatically generated">
            <a:extLst>
              <a:ext uri="{FF2B5EF4-FFF2-40B4-BE49-F238E27FC236}">
                <a16:creationId xmlns:a16="http://schemas.microsoft.com/office/drawing/2014/main" id="{CF8F9AB9-B445-D448-BCFE-6454782B9ED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36936" y="2148706"/>
            <a:ext cx="317719" cy="419101"/>
          </a:xfrm>
          <a:prstGeom prst="rect">
            <a:avLst/>
          </a:prstGeom>
        </p:spPr>
      </p:pic>
      <p:sp>
        <p:nvSpPr>
          <p:cNvPr id="23" name="Oval 22">
            <a:extLst>
              <a:ext uri="{FF2B5EF4-FFF2-40B4-BE49-F238E27FC236}">
                <a16:creationId xmlns:a16="http://schemas.microsoft.com/office/drawing/2014/main" id="{4B3A8AE2-13E1-884A-A4A6-3CE4ECC232CE}"/>
              </a:ext>
            </a:extLst>
          </p:cNvPr>
          <p:cNvSpPr/>
          <p:nvPr/>
        </p:nvSpPr>
        <p:spPr>
          <a:xfrm>
            <a:off x="7162179" y="3585194"/>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4" name="Oval 23">
            <a:extLst>
              <a:ext uri="{FF2B5EF4-FFF2-40B4-BE49-F238E27FC236}">
                <a16:creationId xmlns:a16="http://schemas.microsoft.com/office/drawing/2014/main" id="{F60A06BD-94C8-9E4A-B645-41FCC717AB11}"/>
              </a:ext>
            </a:extLst>
          </p:cNvPr>
          <p:cNvSpPr/>
          <p:nvPr/>
        </p:nvSpPr>
        <p:spPr>
          <a:xfrm>
            <a:off x="8453934" y="1187163"/>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5" name="Oval 24">
            <a:extLst>
              <a:ext uri="{FF2B5EF4-FFF2-40B4-BE49-F238E27FC236}">
                <a16:creationId xmlns:a16="http://schemas.microsoft.com/office/drawing/2014/main" id="{B464A432-2EED-EE41-85CB-E956E30EE618}"/>
              </a:ext>
            </a:extLst>
          </p:cNvPr>
          <p:cNvSpPr/>
          <p:nvPr/>
        </p:nvSpPr>
        <p:spPr>
          <a:xfrm>
            <a:off x="9563155" y="1686614"/>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6" name="Oval 25">
            <a:extLst>
              <a:ext uri="{FF2B5EF4-FFF2-40B4-BE49-F238E27FC236}">
                <a16:creationId xmlns:a16="http://schemas.microsoft.com/office/drawing/2014/main" id="{E6CDD40E-0EEF-DE49-8A68-1B5DFDEBFC11}"/>
              </a:ext>
            </a:extLst>
          </p:cNvPr>
          <p:cNvSpPr/>
          <p:nvPr/>
        </p:nvSpPr>
        <p:spPr>
          <a:xfrm>
            <a:off x="10726961" y="2862877"/>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7" name="Oval 26">
            <a:extLst>
              <a:ext uri="{FF2B5EF4-FFF2-40B4-BE49-F238E27FC236}">
                <a16:creationId xmlns:a16="http://schemas.microsoft.com/office/drawing/2014/main" id="{BE4CDA0D-8E9E-6C46-8E94-FF9CD2CA0B14}"/>
              </a:ext>
            </a:extLst>
          </p:cNvPr>
          <p:cNvSpPr/>
          <p:nvPr/>
        </p:nvSpPr>
        <p:spPr>
          <a:xfrm>
            <a:off x="11432914" y="3649292"/>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28" name="Picture 27" descr="Shape, polygon&#10;&#10;Description automatically generated">
            <a:extLst>
              <a:ext uri="{FF2B5EF4-FFF2-40B4-BE49-F238E27FC236}">
                <a16:creationId xmlns:a16="http://schemas.microsoft.com/office/drawing/2014/main" id="{59F4B17D-9B23-484D-830F-6D3BAA39C18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76946" y="5572350"/>
            <a:ext cx="317719" cy="419101"/>
          </a:xfrm>
          <a:prstGeom prst="rect">
            <a:avLst/>
          </a:prstGeom>
        </p:spPr>
      </p:pic>
      <p:sp>
        <p:nvSpPr>
          <p:cNvPr id="29" name="5-Point Star 28">
            <a:extLst>
              <a:ext uri="{FF2B5EF4-FFF2-40B4-BE49-F238E27FC236}">
                <a16:creationId xmlns:a16="http://schemas.microsoft.com/office/drawing/2014/main" id="{CD00A94A-ED6F-5142-AB8F-A7EA0BA16E42}"/>
              </a:ext>
            </a:extLst>
          </p:cNvPr>
          <p:cNvSpPr/>
          <p:nvPr/>
        </p:nvSpPr>
        <p:spPr>
          <a:xfrm>
            <a:off x="6567573" y="6116021"/>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30" name="TextBox 29">
            <a:extLst>
              <a:ext uri="{FF2B5EF4-FFF2-40B4-BE49-F238E27FC236}">
                <a16:creationId xmlns:a16="http://schemas.microsoft.com/office/drawing/2014/main" id="{EA1756F0-9A05-CD4E-9939-CB41B8178E01}"/>
              </a:ext>
            </a:extLst>
          </p:cNvPr>
          <p:cNvSpPr txBox="1"/>
          <p:nvPr/>
        </p:nvSpPr>
        <p:spPr>
          <a:xfrm>
            <a:off x="6896345" y="5659887"/>
            <a:ext cx="11336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a:t>
            </a:r>
            <a:r>
              <a:rPr lang="en-VN" dirty="0">
                <a:latin typeface="Times New Roman" panose="02020603050405020304" pitchFamily="18" charset="0"/>
                <a:cs typeface="Times New Roman" panose="02020603050405020304" pitchFamily="18" charset="0"/>
              </a:rPr>
              <a:t>ảm biến </a:t>
            </a:r>
          </a:p>
        </p:txBody>
      </p:sp>
      <p:sp>
        <p:nvSpPr>
          <p:cNvPr id="31" name="TextBox 30">
            <a:extLst>
              <a:ext uri="{FF2B5EF4-FFF2-40B4-BE49-F238E27FC236}">
                <a16:creationId xmlns:a16="http://schemas.microsoft.com/office/drawing/2014/main" id="{19AC56A6-B716-4D4E-A122-DA28A7BF65FC}"/>
              </a:ext>
            </a:extLst>
          </p:cNvPr>
          <p:cNvSpPr txBox="1"/>
          <p:nvPr/>
        </p:nvSpPr>
        <p:spPr>
          <a:xfrm>
            <a:off x="6903414" y="6039356"/>
            <a:ext cx="22926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t>
            </a:r>
            <a:r>
              <a:rPr lang="en-VN" dirty="0">
                <a:latin typeface="Times New Roman" panose="02020603050405020304" pitchFamily="18" charset="0"/>
                <a:cs typeface="Times New Roman" panose="02020603050405020304" pitchFamily="18" charset="0"/>
              </a:rPr>
              <a:t>ục tiêu cần theo dõi </a:t>
            </a:r>
          </a:p>
        </p:txBody>
      </p:sp>
      <p:sp>
        <p:nvSpPr>
          <p:cNvPr id="32" name="TextBox 31">
            <a:extLst>
              <a:ext uri="{FF2B5EF4-FFF2-40B4-BE49-F238E27FC236}">
                <a16:creationId xmlns:a16="http://schemas.microsoft.com/office/drawing/2014/main" id="{6E2108DC-ADD5-754C-AD90-1733AB9AF570}"/>
              </a:ext>
            </a:extLst>
          </p:cNvPr>
          <p:cNvSpPr txBox="1"/>
          <p:nvPr/>
        </p:nvSpPr>
        <p:spPr>
          <a:xfrm>
            <a:off x="9587518" y="5623018"/>
            <a:ext cx="216104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rạm xử lý trung tâm</a:t>
            </a:r>
          </a:p>
        </p:txBody>
      </p:sp>
      <p:grpSp>
        <p:nvGrpSpPr>
          <p:cNvPr id="33" name="Group 32">
            <a:extLst>
              <a:ext uri="{FF2B5EF4-FFF2-40B4-BE49-F238E27FC236}">
                <a16:creationId xmlns:a16="http://schemas.microsoft.com/office/drawing/2014/main" id="{A380BB94-0F7C-E343-84E8-5249ED2B980C}"/>
              </a:ext>
            </a:extLst>
          </p:cNvPr>
          <p:cNvGrpSpPr/>
          <p:nvPr/>
        </p:nvGrpSpPr>
        <p:grpSpPr>
          <a:xfrm>
            <a:off x="9324713" y="6004698"/>
            <a:ext cx="400952" cy="392558"/>
            <a:chOff x="9096372" y="2738192"/>
            <a:chExt cx="995895" cy="965319"/>
          </a:xfrm>
        </p:grpSpPr>
        <p:pic>
          <p:nvPicPr>
            <p:cNvPr id="34" name="Picture 33" descr="Icon&#10;&#10;Description automatically generated">
              <a:extLst>
                <a:ext uri="{FF2B5EF4-FFF2-40B4-BE49-F238E27FC236}">
                  <a16:creationId xmlns:a16="http://schemas.microsoft.com/office/drawing/2014/main" id="{1E545D5C-7CD4-FA47-A69E-F0870A863D30}"/>
                </a:ext>
              </a:extLst>
            </p:cNvPr>
            <p:cNvPicPr>
              <a:picLocks noChangeAspect="1"/>
            </p:cNvPicPr>
            <p:nvPr/>
          </p:nvPicPr>
          <p:blipFill>
            <a:blip r:embed="rId7"/>
            <a:stretch>
              <a:fillRect/>
            </a:stretch>
          </p:blipFill>
          <p:spPr>
            <a:xfrm>
              <a:off x="9096372" y="2738192"/>
              <a:ext cx="995895" cy="965319"/>
            </a:xfrm>
            <a:prstGeom prst="rect">
              <a:avLst/>
            </a:prstGeom>
          </p:spPr>
        </p:pic>
        <p:pic>
          <p:nvPicPr>
            <p:cNvPr id="35" name="Picture 34" descr="A close up of a green screen&#10;&#10;Description automatically generated">
              <a:extLst>
                <a:ext uri="{FF2B5EF4-FFF2-40B4-BE49-F238E27FC236}">
                  <a16:creationId xmlns:a16="http://schemas.microsoft.com/office/drawing/2014/main" id="{64B0B85A-08BA-6E45-927A-4C9706B6CE88}"/>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flipH="1">
              <a:off x="9384291" y="2857293"/>
              <a:ext cx="210028" cy="420056"/>
            </a:xfrm>
            <a:prstGeom prst="rect">
              <a:avLst/>
            </a:prstGeom>
          </p:spPr>
        </p:pic>
      </p:grpSp>
      <p:sp>
        <p:nvSpPr>
          <p:cNvPr id="36" name="TextBox 35">
            <a:extLst>
              <a:ext uri="{FF2B5EF4-FFF2-40B4-BE49-F238E27FC236}">
                <a16:creationId xmlns:a16="http://schemas.microsoft.com/office/drawing/2014/main" id="{E4F495AA-0C74-D44A-8115-E29E84DA1A03}"/>
              </a:ext>
            </a:extLst>
          </p:cNvPr>
          <p:cNvSpPr txBox="1"/>
          <p:nvPr/>
        </p:nvSpPr>
        <p:spPr>
          <a:xfrm>
            <a:off x="9688303" y="6027924"/>
            <a:ext cx="200125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hiết bị sạc di động</a:t>
            </a:r>
          </a:p>
        </p:txBody>
      </p:sp>
      <p:sp>
        <p:nvSpPr>
          <p:cNvPr id="37" name="Oval 36">
            <a:extLst>
              <a:ext uri="{FF2B5EF4-FFF2-40B4-BE49-F238E27FC236}">
                <a16:creationId xmlns:a16="http://schemas.microsoft.com/office/drawing/2014/main" id="{6FD99E64-BBDE-CF41-9911-DB69D7233873}"/>
              </a:ext>
            </a:extLst>
          </p:cNvPr>
          <p:cNvSpPr/>
          <p:nvPr/>
        </p:nvSpPr>
        <p:spPr>
          <a:xfrm>
            <a:off x="6540079" y="6500586"/>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8" name="TextBox 37">
            <a:extLst>
              <a:ext uri="{FF2B5EF4-FFF2-40B4-BE49-F238E27FC236}">
                <a16:creationId xmlns:a16="http://schemas.microsoft.com/office/drawing/2014/main" id="{E14EF20B-8439-F740-A118-826C6B343587}"/>
              </a:ext>
            </a:extLst>
          </p:cNvPr>
          <p:cNvSpPr txBox="1"/>
          <p:nvPr/>
        </p:nvSpPr>
        <p:spPr>
          <a:xfrm>
            <a:off x="6941435" y="6418825"/>
            <a:ext cx="1579278" cy="369332"/>
          </a:xfrm>
          <a:prstGeom prst="rect">
            <a:avLst/>
          </a:prstGeom>
          <a:noFill/>
        </p:spPr>
        <p:txBody>
          <a:bodyPr wrap="none" rtlCol="0">
            <a:spAutoFit/>
          </a:bodyPr>
          <a:lstStyle/>
          <a:p>
            <a:r>
              <a:rPr lang="en-VN" dirty="0">
                <a:latin typeface="Times New Roman" panose="02020603050405020304" pitchFamily="18" charset="0"/>
                <a:cs typeface="Times New Roman" panose="02020603050405020304" pitchFamily="18" charset="0"/>
              </a:rPr>
              <a:t>Điểm dừng sạc</a:t>
            </a:r>
          </a:p>
        </p:txBody>
      </p:sp>
      <p:sp>
        <p:nvSpPr>
          <p:cNvPr id="39" name="Rectangle 38">
            <a:extLst>
              <a:ext uri="{FF2B5EF4-FFF2-40B4-BE49-F238E27FC236}">
                <a16:creationId xmlns:a16="http://schemas.microsoft.com/office/drawing/2014/main" id="{2E6B4A76-4A5F-7E42-9EC5-F07896006FE8}"/>
              </a:ext>
            </a:extLst>
          </p:cNvPr>
          <p:cNvSpPr/>
          <p:nvPr/>
        </p:nvSpPr>
        <p:spPr>
          <a:xfrm>
            <a:off x="6941435" y="865650"/>
            <a:ext cx="4731887" cy="4584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3" name="Content Placeholder 2">
            <a:extLst>
              <a:ext uri="{FF2B5EF4-FFF2-40B4-BE49-F238E27FC236}">
                <a16:creationId xmlns:a16="http://schemas.microsoft.com/office/drawing/2014/main" id="{99DBCDF3-8E17-CB40-9470-03BBCAC394FE}"/>
              </a:ext>
            </a:extLst>
          </p:cNvPr>
          <p:cNvSpPr txBox="1">
            <a:spLocks/>
          </p:cNvSpPr>
          <p:nvPr/>
        </p:nvSpPr>
        <p:spPr>
          <a:xfrm>
            <a:off x="19209" y="2068903"/>
            <a:ext cx="6668931" cy="864415"/>
          </a:xfrm>
          <a:prstGeom prst="rect">
            <a:avLst/>
          </a:prstGeom>
        </p:spPr>
        <p:txBody>
          <a:bodyPr>
            <a:no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n-US" dirty="0">
                <a:latin typeface="Times New Roman" panose="02020603050405020304" pitchFamily="18" charset="0"/>
                <a:ea typeface="Tahoma" panose="020B0604030504040204" pitchFamily="34" charset="0"/>
                <a:cs typeface="Times New Roman" panose="02020603050405020304" pitchFamily="18" charset="0"/>
              </a:rPr>
              <a:t>1 </a:t>
            </a:r>
            <a:r>
              <a:rPr lang="en-US" b="1" dirty="0" err="1">
                <a:latin typeface="Times New Roman" panose="02020603050405020304" pitchFamily="18" charset="0"/>
                <a:ea typeface="Tahoma" panose="020B0604030504040204" pitchFamily="34" charset="0"/>
                <a:cs typeface="Times New Roman" panose="02020603050405020304" pitchFamily="18" charset="0"/>
              </a:rPr>
              <a:t>thiết</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bị</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sạc</a:t>
            </a:r>
            <a:r>
              <a:rPr lang="en-US" b="1" dirty="0">
                <a:latin typeface="Times New Roman" panose="02020603050405020304" pitchFamily="18" charset="0"/>
                <a:ea typeface="Tahoma" panose="020B0604030504040204" pitchFamily="34" charset="0"/>
                <a:cs typeface="Times New Roman" panose="02020603050405020304" pitchFamily="18" charset="0"/>
              </a:rPr>
              <a:t> di </a:t>
            </a:r>
            <a:r>
              <a:rPr lang="en-US" b="1" dirty="0" err="1">
                <a:latin typeface="Times New Roman" panose="02020603050405020304" pitchFamily="18" charset="0"/>
                <a:ea typeface="Tahoma" panose="020B0604030504040204" pitchFamily="34" charset="0"/>
                <a:cs typeface="Times New Roman" panose="02020603050405020304" pitchFamily="18" charset="0"/>
              </a:rPr>
              <a:t>động</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dirty="0">
                <a:latin typeface="Times New Roman" panose="02020603050405020304" pitchFamily="18" charset="0"/>
                <a:ea typeface="Tahoma" panose="020B0604030504040204" pitchFamily="34" charset="0"/>
                <a:cs typeface="Times New Roman" panose="02020603050405020304" pitchFamily="18" charset="0"/>
              </a:rPr>
              <a:t>(MC)</a:t>
            </a:r>
          </a:p>
        </p:txBody>
      </p:sp>
      <p:sp>
        <p:nvSpPr>
          <p:cNvPr id="44" name="Content Placeholder 2">
            <a:extLst>
              <a:ext uri="{FF2B5EF4-FFF2-40B4-BE49-F238E27FC236}">
                <a16:creationId xmlns:a16="http://schemas.microsoft.com/office/drawing/2014/main" id="{106BC363-ADD0-1540-9C69-08783FBCB183}"/>
              </a:ext>
            </a:extLst>
          </p:cNvPr>
          <p:cNvSpPr txBox="1">
            <a:spLocks/>
          </p:cNvSpPr>
          <p:nvPr/>
        </p:nvSpPr>
        <p:spPr>
          <a:xfrm>
            <a:off x="19209" y="1091418"/>
            <a:ext cx="6668931" cy="1119797"/>
          </a:xfrm>
          <a:prstGeom prst="rect">
            <a:avLst/>
          </a:prstGeom>
        </p:spPr>
        <p:txBody>
          <a:bodyPr>
            <a:no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a:latin typeface="Times New Roman" panose="02020603050405020304" pitchFamily="18" charset="0"/>
                <a:ea typeface="Tahoma" panose="020B0604030504040204" pitchFamily="34" charset="0"/>
                <a:cs typeface="Times New Roman" panose="02020603050405020304" pitchFamily="18" charset="0"/>
              </a:rPr>
              <a:t>      Mô hình mạng</a:t>
            </a:r>
            <a:r>
              <a:rPr lang="en-US" sz="2000">
                <a:latin typeface="Times New Roman" panose="02020603050405020304" pitchFamily="18" charset="0"/>
                <a:ea typeface="Tahoma" panose="020B0604030504040204" pitchFamily="34" charset="0"/>
                <a:cs typeface="Times New Roman" panose="02020603050405020304" pitchFamily="18" charset="0"/>
              </a:rPr>
              <a: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en-US" dirty="0">
                <a:latin typeface="Times New Roman" panose="02020603050405020304" pitchFamily="18" charset="0"/>
                <a:ea typeface="Tahoma" panose="020B0604030504040204" pitchFamily="34" charset="0"/>
                <a:cs typeface="Times New Roman" panose="02020603050405020304" pitchFamily="18" charset="0"/>
              </a:rPr>
              <a:t>1 </a:t>
            </a:r>
            <a:r>
              <a:rPr lang="en-US" b="1" dirty="0" err="1">
                <a:latin typeface="Times New Roman" panose="02020603050405020304" pitchFamily="18" charset="0"/>
                <a:ea typeface="Tahoma" panose="020B0604030504040204" pitchFamily="34" charset="0"/>
                <a:cs typeface="Times New Roman" panose="02020603050405020304" pitchFamily="18" charset="0"/>
              </a:rPr>
              <a:t>trạm</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thu</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thập</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thông</a:t>
            </a:r>
            <a:r>
              <a:rPr lang="en-US" b="1" dirty="0">
                <a:latin typeface="Times New Roman" panose="02020603050405020304" pitchFamily="18" charset="0"/>
                <a:ea typeface="Tahoma" panose="020B0604030504040204" pitchFamily="34" charset="0"/>
                <a:cs typeface="Times New Roman" panose="02020603050405020304" pitchFamily="18" charset="0"/>
              </a:rPr>
              <a:t> tin</a:t>
            </a:r>
          </a:p>
        </p:txBody>
      </p:sp>
      <p:sp>
        <p:nvSpPr>
          <p:cNvPr id="45" name="Content Placeholder 2">
            <a:extLst>
              <a:ext uri="{FF2B5EF4-FFF2-40B4-BE49-F238E27FC236}">
                <a16:creationId xmlns:a16="http://schemas.microsoft.com/office/drawing/2014/main" id="{A994D25D-5B5D-EB4D-A7DF-C3DC5442B1F0}"/>
              </a:ext>
            </a:extLst>
          </p:cNvPr>
          <p:cNvSpPr txBox="1">
            <a:spLocks/>
          </p:cNvSpPr>
          <p:nvPr/>
        </p:nvSpPr>
        <p:spPr>
          <a:xfrm>
            <a:off x="38809" y="4056644"/>
            <a:ext cx="6076791" cy="2108402"/>
          </a:xfrm>
          <a:prstGeom prst="rect">
            <a:avLst/>
          </a:prstGeom>
        </p:spPr>
        <p:txBody>
          <a:bodyPr>
            <a:no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n-US" dirty="0" err="1">
                <a:latin typeface="Times New Roman" panose="02020603050405020304" pitchFamily="18" charset="0"/>
                <a:ea typeface="Tahoma" panose="020B0604030504040204" pitchFamily="34" charset="0"/>
                <a:cs typeface="Times New Roman" panose="02020603050405020304" pitchFamily="18" charset="0"/>
              </a:rPr>
              <a:t>Mỗi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mỗi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nút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cảm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biến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có</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hoặc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hai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vai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trò</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sau</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2">
              <a:lnSpc>
                <a:spcPct val="150000"/>
              </a:lnSpc>
            </a:pPr>
            <a:r>
              <a:rPr lang="en-US" b="1" dirty="0">
                <a:latin typeface="Times New Roman" panose="02020603050405020304" pitchFamily="18" charset="0"/>
                <a:ea typeface="Tahoma" panose="020B0604030504040204" pitchFamily="34" charset="0"/>
                <a:cs typeface="Times New Roman" panose="02020603050405020304" pitchFamily="18" charset="0"/>
              </a:rPr>
              <a:t>Theo </a:t>
            </a:r>
            <a:r>
              <a:rPr lang="en-US" b="1" dirty="0" err="1">
                <a:latin typeface="Times New Roman" panose="02020603050405020304" pitchFamily="18" charset="0"/>
                <a:ea typeface="Tahoma" panose="020B0604030504040204" pitchFamily="34" charset="0"/>
                <a:cs typeface="Times New Roman" panose="02020603050405020304" pitchFamily="18" charset="0"/>
              </a:rPr>
              <a:t>dõi</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mục</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tiêu</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nằm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tại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tọa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độ</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xác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định</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2">
              <a:lnSpc>
                <a:spcPct val="150000"/>
              </a:lnSpc>
              <a:buFont typeface="Wingdings" panose="05000000000000000000" pitchFamily="2" charset="2"/>
              <a:buChar char="Ø"/>
            </a:pPr>
            <a:r>
              <a:rPr lang="en-US" b="1" dirty="0" err="1">
                <a:latin typeface="Times New Roman" panose="02020603050405020304" pitchFamily="18" charset="0"/>
                <a:ea typeface="Tahoma" panose="020B0604030504040204" pitchFamily="34" charset="0"/>
                <a:cs typeface="Times New Roman" panose="02020603050405020304" pitchFamily="18" charset="0"/>
              </a:rPr>
              <a:t>Truyền</a:t>
            </a:r>
            <a:r>
              <a:rPr lang="en-US" b="1" dirty="0">
                <a:latin typeface="Times New Roman" panose="02020603050405020304" pitchFamily="18" charset="0"/>
                <a:ea typeface="Tahoma" panose="020B0604030504040204" pitchFamily="34" charset="0"/>
                <a:cs typeface="Times New Roman" panose="02020603050405020304" pitchFamily="18" charset="0"/>
              </a:rPr>
              <a:t> tin </a:t>
            </a:r>
            <a:r>
              <a:rPr lang="en-US" dirty="0" err="1">
                <a:latin typeface="Times New Roman" panose="02020603050405020304" pitchFamily="18" charset="0"/>
                <a:ea typeface="Tahoma" panose="020B0604030504040204" pitchFamily="34" charset="0"/>
                <a:cs typeface="Times New Roman" panose="02020603050405020304" pitchFamily="18" charset="0"/>
              </a:rPr>
              <a:t>từ</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nút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cảm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biến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về</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trạm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xử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lý</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trung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tâm</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6" name="Content Placeholder 2">
            <a:extLst>
              <a:ext uri="{FF2B5EF4-FFF2-40B4-BE49-F238E27FC236}">
                <a16:creationId xmlns:a16="http://schemas.microsoft.com/office/drawing/2014/main" id="{EF1D9016-9D37-6F47-ADA1-4730D6FCCA66}"/>
              </a:ext>
            </a:extLst>
          </p:cNvPr>
          <p:cNvSpPr txBox="1">
            <a:spLocks/>
          </p:cNvSpPr>
          <p:nvPr/>
        </p:nvSpPr>
        <p:spPr>
          <a:xfrm>
            <a:off x="19209" y="2586569"/>
            <a:ext cx="6668931" cy="1092938"/>
          </a:xfrm>
          <a:prstGeom prst="rect">
            <a:avLst/>
          </a:prstGeom>
        </p:spPr>
        <p:txBody>
          <a:bodyPr>
            <a:no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n-US" b="1" dirty="0" err="1">
                <a:latin typeface="Times New Roman" panose="02020603050405020304" pitchFamily="18" charset="0"/>
                <a:ea typeface="Tahoma" panose="020B0604030504040204" pitchFamily="34" charset="0"/>
                <a:cs typeface="Times New Roman" panose="02020603050405020304" pitchFamily="18" charset="0"/>
              </a:rPr>
              <a:t>Tập</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các</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điểm</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sạc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xác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định</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2">
              <a:lnSpc>
                <a:spcPct val="150000"/>
              </a:lnSpc>
            </a:pPr>
            <a:r>
              <a:rPr lang="en-US" dirty="0" err="1">
                <a:latin typeface="Times New Roman" panose="02020603050405020304" pitchFamily="18" charset="0"/>
                <a:ea typeface="Tahoma" panose="020B0604030504040204" pitchFamily="34" charset="0"/>
                <a:cs typeface="Times New Roman" panose="02020603050405020304" pitchFamily="18" charset="0"/>
              </a:rPr>
              <a:t>Tại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mỗi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điểm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nút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mạng</a:t>
            </a:r>
            <a:r>
              <a:rPr lang="en-US" dirty="0">
                <a:latin typeface="Times New Roman" panose="02020603050405020304" pitchFamily="18" charset="0"/>
                <a:ea typeface="Tahoma" panose="020B0604030504040204" pitchFamily="34" charset="0"/>
                <a:cs typeface="Times New Roman" panose="02020603050405020304" pitchFamily="18" charset="0"/>
              </a:rPr>
              <a:t> </a:t>
            </a:r>
          </a:p>
          <a:p>
            <a:pPr lvl="2">
              <a:lnSpc>
                <a:spcPct val="150000"/>
              </a:lnSpc>
            </a:pPr>
            <a:r>
              <a:rPr lang="en-US" dirty="0" err="1">
                <a:latin typeface="Times New Roman" panose="02020603050405020304" pitchFamily="18" charset="0"/>
                <a:ea typeface="Tahoma" panose="020B0604030504040204" pitchFamily="34" charset="0"/>
                <a:cs typeface="Times New Roman" panose="02020603050405020304" pitchFamily="18" charset="0"/>
              </a:rPr>
              <a:t>Năng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lượng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tỉ</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lệ</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nghịch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với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khoảng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cách</a:t>
            </a:r>
            <a:r>
              <a:rPr lang="en-US" dirty="0">
                <a:latin typeface="Times New Roman" panose="02020603050405020304" pitchFamily="18" charset="0"/>
                <a:ea typeface="Tahom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193449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12</a:t>
            </a:fld>
            <a:endParaRPr lang="en-US"/>
          </a:p>
        </p:txBody>
      </p:sp>
      <p:sp>
        <p:nvSpPr>
          <p:cNvPr id="7" name="Content Placeholder 2">
            <a:extLst>
              <a:ext uri="{FF2B5EF4-FFF2-40B4-BE49-F238E27FC236}">
                <a16:creationId xmlns:a16="http://schemas.microsoft.com/office/drawing/2014/main" id="{3095875A-FD67-432A-9B1D-C3BBA9ED8CCB}"/>
              </a:ext>
            </a:extLst>
          </p:cNvPr>
          <p:cNvSpPr txBox="1">
            <a:spLocks/>
          </p:cNvSpPr>
          <p:nvPr/>
        </p:nvSpPr>
        <p:spPr>
          <a:xfrm>
            <a:off x="594623" y="2275385"/>
            <a:ext cx="5682825" cy="4446090"/>
          </a:xfrm>
          <a:prstGeom prst="rect">
            <a:avLst/>
          </a:prstGeom>
        </p:spPr>
        <p:txBody>
          <a:bodyPr>
            <a:no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q"/>
            </a:pPr>
            <a:r>
              <a:rPr lang="en-US" sz="2400" dirty="0">
                <a:latin typeface="Times New Roman" panose="02020603050405020304" pitchFamily="18" charset="0"/>
                <a:ea typeface="Tahoma" panose="020B0604030504040204" pitchFamily="34" charset="0"/>
                <a:cs typeface="Times New Roman" panose="02020603050405020304" pitchFamily="18" charset="0"/>
              </a:rPr>
              <a:t> Khi </a:t>
            </a:r>
            <a:r>
              <a:rPr lang="en-US" sz="2400" dirty="0" err="1">
                <a:latin typeface="Times New Roman" panose="02020603050405020304" pitchFamily="18" charset="0"/>
                <a:ea typeface="Tahoma" panose="020B0604030504040204" pitchFamily="34" charset="0"/>
                <a:cs typeface="Times New Roman" panose="02020603050405020304" pitchFamily="18" charset="0"/>
              </a:rPr>
              <a:t>năng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lượng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cảm</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biến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còn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lại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ít</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hơn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một</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ngưỡng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nào</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đó</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nó</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sẽ</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gửi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yêu</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cầu</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sạc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err="1">
                <a:latin typeface="Times New Roman" panose="02020603050405020304" pitchFamily="18" charset="0"/>
                <a:ea typeface="Tahoma" panose="020B0604030504040204" pitchFamily="34" charset="0"/>
                <a:cs typeface="Times New Roman" panose="02020603050405020304" pitchFamily="18" charset="0"/>
              </a:rPr>
              <a:t>đến</a:t>
            </a:r>
            <a:r>
              <a:rPr lang="en-US" sz="2400">
                <a:latin typeface="Times New Roman" panose="02020603050405020304" pitchFamily="18" charset="0"/>
                <a:ea typeface="Tahoma" panose="020B0604030504040204" pitchFamily="34" charset="0"/>
                <a:cs typeface="Times New Roman" panose="02020603050405020304" pitchFamily="18" charset="0"/>
              </a:rPr>
              <a:t> MC</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pPr>
              <a:lnSpc>
                <a:spcPct val="150000"/>
              </a:lnSpc>
              <a:buFont typeface="Wingdings" pitchFamily="2" charset="2"/>
              <a:buChar char="q"/>
            </a:pP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MC </a:t>
            </a:r>
            <a:r>
              <a:rPr lang="en-US" sz="2400" dirty="0" err="1">
                <a:latin typeface="Times New Roman" panose="02020603050405020304" pitchFamily="18" charset="0"/>
                <a:ea typeface="Tahoma" panose="020B0604030504040204" pitchFamily="34" charset="0"/>
                <a:cs typeface="Times New Roman" panose="02020603050405020304" pitchFamily="18" charset="0"/>
              </a:rPr>
              <a:t>sẽ</a:t>
            </a:r>
            <a:r>
              <a:rPr lang="en-US" sz="2400" dirty="0">
                <a:latin typeface="Times New Roman" panose="02020603050405020304" pitchFamily="18" charset="0"/>
                <a:ea typeface="Tahoma" panose="020B0604030504040204" pitchFamily="34" charset="0"/>
                <a:cs typeface="Times New Roman" panose="02020603050405020304" pitchFamily="18" charset="0"/>
              </a:rPr>
              <a:t> di </a:t>
            </a:r>
            <a:r>
              <a:rPr lang="en-US" sz="2400" dirty="0" err="1">
                <a:latin typeface="Times New Roman" panose="02020603050405020304" pitchFamily="18" charset="0"/>
                <a:ea typeface="Tahoma" panose="020B0604030504040204" pitchFamily="34" charset="0"/>
                <a:cs typeface="Times New Roman" panose="02020603050405020304" pitchFamily="18" charset="0"/>
              </a:rPr>
              <a:t>chuyển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điểm</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sạc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thích</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hợ</a:t>
            </a:r>
            <a:r>
              <a:rPr lang="en-US" dirty="0" err="1">
                <a:latin typeface="Times New Roman" panose="02020603050405020304" pitchFamily="18" charset="0"/>
                <a:ea typeface="Tahoma" panose="020B0604030504040204" pitchFamily="34" charset="0"/>
                <a:cs typeface="Times New Roman" panose="02020603050405020304" pitchFamily="18" charset="0"/>
              </a:rPr>
              <a:t>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dừng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lại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và</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cảm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biến</a:t>
            </a:r>
            <a:r>
              <a:rPr lang="en-US" dirty="0">
                <a:latin typeface="Times New Roman" panose="02020603050405020304" pitchFamily="18" charset="0"/>
                <a:ea typeface="Tahoma" panose="020B0604030504040204" pitchFamily="34" charset="0"/>
                <a:cs typeface="Times New Roman" panose="02020603050405020304" pitchFamily="18" charset="0"/>
              </a:rPr>
              <a:t> </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5-Point Star 67">
            <a:extLst>
              <a:ext uri="{FF2B5EF4-FFF2-40B4-BE49-F238E27FC236}">
                <a16:creationId xmlns:a16="http://schemas.microsoft.com/office/drawing/2014/main" id="{FDB4B800-6558-254A-8E15-16FB4FE6F21C}"/>
              </a:ext>
            </a:extLst>
          </p:cNvPr>
          <p:cNvSpPr/>
          <p:nvPr/>
        </p:nvSpPr>
        <p:spPr>
          <a:xfrm>
            <a:off x="7257905" y="1854916"/>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5-Point Star 68">
            <a:extLst>
              <a:ext uri="{FF2B5EF4-FFF2-40B4-BE49-F238E27FC236}">
                <a16:creationId xmlns:a16="http://schemas.microsoft.com/office/drawing/2014/main" id="{6986F366-9FB0-1A41-B181-06938B29C514}"/>
              </a:ext>
            </a:extLst>
          </p:cNvPr>
          <p:cNvSpPr/>
          <p:nvPr/>
        </p:nvSpPr>
        <p:spPr>
          <a:xfrm>
            <a:off x="10337253" y="1099867"/>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5-Point Star 69">
            <a:extLst>
              <a:ext uri="{FF2B5EF4-FFF2-40B4-BE49-F238E27FC236}">
                <a16:creationId xmlns:a16="http://schemas.microsoft.com/office/drawing/2014/main" id="{C7CD4651-BF94-1A40-B058-011567E211CB}"/>
              </a:ext>
            </a:extLst>
          </p:cNvPr>
          <p:cNvSpPr/>
          <p:nvPr/>
        </p:nvSpPr>
        <p:spPr>
          <a:xfrm>
            <a:off x="10748499" y="5214497"/>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5-Point Star 70">
            <a:extLst>
              <a:ext uri="{FF2B5EF4-FFF2-40B4-BE49-F238E27FC236}">
                <a16:creationId xmlns:a16="http://schemas.microsoft.com/office/drawing/2014/main" id="{DAD041A8-C9A1-3041-BAB1-6C1BF85220F5}"/>
              </a:ext>
            </a:extLst>
          </p:cNvPr>
          <p:cNvSpPr/>
          <p:nvPr/>
        </p:nvSpPr>
        <p:spPr>
          <a:xfrm>
            <a:off x="7378210" y="5092450"/>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pic>
        <p:nvPicPr>
          <p:cNvPr id="15" name="Picture 14" descr="Shape, polygon&#10;&#10;Description automatically generated">
            <a:extLst>
              <a:ext uri="{FF2B5EF4-FFF2-40B4-BE49-F238E27FC236}">
                <a16:creationId xmlns:a16="http://schemas.microsoft.com/office/drawing/2014/main" id="{9B8C92C5-B4E0-AA4F-89EC-6D5F8ECE209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616028" y="1269780"/>
            <a:ext cx="317719" cy="419101"/>
          </a:xfrm>
          <a:prstGeom prst="rect">
            <a:avLst/>
          </a:prstGeom>
        </p:spPr>
      </p:pic>
      <p:pic>
        <p:nvPicPr>
          <p:cNvPr id="16" name="Picture 15" descr="Shape, polygon&#10;&#10;Description automatically generated">
            <a:extLst>
              <a:ext uri="{FF2B5EF4-FFF2-40B4-BE49-F238E27FC236}">
                <a16:creationId xmlns:a16="http://schemas.microsoft.com/office/drawing/2014/main" id="{6B924F91-0725-3647-8B8F-BBC5EFA4A88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743644" y="4383664"/>
            <a:ext cx="317719" cy="419101"/>
          </a:xfrm>
          <a:prstGeom prst="rect">
            <a:avLst/>
          </a:prstGeom>
        </p:spPr>
      </p:pic>
      <p:pic>
        <p:nvPicPr>
          <p:cNvPr id="17" name="Picture 16" descr="Shape, polygon&#10;&#10;Description automatically generated">
            <a:extLst>
              <a:ext uri="{FF2B5EF4-FFF2-40B4-BE49-F238E27FC236}">
                <a16:creationId xmlns:a16="http://schemas.microsoft.com/office/drawing/2014/main" id="{D1AD4D60-FEC7-6246-8C74-5B3A3DB93B1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517065" y="1203079"/>
            <a:ext cx="317719" cy="419101"/>
          </a:xfrm>
          <a:prstGeom prst="rect">
            <a:avLst/>
          </a:prstGeom>
        </p:spPr>
      </p:pic>
      <p:pic>
        <p:nvPicPr>
          <p:cNvPr id="19" name="Picture 18" descr="Shape, polygon&#10;&#10;Description automatically generated">
            <a:extLst>
              <a:ext uri="{FF2B5EF4-FFF2-40B4-BE49-F238E27FC236}">
                <a16:creationId xmlns:a16="http://schemas.microsoft.com/office/drawing/2014/main" id="{D13EFA2C-6478-D248-A063-AAB385C0BA2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02149" y="4412308"/>
            <a:ext cx="317719" cy="419101"/>
          </a:xfrm>
          <a:prstGeom prst="rect">
            <a:avLst/>
          </a:prstGeom>
        </p:spPr>
      </p:pic>
      <p:pic>
        <p:nvPicPr>
          <p:cNvPr id="20" name="Picture 19" descr="Shape, polygon&#10;&#10;Description automatically generated">
            <a:extLst>
              <a:ext uri="{FF2B5EF4-FFF2-40B4-BE49-F238E27FC236}">
                <a16:creationId xmlns:a16="http://schemas.microsoft.com/office/drawing/2014/main" id="{AC1378ED-90E0-E14F-8BE0-E72E4F38018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54487" y="1673103"/>
            <a:ext cx="317719" cy="419101"/>
          </a:xfrm>
          <a:prstGeom prst="rect">
            <a:avLst/>
          </a:prstGeom>
        </p:spPr>
      </p:pic>
      <p:pic>
        <p:nvPicPr>
          <p:cNvPr id="21" name="Picture 20" descr="Shape, polygon&#10;&#10;Description automatically generated">
            <a:extLst>
              <a:ext uri="{FF2B5EF4-FFF2-40B4-BE49-F238E27FC236}">
                <a16:creationId xmlns:a16="http://schemas.microsoft.com/office/drawing/2014/main" id="{3F2FA00E-87B4-1A4C-B3F5-8BCF4FD7144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62079" y="3405022"/>
            <a:ext cx="317719" cy="419101"/>
          </a:xfrm>
          <a:prstGeom prst="rect">
            <a:avLst/>
          </a:prstGeom>
        </p:spPr>
      </p:pic>
      <p:pic>
        <p:nvPicPr>
          <p:cNvPr id="22" name="Picture 21" descr="Shape, polygon&#10;&#10;Description automatically generated">
            <a:extLst>
              <a:ext uri="{FF2B5EF4-FFF2-40B4-BE49-F238E27FC236}">
                <a16:creationId xmlns:a16="http://schemas.microsoft.com/office/drawing/2014/main" id="{ADE15341-8ADB-4645-A88D-5E020283FE3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247930" y="3325917"/>
            <a:ext cx="317719" cy="419101"/>
          </a:xfrm>
          <a:prstGeom prst="rect">
            <a:avLst/>
          </a:prstGeom>
        </p:spPr>
      </p:pic>
      <p:pic>
        <p:nvPicPr>
          <p:cNvPr id="23" name="Picture 22" descr="A picture containing black, light&#10;&#10;Description automatically generated">
            <a:extLst>
              <a:ext uri="{FF2B5EF4-FFF2-40B4-BE49-F238E27FC236}">
                <a16:creationId xmlns:a16="http://schemas.microsoft.com/office/drawing/2014/main" id="{DCA7DA35-0F3A-B748-A635-77A82C33377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813347" y="2630830"/>
            <a:ext cx="613706" cy="846492"/>
          </a:xfrm>
          <a:prstGeom prst="rect">
            <a:avLst/>
          </a:prstGeom>
        </p:spPr>
      </p:pic>
      <p:pic>
        <p:nvPicPr>
          <p:cNvPr id="27" name="Picture 26" descr="Shape, polygon&#10;&#10;Description automatically generated">
            <a:extLst>
              <a:ext uri="{FF2B5EF4-FFF2-40B4-BE49-F238E27FC236}">
                <a16:creationId xmlns:a16="http://schemas.microsoft.com/office/drawing/2014/main" id="{8448EAD8-FBD9-A147-BE22-0F36D89964D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36936" y="2148706"/>
            <a:ext cx="317719" cy="419101"/>
          </a:xfrm>
          <a:prstGeom prst="rect">
            <a:avLst/>
          </a:prstGeom>
        </p:spPr>
      </p:pic>
      <p:sp>
        <p:nvSpPr>
          <p:cNvPr id="28" name="Oval 27">
            <a:extLst>
              <a:ext uri="{FF2B5EF4-FFF2-40B4-BE49-F238E27FC236}">
                <a16:creationId xmlns:a16="http://schemas.microsoft.com/office/drawing/2014/main" id="{FB955B18-1C9D-F145-99D8-61EE04A2F8DF}"/>
              </a:ext>
            </a:extLst>
          </p:cNvPr>
          <p:cNvSpPr/>
          <p:nvPr/>
        </p:nvSpPr>
        <p:spPr>
          <a:xfrm>
            <a:off x="7162179" y="3585194"/>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9" name="Oval 28">
            <a:extLst>
              <a:ext uri="{FF2B5EF4-FFF2-40B4-BE49-F238E27FC236}">
                <a16:creationId xmlns:a16="http://schemas.microsoft.com/office/drawing/2014/main" id="{11A77FD1-A35F-594B-8525-27F5E392AE94}"/>
              </a:ext>
            </a:extLst>
          </p:cNvPr>
          <p:cNvSpPr/>
          <p:nvPr/>
        </p:nvSpPr>
        <p:spPr>
          <a:xfrm>
            <a:off x="8453934" y="1187163"/>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0" name="Oval 29">
            <a:extLst>
              <a:ext uri="{FF2B5EF4-FFF2-40B4-BE49-F238E27FC236}">
                <a16:creationId xmlns:a16="http://schemas.microsoft.com/office/drawing/2014/main" id="{813D7082-B4FF-EA42-8767-A1DCEB8BD26C}"/>
              </a:ext>
            </a:extLst>
          </p:cNvPr>
          <p:cNvSpPr/>
          <p:nvPr/>
        </p:nvSpPr>
        <p:spPr>
          <a:xfrm>
            <a:off x="9563155" y="1686614"/>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1" name="Oval 30">
            <a:extLst>
              <a:ext uri="{FF2B5EF4-FFF2-40B4-BE49-F238E27FC236}">
                <a16:creationId xmlns:a16="http://schemas.microsoft.com/office/drawing/2014/main" id="{70793D3C-CC3D-CB4F-9708-D2B0A7E7ACD9}"/>
              </a:ext>
            </a:extLst>
          </p:cNvPr>
          <p:cNvSpPr/>
          <p:nvPr/>
        </p:nvSpPr>
        <p:spPr>
          <a:xfrm>
            <a:off x="10726961" y="2862877"/>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2" name="Oval 31">
            <a:extLst>
              <a:ext uri="{FF2B5EF4-FFF2-40B4-BE49-F238E27FC236}">
                <a16:creationId xmlns:a16="http://schemas.microsoft.com/office/drawing/2014/main" id="{0F798886-AFA1-364B-9FF3-FB773EBCD8DF}"/>
              </a:ext>
            </a:extLst>
          </p:cNvPr>
          <p:cNvSpPr/>
          <p:nvPr/>
        </p:nvSpPr>
        <p:spPr>
          <a:xfrm>
            <a:off x="11432914" y="3649292"/>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33" name="Picture 32" descr="Shape, polygon&#10;&#10;Description automatically generated">
            <a:extLst>
              <a:ext uri="{FF2B5EF4-FFF2-40B4-BE49-F238E27FC236}">
                <a16:creationId xmlns:a16="http://schemas.microsoft.com/office/drawing/2014/main" id="{257AABF0-C154-F341-94C8-625B96BEB1F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76946" y="5572350"/>
            <a:ext cx="317719" cy="419101"/>
          </a:xfrm>
          <a:prstGeom prst="rect">
            <a:avLst/>
          </a:prstGeom>
        </p:spPr>
      </p:pic>
      <p:sp>
        <p:nvSpPr>
          <p:cNvPr id="34" name="5-Point Star 33">
            <a:extLst>
              <a:ext uri="{FF2B5EF4-FFF2-40B4-BE49-F238E27FC236}">
                <a16:creationId xmlns:a16="http://schemas.microsoft.com/office/drawing/2014/main" id="{94C029F8-3EE5-0B45-B1AB-6BEB2EC90613}"/>
              </a:ext>
            </a:extLst>
          </p:cNvPr>
          <p:cNvSpPr/>
          <p:nvPr/>
        </p:nvSpPr>
        <p:spPr>
          <a:xfrm>
            <a:off x="6567573" y="6116021"/>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35" name="TextBox 34">
            <a:extLst>
              <a:ext uri="{FF2B5EF4-FFF2-40B4-BE49-F238E27FC236}">
                <a16:creationId xmlns:a16="http://schemas.microsoft.com/office/drawing/2014/main" id="{6B4798A9-0EAD-2B46-84FD-D2E4435BE503}"/>
              </a:ext>
            </a:extLst>
          </p:cNvPr>
          <p:cNvSpPr txBox="1"/>
          <p:nvPr/>
        </p:nvSpPr>
        <p:spPr>
          <a:xfrm>
            <a:off x="6896345" y="5659887"/>
            <a:ext cx="11336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a:t>
            </a:r>
            <a:r>
              <a:rPr lang="en-VN" dirty="0">
                <a:latin typeface="Times New Roman" panose="02020603050405020304" pitchFamily="18" charset="0"/>
                <a:cs typeface="Times New Roman" panose="02020603050405020304" pitchFamily="18" charset="0"/>
              </a:rPr>
              <a:t>ảm biến </a:t>
            </a:r>
          </a:p>
        </p:txBody>
      </p:sp>
      <p:sp>
        <p:nvSpPr>
          <p:cNvPr id="36" name="TextBox 35">
            <a:extLst>
              <a:ext uri="{FF2B5EF4-FFF2-40B4-BE49-F238E27FC236}">
                <a16:creationId xmlns:a16="http://schemas.microsoft.com/office/drawing/2014/main" id="{C8EEC259-465F-244C-B03B-0B5CB93E1CDF}"/>
              </a:ext>
            </a:extLst>
          </p:cNvPr>
          <p:cNvSpPr txBox="1"/>
          <p:nvPr/>
        </p:nvSpPr>
        <p:spPr>
          <a:xfrm>
            <a:off x="6903414" y="6039356"/>
            <a:ext cx="22926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t>
            </a:r>
            <a:r>
              <a:rPr lang="en-VN" dirty="0">
                <a:latin typeface="Times New Roman" panose="02020603050405020304" pitchFamily="18" charset="0"/>
                <a:cs typeface="Times New Roman" panose="02020603050405020304" pitchFamily="18" charset="0"/>
              </a:rPr>
              <a:t>ục tiêu cần theo dõi </a:t>
            </a:r>
          </a:p>
        </p:txBody>
      </p:sp>
      <p:sp>
        <p:nvSpPr>
          <p:cNvPr id="37" name="TextBox 36">
            <a:extLst>
              <a:ext uri="{FF2B5EF4-FFF2-40B4-BE49-F238E27FC236}">
                <a16:creationId xmlns:a16="http://schemas.microsoft.com/office/drawing/2014/main" id="{FF670855-6695-5942-AE43-BF9ED92D6578}"/>
              </a:ext>
            </a:extLst>
          </p:cNvPr>
          <p:cNvSpPr txBox="1"/>
          <p:nvPr/>
        </p:nvSpPr>
        <p:spPr>
          <a:xfrm>
            <a:off x="9587518" y="5623018"/>
            <a:ext cx="216104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rạm xử lý trung tâm</a:t>
            </a:r>
          </a:p>
        </p:txBody>
      </p:sp>
      <p:grpSp>
        <p:nvGrpSpPr>
          <p:cNvPr id="38" name="Group 37">
            <a:extLst>
              <a:ext uri="{FF2B5EF4-FFF2-40B4-BE49-F238E27FC236}">
                <a16:creationId xmlns:a16="http://schemas.microsoft.com/office/drawing/2014/main" id="{E1873EB1-E50F-564D-9A1F-16353C128BD7}"/>
              </a:ext>
            </a:extLst>
          </p:cNvPr>
          <p:cNvGrpSpPr/>
          <p:nvPr/>
        </p:nvGrpSpPr>
        <p:grpSpPr>
          <a:xfrm>
            <a:off x="9324713" y="6004698"/>
            <a:ext cx="400952" cy="392558"/>
            <a:chOff x="9096372" y="2738192"/>
            <a:chExt cx="995895" cy="965319"/>
          </a:xfrm>
        </p:grpSpPr>
        <p:pic>
          <p:nvPicPr>
            <p:cNvPr id="39" name="Picture 38" descr="Icon&#10;&#10;Description automatically generated">
              <a:extLst>
                <a:ext uri="{FF2B5EF4-FFF2-40B4-BE49-F238E27FC236}">
                  <a16:creationId xmlns:a16="http://schemas.microsoft.com/office/drawing/2014/main" id="{3FFDEB7E-B095-A94C-924D-CA0D632EC563}"/>
                </a:ext>
              </a:extLst>
            </p:cNvPr>
            <p:cNvPicPr>
              <a:picLocks noChangeAspect="1"/>
            </p:cNvPicPr>
            <p:nvPr/>
          </p:nvPicPr>
          <p:blipFill>
            <a:blip r:embed="rId7"/>
            <a:stretch>
              <a:fillRect/>
            </a:stretch>
          </p:blipFill>
          <p:spPr>
            <a:xfrm>
              <a:off x="9096372" y="2738192"/>
              <a:ext cx="995895" cy="965319"/>
            </a:xfrm>
            <a:prstGeom prst="rect">
              <a:avLst/>
            </a:prstGeom>
          </p:spPr>
        </p:pic>
        <p:pic>
          <p:nvPicPr>
            <p:cNvPr id="40" name="Picture 39" descr="A close up of a green screen&#10;&#10;Description automatically generated">
              <a:extLst>
                <a:ext uri="{FF2B5EF4-FFF2-40B4-BE49-F238E27FC236}">
                  <a16:creationId xmlns:a16="http://schemas.microsoft.com/office/drawing/2014/main" id="{AC499BA3-C6A5-584C-9FF3-DFBC5BF109CD}"/>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flipH="1">
              <a:off x="9384291" y="2857293"/>
              <a:ext cx="210028" cy="420056"/>
            </a:xfrm>
            <a:prstGeom prst="rect">
              <a:avLst/>
            </a:prstGeom>
          </p:spPr>
        </p:pic>
      </p:grpSp>
      <p:sp>
        <p:nvSpPr>
          <p:cNvPr id="41" name="TextBox 40">
            <a:extLst>
              <a:ext uri="{FF2B5EF4-FFF2-40B4-BE49-F238E27FC236}">
                <a16:creationId xmlns:a16="http://schemas.microsoft.com/office/drawing/2014/main" id="{39A5B151-A3D5-1A42-9DAC-6E1CE6FC3BCB}"/>
              </a:ext>
            </a:extLst>
          </p:cNvPr>
          <p:cNvSpPr txBox="1"/>
          <p:nvPr/>
        </p:nvSpPr>
        <p:spPr>
          <a:xfrm>
            <a:off x="9688303" y="6027924"/>
            <a:ext cx="200125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hiết bị sạc di động</a:t>
            </a:r>
          </a:p>
        </p:txBody>
      </p:sp>
      <p:sp>
        <p:nvSpPr>
          <p:cNvPr id="42" name="Oval 41">
            <a:extLst>
              <a:ext uri="{FF2B5EF4-FFF2-40B4-BE49-F238E27FC236}">
                <a16:creationId xmlns:a16="http://schemas.microsoft.com/office/drawing/2014/main" id="{5A28CA3A-2FE0-7D44-B971-ABAB870E1BF7}"/>
              </a:ext>
            </a:extLst>
          </p:cNvPr>
          <p:cNvSpPr/>
          <p:nvPr/>
        </p:nvSpPr>
        <p:spPr>
          <a:xfrm>
            <a:off x="6540079" y="6500586"/>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3" name="TextBox 42">
            <a:extLst>
              <a:ext uri="{FF2B5EF4-FFF2-40B4-BE49-F238E27FC236}">
                <a16:creationId xmlns:a16="http://schemas.microsoft.com/office/drawing/2014/main" id="{7DDF1A15-FF04-9E49-A6D0-A0FBFC23B6A0}"/>
              </a:ext>
            </a:extLst>
          </p:cNvPr>
          <p:cNvSpPr txBox="1"/>
          <p:nvPr/>
        </p:nvSpPr>
        <p:spPr>
          <a:xfrm>
            <a:off x="6941435" y="6418825"/>
            <a:ext cx="1579278" cy="369332"/>
          </a:xfrm>
          <a:prstGeom prst="rect">
            <a:avLst/>
          </a:prstGeom>
          <a:noFill/>
        </p:spPr>
        <p:txBody>
          <a:bodyPr wrap="none" rtlCol="0">
            <a:spAutoFit/>
          </a:bodyPr>
          <a:lstStyle/>
          <a:p>
            <a:r>
              <a:rPr lang="en-VN" dirty="0">
                <a:latin typeface="Times New Roman" panose="02020603050405020304" pitchFamily="18" charset="0"/>
                <a:cs typeface="Times New Roman" panose="02020603050405020304" pitchFamily="18" charset="0"/>
              </a:rPr>
              <a:t>Điểm dừng sạc</a:t>
            </a:r>
          </a:p>
        </p:txBody>
      </p:sp>
      <p:sp>
        <p:nvSpPr>
          <p:cNvPr id="44" name="Rectangle 43">
            <a:extLst>
              <a:ext uri="{FF2B5EF4-FFF2-40B4-BE49-F238E27FC236}">
                <a16:creationId xmlns:a16="http://schemas.microsoft.com/office/drawing/2014/main" id="{8121CC5F-DD95-D449-B9C1-037EFA2C3EEB}"/>
              </a:ext>
            </a:extLst>
          </p:cNvPr>
          <p:cNvSpPr/>
          <p:nvPr/>
        </p:nvSpPr>
        <p:spPr>
          <a:xfrm>
            <a:off x="6941435" y="865650"/>
            <a:ext cx="4731887" cy="4584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5" name="Freeform 44">
            <a:extLst>
              <a:ext uri="{FF2B5EF4-FFF2-40B4-BE49-F238E27FC236}">
                <a16:creationId xmlns:a16="http://schemas.microsoft.com/office/drawing/2014/main" id="{0AC73FC6-AD7C-AE4D-BB6E-6F31809585F7}"/>
              </a:ext>
            </a:extLst>
          </p:cNvPr>
          <p:cNvSpPr/>
          <p:nvPr/>
        </p:nvSpPr>
        <p:spPr>
          <a:xfrm>
            <a:off x="8098499" y="3846944"/>
            <a:ext cx="873301" cy="492706"/>
          </a:xfrm>
          <a:custGeom>
            <a:avLst/>
            <a:gdLst>
              <a:gd name="connsiteX0" fmla="*/ 0 w 990600"/>
              <a:gd name="connsiteY0" fmla="*/ 0 h 812800"/>
              <a:gd name="connsiteX1" fmla="*/ 330200 w 990600"/>
              <a:gd name="connsiteY1" fmla="*/ 355600 h 812800"/>
              <a:gd name="connsiteX2" fmla="*/ 990600 w 990600"/>
              <a:gd name="connsiteY2" fmla="*/ 812800 h 812800"/>
            </a:gdLst>
            <a:ahLst/>
            <a:cxnLst>
              <a:cxn ang="0">
                <a:pos x="connsiteX0" y="connsiteY0"/>
              </a:cxn>
              <a:cxn ang="0">
                <a:pos x="connsiteX1" y="connsiteY1"/>
              </a:cxn>
              <a:cxn ang="0">
                <a:pos x="connsiteX2" y="connsiteY2"/>
              </a:cxn>
            </a:cxnLst>
            <a:rect l="l" t="t" r="r" b="b"/>
            <a:pathLst>
              <a:path w="990600" h="812800">
                <a:moveTo>
                  <a:pt x="0" y="0"/>
                </a:moveTo>
                <a:cubicBezTo>
                  <a:pt x="82550" y="110066"/>
                  <a:pt x="165100" y="220133"/>
                  <a:pt x="330200" y="355600"/>
                </a:cubicBezTo>
                <a:cubicBezTo>
                  <a:pt x="495300" y="491067"/>
                  <a:pt x="742950" y="651933"/>
                  <a:pt x="990600" y="81280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6" name="Freeform 45">
            <a:extLst>
              <a:ext uri="{FF2B5EF4-FFF2-40B4-BE49-F238E27FC236}">
                <a16:creationId xmlns:a16="http://schemas.microsoft.com/office/drawing/2014/main" id="{BD050520-6329-E140-BDA0-FB0233CC9081}"/>
              </a:ext>
            </a:extLst>
          </p:cNvPr>
          <p:cNvSpPr/>
          <p:nvPr/>
        </p:nvSpPr>
        <p:spPr>
          <a:xfrm flipV="1">
            <a:off x="7831377" y="4549821"/>
            <a:ext cx="1028915" cy="252942"/>
          </a:xfrm>
          <a:custGeom>
            <a:avLst/>
            <a:gdLst>
              <a:gd name="connsiteX0" fmla="*/ 0 w 990600"/>
              <a:gd name="connsiteY0" fmla="*/ 0 h 812800"/>
              <a:gd name="connsiteX1" fmla="*/ 330200 w 990600"/>
              <a:gd name="connsiteY1" fmla="*/ 355600 h 812800"/>
              <a:gd name="connsiteX2" fmla="*/ 990600 w 990600"/>
              <a:gd name="connsiteY2" fmla="*/ 812800 h 812800"/>
            </a:gdLst>
            <a:ahLst/>
            <a:cxnLst>
              <a:cxn ang="0">
                <a:pos x="connsiteX0" y="connsiteY0"/>
              </a:cxn>
              <a:cxn ang="0">
                <a:pos x="connsiteX1" y="connsiteY1"/>
              </a:cxn>
              <a:cxn ang="0">
                <a:pos x="connsiteX2" y="connsiteY2"/>
              </a:cxn>
            </a:cxnLst>
            <a:rect l="l" t="t" r="r" b="b"/>
            <a:pathLst>
              <a:path w="990600" h="812800">
                <a:moveTo>
                  <a:pt x="0" y="0"/>
                </a:moveTo>
                <a:cubicBezTo>
                  <a:pt x="82550" y="110066"/>
                  <a:pt x="165100" y="220133"/>
                  <a:pt x="330200" y="355600"/>
                </a:cubicBezTo>
                <a:cubicBezTo>
                  <a:pt x="495300" y="491067"/>
                  <a:pt x="742950" y="651933"/>
                  <a:pt x="990600" y="81280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nvGrpSpPr>
          <p:cNvPr id="24" name="Group 23">
            <a:extLst>
              <a:ext uri="{FF2B5EF4-FFF2-40B4-BE49-F238E27FC236}">
                <a16:creationId xmlns:a16="http://schemas.microsoft.com/office/drawing/2014/main" id="{6D59C0B3-3321-AC4B-A741-E8F8805F5838}"/>
              </a:ext>
            </a:extLst>
          </p:cNvPr>
          <p:cNvGrpSpPr/>
          <p:nvPr/>
        </p:nvGrpSpPr>
        <p:grpSpPr>
          <a:xfrm>
            <a:off x="8971800" y="3997811"/>
            <a:ext cx="631420" cy="612034"/>
            <a:chOff x="9096372" y="2738192"/>
            <a:chExt cx="995895" cy="965319"/>
          </a:xfrm>
        </p:grpSpPr>
        <p:pic>
          <p:nvPicPr>
            <p:cNvPr id="25" name="Picture 24" descr="Icon&#10;&#10;Description automatically generated">
              <a:extLst>
                <a:ext uri="{FF2B5EF4-FFF2-40B4-BE49-F238E27FC236}">
                  <a16:creationId xmlns:a16="http://schemas.microsoft.com/office/drawing/2014/main" id="{C7948319-BE89-2944-91D0-E300ADF60407}"/>
                </a:ext>
              </a:extLst>
            </p:cNvPr>
            <p:cNvPicPr>
              <a:picLocks noChangeAspect="1"/>
            </p:cNvPicPr>
            <p:nvPr/>
          </p:nvPicPr>
          <p:blipFill>
            <a:blip r:embed="rId7"/>
            <a:stretch>
              <a:fillRect/>
            </a:stretch>
          </p:blipFill>
          <p:spPr>
            <a:xfrm>
              <a:off x="9096372" y="2738192"/>
              <a:ext cx="995895" cy="965319"/>
            </a:xfrm>
            <a:prstGeom prst="rect">
              <a:avLst/>
            </a:prstGeom>
          </p:spPr>
        </p:pic>
        <p:pic>
          <p:nvPicPr>
            <p:cNvPr id="26" name="Picture 25" descr="A close up of a green screen&#10;&#10;Description automatically generated">
              <a:extLst>
                <a:ext uri="{FF2B5EF4-FFF2-40B4-BE49-F238E27FC236}">
                  <a16:creationId xmlns:a16="http://schemas.microsoft.com/office/drawing/2014/main" id="{48A82230-5AE5-2E45-9EF2-30F625C7931F}"/>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flipH="1">
              <a:off x="9384291" y="2857293"/>
              <a:ext cx="210028" cy="420056"/>
            </a:xfrm>
            <a:prstGeom prst="rect">
              <a:avLst/>
            </a:prstGeom>
          </p:spPr>
        </p:pic>
      </p:grpSp>
      <p:sp>
        <p:nvSpPr>
          <p:cNvPr id="6" name="Title 5">
            <a:extLst>
              <a:ext uri="{FF2B5EF4-FFF2-40B4-BE49-F238E27FC236}">
                <a16:creationId xmlns:a16="http://schemas.microsoft.com/office/drawing/2014/main" id="{2CD72CED-31D2-0F4C-8645-5B9401D51813}"/>
              </a:ext>
            </a:extLst>
          </p:cNvPr>
          <p:cNvSpPr>
            <a:spLocks noGrp="1"/>
          </p:cNvSpPr>
          <p:nvPr>
            <p:ph type="title"/>
          </p:nvPr>
        </p:nvSpPr>
        <p:spPr>
          <a:xfrm>
            <a:off x="641084" y="209452"/>
            <a:ext cx="8333222" cy="1147969"/>
          </a:xfrm>
        </p:spPr>
        <p:txBody>
          <a:bodyPr/>
          <a:lstStyle/>
          <a:p>
            <a:r>
              <a:rPr lang="en-US"/>
              <a:t>Phát biểu bài toán (2)</a:t>
            </a:r>
            <a:endParaRPr lang="en-VN" dirty="0"/>
          </a:p>
        </p:txBody>
      </p:sp>
      <p:sp>
        <p:nvSpPr>
          <p:cNvPr id="2" name="TextBox 1">
            <a:extLst>
              <a:ext uri="{FF2B5EF4-FFF2-40B4-BE49-F238E27FC236}">
                <a16:creationId xmlns:a16="http://schemas.microsoft.com/office/drawing/2014/main" id="{EA85C4EB-0C9B-42E6-87C5-ADBBCA06C58A}"/>
              </a:ext>
            </a:extLst>
          </p:cNvPr>
          <p:cNvSpPr txBox="1"/>
          <p:nvPr/>
        </p:nvSpPr>
        <p:spPr>
          <a:xfrm>
            <a:off x="671046" y="1622180"/>
            <a:ext cx="3532696"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Mô hình sạc</a:t>
            </a:r>
          </a:p>
        </p:txBody>
      </p:sp>
    </p:spTree>
    <p:extLst>
      <p:ext uri="{BB962C8B-B14F-4D97-AF65-F5344CB8AC3E}">
        <p14:creationId xmlns:p14="http://schemas.microsoft.com/office/powerpoint/2010/main" val="201406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strips(downRight)">
                                      <p:cBhvr>
                                        <p:cTn id="10" dur="500"/>
                                        <p:tgtEl>
                                          <p:spTgt spid="45"/>
                                        </p:tgtEl>
                                      </p:cBhvr>
                                    </p:animEffect>
                                  </p:childTnLst>
                                </p:cTn>
                              </p:par>
                              <p:par>
                                <p:cTn id="11" presetID="18" presetClass="entr" presetSubtype="3"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strips(upRight)">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dissolve">
                                      <p:cBhvr>
                                        <p:cTn id="18" dur="500"/>
                                        <p:tgtEl>
                                          <p:spTgt spid="7">
                                            <p:txEl>
                                              <p:pRg st="1" end="1"/>
                                            </p:txEl>
                                          </p:spTgt>
                                        </p:tgtEl>
                                      </p:cBhvr>
                                    </p:animEffect>
                                  </p:childTnLst>
                                </p:cTn>
                              </p:par>
                              <p:par>
                                <p:cTn id="19" presetID="0" presetClass="path" presetSubtype="0" accel="50000" decel="50000" fill="hold" nodeType="withEffect">
                                  <p:stCondLst>
                                    <p:cond delay="0"/>
                                  </p:stCondLst>
                                  <p:childTnLst>
                                    <p:animMotion origin="layout" path="M -0.0332 0.02245 C -0.04388 0.02338 -0.05443 0.0243 -0.06537 0.02245 C -0.0763 0.02037 -0.08685 0.01597 -0.09883 0.01041 C -0.11094 0.00486 -0.12813 -0.00186 -0.13763 -0.01111 C -0.14727 -0.02014 -0.15248 -0.03357 -0.15638 -0.04445 C -0.16042 -0.0551 -0.16107 -0.06528 -0.16172 -0.07524 " pathEditMode="relative" ptsTypes="AAAAAA">
                                      <p:cBhvr>
                                        <p:cTn id="20"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a:xfrm>
            <a:off x="11040645" y="6492875"/>
            <a:ext cx="740227" cy="365125"/>
          </a:xfrm>
        </p:spPr>
        <p:txBody>
          <a:bodyPr/>
          <a:lstStyle/>
          <a:p>
            <a:fld id="{8699F50C-BE38-4BD0-BA84-9B090E1F2B9B}" type="slidenum">
              <a:rPr lang="en-US" smtClean="0"/>
              <a:pPr/>
              <a:t>13</a:t>
            </a:fld>
            <a:endParaRPr lang="en-US"/>
          </a:p>
        </p:txBody>
      </p:sp>
      <p:sp>
        <p:nvSpPr>
          <p:cNvPr id="40" name="Content Placeholder 2">
            <a:extLst>
              <a:ext uri="{FF2B5EF4-FFF2-40B4-BE49-F238E27FC236}">
                <a16:creationId xmlns:a16="http://schemas.microsoft.com/office/drawing/2014/main" id="{7CD5830F-9EA5-410A-B7F7-EA6944CA13FC}"/>
              </a:ext>
            </a:extLst>
          </p:cNvPr>
          <p:cNvSpPr txBox="1">
            <a:spLocks/>
          </p:cNvSpPr>
          <p:nvPr/>
        </p:nvSpPr>
        <p:spPr>
          <a:xfrm>
            <a:off x="4219" y="1847896"/>
            <a:ext cx="6668931" cy="2801887"/>
          </a:xfrm>
          <a:prstGeom prst="rect">
            <a:avLst/>
          </a:prstGeom>
        </p:spPr>
        <p:txBody>
          <a:bodyPr>
            <a:no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n-US" sz="2400" b="1" dirty="0" err="1">
                <a:latin typeface="Times New Roman" panose="02020603050405020304" pitchFamily="18" charset="0"/>
                <a:ea typeface="Tahoma" panose="020B0604030504040204" pitchFamily="34" charset="0"/>
                <a:cs typeface="Times New Roman" panose="02020603050405020304" pitchFamily="18" charset="0"/>
              </a:rPr>
              <a:t>Điểm</a:t>
            </a:r>
            <a:r>
              <a:rPr lang="en-US" sz="2400" b="1" dirty="0">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latin typeface="Times New Roman" panose="02020603050405020304" pitchFamily="18" charset="0"/>
                <a:ea typeface="Tahoma" panose="020B0604030504040204" pitchFamily="34" charset="0"/>
                <a:cs typeface="Times New Roman" panose="02020603050405020304" pitchFamily="18" charset="0"/>
              </a:rPr>
              <a:t>sạc</a:t>
            </a:r>
            <a:r>
              <a:rPr lang="en-US" sz="2400" b="1"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Xác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định</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điểm</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dừng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sạc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tối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ưu</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số</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err="1">
                <a:latin typeface="Times New Roman" panose="02020603050405020304" pitchFamily="18" charset="0"/>
                <a:ea typeface="Tahoma" panose="020B0604030504040204" pitchFamily="34" charset="0"/>
                <a:cs typeface="Times New Roman" panose="02020603050405020304" pitchFamily="18" charset="0"/>
              </a:rPr>
              <a:t>điểm</a:t>
            </a:r>
            <a:r>
              <a:rPr lang="en-US" sz="2400">
                <a:latin typeface="Times New Roman" panose="02020603050405020304" pitchFamily="18" charset="0"/>
                <a:ea typeface="Tahoma" panose="020B0604030504040204" pitchFamily="34" charset="0"/>
                <a:cs typeface="Times New Roman" panose="02020603050405020304" pitchFamily="18" charset="0"/>
              </a:rPr>
              <a:t> sạc cố định cho </a:t>
            </a:r>
            <a:r>
              <a:rPr lang="en-US" sz="2400" dirty="0" err="1">
                <a:latin typeface="Times New Roman" panose="02020603050405020304" pitchFamily="18" charset="0"/>
                <a:ea typeface="Tahoma" panose="020B0604030504040204" pitchFamily="34" charset="0"/>
                <a:cs typeface="Times New Roman" panose="02020603050405020304" pitchFamily="18" charset="0"/>
              </a:rPr>
              <a:t>trước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p>
          <a:p>
            <a:pPr lvl="1">
              <a:lnSpc>
                <a:spcPct val="150000"/>
              </a:lnSpc>
            </a:pPr>
            <a:r>
              <a:rPr lang="en-US" sz="2400" b="1" dirty="0" err="1">
                <a:latin typeface="Times New Roman" panose="02020603050405020304" pitchFamily="18" charset="0"/>
                <a:ea typeface="Tahoma" panose="020B0604030504040204" pitchFamily="34" charset="0"/>
                <a:cs typeface="Times New Roman" panose="02020603050405020304" pitchFamily="18" charset="0"/>
              </a:rPr>
              <a:t>Thời</a:t>
            </a:r>
            <a:r>
              <a:rPr lang="en-US" sz="2400" b="1" dirty="0">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latin typeface="Times New Roman" panose="02020603050405020304" pitchFamily="18" charset="0"/>
                <a:ea typeface="Tahoma" panose="020B0604030504040204" pitchFamily="34" charset="0"/>
                <a:cs typeface="Times New Roman" panose="02020603050405020304" pitchFamily="18" charset="0"/>
              </a:rPr>
              <a:t>gian</a:t>
            </a:r>
            <a:r>
              <a:rPr lang="en-US" sz="2400" b="1" dirty="0">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latin typeface="Times New Roman" panose="02020603050405020304" pitchFamily="18" charset="0"/>
                <a:ea typeface="Tahoma" panose="020B0604030504040204" pitchFamily="34" charset="0"/>
                <a:cs typeface="Times New Roman" panose="02020603050405020304" pitchFamily="18" charset="0"/>
              </a:rPr>
              <a:t>sạc</a:t>
            </a:r>
            <a:r>
              <a:rPr lang="en-US" sz="2400" b="1"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Xác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định</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thời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gian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dừng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sạc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tối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ưu</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9" name="5-Point Star 67">
            <a:extLst>
              <a:ext uri="{FF2B5EF4-FFF2-40B4-BE49-F238E27FC236}">
                <a16:creationId xmlns:a16="http://schemas.microsoft.com/office/drawing/2014/main" id="{F005B6FF-3CEA-5142-8ACF-C9ABF8949DEE}"/>
              </a:ext>
            </a:extLst>
          </p:cNvPr>
          <p:cNvSpPr/>
          <p:nvPr/>
        </p:nvSpPr>
        <p:spPr>
          <a:xfrm>
            <a:off x="7257905" y="1854916"/>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1" name="5-Point Star 68">
            <a:extLst>
              <a:ext uri="{FF2B5EF4-FFF2-40B4-BE49-F238E27FC236}">
                <a16:creationId xmlns:a16="http://schemas.microsoft.com/office/drawing/2014/main" id="{921D094A-19C8-984B-86C8-600647DACEC3}"/>
              </a:ext>
            </a:extLst>
          </p:cNvPr>
          <p:cNvSpPr/>
          <p:nvPr/>
        </p:nvSpPr>
        <p:spPr>
          <a:xfrm>
            <a:off x="10337253" y="1099867"/>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2" name="5-Point Star 69">
            <a:extLst>
              <a:ext uri="{FF2B5EF4-FFF2-40B4-BE49-F238E27FC236}">
                <a16:creationId xmlns:a16="http://schemas.microsoft.com/office/drawing/2014/main" id="{AB447E01-793E-D94A-B85A-BCE4EAEEF3A5}"/>
              </a:ext>
            </a:extLst>
          </p:cNvPr>
          <p:cNvSpPr/>
          <p:nvPr/>
        </p:nvSpPr>
        <p:spPr>
          <a:xfrm>
            <a:off x="10748499" y="5214497"/>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3" name="5-Point Star 70">
            <a:extLst>
              <a:ext uri="{FF2B5EF4-FFF2-40B4-BE49-F238E27FC236}">
                <a16:creationId xmlns:a16="http://schemas.microsoft.com/office/drawing/2014/main" id="{56303C9B-A765-3B40-B61E-40E615FECB4F}"/>
              </a:ext>
            </a:extLst>
          </p:cNvPr>
          <p:cNvSpPr/>
          <p:nvPr/>
        </p:nvSpPr>
        <p:spPr>
          <a:xfrm>
            <a:off x="8210847" y="4536903"/>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pic>
        <p:nvPicPr>
          <p:cNvPr id="44" name="Picture 43" descr="Shape, polygon&#10;&#10;Description automatically generated">
            <a:extLst>
              <a:ext uri="{FF2B5EF4-FFF2-40B4-BE49-F238E27FC236}">
                <a16:creationId xmlns:a16="http://schemas.microsoft.com/office/drawing/2014/main" id="{CC53E85D-D7FE-3D40-A4BF-DE3F0607DE8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616028" y="1269780"/>
            <a:ext cx="317719" cy="419101"/>
          </a:xfrm>
          <a:prstGeom prst="rect">
            <a:avLst/>
          </a:prstGeom>
        </p:spPr>
      </p:pic>
      <p:pic>
        <p:nvPicPr>
          <p:cNvPr id="45" name="Picture 44" descr="Shape, polygon&#10;&#10;Description automatically generated">
            <a:extLst>
              <a:ext uri="{FF2B5EF4-FFF2-40B4-BE49-F238E27FC236}">
                <a16:creationId xmlns:a16="http://schemas.microsoft.com/office/drawing/2014/main" id="{35A57F78-4A8D-D64D-AE3C-5B9F76F830C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743644" y="4383664"/>
            <a:ext cx="317719" cy="419101"/>
          </a:xfrm>
          <a:prstGeom prst="rect">
            <a:avLst/>
          </a:prstGeom>
        </p:spPr>
      </p:pic>
      <p:pic>
        <p:nvPicPr>
          <p:cNvPr id="46" name="Picture 45" descr="Shape, polygon&#10;&#10;Description automatically generated">
            <a:extLst>
              <a:ext uri="{FF2B5EF4-FFF2-40B4-BE49-F238E27FC236}">
                <a16:creationId xmlns:a16="http://schemas.microsoft.com/office/drawing/2014/main" id="{547CBEA4-8225-0549-90C1-31E750492FC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517065" y="1203079"/>
            <a:ext cx="317719" cy="419101"/>
          </a:xfrm>
          <a:prstGeom prst="rect">
            <a:avLst/>
          </a:prstGeom>
        </p:spPr>
      </p:pic>
      <p:pic>
        <p:nvPicPr>
          <p:cNvPr id="47" name="Picture 46" descr="Shape, polygon&#10;&#10;Description automatically generated">
            <a:extLst>
              <a:ext uri="{FF2B5EF4-FFF2-40B4-BE49-F238E27FC236}">
                <a16:creationId xmlns:a16="http://schemas.microsoft.com/office/drawing/2014/main" id="{DA06D0BD-8BC4-A74F-BE5F-18CB122C573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57381" y="4476863"/>
            <a:ext cx="317719" cy="419101"/>
          </a:xfrm>
          <a:prstGeom prst="rect">
            <a:avLst/>
          </a:prstGeom>
        </p:spPr>
      </p:pic>
      <p:pic>
        <p:nvPicPr>
          <p:cNvPr id="48" name="Picture 47" descr="Shape, polygon&#10;&#10;Description automatically generated">
            <a:extLst>
              <a:ext uri="{FF2B5EF4-FFF2-40B4-BE49-F238E27FC236}">
                <a16:creationId xmlns:a16="http://schemas.microsoft.com/office/drawing/2014/main" id="{1F804E66-4615-BE47-9C89-9364220AB8B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54487" y="1673103"/>
            <a:ext cx="317719" cy="419101"/>
          </a:xfrm>
          <a:prstGeom prst="rect">
            <a:avLst/>
          </a:prstGeom>
        </p:spPr>
      </p:pic>
      <p:pic>
        <p:nvPicPr>
          <p:cNvPr id="49" name="Picture 48" descr="Shape, polygon&#10;&#10;Description automatically generated">
            <a:extLst>
              <a:ext uri="{FF2B5EF4-FFF2-40B4-BE49-F238E27FC236}">
                <a16:creationId xmlns:a16="http://schemas.microsoft.com/office/drawing/2014/main" id="{613E6E93-7E73-A74A-9198-DE98B9239EE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62079" y="3405022"/>
            <a:ext cx="317719" cy="419101"/>
          </a:xfrm>
          <a:prstGeom prst="rect">
            <a:avLst/>
          </a:prstGeom>
        </p:spPr>
      </p:pic>
      <p:pic>
        <p:nvPicPr>
          <p:cNvPr id="50" name="Picture 49" descr="Shape, polygon&#10;&#10;Description automatically generated">
            <a:extLst>
              <a:ext uri="{FF2B5EF4-FFF2-40B4-BE49-F238E27FC236}">
                <a16:creationId xmlns:a16="http://schemas.microsoft.com/office/drawing/2014/main" id="{E40189DA-35D5-DC4F-AD8B-0E64AC00A99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247930" y="3325917"/>
            <a:ext cx="317719" cy="419101"/>
          </a:xfrm>
          <a:prstGeom prst="rect">
            <a:avLst/>
          </a:prstGeom>
        </p:spPr>
      </p:pic>
      <p:pic>
        <p:nvPicPr>
          <p:cNvPr id="51" name="Picture 50" descr="A picture containing black, light&#10;&#10;Description automatically generated">
            <a:extLst>
              <a:ext uri="{FF2B5EF4-FFF2-40B4-BE49-F238E27FC236}">
                <a16:creationId xmlns:a16="http://schemas.microsoft.com/office/drawing/2014/main" id="{A5E0BD3F-5A9E-0040-8F40-410F9CCF901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813347" y="2630830"/>
            <a:ext cx="613706" cy="846492"/>
          </a:xfrm>
          <a:prstGeom prst="rect">
            <a:avLst/>
          </a:prstGeom>
        </p:spPr>
      </p:pic>
      <p:grpSp>
        <p:nvGrpSpPr>
          <p:cNvPr id="52" name="Group 51">
            <a:extLst>
              <a:ext uri="{FF2B5EF4-FFF2-40B4-BE49-F238E27FC236}">
                <a16:creationId xmlns:a16="http://schemas.microsoft.com/office/drawing/2014/main" id="{DF81BBF2-A750-0840-8119-7EFFE9723DAA}"/>
              </a:ext>
            </a:extLst>
          </p:cNvPr>
          <p:cNvGrpSpPr/>
          <p:nvPr/>
        </p:nvGrpSpPr>
        <p:grpSpPr>
          <a:xfrm>
            <a:off x="8971800" y="3997811"/>
            <a:ext cx="631420" cy="612034"/>
            <a:chOff x="9096372" y="2738192"/>
            <a:chExt cx="995895" cy="965319"/>
          </a:xfrm>
        </p:grpSpPr>
        <p:pic>
          <p:nvPicPr>
            <p:cNvPr id="53" name="Picture 52" descr="Icon&#10;&#10;Description automatically generated">
              <a:extLst>
                <a:ext uri="{FF2B5EF4-FFF2-40B4-BE49-F238E27FC236}">
                  <a16:creationId xmlns:a16="http://schemas.microsoft.com/office/drawing/2014/main" id="{B0C72B62-6E5B-0645-94D1-6A5CB622D469}"/>
                </a:ext>
              </a:extLst>
            </p:cNvPr>
            <p:cNvPicPr>
              <a:picLocks noChangeAspect="1"/>
            </p:cNvPicPr>
            <p:nvPr/>
          </p:nvPicPr>
          <p:blipFill>
            <a:blip r:embed="rId7"/>
            <a:stretch>
              <a:fillRect/>
            </a:stretch>
          </p:blipFill>
          <p:spPr>
            <a:xfrm>
              <a:off x="9096372" y="2738192"/>
              <a:ext cx="995895" cy="965319"/>
            </a:xfrm>
            <a:prstGeom prst="rect">
              <a:avLst/>
            </a:prstGeom>
          </p:spPr>
        </p:pic>
        <p:pic>
          <p:nvPicPr>
            <p:cNvPr id="54" name="Picture 53" descr="A close up of a green screen&#10;&#10;Description automatically generated">
              <a:extLst>
                <a:ext uri="{FF2B5EF4-FFF2-40B4-BE49-F238E27FC236}">
                  <a16:creationId xmlns:a16="http://schemas.microsoft.com/office/drawing/2014/main" id="{B9F85359-A014-6443-BFFD-69055CC95097}"/>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flipH="1">
              <a:off x="9384291" y="2857293"/>
              <a:ext cx="210028" cy="420056"/>
            </a:xfrm>
            <a:prstGeom prst="rect">
              <a:avLst/>
            </a:prstGeom>
          </p:spPr>
        </p:pic>
      </p:grpSp>
      <p:sp>
        <p:nvSpPr>
          <p:cNvPr id="55" name="Oval 54">
            <a:extLst>
              <a:ext uri="{FF2B5EF4-FFF2-40B4-BE49-F238E27FC236}">
                <a16:creationId xmlns:a16="http://schemas.microsoft.com/office/drawing/2014/main" id="{0501B008-3AAE-5E41-ABBB-09CE58DE8EBC}"/>
              </a:ext>
            </a:extLst>
          </p:cNvPr>
          <p:cNvSpPr/>
          <p:nvPr/>
        </p:nvSpPr>
        <p:spPr>
          <a:xfrm>
            <a:off x="10119579" y="4022934"/>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6" name="Oval 55">
            <a:extLst>
              <a:ext uri="{FF2B5EF4-FFF2-40B4-BE49-F238E27FC236}">
                <a16:creationId xmlns:a16="http://schemas.microsoft.com/office/drawing/2014/main" id="{E8CC28D9-FB98-5D41-A7F7-20FB25A7E4E0}"/>
              </a:ext>
            </a:extLst>
          </p:cNvPr>
          <p:cNvSpPr/>
          <p:nvPr/>
        </p:nvSpPr>
        <p:spPr>
          <a:xfrm>
            <a:off x="7078259" y="4038003"/>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7" name="Oval 56">
            <a:extLst>
              <a:ext uri="{FF2B5EF4-FFF2-40B4-BE49-F238E27FC236}">
                <a16:creationId xmlns:a16="http://schemas.microsoft.com/office/drawing/2014/main" id="{9E521C37-814B-0547-8955-038DA6FE93D5}"/>
              </a:ext>
            </a:extLst>
          </p:cNvPr>
          <p:cNvSpPr/>
          <p:nvPr/>
        </p:nvSpPr>
        <p:spPr>
          <a:xfrm>
            <a:off x="9982911" y="906373"/>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8" name="Oval 57">
            <a:extLst>
              <a:ext uri="{FF2B5EF4-FFF2-40B4-BE49-F238E27FC236}">
                <a16:creationId xmlns:a16="http://schemas.microsoft.com/office/drawing/2014/main" id="{90CB7872-991B-D242-89D9-4BC999C983A7}"/>
              </a:ext>
            </a:extLst>
          </p:cNvPr>
          <p:cNvSpPr/>
          <p:nvPr/>
        </p:nvSpPr>
        <p:spPr>
          <a:xfrm>
            <a:off x="6939940" y="826321"/>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59" name="Straight Arrow Connector 58">
            <a:extLst>
              <a:ext uri="{FF2B5EF4-FFF2-40B4-BE49-F238E27FC236}">
                <a16:creationId xmlns:a16="http://schemas.microsoft.com/office/drawing/2014/main" id="{BE9E745C-FE3E-0D4E-BDFE-8771F4E247CE}"/>
              </a:ext>
            </a:extLst>
          </p:cNvPr>
          <p:cNvCxnSpPr>
            <a:cxnSpLocks/>
          </p:cNvCxnSpPr>
          <p:nvPr/>
        </p:nvCxnSpPr>
        <p:spPr>
          <a:xfrm flipH="1" flipV="1">
            <a:off x="10507166" y="3783732"/>
            <a:ext cx="264149" cy="77076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5A1F96F-DEEA-DA43-A3BA-2BB3B579DFAA}"/>
              </a:ext>
            </a:extLst>
          </p:cNvPr>
          <p:cNvCxnSpPr>
            <a:cxnSpLocks/>
          </p:cNvCxnSpPr>
          <p:nvPr/>
        </p:nvCxnSpPr>
        <p:spPr>
          <a:xfrm flipH="1" flipV="1">
            <a:off x="9308982" y="3258754"/>
            <a:ext cx="860641" cy="29238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1" name="Picture 60" descr="Shape, polygon&#10;&#10;Description automatically generated">
            <a:extLst>
              <a:ext uri="{FF2B5EF4-FFF2-40B4-BE49-F238E27FC236}">
                <a16:creationId xmlns:a16="http://schemas.microsoft.com/office/drawing/2014/main" id="{32A83F07-5481-0C46-A003-D0782F895E8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36936" y="2148706"/>
            <a:ext cx="317719" cy="419101"/>
          </a:xfrm>
          <a:prstGeom prst="rect">
            <a:avLst/>
          </a:prstGeom>
        </p:spPr>
      </p:pic>
      <p:cxnSp>
        <p:nvCxnSpPr>
          <p:cNvPr id="62" name="Straight Arrow Connector 61">
            <a:extLst>
              <a:ext uri="{FF2B5EF4-FFF2-40B4-BE49-F238E27FC236}">
                <a16:creationId xmlns:a16="http://schemas.microsoft.com/office/drawing/2014/main" id="{B2DF9408-F589-264D-8EF6-2EFD2D9D539D}"/>
              </a:ext>
            </a:extLst>
          </p:cNvPr>
          <p:cNvCxnSpPr>
            <a:cxnSpLocks/>
          </p:cNvCxnSpPr>
          <p:nvPr/>
        </p:nvCxnSpPr>
        <p:spPr>
          <a:xfrm flipV="1">
            <a:off x="7722671" y="3907072"/>
            <a:ext cx="159675" cy="76237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9774807-2057-A847-B563-53C57684B8FC}"/>
              </a:ext>
            </a:extLst>
          </p:cNvPr>
          <p:cNvCxnSpPr>
            <a:cxnSpLocks/>
          </p:cNvCxnSpPr>
          <p:nvPr/>
        </p:nvCxnSpPr>
        <p:spPr>
          <a:xfrm flipV="1">
            <a:off x="8248933" y="3255493"/>
            <a:ext cx="634957" cy="295650"/>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16D8A9C-086E-5D44-85B8-484D08709AE2}"/>
              </a:ext>
            </a:extLst>
          </p:cNvPr>
          <p:cNvCxnSpPr>
            <a:cxnSpLocks/>
            <a:endCxn id="48" idx="1"/>
          </p:cNvCxnSpPr>
          <p:nvPr/>
        </p:nvCxnSpPr>
        <p:spPr>
          <a:xfrm>
            <a:off x="7918671" y="1535964"/>
            <a:ext cx="735816" cy="346690"/>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2227862-52AD-154F-84F3-9399B35B4BB6}"/>
              </a:ext>
            </a:extLst>
          </p:cNvPr>
          <p:cNvCxnSpPr>
            <a:cxnSpLocks/>
            <a:endCxn id="51" idx="0"/>
          </p:cNvCxnSpPr>
          <p:nvPr/>
        </p:nvCxnSpPr>
        <p:spPr>
          <a:xfrm>
            <a:off x="8923080" y="2148706"/>
            <a:ext cx="197120" cy="48212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7C3C85A-4DDA-EB42-91D4-F374C4E9232D}"/>
              </a:ext>
            </a:extLst>
          </p:cNvPr>
          <p:cNvCxnSpPr>
            <a:cxnSpLocks/>
          </p:cNvCxnSpPr>
          <p:nvPr/>
        </p:nvCxnSpPr>
        <p:spPr>
          <a:xfrm flipH="1">
            <a:off x="10226647" y="1816501"/>
            <a:ext cx="360287" cy="37500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F841A3B-6C56-DB45-8202-D9255E2D0A9A}"/>
              </a:ext>
            </a:extLst>
          </p:cNvPr>
          <p:cNvCxnSpPr>
            <a:cxnSpLocks/>
          </p:cNvCxnSpPr>
          <p:nvPr/>
        </p:nvCxnSpPr>
        <p:spPr>
          <a:xfrm flipH="1">
            <a:off x="9357180" y="2667083"/>
            <a:ext cx="444056" cy="403265"/>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BEBD0962-7FEE-D646-A50B-03A610BB46C0}"/>
              </a:ext>
            </a:extLst>
          </p:cNvPr>
          <p:cNvSpPr/>
          <p:nvPr/>
        </p:nvSpPr>
        <p:spPr>
          <a:xfrm>
            <a:off x="7162179" y="3585194"/>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9" name="Oval 68">
            <a:extLst>
              <a:ext uri="{FF2B5EF4-FFF2-40B4-BE49-F238E27FC236}">
                <a16:creationId xmlns:a16="http://schemas.microsoft.com/office/drawing/2014/main" id="{678F8025-5485-614D-8EB3-60E9DB9532BC}"/>
              </a:ext>
            </a:extLst>
          </p:cNvPr>
          <p:cNvSpPr/>
          <p:nvPr/>
        </p:nvSpPr>
        <p:spPr>
          <a:xfrm>
            <a:off x="8453934" y="1187163"/>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0" name="Oval 69">
            <a:extLst>
              <a:ext uri="{FF2B5EF4-FFF2-40B4-BE49-F238E27FC236}">
                <a16:creationId xmlns:a16="http://schemas.microsoft.com/office/drawing/2014/main" id="{0EBC8776-E167-8149-8929-BCC8CE044995}"/>
              </a:ext>
            </a:extLst>
          </p:cNvPr>
          <p:cNvSpPr/>
          <p:nvPr/>
        </p:nvSpPr>
        <p:spPr>
          <a:xfrm>
            <a:off x="9563155" y="1686614"/>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1" name="Oval 70">
            <a:extLst>
              <a:ext uri="{FF2B5EF4-FFF2-40B4-BE49-F238E27FC236}">
                <a16:creationId xmlns:a16="http://schemas.microsoft.com/office/drawing/2014/main" id="{1C55F1CF-A096-4743-AB33-CB58A173A8EF}"/>
              </a:ext>
            </a:extLst>
          </p:cNvPr>
          <p:cNvSpPr/>
          <p:nvPr/>
        </p:nvSpPr>
        <p:spPr>
          <a:xfrm>
            <a:off x="10726961" y="2862877"/>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2" name="Oval 71">
            <a:extLst>
              <a:ext uri="{FF2B5EF4-FFF2-40B4-BE49-F238E27FC236}">
                <a16:creationId xmlns:a16="http://schemas.microsoft.com/office/drawing/2014/main" id="{3C68D0BD-4E93-804F-8AE5-775B7B15527F}"/>
              </a:ext>
            </a:extLst>
          </p:cNvPr>
          <p:cNvSpPr/>
          <p:nvPr/>
        </p:nvSpPr>
        <p:spPr>
          <a:xfrm>
            <a:off x="11432914" y="3649292"/>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73" name="Picture 72" descr="Shape, polygon&#10;&#10;Description automatically generated">
            <a:extLst>
              <a:ext uri="{FF2B5EF4-FFF2-40B4-BE49-F238E27FC236}">
                <a16:creationId xmlns:a16="http://schemas.microsoft.com/office/drawing/2014/main" id="{ED3801DA-E8EB-CE49-8603-9741597988D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76946" y="5572350"/>
            <a:ext cx="317719" cy="419101"/>
          </a:xfrm>
          <a:prstGeom prst="rect">
            <a:avLst/>
          </a:prstGeom>
        </p:spPr>
      </p:pic>
      <p:sp>
        <p:nvSpPr>
          <p:cNvPr id="74" name="5-Point Star 73">
            <a:extLst>
              <a:ext uri="{FF2B5EF4-FFF2-40B4-BE49-F238E27FC236}">
                <a16:creationId xmlns:a16="http://schemas.microsoft.com/office/drawing/2014/main" id="{C08756F3-9EFA-7046-A88D-2E95B08F2022}"/>
              </a:ext>
            </a:extLst>
          </p:cNvPr>
          <p:cNvSpPr/>
          <p:nvPr/>
        </p:nvSpPr>
        <p:spPr>
          <a:xfrm>
            <a:off x="6567573" y="6116021"/>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75" name="TextBox 74">
            <a:extLst>
              <a:ext uri="{FF2B5EF4-FFF2-40B4-BE49-F238E27FC236}">
                <a16:creationId xmlns:a16="http://schemas.microsoft.com/office/drawing/2014/main" id="{426E1776-ACF4-904C-98F9-47876F8E7E19}"/>
              </a:ext>
            </a:extLst>
          </p:cNvPr>
          <p:cNvSpPr txBox="1"/>
          <p:nvPr/>
        </p:nvSpPr>
        <p:spPr>
          <a:xfrm>
            <a:off x="6896345" y="5659887"/>
            <a:ext cx="11336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a:t>
            </a:r>
            <a:r>
              <a:rPr lang="en-VN" dirty="0">
                <a:latin typeface="Times New Roman" panose="02020603050405020304" pitchFamily="18" charset="0"/>
                <a:cs typeface="Times New Roman" panose="02020603050405020304" pitchFamily="18" charset="0"/>
              </a:rPr>
              <a:t>ảm biến </a:t>
            </a:r>
          </a:p>
        </p:txBody>
      </p:sp>
      <p:sp>
        <p:nvSpPr>
          <p:cNvPr id="76" name="TextBox 75">
            <a:extLst>
              <a:ext uri="{FF2B5EF4-FFF2-40B4-BE49-F238E27FC236}">
                <a16:creationId xmlns:a16="http://schemas.microsoft.com/office/drawing/2014/main" id="{3418F19C-36EF-D040-82BE-CAF4D0B46F4F}"/>
              </a:ext>
            </a:extLst>
          </p:cNvPr>
          <p:cNvSpPr txBox="1"/>
          <p:nvPr/>
        </p:nvSpPr>
        <p:spPr>
          <a:xfrm>
            <a:off x="6903414" y="6039356"/>
            <a:ext cx="22926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t>
            </a:r>
            <a:r>
              <a:rPr lang="en-VN" dirty="0">
                <a:latin typeface="Times New Roman" panose="02020603050405020304" pitchFamily="18" charset="0"/>
                <a:cs typeface="Times New Roman" panose="02020603050405020304" pitchFamily="18" charset="0"/>
              </a:rPr>
              <a:t>ục tiêu cần theo dõi </a:t>
            </a:r>
          </a:p>
        </p:txBody>
      </p:sp>
      <p:sp>
        <p:nvSpPr>
          <p:cNvPr id="77" name="TextBox 76">
            <a:extLst>
              <a:ext uri="{FF2B5EF4-FFF2-40B4-BE49-F238E27FC236}">
                <a16:creationId xmlns:a16="http://schemas.microsoft.com/office/drawing/2014/main" id="{3299EB6C-7344-E044-966B-53C77B6A9371}"/>
              </a:ext>
            </a:extLst>
          </p:cNvPr>
          <p:cNvSpPr txBox="1"/>
          <p:nvPr/>
        </p:nvSpPr>
        <p:spPr>
          <a:xfrm>
            <a:off x="9587518" y="5623018"/>
            <a:ext cx="216104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rạm xử lý trung tâm</a:t>
            </a:r>
          </a:p>
        </p:txBody>
      </p:sp>
      <p:grpSp>
        <p:nvGrpSpPr>
          <p:cNvPr id="78" name="Group 77">
            <a:extLst>
              <a:ext uri="{FF2B5EF4-FFF2-40B4-BE49-F238E27FC236}">
                <a16:creationId xmlns:a16="http://schemas.microsoft.com/office/drawing/2014/main" id="{FD034762-35A0-9843-A55E-87602E771830}"/>
              </a:ext>
            </a:extLst>
          </p:cNvPr>
          <p:cNvGrpSpPr/>
          <p:nvPr/>
        </p:nvGrpSpPr>
        <p:grpSpPr>
          <a:xfrm>
            <a:off x="9324713" y="6004698"/>
            <a:ext cx="400952" cy="392558"/>
            <a:chOff x="9096372" y="2738192"/>
            <a:chExt cx="995895" cy="965319"/>
          </a:xfrm>
        </p:grpSpPr>
        <p:pic>
          <p:nvPicPr>
            <p:cNvPr id="79" name="Picture 78" descr="Icon&#10;&#10;Description automatically generated">
              <a:extLst>
                <a:ext uri="{FF2B5EF4-FFF2-40B4-BE49-F238E27FC236}">
                  <a16:creationId xmlns:a16="http://schemas.microsoft.com/office/drawing/2014/main" id="{777B3CB7-025F-6F45-9A08-87E56330CBEE}"/>
                </a:ext>
              </a:extLst>
            </p:cNvPr>
            <p:cNvPicPr>
              <a:picLocks noChangeAspect="1"/>
            </p:cNvPicPr>
            <p:nvPr/>
          </p:nvPicPr>
          <p:blipFill>
            <a:blip r:embed="rId7"/>
            <a:stretch>
              <a:fillRect/>
            </a:stretch>
          </p:blipFill>
          <p:spPr>
            <a:xfrm>
              <a:off x="9096372" y="2738192"/>
              <a:ext cx="995895" cy="965319"/>
            </a:xfrm>
            <a:prstGeom prst="rect">
              <a:avLst/>
            </a:prstGeom>
          </p:spPr>
        </p:pic>
        <p:pic>
          <p:nvPicPr>
            <p:cNvPr id="80" name="Picture 79" descr="A close up of a green screen&#10;&#10;Description automatically generated">
              <a:extLst>
                <a:ext uri="{FF2B5EF4-FFF2-40B4-BE49-F238E27FC236}">
                  <a16:creationId xmlns:a16="http://schemas.microsoft.com/office/drawing/2014/main" id="{22B84F0F-E395-6F44-AF18-8D92D228B049}"/>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flipH="1">
              <a:off x="9384291" y="2857293"/>
              <a:ext cx="210028" cy="420056"/>
            </a:xfrm>
            <a:prstGeom prst="rect">
              <a:avLst/>
            </a:prstGeom>
          </p:spPr>
        </p:pic>
      </p:grpSp>
      <p:sp>
        <p:nvSpPr>
          <p:cNvPr id="81" name="TextBox 80">
            <a:extLst>
              <a:ext uri="{FF2B5EF4-FFF2-40B4-BE49-F238E27FC236}">
                <a16:creationId xmlns:a16="http://schemas.microsoft.com/office/drawing/2014/main" id="{83BBAEB3-3FE6-F84B-BC2F-CF7485E19F40}"/>
              </a:ext>
            </a:extLst>
          </p:cNvPr>
          <p:cNvSpPr txBox="1"/>
          <p:nvPr/>
        </p:nvSpPr>
        <p:spPr>
          <a:xfrm>
            <a:off x="9688303" y="6027924"/>
            <a:ext cx="200125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hiết bị sạc di động</a:t>
            </a:r>
          </a:p>
        </p:txBody>
      </p:sp>
      <p:sp>
        <p:nvSpPr>
          <p:cNvPr id="82" name="Oval 81">
            <a:extLst>
              <a:ext uri="{FF2B5EF4-FFF2-40B4-BE49-F238E27FC236}">
                <a16:creationId xmlns:a16="http://schemas.microsoft.com/office/drawing/2014/main" id="{55663A7B-6971-F84B-AFED-FCF9AFE11CD7}"/>
              </a:ext>
            </a:extLst>
          </p:cNvPr>
          <p:cNvSpPr/>
          <p:nvPr/>
        </p:nvSpPr>
        <p:spPr>
          <a:xfrm>
            <a:off x="6540079" y="6500586"/>
            <a:ext cx="191451" cy="1914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3" name="TextBox 82">
            <a:extLst>
              <a:ext uri="{FF2B5EF4-FFF2-40B4-BE49-F238E27FC236}">
                <a16:creationId xmlns:a16="http://schemas.microsoft.com/office/drawing/2014/main" id="{3AB7B184-9F3A-8647-81ED-FD1E281C69EF}"/>
              </a:ext>
            </a:extLst>
          </p:cNvPr>
          <p:cNvSpPr txBox="1"/>
          <p:nvPr/>
        </p:nvSpPr>
        <p:spPr>
          <a:xfrm>
            <a:off x="6941435" y="6418825"/>
            <a:ext cx="1579278" cy="369332"/>
          </a:xfrm>
          <a:prstGeom prst="rect">
            <a:avLst/>
          </a:prstGeom>
          <a:noFill/>
        </p:spPr>
        <p:txBody>
          <a:bodyPr wrap="none" rtlCol="0">
            <a:spAutoFit/>
          </a:bodyPr>
          <a:lstStyle/>
          <a:p>
            <a:r>
              <a:rPr lang="en-VN" dirty="0">
                <a:latin typeface="Times New Roman" panose="02020603050405020304" pitchFamily="18" charset="0"/>
                <a:cs typeface="Times New Roman" panose="02020603050405020304" pitchFamily="18" charset="0"/>
              </a:rPr>
              <a:t>Điểm dừng sạc</a:t>
            </a:r>
          </a:p>
        </p:txBody>
      </p:sp>
      <p:sp>
        <p:nvSpPr>
          <p:cNvPr id="2" name="TextBox 1">
            <a:extLst>
              <a:ext uri="{FF2B5EF4-FFF2-40B4-BE49-F238E27FC236}">
                <a16:creationId xmlns:a16="http://schemas.microsoft.com/office/drawing/2014/main" id="{F41F7B18-7D92-894C-84AE-EC76D1FEB27B}"/>
              </a:ext>
            </a:extLst>
          </p:cNvPr>
          <p:cNvSpPr txBox="1"/>
          <p:nvPr/>
        </p:nvSpPr>
        <p:spPr>
          <a:xfrm>
            <a:off x="568642" y="4194204"/>
            <a:ext cx="5081044" cy="1200329"/>
          </a:xfrm>
          <a:prstGeom prst="rect">
            <a:avLst/>
          </a:prstGeom>
          <a:noFill/>
        </p:spPr>
        <p:txBody>
          <a:bodyPr wrap="square" rtlCol="0">
            <a:spAutoFit/>
          </a:bodyPr>
          <a:lstStyle/>
          <a:p>
            <a:r>
              <a:rPr lang="en-VN" sz="2400" dirty="0">
                <a:solidFill>
                  <a:srgbClr val="FF0000"/>
                </a:solidFill>
                <a:latin typeface="Times New Roman" panose="02020603050405020304" pitchFamily="18" charset="0"/>
                <a:cs typeface="Times New Roman" panose="02020603050405020304" pitchFamily="18" charset="0"/>
              </a:rPr>
              <a:t>Điểm sạc và thời gian sạc tối ưu được xác định dựa trên tình trạng hiện tại của mạng </a:t>
            </a:r>
          </a:p>
        </p:txBody>
      </p:sp>
      <p:sp>
        <p:nvSpPr>
          <p:cNvPr id="5" name="Title 4">
            <a:extLst>
              <a:ext uri="{FF2B5EF4-FFF2-40B4-BE49-F238E27FC236}">
                <a16:creationId xmlns:a16="http://schemas.microsoft.com/office/drawing/2014/main" id="{40E8B18F-246A-4B4C-A642-87A5372A794D}"/>
              </a:ext>
            </a:extLst>
          </p:cNvPr>
          <p:cNvSpPr>
            <a:spLocks noGrp="1"/>
          </p:cNvSpPr>
          <p:nvPr>
            <p:ph type="title"/>
          </p:nvPr>
        </p:nvSpPr>
        <p:spPr>
          <a:xfrm>
            <a:off x="653958" y="222232"/>
            <a:ext cx="8333222" cy="1147969"/>
          </a:xfrm>
        </p:spPr>
        <p:txBody>
          <a:bodyPr/>
          <a:lstStyle/>
          <a:p>
            <a:r>
              <a:rPr lang="en-US"/>
              <a:t>Phát biểu bài toán (3)</a:t>
            </a:r>
            <a:endParaRPr lang="en-VN" dirty="0"/>
          </a:p>
        </p:txBody>
      </p:sp>
      <p:sp>
        <p:nvSpPr>
          <p:cNvPr id="3" name="TextBox 2">
            <a:extLst>
              <a:ext uri="{FF2B5EF4-FFF2-40B4-BE49-F238E27FC236}">
                <a16:creationId xmlns:a16="http://schemas.microsoft.com/office/drawing/2014/main" id="{2DE5C724-8064-4398-AB97-B42B226EA8CB}"/>
              </a:ext>
            </a:extLst>
          </p:cNvPr>
          <p:cNvSpPr txBox="1"/>
          <p:nvPr/>
        </p:nvSpPr>
        <p:spPr>
          <a:xfrm>
            <a:off x="664586" y="1479785"/>
            <a:ext cx="5358926"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Đối tượng tối ưu</a:t>
            </a:r>
          </a:p>
        </p:txBody>
      </p:sp>
    </p:spTree>
    <p:extLst>
      <p:ext uri="{BB962C8B-B14F-4D97-AF65-F5344CB8AC3E}">
        <p14:creationId xmlns:p14="http://schemas.microsoft.com/office/powerpoint/2010/main" val="58148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14</a:t>
            </a:fld>
            <a:endParaRPr lang="en-US"/>
          </a:p>
        </p:txBody>
      </p:sp>
      <p:sp>
        <p:nvSpPr>
          <p:cNvPr id="14" name="Content Placeholder 15">
            <a:extLst>
              <a:ext uri="{FF2B5EF4-FFF2-40B4-BE49-F238E27FC236}">
                <a16:creationId xmlns:a16="http://schemas.microsoft.com/office/drawing/2014/main" id="{AFFF8086-F06E-424B-8FBA-29914BD8F087}"/>
              </a:ext>
            </a:extLst>
          </p:cNvPr>
          <p:cNvSpPr txBox="1">
            <a:spLocks/>
          </p:cNvSpPr>
          <p:nvPr/>
        </p:nvSpPr>
        <p:spPr>
          <a:xfrm>
            <a:off x="925518" y="1990237"/>
            <a:ext cx="9842065" cy="1356367"/>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buFont typeface="Wingdings" panose="05000000000000000000" pitchFamily="2" charset="2"/>
              <a:buChar char="q"/>
            </a:pPr>
            <a:endParaRPr lang="vi-VN">
              <a:latin typeface="Tahoma (Body)"/>
            </a:endParaRPr>
          </a:p>
        </p:txBody>
      </p:sp>
      <p:sp>
        <p:nvSpPr>
          <p:cNvPr id="6" name="TextBox 5">
            <a:extLst>
              <a:ext uri="{FF2B5EF4-FFF2-40B4-BE49-F238E27FC236}">
                <a16:creationId xmlns:a16="http://schemas.microsoft.com/office/drawing/2014/main" id="{A25B49F4-218F-454B-9AF5-40F092029510}"/>
              </a:ext>
            </a:extLst>
          </p:cNvPr>
          <p:cNvSpPr txBox="1"/>
          <p:nvPr/>
        </p:nvSpPr>
        <p:spPr>
          <a:xfrm>
            <a:off x="100286" y="1683569"/>
            <a:ext cx="11166196" cy="1962204"/>
          </a:xfrm>
          <a:prstGeom prst="rect">
            <a:avLst/>
          </a:prstGeom>
          <a:noFill/>
        </p:spPr>
        <p:txBody>
          <a:bodyPr wrap="square">
            <a:spAutoFit/>
          </a:bodyPr>
          <a:lstStyle/>
          <a:p>
            <a:pPr marL="914400" lvl="1" indent="-457200">
              <a:lnSpc>
                <a:spcPct val="150000"/>
              </a:lnSpc>
              <a:buFont typeface="Wingdings" panose="05000000000000000000" pitchFamily="2" charset="2"/>
              <a:buChar char="q"/>
            </a:pP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lnSpc>
                <a:spcPct val="150000"/>
              </a:lnSpc>
              <a:buFont typeface="Wingdings" panose="05000000000000000000" pitchFamily="2" charset="2"/>
              <a:buChar char="q"/>
            </a:pPr>
            <a:r>
              <a:rPr lang="en-US" sz="28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thuật</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toán</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chính</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xác</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dirty="0" err="1">
                <a:latin typeface="Times New Roman" panose="02020603050405020304" pitchFamily="18" charset="0"/>
                <a:ea typeface="Tahoma" panose="020B0604030504040204" pitchFamily="34" charset="0"/>
                <a:cs typeface="Times New Roman" panose="02020603050405020304" pitchFamily="18" charset="0"/>
              </a:rPr>
              <a:t>xác</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r>
              <a:rPr lang="en-US" sz="2800" dirty="0" err="1">
                <a:latin typeface="Times New Roman" panose="02020603050405020304" pitchFamily="18" charset="0"/>
                <a:ea typeface="Tahoma" panose="020B0604030504040204" pitchFamily="34" charset="0"/>
                <a:cs typeface="Times New Roman" panose="02020603050405020304" pitchFamily="18" charset="0"/>
              </a:rPr>
              <a:t>định</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thời</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gian</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dừng</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sạc</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dirty="0" err="1">
                <a:latin typeface="Times New Roman" panose="02020603050405020304" pitchFamily="18" charset="0"/>
                <a:ea typeface="Tahoma" panose="020B0604030504040204" pitchFamily="34" charset="0"/>
                <a:cs typeface="Times New Roman" panose="02020603050405020304" pitchFamily="18" charset="0"/>
              </a:rPr>
              <a:t>tối</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r>
              <a:rPr lang="en-US" sz="2800" dirty="0" err="1">
                <a:latin typeface="Times New Roman" panose="02020603050405020304" pitchFamily="18" charset="0"/>
                <a:ea typeface="Tahoma" panose="020B0604030504040204" pitchFamily="34" charset="0"/>
                <a:cs typeface="Times New Roman" panose="02020603050405020304" pitchFamily="18" charset="0"/>
              </a:rPr>
              <a:t>ưu</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p>
          <a:p>
            <a:pPr marL="914400" lvl="1" indent="-457200">
              <a:lnSpc>
                <a:spcPct val="150000"/>
              </a:lnSpc>
              <a:buFont typeface="Wingdings" panose="05000000000000000000" pitchFamily="2" charset="2"/>
              <a:buChar char="q"/>
            </a:pPr>
            <a:r>
              <a:rPr lang="en-US" sz="28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r>
              <a:rPr lang="en-US" sz="2800" dirty="0" err="1">
                <a:latin typeface="Times New Roman" panose="02020603050405020304" pitchFamily="18" charset="0"/>
                <a:ea typeface="Tahoma" panose="020B0604030504040204" pitchFamily="34" charset="0"/>
                <a:cs typeface="Times New Roman" panose="02020603050405020304" pitchFamily="18" charset="0"/>
              </a:rPr>
              <a:t>phương</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r>
              <a:rPr lang="en-US" sz="2800" dirty="0" err="1">
                <a:latin typeface="Times New Roman" panose="02020603050405020304" pitchFamily="18" charset="0"/>
                <a:ea typeface="Tahoma" panose="020B0604030504040204" pitchFamily="34" charset="0"/>
                <a:cs typeface="Times New Roman" panose="02020603050405020304" pitchFamily="18" charset="0"/>
              </a:rPr>
              <a:t>pháp</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học</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tăng</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cường</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dirty="0" err="1">
                <a:latin typeface="Times New Roman" panose="02020603050405020304" pitchFamily="18" charset="0"/>
                <a:ea typeface="Tahoma" panose="020B0604030504040204" pitchFamily="34" charset="0"/>
                <a:cs typeface="Times New Roman" panose="02020603050405020304" pitchFamily="18" charset="0"/>
              </a:rPr>
              <a:t>xác</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r>
              <a:rPr lang="en-US" sz="2800" dirty="0" err="1">
                <a:latin typeface="Times New Roman" panose="02020603050405020304" pitchFamily="18" charset="0"/>
                <a:ea typeface="Tahoma" panose="020B0604030504040204" pitchFamily="34" charset="0"/>
                <a:cs typeface="Times New Roman" panose="02020603050405020304" pitchFamily="18" charset="0"/>
              </a:rPr>
              <a:t>định</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điểm</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sạc</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dirty="0" err="1">
                <a:latin typeface="Times New Roman" panose="02020603050405020304" pitchFamily="18" charset="0"/>
                <a:ea typeface="Tahoma" panose="020B0604030504040204" pitchFamily="34" charset="0"/>
                <a:cs typeface="Times New Roman" panose="02020603050405020304" pitchFamily="18" charset="0"/>
              </a:rPr>
              <a:t>tối</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r>
              <a:rPr lang="en-US" sz="2800" dirty="0" err="1">
                <a:latin typeface="Times New Roman" panose="02020603050405020304" pitchFamily="18" charset="0"/>
                <a:ea typeface="Tahoma" panose="020B0604030504040204" pitchFamily="34" charset="0"/>
                <a:cs typeface="Times New Roman" panose="02020603050405020304" pitchFamily="18" charset="0"/>
              </a:rPr>
              <a:t>ưu</a:t>
            </a:r>
            <a:endParaRPr lang="en-US" sz="2600" dirty="0">
              <a:latin typeface="+mj-lt"/>
            </a:endParaRPr>
          </a:p>
        </p:txBody>
      </p:sp>
      <p:sp>
        <p:nvSpPr>
          <p:cNvPr id="3" name="Title 2">
            <a:extLst>
              <a:ext uri="{FF2B5EF4-FFF2-40B4-BE49-F238E27FC236}">
                <a16:creationId xmlns:a16="http://schemas.microsoft.com/office/drawing/2014/main" id="{042FD067-F20B-E242-BF68-E22211AAA9E5}"/>
              </a:ext>
            </a:extLst>
          </p:cNvPr>
          <p:cNvSpPr>
            <a:spLocks noGrp="1"/>
          </p:cNvSpPr>
          <p:nvPr>
            <p:ph type="title"/>
          </p:nvPr>
        </p:nvSpPr>
        <p:spPr/>
        <p:txBody>
          <a:bodyPr/>
          <a:lstStyle/>
          <a:p>
            <a:r>
              <a:rPr lang="en-US" dirty="0" err="1"/>
              <a:t>Ý</a:t>
            </a:r>
            <a:r>
              <a:rPr lang="en-VN" dirty="0"/>
              <a:t> tưởng chính </a:t>
            </a:r>
          </a:p>
        </p:txBody>
      </p:sp>
    </p:spTree>
    <p:extLst>
      <p:ext uri="{BB962C8B-B14F-4D97-AF65-F5344CB8AC3E}">
        <p14:creationId xmlns:p14="http://schemas.microsoft.com/office/powerpoint/2010/main" val="3614551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1"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4DF2E04-7632-4FED-B0BF-8FB243D982A3}"/>
              </a:ext>
            </a:extLst>
          </p:cNvPr>
          <p:cNvSpPr txBox="1"/>
          <p:nvPr/>
        </p:nvSpPr>
        <p:spPr>
          <a:xfrm>
            <a:off x="3365865" y="2613391"/>
            <a:ext cx="1040670" cy="1631216"/>
          </a:xfrm>
          <a:prstGeom prst="rect">
            <a:avLst/>
          </a:prstGeom>
          <a:noFill/>
        </p:spPr>
        <p:txBody>
          <a:bodyPr wrap="none" rtlCol="0">
            <a:spAutoFit/>
          </a:bodyPr>
          <a:lstStyle/>
          <a:p>
            <a:r>
              <a:rPr lang="en-US" sz="10000" b="1">
                <a:solidFill>
                  <a:schemeClr val="bg1"/>
                </a:solidFill>
                <a:latin typeface="Arial Black" panose="020B0A04020102020204" pitchFamily="34" charset="0"/>
              </a:rPr>
              <a:t>4</a:t>
            </a:r>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631672" y="2222500"/>
            <a:ext cx="5049462" cy="2119664"/>
          </a:xfrm>
        </p:spPr>
        <p:txBody>
          <a:bodyPr>
            <a:normAutofit/>
          </a:bodyPr>
          <a:lstStyle/>
          <a:p>
            <a:pPr>
              <a:lnSpc>
                <a:spcPct val="150000"/>
              </a:lnSpc>
            </a:pPr>
            <a:r>
              <a:rPr lang="en-US" dirty="0">
                <a:ea typeface="Tahoma" panose="020B0604030504040204" pitchFamily="34" charset="0"/>
              </a:rPr>
              <a:t>GIẢI THUẬT </a:t>
            </a:r>
            <a:br>
              <a:rPr lang="en-US" dirty="0">
                <a:ea typeface="Tahoma" panose="020B0604030504040204" pitchFamily="34" charset="0"/>
              </a:rPr>
            </a:br>
            <a:r>
              <a:rPr lang="en-US" dirty="0">
                <a:ea typeface="Tahoma" panose="020B0604030504040204" pitchFamily="34" charset="0"/>
              </a:rPr>
              <a:t>ĐỀ XUẤT</a:t>
            </a:r>
          </a:p>
        </p:txBody>
      </p:sp>
    </p:spTree>
    <p:extLst>
      <p:ext uri="{BB962C8B-B14F-4D97-AF65-F5344CB8AC3E}">
        <p14:creationId xmlns:p14="http://schemas.microsoft.com/office/powerpoint/2010/main" val="197640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16</a:t>
            </a:fld>
            <a:endParaRPr lang="en-US"/>
          </a:p>
        </p:txBody>
      </p:sp>
      <p:sp>
        <p:nvSpPr>
          <p:cNvPr id="14" name="Content Placeholder 15">
            <a:extLst>
              <a:ext uri="{FF2B5EF4-FFF2-40B4-BE49-F238E27FC236}">
                <a16:creationId xmlns:a16="http://schemas.microsoft.com/office/drawing/2014/main" id="{AFFF8086-F06E-424B-8FBA-29914BD8F087}"/>
              </a:ext>
            </a:extLst>
          </p:cNvPr>
          <p:cNvSpPr txBox="1">
            <a:spLocks/>
          </p:cNvSpPr>
          <p:nvPr/>
        </p:nvSpPr>
        <p:spPr>
          <a:xfrm>
            <a:off x="925518" y="1990237"/>
            <a:ext cx="9842065" cy="1356367"/>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buFont typeface="Wingdings" panose="05000000000000000000" pitchFamily="2" charset="2"/>
              <a:buChar char="q"/>
            </a:pPr>
            <a:endParaRPr lang="vi-VN">
              <a:latin typeface="Tahoma (Body)"/>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25B49F4-218F-454B-9AF5-40F092029510}"/>
                  </a:ext>
                </a:extLst>
              </p:cNvPr>
              <p:cNvSpPr txBox="1"/>
              <p:nvPr/>
            </p:nvSpPr>
            <p:spPr>
              <a:xfrm>
                <a:off x="518678" y="1885727"/>
                <a:ext cx="9282271" cy="3251339"/>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Đầu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t>
                </a:r>
                <a:endParaRPr lang="en-US" sz="2600" b="0" i="1" dirty="0">
                  <a:latin typeface="Times New Roman" panose="02020603050405020304" pitchFamily="18" charset="0"/>
                  <a:cs typeface="Times New Roman" panose="02020603050405020304" pitchFamily="18" charset="0"/>
                </a:endParaRPr>
              </a:p>
              <a:p>
                <a:pPr marL="914400" lvl="1" indent="-457200">
                  <a:lnSpc>
                    <a:spcPct val="150000"/>
                  </a:lnSpc>
                  <a:buFont typeface="Arial" panose="020B0604020202020204" pitchFamily="34" charset="0"/>
                  <a:buChar char="•"/>
                </a:pPr>
                <a14:m>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𝑝</m:t>
                        </m:r>
                      </m:e>
                      <m:sub>
                        <m:r>
                          <a:rPr lang="en-US" sz="2600" b="0" i="1" smtClean="0">
                            <a:latin typeface="Cambria Math" panose="02040503050406030204" pitchFamily="18" charset="0"/>
                          </a:rPr>
                          <m:t>𝑗</m:t>
                        </m:r>
                      </m:sub>
                      <m:sup>
                        <m:r>
                          <a:rPr lang="en-US" sz="2600" b="0" i="1" smtClean="0">
                            <a:latin typeface="Cambria Math" panose="02040503050406030204" pitchFamily="18" charset="0"/>
                          </a:rPr>
                          <m:t>𝑖</m:t>
                        </m:r>
                      </m:sup>
                    </m:sSubSup>
                  </m:oMath>
                </a14:m>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lượng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sạc</a:t>
                </a:r>
                <a:r>
                  <a:rPr lang="en-US"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𝐷</m:t>
                        </m:r>
                      </m:e>
                      <m:sub>
                        <m:r>
                          <a:rPr lang="en-US" sz="2600" i="1">
                            <a:latin typeface="Cambria Math" panose="02040503050406030204" pitchFamily="18" charset="0"/>
                          </a:rPr>
                          <m:t>𝑖</m:t>
                        </m:r>
                      </m:sub>
                    </m:sSub>
                  </m:oMath>
                </a14:m>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nút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biến</a:t>
                </a:r>
                <a:r>
                  <a:rPr lang="en-US"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latin typeface="Cambria Math" panose="02040503050406030204" pitchFamily="18" charset="0"/>
                          </a:rPr>
                        </m:ctrlPr>
                      </m:sSubPr>
                      <m:e>
                        <m:r>
                          <a:rPr lang="en-US" sz="2600" b="0" i="1" smtClean="0">
                            <a:latin typeface="Cambria Math" panose="02040503050406030204" pitchFamily="18" charset="0"/>
                          </a:rPr>
                          <m:t>𝑆</m:t>
                        </m:r>
                      </m:e>
                      <m:sub>
                        <m:r>
                          <a:rPr lang="en-US" sz="2600" b="0" i="1" smtClean="0">
                            <a:latin typeface="Cambria Math" panose="02040503050406030204" pitchFamily="18" charset="0"/>
                          </a:rPr>
                          <m:t>𝑗</m:t>
                        </m:r>
                      </m:sub>
                    </m:sSub>
                  </m:oMath>
                </a14:m>
                <a:endParaRPr lang="en-US" sz="2600" i="1" dirty="0">
                  <a:latin typeface="Times New Roman" panose="02020603050405020304" pitchFamily="18" charset="0"/>
                  <a:cs typeface="Times New Roman" panose="02020603050405020304" pitchFamily="18" charset="0"/>
                </a:endParaRPr>
              </a:p>
              <a:p>
                <a:pPr marL="914400" lvl="1" indent="-457200">
                  <a:lnSpc>
                    <a:spcPct val="150000"/>
                  </a:lnSpc>
                  <a:buFont typeface="Arial" panose="020B0604020202020204" pitchFamily="34" charset="0"/>
                  <a:buChar char="•"/>
                </a:pP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𝐸</m:t>
                        </m:r>
                      </m:e>
                      <m:sub>
                        <m:r>
                          <a:rPr lang="en-US" sz="2600" b="0" i="1" smtClean="0">
                            <a:latin typeface="Cambria Math" panose="02040503050406030204" pitchFamily="18" charset="0"/>
                          </a:rPr>
                          <m:t>𝑗</m:t>
                        </m:r>
                      </m:sub>
                    </m:sSub>
                  </m:oMath>
                </a14:m>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lượng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còn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biến</a:t>
                </a:r>
                <a:r>
                  <a:rPr lang="en-US"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𝑗</m:t>
                        </m:r>
                      </m:sub>
                    </m:sSub>
                  </m:oMath>
                </a14:m>
                <a:endParaRPr lang="en-US" sz="2600" i="1" dirty="0">
                  <a:latin typeface="Times New Roman" panose="02020603050405020304" pitchFamily="18" charset="0"/>
                  <a:cs typeface="Times New Roman" panose="02020603050405020304" pitchFamily="18" charset="0"/>
                </a:endParaRPr>
              </a:p>
              <a:p>
                <a:pPr marL="914400" lvl="1" indent="-457200">
                  <a:lnSpc>
                    <a:spcPct val="150000"/>
                  </a:lnSpc>
                  <a:buFont typeface="Arial" panose="020B0604020202020204" pitchFamily="34" charset="0"/>
                  <a:buChar char="•"/>
                </a:pP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𝑒</m:t>
                        </m:r>
                      </m:e>
                      <m:sub>
                        <m:r>
                          <a:rPr lang="en-US" sz="2600" b="0" i="1" smtClean="0">
                            <a:latin typeface="Cambria Math" panose="02040503050406030204" pitchFamily="18" charset="0"/>
                          </a:rPr>
                          <m:t>𝑗</m:t>
                        </m:r>
                      </m:sub>
                    </m:sSub>
                  </m:oMath>
                </a14:m>
                <a:r>
                  <a:rPr lang="en-US" sz="2600" dirty="0">
                    <a:latin typeface="Times New Roman" panose="02020603050405020304" pitchFamily="18" charset="0"/>
                    <a:cs typeface="Times New Roman" panose="02020603050405020304" pitchFamily="18" charset="0"/>
                  </a:rPr>
                  <a:t>: là </a:t>
                </a:r>
                <a:r>
                  <a:rPr lang="en-US" sz="2600" dirty="0" err="1">
                    <a:latin typeface="Times New Roman" panose="02020603050405020304" pitchFamily="18" charset="0"/>
                    <a:cs typeface="Times New Roman" panose="02020603050405020304" pitchFamily="18" charset="0"/>
                  </a:rPr>
                  <a:t>mức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lượng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thụ</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biến</a:t>
                </a:r>
                <a:r>
                  <a:rPr lang="en-US"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𝑗</m:t>
                        </m:r>
                      </m:sub>
                    </m:sSub>
                  </m:oMath>
                </a14:m>
                <a:endParaRPr lang="en-US" sz="26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q"/>
                </a:pPr>
                <a:r>
                  <a:rPr lang="en-US" sz="2600" dirty="0" err="1">
                    <a:latin typeface="Times New Roman" panose="02020603050405020304" pitchFamily="18" charset="0"/>
                    <a:cs typeface="Times New Roman" panose="02020603050405020304" pitchFamily="18" charset="0"/>
                  </a:rPr>
                  <a:t>Đầu</a:t>
                </a:r>
                <a:r>
                  <a:rPr lang="en-US" sz="2600" dirty="0">
                    <a:latin typeface="Times New Roman" panose="02020603050405020304" pitchFamily="18" charset="0"/>
                    <a:cs typeface="Times New Roman" panose="02020603050405020304" pitchFamily="18" charset="0"/>
                  </a:rPr>
                  <a:t> ra: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𝑇</m:t>
                        </m:r>
                      </m:e>
                      <m:sub>
                        <m:r>
                          <a:rPr lang="en-US" sz="2600" b="0" i="1" smtClean="0">
                            <a:latin typeface="Cambria Math" panose="02040503050406030204" pitchFamily="18" charset="0"/>
                          </a:rPr>
                          <m:t>𝑖</m:t>
                        </m:r>
                      </m:sub>
                    </m:sSub>
                  </m:oMath>
                </a14:m>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sạc</a:t>
                </a:r>
                <a:r>
                  <a:rPr lang="en-US"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𝐷</m:t>
                        </m:r>
                      </m:e>
                      <m:sub>
                        <m:r>
                          <a:rPr lang="en-US" sz="2600" i="1">
                            <a:latin typeface="Cambria Math" panose="02040503050406030204" pitchFamily="18" charset="0"/>
                          </a:rPr>
                          <m:t>𝑖</m:t>
                        </m:r>
                      </m:sub>
                    </m:sSub>
                  </m:oMath>
                </a14:m>
                <a:r>
                  <a:rPr lang="en-US" sz="2600"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A25B49F4-218F-454B-9AF5-40F092029510}"/>
                  </a:ext>
                </a:extLst>
              </p:cNvPr>
              <p:cNvSpPr txBox="1">
                <a:spLocks noRot="1" noChangeAspect="1" noMove="1" noResize="1" noEditPoints="1" noAdjustHandles="1" noChangeArrowheads="1" noChangeShapeType="1" noTextEdit="1"/>
              </p:cNvSpPr>
              <p:nvPr/>
            </p:nvSpPr>
            <p:spPr>
              <a:xfrm>
                <a:off x="518678" y="1885727"/>
                <a:ext cx="9282271" cy="3251339"/>
              </a:xfrm>
              <a:prstGeom prst="rect">
                <a:avLst/>
              </a:prstGeom>
              <a:blipFill>
                <a:blip r:embed="rId3"/>
                <a:stretch>
                  <a:fillRect l="-956" b="-3502"/>
                </a:stretch>
              </a:blipFill>
            </p:spPr>
            <p:txBody>
              <a:bodyPr/>
              <a:lstStyle/>
              <a:p>
                <a:r>
                  <a:rPr lang="en-VN">
                    <a:noFill/>
                  </a:rPr>
                  <a:t> </a:t>
                </a:r>
              </a:p>
            </p:txBody>
          </p:sp>
        </mc:Fallback>
      </mc:AlternateContent>
      <p:sp>
        <p:nvSpPr>
          <p:cNvPr id="7" name="Title 6">
            <a:extLst>
              <a:ext uri="{FF2B5EF4-FFF2-40B4-BE49-F238E27FC236}">
                <a16:creationId xmlns:a16="http://schemas.microsoft.com/office/drawing/2014/main" id="{1B248188-3764-154F-BE8A-E800FA468B4C}"/>
              </a:ext>
            </a:extLst>
          </p:cNvPr>
          <p:cNvSpPr>
            <a:spLocks noGrp="1"/>
          </p:cNvSpPr>
          <p:nvPr>
            <p:ph type="title"/>
          </p:nvPr>
        </p:nvSpPr>
        <p:spPr>
          <a:xfrm>
            <a:off x="518678" y="209028"/>
            <a:ext cx="6567922" cy="1147969"/>
          </a:xfrm>
        </p:spPr>
        <p:txBody>
          <a:bodyPr>
            <a:normAutofit fontScale="90000"/>
          </a:bodyPr>
          <a:lstStyle/>
          <a:p>
            <a:r>
              <a:rPr lang="vi-VN" dirty="0"/>
              <a:t>Thuật toán xác định thời gian dừng sạc tối ưu </a:t>
            </a:r>
            <a:endParaRPr lang="en-VN" dirty="0"/>
          </a:p>
        </p:txBody>
      </p:sp>
    </p:spTree>
    <p:extLst>
      <p:ext uri="{BB962C8B-B14F-4D97-AF65-F5344CB8AC3E}">
        <p14:creationId xmlns:p14="http://schemas.microsoft.com/office/powerpoint/2010/main" val="192234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17</a:t>
            </a:fld>
            <a:endParaRPr lang="en-US"/>
          </a:p>
        </p:txBody>
      </p:sp>
      <p:sp>
        <p:nvSpPr>
          <p:cNvPr id="14" name="Content Placeholder 15">
            <a:extLst>
              <a:ext uri="{FF2B5EF4-FFF2-40B4-BE49-F238E27FC236}">
                <a16:creationId xmlns:a16="http://schemas.microsoft.com/office/drawing/2014/main" id="{AFFF8086-F06E-424B-8FBA-29914BD8F087}"/>
              </a:ext>
            </a:extLst>
          </p:cNvPr>
          <p:cNvSpPr txBox="1">
            <a:spLocks/>
          </p:cNvSpPr>
          <p:nvPr/>
        </p:nvSpPr>
        <p:spPr>
          <a:xfrm>
            <a:off x="925518" y="1990237"/>
            <a:ext cx="9842065" cy="1356367"/>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buFont typeface="Wingdings" panose="05000000000000000000" pitchFamily="2" charset="2"/>
              <a:buChar char="q"/>
            </a:pPr>
            <a:endParaRPr lang="vi-VN">
              <a:latin typeface="Tahoma (Body)"/>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25B49F4-218F-454B-9AF5-40F092029510}"/>
                  </a:ext>
                </a:extLst>
              </p:cNvPr>
              <p:cNvSpPr txBox="1"/>
              <p:nvPr/>
            </p:nvSpPr>
            <p:spPr>
              <a:xfrm>
                <a:off x="552347" y="1402405"/>
                <a:ext cx="9282271" cy="4806509"/>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vi-VN" sz="2600" b="0" dirty="0">
                    <a:latin typeface="Times New Roman" panose="02020603050405020304" pitchFamily="18" charset="0"/>
                    <a:cs typeface="Times New Roman" panose="02020603050405020304" pitchFamily="18" charset="0"/>
                  </a:rPr>
                  <a:t>Năng lượng nút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𝑆</m:t>
                        </m:r>
                      </m:e>
                      <m:sub>
                        <m:r>
                          <a:rPr lang="en-US" sz="2600" b="0" i="1" smtClean="0">
                            <a:latin typeface="Cambria Math" panose="02040503050406030204" pitchFamily="18" charset="0"/>
                          </a:rPr>
                          <m:t>𝑗</m:t>
                        </m:r>
                      </m:sub>
                    </m:sSub>
                  </m:oMath>
                </a14:m>
                <a:r>
                  <a:rPr lang="en-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a:latin typeface="Times New Roman" panose="02020603050405020304" pitchFamily="18" charset="0"/>
                    <a:ea typeface="Tahoma" panose="020B0604030504040204" pitchFamily="34" charset="0"/>
                    <a:cs typeface="Times New Roman" panose="02020603050405020304" pitchFamily="18" charset="0"/>
                  </a:rPr>
                  <a:t>khi MC sạc xong tại</a:t>
                </a:r>
                <a:r>
                  <a:rPr lang="en-VN" sz="26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𝐷</m:t>
                        </m:r>
                      </m:e>
                      <m:sub>
                        <m:r>
                          <a:rPr lang="en-US" sz="2600" b="0" i="1" smtClean="0">
                            <a:latin typeface="Cambria Math" panose="02040503050406030204" pitchFamily="18" charset="0"/>
                          </a:rPr>
                          <m:t>𝑖</m:t>
                        </m:r>
                      </m:sub>
                    </m:sSub>
                  </m:oMath>
                </a14:m>
                <a:endParaRPr lang="en-VN" sz="2600" dirty="0">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14:m>
                  <m:oMathPara xmlns:m="http://schemas.openxmlformats.org/officeDocument/2006/math">
                    <m:oMathParaPr>
                      <m:jc m:val="left"/>
                    </m:oMathParaPr>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𝐸</m:t>
                          </m:r>
                        </m:e>
                        <m:sub>
                          <m:r>
                            <a:rPr lang="en-US" sz="2600" b="0" i="1" smtClean="0">
                              <a:latin typeface="Cambria Math" panose="02040503050406030204" pitchFamily="18" charset="0"/>
                            </a:rPr>
                            <m:t>𝑗</m:t>
                          </m:r>
                        </m:sub>
                        <m:sup>
                          <m:r>
                            <a:rPr lang="en-US" sz="2600" b="0" i="1" smtClean="0">
                              <a:latin typeface="Cambria Math" panose="02040503050406030204" pitchFamily="18" charset="0"/>
                            </a:rPr>
                            <m:t>′</m:t>
                          </m:r>
                        </m:sup>
                      </m:sSubSup>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𝐸</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𝑝</m:t>
                              </m:r>
                            </m:e>
                            <m:sub>
                              <m:r>
                                <a:rPr lang="en-US" sz="2600" b="0" i="1" smtClean="0">
                                  <a:latin typeface="Cambria Math" panose="02040503050406030204" pitchFamily="18" charset="0"/>
                                </a:rPr>
                                <m:t>𝑗</m:t>
                              </m:r>
                            </m:sub>
                            <m:sup>
                              <m:r>
                                <a:rPr lang="en-US" sz="2600" b="0" i="1" smtClean="0">
                                  <a:latin typeface="Cambria Math" panose="02040503050406030204" pitchFamily="18" charset="0"/>
                                </a:rPr>
                                <m:t>𝑖</m:t>
                              </m:r>
                            </m:sup>
                          </m:sSubSup>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𝑒</m:t>
                              </m:r>
                            </m:e>
                            <m:sub>
                              <m:r>
                                <a:rPr lang="en-US" sz="2600" b="0" i="1" smtClean="0">
                                  <a:latin typeface="Cambria Math" panose="02040503050406030204" pitchFamily="18" charset="0"/>
                                </a:rPr>
                                <m:t>𝑗</m:t>
                              </m:r>
                            </m:sub>
                          </m:sSub>
                        </m:e>
                      </m:d>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𝑇</m:t>
                          </m:r>
                        </m:e>
                        <m:sub>
                          <m:r>
                            <a:rPr lang="en-US" sz="2600" b="0" i="1" smtClean="0">
                              <a:latin typeface="Cambria Math" panose="02040503050406030204" pitchFamily="18" charset="0"/>
                            </a:rPr>
                            <m:t>𝑖</m:t>
                          </m:r>
                        </m:sub>
                      </m:sSub>
                    </m:oMath>
                  </m:oMathPara>
                </a14:m>
                <a:endParaRPr lang="en-VN" sz="26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Wingdings" panose="05000000000000000000" pitchFamily="2" charset="2"/>
                  <a:buChar char="q"/>
                </a:pPr>
                <a:r>
                  <a:rPr lang="vi-VN" sz="2600" dirty="0">
                    <a:latin typeface="Times New Roman" panose="02020603050405020304" pitchFamily="18" charset="0"/>
                    <a:ea typeface="Tahoma" panose="020B0604030504040204" pitchFamily="34" charset="0"/>
                    <a:cs typeface="Times New Roman" panose="02020603050405020304" pitchFamily="18" charset="0"/>
                  </a:rPr>
                  <a:t>Sạc âm</a:t>
                </a:r>
                <a:r>
                  <a:rPr lang="en-VN" sz="26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𝑝</m:t>
                        </m:r>
                      </m:e>
                      <m:sub>
                        <m:r>
                          <a:rPr lang="en-US" sz="2600" b="0" i="1" smtClean="0">
                            <a:latin typeface="Cambria Math" panose="02040503050406030204" pitchFamily="18" charset="0"/>
                          </a:rPr>
                          <m:t>𝑗</m:t>
                        </m:r>
                      </m:sub>
                      <m:sup>
                        <m:r>
                          <a:rPr lang="en-US" sz="2600" b="0" i="1" smtClean="0">
                            <a:latin typeface="Cambria Math" panose="02040503050406030204" pitchFamily="18" charset="0"/>
                          </a:rPr>
                          <m:t>𝑖</m:t>
                        </m:r>
                      </m:sup>
                    </m:sSubSup>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𝑒</m:t>
                        </m:r>
                      </m:e>
                      <m:sub>
                        <m:r>
                          <a:rPr lang="en-US" sz="2600" b="0" i="1" smtClean="0">
                            <a:latin typeface="Cambria Math" panose="02040503050406030204" pitchFamily="18" charset="0"/>
                          </a:rPr>
                          <m:t>𝑗</m:t>
                        </m:r>
                      </m:sub>
                    </m:sSub>
                    <m:r>
                      <a:rPr lang="en-US" sz="2600" b="0" i="0" smtClean="0">
                        <a:latin typeface="Cambria Math" panose="02040503050406030204" pitchFamily="18" charset="0"/>
                      </a:rPr>
                      <m:t>&lt;0</m:t>
                    </m:r>
                  </m:oMath>
                </a14:m>
                <a:endParaRPr lang="en-US" sz="2600" b="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Wingdings" panose="05000000000000000000" pitchFamily="2" charset="2"/>
                  <a:buChar char="q"/>
                </a:pPr>
                <a:r>
                  <a:rPr lang="vi-VN" sz="2600" dirty="0">
                    <a:latin typeface="Times New Roman" panose="02020603050405020304" pitchFamily="18" charset="0"/>
                    <a:ea typeface="Tahoma" panose="020B0604030504040204" pitchFamily="34" charset="0"/>
                    <a:cs typeface="Times New Roman" panose="02020603050405020304" pitchFamily="18" charset="0"/>
                  </a:rPr>
                  <a:t>Sạc dương</a:t>
                </a:r>
                <a:r>
                  <a:rPr lang="en-VN" sz="26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𝑝</m:t>
                        </m:r>
                      </m:e>
                      <m:sub>
                        <m:r>
                          <a:rPr lang="en-US" sz="2600" b="0" i="1" smtClean="0">
                            <a:latin typeface="Cambria Math" panose="02040503050406030204" pitchFamily="18" charset="0"/>
                          </a:rPr>
                          <m:t>𝑗</m:t>
                        </m:r>
                      </m:sub>
                      <m:sup>
                        <m:r>
                          <a:rPr lang="en-US" sz="2600" b="0" i="1" smtClean="0">
                            <a:latin typeface="Cambria Math" panose="02040503050406030204" pitchFamily="18" charset="0"/>
                          </a:rPr>
                          <m:t>𝑖</m:t>
                        </m:r>
                      </m:sup>
                    </m:sSubSup>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𝑒</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&gt;0</m:t>
                    </m:r>
                  </m:oMath>
                </a14:m>
                <a:endParaRPr lang="en-VN" sz="26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Wingdings" panose="05000000000000000000" pitchFamily="2" charset="2"/>
                  <a:buChar char="q"/>
                </a:pPr>
                <a:r>
                  <a:rPr lang="vi-VN" sz="2600" dirty="0">
                    <a:latin typeface="Times New Roman" panose="02020603050405020304" pitchFamily="18" charset="0"/>
                    <a:ea typeface="Tahoma" panose="020B0604030504040204" pitchFamily="34" charset="0"/>
                    <a:cs typeface="Times New Roman" panose="02020603050405020304" pitchFamily="18" charset="0"/>
                  </a:rPr>
                  <a:t>Ngưỡng sạc an toàn </a:t>
                </a:r>
                <a:r>
                  <a:rPr lang="en-VN" sz="26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𝐸</m:t>
                        </m:r>
                      </m:e>
                      <m:sub>
                        <m:r>
                          <a:rPr lang="en-US" sz="2600" b="0" i="1" smtClean="0">
                            <a:latin typeface="Cambria Math" panose="02040503050406030204" pitchFamily="18" charset="0"/>
                          </a:rPr>
                          <m:t>𝑠𝑓</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𝐸</m:t>
                        </m:r>
                      </m:e>
                      <m:sub>
                        <m:r>
                          <a:rPr lang="en-US" sz="2600" b="0" i="1" smtClean="0">
                            <a:latin typeface="Cambria Math" panose="02040503050406030204" pitchFamily="18" charset="0"/>
                          </a:rPr>
                          <m:t>𝑡h</m:t>
                        </m:r>
                      </m:sub>
                    </m:sSub>
                    <m:r>
                      <a:rPr lang="en-US" sz="2600" b="0" i="1" smtClean="0">
                        <a:latin typeface="Cambria Math" panose="02040503050406030204" pitchFamily="18" charset="0"/>
                      </a:rPr>
                      <m:t>+</m:t>
                    </m:r>
                    <m:r>
                      <a:rPr lang="en-US" sz="2600" b="0" i="1" smtClean="0">
                        <a:latin typeface="Cambria Math" panose="02040503050406030204" pitchFamily="18" charset="0"/>
                      </a:rPr>
                      <m:t>𝜃</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𝐸</m:t>
                        </m:r>
                      </m:e>
                      <m:sub>
                        <m:r>
                          <a:rPr lang="en-US" sz="2600" b="0" i="1" smtClean="0">
                            <a:latin typeface="Cambria Math" panose="02040503050406030204" pitchFamily="18" charset="0"/>
                          </a:rPr>
                          <m:t>𝑚𝑎𝑥</m:t>
                        </m:r>
                      </m:sub>
                    </m:sSub>
                  </m:oMath>
                </a14:m>
                <a:endParaRPr lang="en-US" sz="2600" b="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Wingdings" panose="05000000000000000000" pitchFamily="2" charset="2"/>
                  <a:buChar char="q"/>
                </a:pPr>
                <a:r>
                  <a:rPr lang="vi-VN" sz="2600" dirty="0">
                    <a:latin typeface="Times New Roman" panose="02020603050405020304" pitchFamily="18" charset="0"/>
                    <a:ea typeface="Tahoma" panose="020B0604030504040204" pitchFamily="34" charset="0"/>
                    <a:cs typeface="Times New Roman" panose="02020603050405020304" pitchFamily="18" charset="0"/>
                  </a:rPr>
                  <a:t>Nút cảm biến nguy hiểm </a:t>
                </a:r>
                <a:r>
                  <a:rPr lang="en-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a:latin typeface="Times New Roman" panose="02020603050405020304" pitchFamily="18" charset="0"/>
                    <a:ea typeface="Tahoma" panose="020B0604030504040204" pitchFamily="34" charset="0"/>
                    <a:cs typeface="Times New Roman" panose="02020603050405020304" pitchFamily="18" charset="0"/>
                  </a:rPr>
                  <a:t>năng lượng hiện tại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&lt;</m:t>
                        </m:r>
                        <m:r>
                          <a:rPr lang="en-US" sz="2600" b="0" i="1" smtClean="0">
                            <a:latin typeface="Cambria Math" panose="02040503050406030204" pitchFamily="18" charset="0"/>
                          </a:rPr>
                          <m:t>𝐸</m:t>
                        </m:r>
                      </m:e>
                      <m:sub>
                        <m:r>
                          <a:rPr lang="en-US" sz="2600" b="0" i="1" smtClean="0">
                            <a:latin typeface="Cambria Math" panose="02040503050406030204" pitchFamily="18" charset="0"/>
                          </a:rPr>
                          <m:t>𝑠𝑓</m:t>
                        </m:r>
                      </m:sub>
                    </m:sSub>
                  </m:oMath>
                </a14:m>
                <a:endParaRPr lang="en-VN" sz="26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Wingdings" panose="05000000000000000000" pitchFamily="2" charset="2"/>
                  <a:buChar char="q"/>
                </a:pPr>
                <a:r>
                  <a:rPr lang="vi-VN" sz="2600" dirty="0">
                    <a:latin typeface="Times New Roman" panose="02020603050405020304" pitchFamily="18" charset="0"/>
                    <a:ea typeface="Tahoma" panose="020B0604030504040204" pitchFamily="34" charset="0"/>
                    <a:cs typeface="Times New Roman" panose="02020603050405020304" pitchFamily="18" charset="0"/>
                  </a:rPr>
                  <a:t>Nút cảm biến an toàn</a:t>
                </a:r>
                <a:r>
                  <a:rPr lang="en-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a:latin typeface="Times New Roman" panose="02020603050405020304" pitchFamily="18" charset="0"/>
                    <a:ea typeface="Tahoma" panose="020B0604030504040204" pitchFamily="34" charset="0"/>
                    <a:cs typeface="Times New Roman" panose="02020603050405020304" pitchFamily="18" charset="0"/>
                  </a:rPr>
                  <a:t>năng lượng hiện tại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m:t>
                        </m:r>
                        <m:r>
                          <a:rPr lang="en-US" sz="2600" b="0" i="1" smtClean="0">
                            <a:latin typeface="Cambria Math" panose="02040503050406030204" pitchFamily="18" charset="0"/>
                          </a:rPr>
                          <m:t>𝐸</m:t>
                        </m:r>
                      </m:e>
                      <m:sub>
                        <m:r>
                          <a:rPr lang="en-US" sz="2600" b="0" i="1" smtClean="0">
                            <a:latin typeface="Cambria Math" panose="02040503050406030204" pitchFamily="18" charset="0"/>
                          </a:rPr>
                          <m:t>𝑠𝑓</m:t>
                        </m:r>
                      </m:sub>
                    </m:sSub>
                  </m:oMath>
                </a14:m>
                <a:endParaRPr lang="en-US" sz="26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A25B49F4-218F-454B-9AF5-40F092029510}"/>
                  </a:ext>
                </a:extLst>
              </p:cNvPr>
              <p:cNvSpPr txBox="1">
                <a:spLocks noRot="1" noChangeAspect="1" noMove="1" noResize="1" noEditPoints="1" noAdjustHandles="1" noChangeArrowheads="1" noChangeShapeType="1" noTextEdit="1"/>
              </p:cNvSpPr>
              <p:nvPr/>
            </p:nvSpPr>
            <p:spPr>
              <a:xfrm>
                <a:off x="552347" y="1402405"/>
                <a:ext cx="9282271" cy="4806509"/>
              </a:xfrm>
              <a:prstGeom prst="rect">
                <a:avLst/>
              </a:prstGeom>
              <a:blipFill>
                <a:blip r:embed="rId3"/>
                <a:stretch>
                  <a:fillRect l="-956" b="-1316"/>
                </a:stretch>
              </a:blipFill>
            </p:spPr>
            <p:txBody>
              <a:bodyPr/>
              <a:lstStyle/>
              <a:p>
                <a:r>
                  <a:rPr lang="en-VN">
                    <a:noFill/>
                  </a:rPr>
                  <a:t> </a:t>
                </a:r>
              </a:p>
            </p:txBody>
          </p:sp>
        </mc:Fallback>
      </mc:AlternateContent>
      <p:sp>
        <p:nvSpPr>
          <p:cNvPr id="8" name="Title 6">
            <a:extLst>
              <a:ext uri="{FF2B5EF4-FFF2-40B4-BE49-F238E27FC236}">
                <a16:creationId xmlns:a16="http://schemas.microsoft.com/office/drawing/2014/main" id="{1E2DF872-DAFA-764B-BAE0-E625429E04A8}"/>
              </a:ext>
            </a:extLst>
          </p:cNvPr>
          <p:cNvSpPr txBox="1">
            <a:spLocks/>
          </p:cNvSpPr>
          <p:nvPr/>
        </p:nvSpPr>
        <p:spPr>
          <a:xfrm>
            <a:off x="518678" y="209028"/>
            <a:ext cx="6567922" cy="1147969"/>
          </a:xfrm>
          <a:prstGeom prst="rect">
            <a:avLst/>
          </a:prstGeom>
        </p:spPr>
        <p:txBody>
          <a:bodyPr vert="horz" lIns="91440" tIns="45720" rIns="91440" bIns="0" rtlCol="0" anchor="b">
            <a:normAutofit fontScale="97500" lnSpcReduction="10000"/>
          </a:bodyPr>
          <a:lstStyle>
            <a:lvl1pPr algn="l" defTabSz="914400" rtl="0" eaLnBrk="1" latinLnBrk="0" hangingPunct="1">
              <a:lnSpc>
                <a:spcPct val="90000"/>
              </a:lnSpc>
              <a:spcBef>
                <a:spcPct val="0"/>
              </a:spcBef>
              <a:buNone/>
              <a:defRPr lang="en-IN" sz="4400" b="1" kern="1200">
                <a:solidFill>
                  <a:schemeClr val="accent1"/>
                </a:solidFill>
                <a:latin typeface="Times New Roman" panose="02020603050405020304" pitchFamily="18" charset="0"/>
                <a:ea typeface="+mj-ea"/>
                <a:cs typeface="Times New Roman" panose="02020603050405020304" pitchFamily="18" charset="0"/>
              </a:defRPr>
            </a:lvl1pPr>
          </a:lstStyle>
          <a:p>
            <a:r>
              <a:rPr lang="vi-VN"/>
              <a:t>Thuật toán xác định thời gian dừng sạc tối ưu </a:t>
            </a:r>
            <a:endParaRPr lang="en-VN" dirty="0"/>
          </a:p>
        </p:txBody>
      </p:sp>
    </p:spTree>
    <p:extLst>
      <p:ext uri="{BB962C8B-B14F-4D97-AF65-F5344CB8AC3E}">
        <p14:creationId xmlns:p14="http://schemas.microsoft.com/office/powerpoint/2010/main" val="1500987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18</a:t>
            </a:fld>
            <a:endParaRPr lang="en-US"/>
          </a:p>
        </p:txBody>
      </p:sp>
      <p:sp>
        <p:nvSpPr>
          <p:cNvPr id="14" name="Content Placeholder 15">
            <a:extLst>
              <a:ext uri="{FF2B5EF4-FFF2-40B4-BE49-F238E27FC236}">
                <a16:creationId xmlns:a16="http://schemas.microsoft.com/office/drawing/2014/main" id="{AFFF8086-F06E-424B-8FBA-29914BD8F087}"/>
              </a:ext>
            </a:extLst>
          </p:cNvPr>
          <p:cNvSpPr txBox="1">
            <a:spLocks/>
          </p:cNvSpPr>
          <p:nvPr/>
        </p:nvSpPr>
        <p:spPr>
          <a:xfrm>
            <a:off x="925518" y="1990237"/>
            <a:ext cx="9842065" cy="1356367"/>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buFont typeface="Wingdings" panose="05000000000000000000" pitchFamily="2" charset="2"/>
              <a:buChar char="q"/>
            </a:pPr>
            <a:endParaRPr lang="vi-VN">
              <a:latin typeface="Tahoma (Body)"/>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25B49F4-218F-454B-9AF5-40F092029510}"/>
                  </a:ext>
                </a:extLst>
              </p:cNvPr>
              <p:cNvSpPr txBox="1"/>
              <p:nvPr/>
            </p:nvSpPr>
            <p:spPr>
              <a:xfrm>
                <a:off x="1042459" y="1597980"/>
                <a:ext cx="10387541" cy="4233467"/>
              </a:xfrm>
              <a:prstGeom prst="rect">
                <a:avLst/>
              </a:prstGeom>
              <a:noFill/>
            </p:spPr>
            <p:txBody>
              <a:bodyPr wrap="square">
                <a:spAutoFit/>
              </a:bodyPr>
              <a:lstStyle/>
              <a:p>
                <a:pPr marL="342900" indent="-342900">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Tập các nút cảm biến nguy hiểm đang sạc dương là S+,</a:t>
                </a:r>
              </a:p>
              <a:p>
                <a:pPr marL="342900" indent="-342900">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Tập các nút cảm biến an toàn, đang bị sạc âm là S-</a:t>
                </a:r>
                <a:endParaRPr lang="en-V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Điều kiện thời </a:t>
                </a:r>
                <a:r>
                  <a:rPr lang="vi-VN" sz="2400">
                    <a:latin typeface="Times New Roman" panose="02020603050405020304" pitchFamily="18" charset="0"/>
                    <a:cs typeface="Times New Roman" panose="02020603050405020304" pitchFamily="18" charset="0"/>
                  </a:rPr>
                  <a:t>gian sạc</a:t>
                </a:r>
                <a:r>
                  <a:rPr lang="en-US" sz="2400">
                    <a:latin typeface="Times New Roman" panose="02020603050405020304" pitchFamily="18" charset="0"/>
                    <a:cs typeface="Times New Roman" panose="02020603050405020304" pitchFamily="18" charset="0"/>
                  </a:rPr>
                  <a:t> để các nút thuộc tập S+ thoát khỏi nguy hiểm</a:t>
                </a:r>
                <a:endParaRPr lang="en-VN" sz="2400" dirty="0">
                  <a:latin typeface="Times New Roman" panose="020206030504050203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𝑠𝑓</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𝑗</m:t>
                                  </m:r>
                                </m:sub>
                              </m:sSub>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𝑗</m:t>
                                  </m:r>
                                </m:sub>
                              </m:sSub>
                            </m:sub>
                            <m:sup>
                              <m:r>
                                <a:rPr lang="en-US" sz="2400" b="0" i="1" smtClean="0">
                                  <a:latin typeface="Cambria Math" panose="02040503050406030204" pitchFamily="18" charset="0"/>
                                </a:rPr>
                                <m:t>𝑖</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𝑗</m:t>
                                  </m:r>
                                </m:sub>
                              </m:sSub>
                            </m:sub>
                          </m:sSub>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Δ</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𝑗</m:t>
                              </m:r>
                            </m:sub>
                          </m:sSub>
                        </m:sub>
                      </m:sSub>
                    </m:oMath>
                  </m:oMathPara>
                </a14:m>
                <a:endParaRPr lang="en-V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Điều kiện </a:t>
                </a:r>
                <a:r>
                  <a:rPr lang="vi-VN" sz="2400">
                    <a:latin typeface="Times New Roman" panose="02020603050405020304" pitchFamily="18" charset="0"/>
                    <a:cs typeface="Times New Roman" panose="02020603050405020304" pitchFamily="18" charset="0"/>
                  </a:rPr>
                  <a:t>thời gian</a:t>
                </a:r>
                <a:r>
                  <a:rPr lang="en-US" sz="2400">
                    <a:latin typeface="Times New Roman" panose="02020603050405020304" pitchFamily="18" charset="0"/>
                    <a:cs typeface="Times New Roman" panose="02020603050405020304" pitchFamily="18" charset="0"/>
                  </a:rPr>
                  <a:t> sạc</a:t>
                </a: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để các nút thuộc tập S- rơi vào nguy hiểm</a:t>
                </a:r>
                <a:endParaRPr lang="en-VN" sz="2400" dirty="0">
                  <a:latin typeface="Times New Roman" panose="020206030504050203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𝑗</m:t>
                                  </m:r>
                                </m:sub>
                              </m:sSub>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𝑠𝑓</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𝑗</m:t>
                                  </m:r>
                                </m:sub>
                              </m:sSub>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𝑗</m:t>
                                  </m:r>
                                </m:sub>
                              </m:sSub>
                            </m:sub>
                            <m:sup>
                              <m:r>
                                <a:rPr lang="en-US" sz="2400" b="0" i="1" smtClean="0">
                                  <a:latin typeface="Cambria Math" panose="02040503050406030204" pitchFamily="18" charset="0"/>
                                </a:rPr>
                                <m:t>𝑖</m:t>
                              </m:r>
                            </m:sup>
                          </m:sSubSup>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Δ</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𝑗</m:t>
                              </m:r>
                            </m:sub>
                          </m:sSub>
                        </m:sub>
                      </m:sSub>
                    </m:oMath>
                  </m:oMathPara>
                </a14:m>
                <a:endParaRPr lang="en-VN" sz="2400" dirty="0">
                  <a:latin typeface="Times New Roman" panose="02020603050405020304" pitchFamily="18" charset="0"/>
                  <a:cs typeface="Times New Roman" panose="02020603050405020304" pitchFamily="18" charset="0"/>
                </a:endParaRPr>
              </a:p>
              <a:p>
                <a:endParaRPr lang="vi-VN" sz="2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6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A25B49F4-218F-454B-9AF5-40F092029510}"/>
                  </a:ext>
                </a:extLst>
              </p:cNvPr>
              <p:cNvSpPr txBox="1">
                <a:spLocks noRot="1" noChangeAspect="1" noMove="1" noResize="1" noEditPoints="1" noAdjustHandles="1" noChangeArrowheads="1" noChangeShapeType="1" noTextEdit="1"/>
              </p:cNvSpPr>
              <p:nvPr/>
            </p:nvSpPr>
            <p:spPr>
              <a:xfrm>
                <a:off x="1042459" y="1597980"/>
                <a:ext cx="10387541" cy="4233467"/>
              </a:xfrm>
              <a:prstGeom prst="rect">
                <a:avLst/>
              </a:prstGeom>
              <a:blipFill>
                <a:blip r:embed="rId3"/>
                <a:stretch>
                  <a:fillRect l="-763" t="-1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Rounded Corners 8">
                <a:extLst>
                  <a:ext uri="{FF2B5EF4-FFF2-40B4-BE49-F238E27FC236}">
                    <a16:creationId xmlns:a16="http://schemas.microsoft.com/office/drawing/2014/main" id="{A1E18961-D651-4DE0-810A-C4682AE7B310}"/>
                  </a:ext>
                </a:extLst>
              </p:cNvPr>
              <p:cNvSpPr/>
              <p:nvPr/>
            </p:nvSpPr>
            <p:spPr>
              <a:xfrm>
                <a:off x="3319002" y="5094276"/>
                <a:ext cx="6325182" cy="112942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err="1">
                    <a:latin typeface="Times New Roman" panose="02020603050405020304" pitchFamily="18" charset="0"/>
                    <a:ea typeface="Tahoma" panose="020B0604030504040204" pitchFamily="34" charset="0"/>
                    <a:cs typeface="Times New Roman" panose="02020603050405020304" pitchFamily="18" charset="0"/>
                  </a:rPr>
                  <a:t>Tìm</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r>
                      <a:rPr lang="en-US" sz="2000" b="0" i="0" smtClean="0">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t</a:t>
                </a:r>
                <a:r>
                  <a:rPr lang="vi-VN" sz="2000" dirty="0">
                    <a:latin typeface="Times New Roman" panose="02020603050405020304" pitchFamily="18" charset="0"/>
                    <a:cs typeface="Times New Roman" panose="02020603050405020304" pitchFamily="18" charset="0"/>
                  </a:rPr>
                  <a:t>ối đa số lượng </a:t>
                </a:r>
                <a:r>
                  <a:rPr lang="vi-VN" sz="2000">
                    <a:latin typeface="Times New Roman" panose="02020603050405020304" pitchFamily="18" charset="0"/>
                    <a:cs typeface="Times New Roman" panose="02020603050405020304" pitchFamily="18" charset="0"/>
                  </a:rPr>
                  <a:t>nút </a:t>
                </a:r>
                <a:r>
                  <a:rPr lang="en-US" sz="2000">
                    <a:latin typeface="Times New Roman" panose="02020603050405020304" pitchFamily="18" charset="0"/>
                    <a:cs typeface="Times New Roman" panose="02020603050405020304" pitchFamily="18" charset="0"/>
                  </a:rPr>
                  <a:t>trong tập S+ thoát khỏi nguy hiểm</a:t>
                </a:r>
                <a:r>
                  <a:rPr lang="vi-VN" sz="200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và tối thiểu hóa số lượng </a:t>
                </a:r>
                <a:r>
                  <a:rPr lang="vi-VN" sz="2000">
                    <a:latin typeface="Times New Roman" panose="02020603050405020304" pitchFamily="18" charset="0"/>
                    <a:cs typeface="Times New Roman" panose="02020603050405020304" pitchFamily="18" charset="0"/>
                  </a:rPr>
                  <a:t>nút </a:t>
                </a:r>
                <a:r>
                  <a:rPr lang="en-US" sz="2000">
                    <a:latin typeface="Times New Roman" panose="02020603050405020304" pitchFamily="18" charset="0"/>
                    <a:cs typeface="Times New Roman" panose="02020603050405020304" pitchFamily="18" charset="0"/>
                  </a:rPr>
                  <a:t>trong tập S- mà sẽ rơi vào nguy hiểm</a:t>
                </a:r>
                <a:endParaRPr lang="en-US" sz="2000" dirty="0">
                  <a:latin typeface="Times New Roman" panose="02020603050405020304" pitchFamily="18" charset="0"/>
                  <a:cs typeface="Times New Roman" panose="02020603050405020304" pitchFamily="18" charset="0"/>
                </a:endParaRPr>
              </a:p>
            </p:txBody>
          </p:sp>
        </mc:Choice>
        <mc:Fallback>
          <p:sp>
            <p:nvSpPr>
              <p:cNvPr id="9" name="Rectangle: Rounded Corners 8">
                <a:extLst>
                  <a:ext uri="{FF2B5EF4-FFF2-40B4-BE49-F238E27FC236}">
                    <a16:creationId xmlns:a16="http://schemas.microsoft.com/office/drawing/2014/main" id="{A1E18961-D651-4DE0-810A-C4682AE7B310}"/>
                  </a:ext>
                </a:extLst>
              </p:cNvPr>
              <p:cNvSpPr>
                <a:spLocks noRot="1" noChangeAspect="1" noMove="1" noResize="1" noEditPoints="1" noAdjustHandles="1" noChangeArrowheads="1" noChangeShapeType="1" noTextEdit="1"/>
              </p:cNvSpPr>
              <p:nvPr/>
            </p:nvSpPr>
            <p:spPr>
              <a:xfrm>
                <a:off x="3319002" y="5094276"/>
                <a:ext cx="6325182" cy="1129428"/>
              </a:xfrm>
              <a:prstGeom prst="roundRect">
                <a:avLst/>
              </a:prstGeom>
              <a:blipFill>
                <a:blip r:embed="rId4"/>
                <a:stretch>
                  <a:fillRect b="-3763"/>
                </a:stretch>
              </a:blipFill>
              <a:ln/>
            </p:spPr>
            <p:txBody>
              <a:bodyPr/>
              <a:lstStyle/>
              <a:p>
                <a:r>
                  <a:rPr lang="en-US">
                    <a:noFill/>
                  </a:rPr>
                  <a:t> </a:t>
                </a:r>
              </a:p>
            </p:txBody>
          </p:sp>
        </mc:Fallback>
      </mc:AlternateContent>
      <p:sp>
        <p:nvSpPr>
          <p:cNvPr id="15" name="Title 6">
            <a:extLst>
              <a:ext uri="{FF2B5EF4-FFF2-40B4-BE49-F238E27FC236}">
                <a16:creationId xmlns:a16="http://schemas.microsoft.com/office/drawing/2014/main" id="{C779C72A-917D-054B-B00F-F1A781C02D01}"/>
              </a:ext>
            </a:extLst>
          </p:cNvPr>
          <p:cNvSpPr>
            <a:spLocks noGrp="1"/>
          </p:cNvSpPr>
          <p:nvPr>
            <p:ph type="title"/>
          </p:nvPr>
        </p:nvSpPr>
        <p:spPr>
          <a:xfrm>
            <a:off x="518678" y="209028"/>
            <a:ext cx="6567922" cy="1147969"/>
          </a:xfrm>
        </p:spPr>
        <p:txBody>
          <a:bodyPr>
            <a:normAutofit fontScale="90000"/>
          </a:bodyPr>
          <a:lstStyle/>
          <a:p>
            <a:r>
              <a:rPr lang="vi-VN" dirty="0"/>
              <a:t>Thuật toán xác định thời gian dừng sạc tối ưu </a:t>
            </a:r>
            <a:endParaRPr lang="en-VN" dirty="0"/>
          </a:p>
        </p:txBody>
      </p:sp>
    </p:spTree>
    <p:extLst>
      <p:ext uri="{BB962C8B-B14F-4D97-AF65-F5344CB8AC3E}">
        <p14:creationId xmlns:p14="http://schemas.microsoft.com/office/powerpoint/2010/main" val="129986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B42EE9B4-D451-4773-9AB1-FBDB770630D4}"/>
              </a:ext>
            </a:extLst>
          </p:cNvPr>
          <p:cNvSpPr>
            <a:spLocks noGrp="1"/>
          </p:cNvSpPr>
          <p:nvPr>
            <p:ph type="tbl" sz="quarter" idx="12"/>
          </p:nvPr>
        </p:nvSpPr>
        <p:spPr/>
      </p:sp>
      <p:sp>
        <p:nvSpPr>
          <p:cNvPr id="9" name="Text Placeholder 8">
            <a:extLst>
              <a:ext uri="{FF2B5EF4-FFF2-40B4-BE49-F238E27FC236}">
                <a16:creationId xmlns:a16="http://schemas.microsoft.com/office/drawing/2014/main" id="{8378518A-9194-441C-88E5-DEA6FC887A73}"/>
              </a:ext>
            </a:extLst>
          </p:cNvPr>
          <p:cNvSpPr>
            <a:spLocks noGrp="1"/>
          </p:cNvSpPr>
          <p:nvPr>
            <p:ph type="body" sz="quarter" idx="16"/>
          </p:nvPr>
        </p:nvSpPr>
        <p:spPr>
          <a:xfrm>
            <a:off x="690310" y="1402004"/>
            <a:ext cx="7368596" cy="608895"/>
          </a:xfrm>
        </p:spPr>
        <p:txBody>
          <a:bodyPr/>
          <a:lstStyle/>
          <a:p>
            <a:r>
              <a:rPr lang="en-US" sz="2400" b="1">
                <a:solidFill>
                  <a:schemeClr val="tx1"/>
                </a:solidFill>
                <a:latin typeface="Times New Roman" panose="02020603050405020304" pitchFamily="18" charset="0"/>
                <a:cs typeface="Times New Roman" panose="02020603050405020304" pitchFamily="18" charset="0"/>
              </a:rPr>
              <a:t>Mô hình học tăng cường</a:t>
            </a:r>
          </a:p>
        </p:txBody>
      </p:sp>
      <p:sp>
        <p:nvSpPr>
          <p:cNvPr id="3" name="Slide Number Placeholder 2">
            <a:extLst>
              <a:ext uri="{FF2B5EF4-FFF2-40B4-BE49-F238E27FC236}">
                <a16:creationId xmlns:a16="http://schemas.microsoft.com/office/drawing/2014/main" id="{7512FE57-528C-4805-93AB-BF78DB656D58}"/>
              </a:ext>
            </a:extLst>
          </p:cNvPr>
          <p:cNvSpPr>
            <a:spLocks noGrp="1"/>
          </p:cNvSpPr>
          <p:nvPr>
            <p:ph type="sldNum" sz="quarter" idx="18"/>
          </p:nvPr>
        </p:nvSpPr>
        <p:spPr/>
        <p:txBody>
          <a:bodyPr/>
          <a:lstStyle/>
          <a:p>
            <a:fld id="{8699F50C-BE38-4BD0-BA84-9B090E1F2B9B}" type="slidenum">
              <a:rPr lang="en-US" noProof="0" smtClean="0"/>
              <a:t>19</a:t>
            </a:fld>
            <a:endParaRPr lang="en-US" noProof="0"/>
          </a:p>
        </p:txBody>
      </p:sp>
      <p:sp>
        <p:nvSpPr>
          <p:cNvPr id="7" name="Title 6">
            <a:extLst>
              <a:ext uri="{FF2B5EF4-FFF2-40B4-BE49-F238E27FC236}">
                <a16:creationId xmlns:a16="http://schemas.microsoft.com/office/drawing/2014/main" id="{8BE1FA4F-23F2-4CA2-99F2-C0E07F1D4C81}"/>
              </a:ext>
            </a:extLst>
          </p:cNvPr>
          <p:cNvSpPr>
            <a:spLocks noGrp="1"/>
          </p:cNvSpPr>
          <p:nvPr>
            <p:ph type="title"/>
          </p:nvPr>
        </p:nvSpPr>
        <p:spPr/>
        <p:txBody>
          <a:bodyPr>
            <a:normAutofit fontScale="90000"/>
          </a:bodyPr>
          <a:lstStyle/>
          <a:p>
            <a:r>
              <a:rPr lang="en-US"/>
              <a:t>Thuật toán xác định điểm sạc tối ưu</a:t>
            </a:r>
          </a:p>
        </p:txBody>
      </p:sp>
      <p:pic>
        <p:nvPicPr>
          <p:cNvPr id="12" name="Picture 11">
            <a:extLst>
              <a:ext uri="{FF2B5EF4-FFF2-40B4-BE49-F238E27FC236}">
                <a16:creationId xmlns:a16="http://schemas.microsoft.com/office/drawing/2014/main" id="{9D0F7F23-8B3E-4259-A13E-C685EBC39893}"/>
              </a:ext>
            </a:extLst>
          </p:cNvPr>
          <p:cNvPicPr>
            <a:picLocks noChangeAspect="1"/>
          </p:cNvPicPr>
          <p:nvPr/>
        </p:nvPicPr>
        <p:blipFill>
          <a:blip r:embed="rId3"/>
          <a:stretch>
            <a:fillRect/>
          </a:stretch>
        </p:blipFill>
        <p:spPr>
          <a:xfrm>
            <a:off x="690310" y="2784546"/>
            <a:ext cx="6032802" cy="2462368"/>
          </a:xfrm>
          <a:prstGeom prst="rect">
            <a:avLst/>
          </a:prstGeom>
        </p:spPr>
      </p:pic>
      <p:sp>
        <p:nvSpPr>
          <p:cNvPr id="13" name="TextBox 12">
            <a:extLst>
              <a:ext uri="{FF2B5EF4-FFF2-40B4-BE49-F238E27FC236}">
                <a16:creationId xmlns:a16="http://schemas.microsoft.com/office/drawing/2014/main" id="{2224D714-7AE5-40FC-B403-B461748CD7BD}"/>
              </a:ext>
            </a:extLst>
          </p:cNvPr>
          <p:cNvSpPr txBox="1"/>
          <p:nvPr/>
        </p:nvSpPr>
        <p:spPr>
          <a:xfrm>
            <a:off x="7169332" y="2441515"/>
            <a:ext cx="4491290" cy="3785652"/>
          </a:xfrm>
          <a:prstGeom prst="rect">
            <a:avLst/>
          </a:prstGeom>
          <a:noFill/>
        </p:spPr>
        <p:txBody>
          <a:bodyPr wrap="square" rtlCol="0">
            <a:spAutoFit/>
          </a:bodyPr>
          <a:lstStyle/>
          <a:p>
            <a:pPr marL="285750" indent="-285750">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Thực thể: là tác nhân được theo dõi</a:t>
            </a:r>
          </a:p>
          <a:p>
            <a:pPr marL="285750" indent="-285750">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Môi trường: </a:t>
            </a:r>
            <a:r>
              <a:rPr lang="vi-VN" sz="2000" b="0" i="0">
                <a:solidFill>
                  <a:srgbClr val="333333"/>
                </a:solidFill>
                <a:effectLst/>
                <a:latin typeface="Times New Roman" panose="02020603050405020304" pitchFamily="18" charset="0"/>
                <a:cs typeface="Times New Roman" panose="02020603050405020304" pitchFamily="18" charset="0"/>
              </a:rPr>
              <a:t>không gian xung quanh của </a:t>
            </a:r>
            <a:r>
              <a:rPr lang="en-US" sz="2000">
                <a:solidFill>
                  <a:srgbClr val="333333"/>
                </a:solidFill>
                <a:latin typeface="Times New Roman" panose="02020603050405020304" pitchFamily="18" charset="0"/>
                <a:cs typeface="Times New Roman" panose="02020603050405020304" pitchFamily="18" charset="0"/>
              </a:rPr>
              <a:t>thực thể</a:t>
            </a:r>
            <a:r>
              <a:rPr lang="vi-VN" sz="2000" b="0" i="0">
                <a:solidFill>
                  <a:srgbClr val="333333"/>
                </a:solidFill>
                <a:effectLst/>
                <a:latin typeface="Times New Roman" panose="02020603050405020304" pitchFamily="18" charset="0"/>
                <a:cs typeface="Times New Roman" panose="02020603050405020304" pitchFamily="18" charset="0"/>
              </a:rPr>
              <a:t>, nơi mà </a:t>
            </a:r>
            <a:r>
              <a:rPr lang="en-US" sz="2000" b="0" i="0">
                <a:solidFill>
                  <a:srgbClr val="333333"/>
                </a:solidFill>
                <a:effectLst/>
                <a:latin typeface="Times New Roman" panose="02020603050405020304" pitchFamily="18" charset="0"/>
                <a:cs typeface="Times New Roman" panose="02020603050405020304" pitchFamily="18" charset="0"/>
              </a:rPr>
              <a:t>thực thể</a:t>
            </a:r>
            <a:r>
              <a:rPr lang="vi-VN" sz="2000" b="0" i="0">
                <a:solidFill>
                  <a:srgbClr val="333333"/>
                </a:solidFill>
                <a:effectLst/>
                <a:latin typeface="Times New Roman" panose="02020603050405020304" pitchFamily="18" charset="0"/>
                <a:cs typeface="Times New Roman" panose="02020603050405020304" pitchFamily="18" charset="0"/>
              </a:rPr>
              <a:t> tồn tại và tương tác</a:t>
            </a:r>
            <a:endParaRPr lang="en-US" sz="2000" b="0" i="0">
              <a:solidFill>
                <a:srgbClr val="333333"/>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a:solidFill>
                  <a:srgbClr val="333333"/>
                </a:solidFill>
                <a:latin typeface="Times New Roman" panose="02020603050405020304" pitchFamily="18" charset="0"/>
                <a:cs typeface="Times New Roman" panose="02020603050405020304" pitchFamily="18" charset="0"/>
              </a:rPr>
              <a:t>Trạng thái: bao gồm trạng thái của thực thể và các biến trong môi trường mà thực thể tương tác</a:t>
            </a:r>
          </a:p>
          <a:p>
            <a:pPr marL="285750" indent="-285750">
              <a:buFont typeface="Wingdings" panose="05000000000000000000" pitchFamily="2" charset="2"/>
              <a:buChar char="q"/>
            </a:pPr>
            <a:r>
              <a:rPr lang="en-US" sz="2000">
                <a:solidFill>
                  <a:srgbClr val="333333"/>
                </a:solidFill>
                <a:latin typeface="Times New Roman" panose="02020603050405020304" pitchFamily="18" charset="0"/>
                <a:cs typeface="Times New Roman" panose="02020603050405020304" pitchFamily="18" charset="0"/>
              </a:rPr>
              <a:t>Hành động: là phương thức cho phép thực thể tương tác với môi trường</a:t>
            </a:r>
          </a:p>
          <a:p>
            <a:pPr marL="285750" indent="-285750">
              <a:buFont typeface="Wingdings" panose="05000000000000000000" pitchFamily="2" charset="2"/>
              <a:buChar char="q"/>
            </a:pPr>
            <a:r>
              <a:rPr lang="en-US" sz="2000">
                <a:solidFill>
                  <a:srgbClr val="333333"/>
                </a:solidFill>
                <a:latin typeface="Times New Roman" panose="02020603050405020304" pitchFamily="18" charset="0"/>
                <a:cs typeface="Times New Roman" panose="02020603050405020304" pitchFamily="18" charset="0"/>
              </a:rPr>
              <a:t>Phần thưởng: “phần thưởng thực thể nhận được sau khi thực hiện hành động”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868729" y="2682011"/>
            <a:ext cx="5227271" cy="2958275"/>
          </a:xfrm>
        </p:spPr>
        <p:txBody>
          <a:bodyPr>
            <a:normAutofit fontScale="85000" lnSpcReduction="20000"/>
          </a:bodyPr>
          <a:lstStyle/>
          <a:p>
            <a:pPr lvl="0">
              <a:lnSpc>
                <a:spcPct val="140000"/>
              </a:lnSpc>
              <a:buFont typeface="Wingdings" pitchFamily="2" charset="2"/>
              <a:buChar char="q"/>
            </a:pPr>
            <a:r>
              <a:rPr lang="vi-VN" dirty="0">
                <a:latin typeface="Times New Roman" panose="02020603050405020304" pitchFamily="18" charset="0"/>
                <a:ea typeface="Tahoma" panose="020B0604030504040204" pitchFamily="34" charset="0"/>
                <a:cs typeface="Times New Roman" panose="02020603050405020304" pitchFamily="18" charset="0"/>
              </a:rPr>
              <a:t> Giới thiệu đề tài</a:t>
            </a:r>
          </a:p>
          <a:p>
            <a:pPr lvl="0">
              <a:lnSpc>
                <a:spcPct val="140000"/>
              </a:lnSpc>
              <a:buFont typeface="Wingdings" pitchFamily="2" charset="2"/>
              <a:buChar char="q"/>
            </a:pP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vi-VN" dirty="0">
                <a:latin typeface="Times New Roman" panose="02020603050405020304" pitchFamily="18" charset="0"/>
                <a:ea typeface="Tahoma" panose="020B0604030504040204" pitchFamily="34" charset="0"/>
                <a:cs typeface="Times New Roman" panose="02020603050405020304" pitchFamily="18" charset="0"/>
              </a:rPr>
              <a:t>nghiên cứu liên quan</a:t>
            </a:r>
          </a:p>
          <a:p>
            <a:pPr lvl="0">
              <a:lnSpc>
                <a:spcPct val="140000"/>
              </a:lnSpc>
              <a:buFont typeface="Wingdings" pitchFamily="2" charset="2"/>
              <a:buChar char="q"/>
            </a:pP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Bài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toán</a:t>
            </a:r>
            <a:r>
              <a:rPr lang="vi-VN" dirty="0">
                <a:latin typeface="Times New Roman" panose="02020603050405020304" pitchFamily="18" charset="0"/>
                <a:ea typeface="Tahoma" panose="020B0604030504040204" pitchFamily="34" charset="0"/>
                <a:cs typeface="Times New Roman" panose="02020603050405020304" pitchFamily="18" charset="0"/>
              </a:rPr>
              <a:t> và hướng nghiên cứu</a:t>
            </a:r>
          </a:p>
          <a:p>
            <a:pPr lvl="0">
              <a:lnSpc>
                <a:spcPct val="140000"/>
              </a:lnSpc>
              <a:buFont typeface="Wingdings" pitchFamily="2" charset="2"/>
              <a:buChar char="q"/>
            </a:pP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a:t>
            </a:r>
            <a:r>
              <a:rPr lang="vi-VN" dirty="0">
                <a:latin typeface="Times New Roman" panose="02020603050405020304" pitchFamily="18" charset="0"/>
                <a:ea typeface="Tahoma" panose="020B0604030504040204" pitchFamily="34" charset="0"/>
                <a:cs typeface="Times New Roman" panose="02020603050405020304" pitchFamily="18" charset="0"/>
              </a:rPr>
              <a:t>ề xuất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giải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thuật</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0">
              <a:lnSpc>
                <a:spcPct val="140000"/>
              </a:lnSpc>
              <a:buFont typeface="Wingdings" pitchFamily="2" charset="2"/>
              <a:buChar char="q"/>
            </a:pPr>
            <a:r>
              <a:rPr lang="vi-VN" dirty="0">
                <a:latin typeface="Times New Roman" panose="02020603050405020304" pitchFamily="18" charset="0"/>
                <a:ea typeface="Tahoma" panose="020B0604030504040204" pitchFamily="34" charset="0"/>
                <a:cs typeface="Times New Roman" panose="02020603050405020304" pitchFamily="18" charset="0"/>
              </a:rPr>
              <a:t> Đánh giá thực nghiệm</a:t>
            </a:r>
          </a:p>
          <a:p>
            <a:pPr lvl="0">
              <a:lnSpc>
                <a:spcPct val="140000"/>
              </a:lnSpc>
              <a:buFont typeface="Wingdings" pitchFamily="2" charset="2"/>
              <a:buChar char="q"/>
            </a:pPr>
            <a:r>
              <a:rPr lang="vi-VN" dirty="0">
                <a:latin typeface="Times New Roman" panose="02020603050405020304" pitchFamily="18" charset="0"/>
                <a:ea typeface="Tahoma" panose="020B0604030504040204" pitchFamily="34" charset="0"/>
                <a:cs typeface="Times New Roman" panose="02020603050405020304" pitchFamily="18" charset="0"/>
              </a:rPr>
              <a:t> Kết luận và hướng phát triển</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a:p>
        </p:txBody>
      </p:sp>
      <p:sp>
        <p:nvSpPr>
          <p:cNvPr id="8" name="Title 13">
            <a:extLst>
              <a:ext uri="{FF2B5EF4-FFF2-40B4-BE49-F238E27FC236}">
                <a16:creationId xmlns:a16="http://schemas.microsoft.com/office/drawing/2014/main" id="{250CA8BA-1617-B54E-922F-F60D3B49D158}"/>
              </a:ext>
            </a:extLst>
          </p:cNvPr>
          <p:cNvSpPr txBox="1">
            <a:spLocks/>
          </p:cNvSpPr>
          <p:nvPr/>
        </p:nvSpPr>
        <p:spPr>
          <a:xfrm>
            <a:off x="492174" y="1070419"/>
            <a:ext cx="8333222" cy="1147969"/>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Times New Roman" panose="02020603050405020304" pitchFamily="18" charset="0"/>
                <a:ea typeface="+mj-ea"/>
                <a:cs typeface="Times New Roman" panose="02020603050405020304" pitchFamily="18" charset="0"/>
              </a:defRPr>
            </a:lvl1pPr>
          </a:lstStyle>
          <a:p>
            <a:r>
              <a:rPr lang="en-US" dirty="0" err="1"/>
              <a:t>Mục</a:t>
            </a:r>
            <a:r>
              <a:rPr lang="en-US" dirty="0"/>
              <a:t> </a:t>
            </a:r>
            <a:r>
              <a:rPr lang="en-US" dirty="0" err="1"/>
              <a:t>lục</a:t>
            </a:r>
            <a:r>
              <a:rPr lang="en-US" dirty="0"/>
              <a:t> </a:t>
            </a:r>
          </a:p>
        </p:txBody>
      </p:sp>
    </p:spTree>
    <p:extLst>
      <p:ext uri="{BB962C8B-B14F-4D97-AF65-F5344CB8AC3E}">
        <p14:creationId xmlns:p14="http://schemas.microsoft.com/office/powerpoint/2010/main" val="97200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20</a:t>
            </a:fld>
            <a:endParaRPr lang="en-US"/>
          </a:p>
        </p:txBody>
      </p:sp>
      <p:sp>
        <p:nvSpPr>
          <p:cNvPr id="5" name="Content Placeholder 4">
            <a:extLst>
              <a:ext uri="{FF2B5EF4-FFF2-40B4-BE49-F238E27FC236}">
                <a16:creationId xmlns:a16="http://schemas.microsoft.com/office/drawing/2014/main" id="{D27BF14F-A802-4ABE-A07E-11EBB0CE3798}"/>
              </a:ext>
            </a:extLst>
          </p:cNvPr>
          <p:cNvSpPr>
            <a:spLocks noGrp="1"/>
          </p:cNvSpPr>
          <p:nvPr>
            <p:ph sz="quarter" idx="15"/>
          </p:nvPr>
        </p:nvSpPr>
        <p:spPr>
          <a:xfrm>
            <a:off x="5504288" y="4200201"/>
            <a:ext cx="5221164" cy="1411736"/>
          </a:xfrm>
        </p:spPr>
        <p:txBody>
          <a:bodyPr/>
          <a:lstStyle/>
          <a:p>
            <a:r>
              <a:rPr lang="en-US" dirty="0" err="1">
                <a:latin typeface="Times New Roman" panose="02020603050405020304" pitchFamily="18" charset="0"/>
                <a:ea typeface="Tahoma" panose="020B0604030504040204" pitchFamily="34" charset="0"/>
                <a:cs typeface="Times New Roman" panose="02020603050405020304" pitchFamily="18" charset="0"/>
              </a:rPr>
              <a:t>Trạng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thái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vị</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hiện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tại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của</a:t>
            </a:r>
            <a:r>
              <a:rPr lang="en-US" dirty="0">
                <a:latin typeface="Times New Roman" panose="02020603050405020304" pitchFamily="18" charset="0"/>
                <a:ea typeface="Tahoma" panose="020B0604030504040204" pitchFamily="34" charset="0"/>
                <a:cs typeface="Times New Roman" panose="02020603050405020304" pitchFamily="18" charset="0"/>
              </a:rPr>
              <a:t> MC</a:t>
            </a:r>
          </a:p>
          <a:p>
            <a:r>
              <a:rPr lang="en-US" dirty="0" err="1">
                <a:latin typeface="Times New Roman" panose="02020603050405020304" pitchFamily="18" charset="0"/>
                <a:ea typeface="Tahoma" panose="020B0604030504040204" pitchFamily="34" charset="0"/>
                <a:cs typeface="Times New Roman" panose="02020603050405020304" pitchFamily="18" charset="0"/>
              </a:rPr>
              <a:t>Hành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động</a:t>
            </a:r>
            <a:r>
              <a:rPr lang="en-US">
                <a:latin typeface="Times New Roman" panose="02020603050405020304" pitchFamily="18" charset="0"/>
                <a:ea typeface="Tahoma" panose="020B0604030504040204" pitchFamily="34" charset="0"/>
                <a:cs typeface="Times New Roman" panose="02020603050405020304" pitchFamily="18" charset="0"/>
              </a:rPr>
              <a:t>: lựa chọn vị </a:t>
            </a:r>
            <a:r>
              <a:rPr lang="en-US" dirty="0" err="1">
                <a:latin typeface="Times New Roman" panose="02020603050405020304" pitchFamily="18" charset="0"/>
                <a:ea typeface="Tahoma" panose="020B0604030504040204" pitchFamily="34" charset="0"/>
                <a:cs typeface="Times New Roman" panose="02020603050405020304" pitchFamily="18" charset="0"/>
              </a:rPr>
              <a:t>trí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tiếp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theo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của</a:t>
            </a:r>
            <a:r>
              <a:rPr lang="en-US" dirty="0">
                <a:latin typeface="Times New Roman" panose="02020603050405020304" pitchFamily="18" charset="0"/>
                <a:ea typeface="Tahoma" panose="020B0604030504040204" pitchFamily="34" charset="0"/>
                <a:cs typeface="Times New Roman" panose="02020603050405020304" pitchFamily="18" charset="0"/>
              </a:rPr>
              <a:t> MC</a:t>
            </a:r>
          </a:p>
          <a:p>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12F321-F478-4752-9A57-99BEAF61367A}"/>
                  </a:ext>
                </a:extLst>
              </p:cNvPr>
              <p:cNvSpPr txBox="1"/>
              <p:nvPr/>
            </p:nvSpPr>
            <p:spPr>
              <a:xfrm>
                <a:off x="5097788" y="2993925"/>
                <a:ext cx="7116740" cy="4949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𝑄</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𝑡</m:t>
                              </m:r>
                            </m:sub>
                          </m:sSub>
                        </m:e>
                      </m:d>
                      <m:r>
                        <a:rPr lang="en-US" sz="2000" i="1">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e>
                      </m:d>
                      <m:r>
                        <a:rPr lang="en-US" sz="2000" b="0" i="1" smtClean="0">
                          <a:latin typeface="Cambria Math" panose="02040503050406030204" pitchFamily="18" charset="0"/>
                          <a:ea typeface="Cambria Math" panose="02040503050406030204" pitchFamily="18" charset="0"/>
                        </a:rPr>
                        <m:t>𝑄</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𝐴</m:t>
                              </m:r>
                            </m:e>
                            <m:sub>
                              <m:r>
                                <a:rPr lang="en-US" sz="2000" b="0" i="1" smtClean="0">
                                  <a:latin typeface="Cambria Math" panose="02040503050406030204" pitchFamily="18" charset="0"/>
                                  <a:ea typeface="Cambria Math" panose="02040503050406030204" pitchFamily="18" charset="0"/>
                                </a:rPr>
                                <m:t>𝑡</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𝛾</m:t>
                      </m:r>
                      <m:func>
                        <m:funcPr>
                          <m:ctrlPr>
                            <a:rPr lang="en-US" sz="2000" b="0" i="1" smtClean="0">
                              <a:latin typeface="Cambria Math" panose="02040503050406030204" pitchFamily="18" charset="0"/>
                              <a:ea typeface="Cambria Math" panose="02040503050406030204" pitchFamily="18" charset="0"/>
                            </a:rPr>
                          </m:ctrlPr>
                        </m:funcPr>
                        <m:fName>
                          <m:limLow>
                            <m:limLowPr>
                              <m:ctrlPr>
                                <a:rPr lang="en-US" sz="2000" b="0" i="1" smtClean="0">
                                  <a:latin typeface="Cambria Math" panose="02040503050406030204" pitchFamily="18" charset="0"/>
                                  <a:ea typeface="Cambria Math" panose="02040503050406030204" pitchFamily="18" charset="0"/>
                                </a:rPr>
                              </m:ctrlPr>
                            </m:limLowPr>
                            <m:e>
                              <m:r>
                                <m:rPr>
                                  <m:sty m:val="p"/>
                                </m:rPr>
                                <a:rPr lang="en-US" sz="2000" b="0" i="0" smtClean="0">
                                  <a:latin typeface="Cambria Math" panose="02040503050406030204" pitchFamily="18" charset="0"/>
                                  <a:ea typeface="Cambria Math" panose="02040503050406030204" pitchFamily="18" charset="0"/>
                                </a:rPr>
                                <m:t>max</m:t>
                              </m:r>
                            </m:e>
                            <m:lim>
                              <m:r>
                                <a:rPr lang="en-US" sz="2000" b="0" i="1" smtClean="0">
                                  <a:latin typeface="Cambria Math" panose="02040503050406030204" pitchFamily="18" charset="0"/>
                                  <a:ea typeface="Cambria Math" panose="02040503050406030204" pitchFamily="18" charset="0"/>
                                </a:rPr>
                                <m:t>𝑎</m:t>
                              </m:r>
                            </m:lim>
                          </m:limLow>
                        </m:fName>
                        <m:e>
                          <m:r>
                            <a:rPr lang="en-US" sz="2000" b="0" i="1" smtClean="0">
                              <a:latin typeface="Cambria Math" panose="02040503050406030204" pitchFamily="18" charset="0"/>
                              <a:ea typeface="Cambria Math" panose="02040503050406030204" pitchFamily="18" charset="0"/>
                            </a:rPr>
                            <m:t>𝑄</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e>
                      </m:func>
                      <m:r>
                        <a:rPr lang="en-US" sz="2000" b="0" i="1" smtClean="0">
                          <a:latin typeface="Cambria Math" panose="02040503050406030204" pitchFamily="18" charset="0"/>
                          <a:ea typeface="Cambria Math" panose="02040503050406030204" pitchFamily="18" charset="0"/>
                        </a:rPr>
                        <m:t>]</m:t>
                      </m:r>
                    </m:oMath>
                  </m:oMathPara>
                </a14:m>
                <a:endParaRPr lang="en-VN" sz="20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F12F321-F478-4752-9A57-99BEAF61367A}"/>
                  </a:ext>
                </a:extLst>
              </p:cNvPr>
              <p:cNvSpPr txBox="1">
                <a:spLocks noRot="1" noChangeAspect="1" noMove="1" noResize="1" noEditPoints="1" noAdjustHandles="1" noChangeArrowheads="1" noChangeShapeType="1" noTextEdit="1"/>
              </p:cNvSpPr>
              <p:nvPr/>
            </p:nvSpPr>
            <p:spPr>
              <a:xfrm>
                <a:off x="5097788" y="2993925"/>
                <a:ext cx="7116740" cy="494944"/>
              </a:xfrm>
              <a:prstGeom prst="rect">
                <a:avLst/>
              </a:prstGeom>
              <a:blipFill>
                <a:blip r:embed="rId3"/>
                <a:stretch>
                  <a:fillRect b="-2500"/>
                </a:stretch>
              </a:blipFill>
            </p:spPr>
            <p:txBody>
              <a:bodyPr/>
              <a:lstStyle/>
              <a:p>
                <a:r>
                  <a:rPr lang="en-VN">
                    <a:noFill/>
                  </a:rPr>
                  <a:t> </a:t>
                </a:r>
              </a:p>
            </p:txBody>
          </p:sp>
        </mc:Fallback>
      </mc:AlternateContent>
      <p:sp>
        <p:nvSpPr>
          <p:cNvPr id="34" name="Title 13">
            <a:extLst>
              <a:ext uri="{FF2B5EF4-FFF2-40B4-BE49-F238E27FC236}">
                <a16:creationId xmlns:a16="http://schemas.microsoft.com/office/drawing/2014/main" id="{C5F1F8D3-FF11-4944-867E-A8332E0E075D}"/>
              </a:ext>
            </a:extLst>
          </p:cNvPr>
          <p:cNvSpPr txBox="1">
            <a:spLocks/>
          </p:cNvSpPr>
          <p:nvPr/>
        </p:nvSpPr>
        <p:spPr>
          <a:xfrm>
            <a:off x="1618197" y="2251880"/>
            <a:ext cx="2773186" cy="477031"/>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lang="en-IN" sz="4400" b="1" kern="1200">
                <a:solidFill>
                  <a:schemeClr val="accent1"/>
                </a:solidFill>
                <a:latin typeface="Times New Roman" panose="02020603050405020304" pitchFamily="18" charset="0"/>
                <a:ea typeface="+mj-ea"/>
                <a:cs typeface="Times New Roman" panose="02020603050405020304" pitchFamily="18" charset="0"/>
              </a:defRPr>
            </a:lvl1pPr>
          </a:lstStyle>
          <a:p>
            <a:r>
              <a:rPr lang="en-US" sz="2400" b="0" dirty="0"/>
              <a:t>Q - LEARNING</a:t>
            </a:r>
          </a:p>
        </p:txBody>
      </p:sp>
      <p:sp>
        <p:nvSpPr>
          <p:cNvPr id="2" name="TextBox 1">
            <a:extLst>
              <a:ext uri="{FF2B5EF4-FFF2-40B4-BE49-F238E27FC236}">
                <a16:creationId xmlns:a16="http://schemas.microsoft.com/office/drawing/2014/main" id="{248D10AA-C6D1-9E47-A0DB-7D9AF8E20A7C}"/>
              </a:ext>
            </a:extLst>
          </p:cNvPr>
          <p:cNvSpPr txBox="1"/>
          <p:nvPr/>
        </p:nvSpPr>
        <p:spPr>
          <a:xfrm>
            <a:off x="5504288" y="3559305"/>
            <a:ext cx="364715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a:t>
            </a:r>
            <a:r>
              <a:rPr lang="en-VN" sz="2400" dirty="0">
                <a:latin typeface="Times New Roman" panose="02020603050405020304" pitchFamily="18" charset="0"/>
                <a:cs typeface="Times New Roman" panose="02020603050405020304" pitchFamily="18" charset="0"/>
              </a:rPr>
              <a:t>ông thức cập nhật Q-value</a:t>
            </a:r>
          </a:p>
        </p:txBody>
      </p:sp>
      <p:sp>
        <p:nvSpPr>
          <p:cNvPr id="4" name="Title 3">
            <a:extLst>
              <a:ext uri="{FF2B5EF4-FFF2-40B4-BE49-F238E27FC236}">
                <a16:creationId xmlns:a16="http://schemas.microsoft.com/office/drawing/2014/main" id="{328DCEBD-168A-7B4B-A337-EB326D426092}"/>
              </a:ext>
            </a:extLst>
          </p:cNvPr>
          <p:cNvSpPr>
            <a:spLocks noGrp="1"/>
          </p:cNvSpPr>
          <p:nvPr>
            <p:ph type="title"/>
          </p:nvPr>
        </p:nvSpPr>
        <p:spPr>
          <a:xfrm>
            <a:off x="518678" y="209028"/>
            <a:ext cx="6665893" cy="1147969"/>
          </a:xfrm>
        </p:spPr>
        <p:txBody>
          <a:bodyPr>
            <a:normAutofit fontScale="90000"/>
          </a:bodyPr>
          <a:lstStyle/>
          <a:p>
            <a:r>
              <a:rPr lang="vi-VN" dirty="0"/>
              <a:t>Thuật toán xác định điểm dừng sạc tối ưu </a:t>
            </a:r>
            <a:endParaRPr lang="en-VN" dirty="0"/>
          </a:p>
        </p:txBody>
      </p:sp>
      <p:sp>
        <p:nvSpPr>
          <p:cNvPr id="6" name="TextBox 5">
            <a:extLst>
              <a:ext uri="{FF2B5EF4-FFF2-40B4-BE49-F238E27FC236}">
                <a16:creationId xmlns:a16="http://schemas.microsoft.com/office/drawing/2014/main" id="{9C1DE2C0-ABFB-7844-8B70-8ECD840CCF56}"/>
              </a:ext>
            </a:extLst>
          </p:cNvPr>
          <p:cNvSpPr txBox="1"/>
          <p:nvPr/>
        </p:nvSpPr>
        <p:spPr>
          <a:xfrm>
            <a:off x="518678" y="1617181"/>
            <a:ext cx="4934364" cy="523220"/>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Mô hình Q-learning (trước đây)</a:t>
            </a:r>
            <a:r>
              <a:rPr lang="en-VN" sz="2800">
                <a:latin typeface="Times New Roman" panose="02020603050405020304" pitchFamily="18" charset="0"/>
                <a:cs typeface="Times New Roman" panose="02020603050405020304" pitchFamily="18" charset="0"/>
              </a:rPr>
              <a:t>  </a:t>
            </a:r>
            <a:endParaRPr lang="en-V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5" name="Table 6">
                <a:extLst>
                  <a:ext uri="{FF2B5EF4-FFF2-40B4-BE49-F238E27FC236}">
                    <a16:creationId xmlns:a16="http://schemas.microsoft.com/office/drawing/2014/main" id="{0875751D-CF23-4348-B94D-860CA0AB924D}"/>
                  </a:ext>
                </a:extLst>
              </p:cNvPr>
              <p:cNvGraphicFramePr>
                <a:graphicFrameLocks/>
              </p:cNvGraphicFramePr>
              <p:nvPr>
                <p:extLst>
                  <p:ext uri="{D42A27DB-BD31-4B8C-83A1-F6EECF244321}">
                    <p14:modId xmlns:p14="http://schemas.microsoft.com/office/powerpoint/2010/main" val="2130685944"/>
                  </p:ext>
                </p:extLst>
              </p:nvPr>
            </p:nvGraphicFramePr>
            <p:xfrm>
              <a:off x="1013184" y="3225114"/>
              <a:ext cx="3855378" cy="2488880"/>
            </p:xfrm>
            <a:graphic>
              <a:graphicData uri="http://schemas.openxmlformats.org/drawingml/2006/table">
                <a:tbl>
                  <a:tblPr firstRow="1" bandRow="1">
                    <a:tableStyleId>{5940675A-B579-460E-94D1-54222C63F5DA}</a:tableStyleId>
                  </a:tblPr>
                  <a:tblGrid>
                    <a:gridCol w="1467548">
                      <a:extLst>
                        <a:ext uri="{9D8B030D-6E8A-4147-A177-3AD203B41FA5}">
                          <a16:colId xmlns:a16="http://schemas.microsoft.com/office/drawing/2014/main" val="78801262"/>
                        </a:ext>
                      </a:extLst>
                    </a:gridCol>
                    <a:gridCol w="1251009">
                      <a:extLst>
                        <a:ext uri="{9D8B030D-6E8A-4147-A177-3AD203B41FA5}">
                          <a16:colId xmlns:a16="http://schemas.microsoft.com/office/drawing/2014/main" val="1628236789"/>
                        </a:ext>
                      </a:extLst>
                    </a:gridCol>
                    <a:gridCol w="1136821">
                      <a:extLst>
                        <a:ext uri="{9D8B030D-6E8A-4147-A177-3AD203B41FA5}">
                          <a16:colId xmlns:a16="http://schemas.microsoft.com/office/drawing/2014/main" val="754115605"/>
                        </a:ext>
                      </a:extLst>
                    </a:gridCol>
                  </a:tblGrid>
                  <a:tr h="645265">
                    <a:tc>
                      <a:txBody>
                        <a:bodyPr/>
                        <a:lstStyle/>
                        <a:p>
                          <a:pPr algn="ctr"/>
                          <a:r>
                            <a:rPr lang="en-US" b="1">
                              <a:latin typeface="Times New Roman" panose="02020603050405020304" pitchFamily="18" charset="0"/>
                              <a:cs typeface="Times New Roman" panose="02020603050405020304" pitchFamily="18" charset="0"/>
                            </a:rPr>
                            <a:t>Trạng thái</a:t>
                          </a:r>
                          <a:endParaRPr lang="en-V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ctr"/>
                          <a:r>
                            <a:rPr lang="en-US" b="1">
                              <a:latin typeface="Times New Roman" panose="02020603050405020304" pitchFamily="18" charset="0"/>
                              <a:cs typeface="Times New Roman" panose="02020603050405020304" pitchFamily="18" charset="0"/>
                            </a:rPr>
                            <a:t>Hành động</a:t>
                          </a:r>
                          <a:endParaRPr lang="en-V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Q-value</a:t>
                          </a:r>
                        </a:p>
                      </a:txBody>
                      <a:tcPr>
                        <a:solidFill>
                          <a:schemeClr val="accent1">
                            <a:lumMod val="20000"/>
                            <a:lumOff val="80000"/>
                          </a:schemeClr>
                        </a:solidFill>
                      </a:tcPr>
                    </a:tc>
                    <a:extLst>
                      <a:ext uri="{0D108BD9-81ED-4DB2-BD59-A6C34878D82A}">
                        <a16:rowId xmlns:a16="http://schemas.microsoft.com/office/drawing/2014/main" val="379537816"/>
                      </a:ext>
                    </a:extLst>
                  </a:tr>
                  <a:tr h="368723">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V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m:oMathPara>
                          </a14:m>
                          <a:endParaRPr lang="en-VN"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VN" dirty="0"/>
                        </a:p>
                      </a:txBody>
                      <a:tcPr/>
                    </a:tc>
                    <a:extLst>
                      <a:ext uri="{0D108BD9-81ED-4DB2-BD59-A6C34878D82A}">
                        <a16:rowId xmlns:a16="http://schemas.microsoft.com/office/drawing/2014/main" val="3603146215"/>
                      </a:ext>
                    </a:extLst>
                  </a:tr>
                  <a:tr h="368723">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V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m:oMathPara>
                          </a14:m>
                          <a:endParaRPr lang="en-VN"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VN" dirty="0"/>
                        </a:p>
                      </a:txBody>
                      <a:tcPr/>
                    </a:tc>
                    <a:extLst>
                      <a:ext uri="{0D108BD9-81ED-4DB2-BD59-A6C34878D82A}">
                        <a16:rowId xmlns:a16="http://schemas.microsoft.com/office/drawing/2014/main" val="3730716541"/>
                      </a:ext>
                    </a:extLst>
                  </a:tr>
                  <a:tr h="368723">
                    <a:tc>
                      <a:txBody>
                        <a:bodyPr/>
                        <a:lstStyle/>
                        <a:p>
                          <a:endParaRPr lang="en-VN"/>
                        </a:p>
                      </a:txBody>
                      <a:tcPr/>
                    </a:tc>
                    <a:tc>
                      <a:txBody>
                        <a:bodyPr/>
                        <a:lstStyle/>
                        <a:p>
                          <a:endParaRPr lang="en-VN" dirty="0"/>
                        </a:p>
                      </a:txBody>
                      <a:tcPr/>
                    </a:tc>
                    <a:tc>
                      <a:txBody>
                        <a:bodyPr/>
                        <a:lstStyle/>
                        <a:p>
                          <a:endParaRPr lang="en-VN"/>
                        </a:p>
                      </a:txBody>
                      <a:tcPr/>
                    </a:tc>
                    <a:extLst>
                      <a:ext uri="{0D108BD9-81ED-4DB2-BD59-A6C34878D82A}">
                        <a16:rowId xmlns:a16="http://schemas.microsoft.com/office/drawing/2014/main" val="2408891229"/>
                      </a:ext>
                    </a:extLst>
                  </a:tr>
                  <a:tr h="368723">
                    <a:tc>
                      <a:txBody>
                        <a:bodyPr/>
                        <a:lstStyle/>
                        <a:p>
                          <a:endParaRPr lang="en-VN"/>
                        </a:p>
                      </a:txBody>
                      <a:tcPr/>
                    </a:tc>
                    <a:tc>
                      <a:txBody>
                        <a:bodyPr/>
                        <a:lstStyle/>
                        <a:p>
                          <a:endParaRPr lang="en-VN"/>
                        </a:p>
                      </a:txBody>
                      <a:tcPr/>
                    </a:tc>
                    <a:tc>
                      <a:txBody>
                        <a:bodyPr/>
                        <a:lstStyle/>
                        <a:p>
                          <a:endParaRPr lang="en-VN"/>
                        </a:p>
                      </a:txBody>
                      <a:tcPr/>
                    </a:tc>
                    <a:extLst>
                      <a:ext uri="{0D108BD9-81ED-4DB2-BD59-A6C34878D82A}">
                        <a16:rowId xmlns:a16="http://schemas.microsoft.com/office/drawing/2014/main" val="3606096237"/>
                      </a:ext>
                    </a:extLst>
                  </a:tr>
                  <a:tr h="368723">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𝑚</m:t>
                                    </m:r>
                                  </m:sub>
                                </m:sSub>
                              </m:oMath>
                            </m:oMathPara>
                          </a14:m>
                          <a:endParaRPr lang="en-V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oMath>
                            </m:oMathPara>
                          </a14:m>
                          <a:endParaRPr lang="en-VN"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VN" dirty="0"/>
                        </a:p>
                      </a:txBody>
                      <a:tcPr/>
                    </a:tc>
                    <a:extLst>
                      <a:ext uri="{0D108BD9-81ED-4DB2-BD59-A6C34878D82A}">
                        <a16:rowId xmlns:a16="http://schemas.microsoft.com/office/drawing/2014/main" val="486765102"/>
                      </a:ext>
                    </a:extLst>
                  </a:tr>
                </a:tbl>
              </a:graphicData>
            </a:graphic>
          </p:graphicFrame>
        </mc:Choice>
        <mc:Fallback xmlns="">
          <p:graphicFrame>
            <p:nvGraphicFramePr>
              <p:cNvPr id="35" name="Table 6">
                <a:extLst>
                  <a:ext uri="{FF2B5EF4-FFF2-40B4-BE49-F238E27FC236}">
                    <a16:creationId xmlns:a16="http://schemas.microsoft.com/office/drawing/2014/main" id="{0875751D-CF23-4348-B94D-860CA0AB924D}"/>
                  </a:ext>
                </a:extLst>
              </p:cNvPr>
              <p:cNvGraphicFramePr>
                <a:graphicFrameLocks/>
              </p:cNvGraphicFramePr>
              <p:nvPr>
                <p:extLst>
                  <p:ext uri="{D42A27DB-BD31-4B8C-83A1-F6EECF244321}">
                    <p14:modId xmlns:p14="http://schemas.microsoft.com/office/powerpoint/2010/main" val="2130685944"/>
                  </p:ext>
                </p:extLst>
              </p:nvPr>
            </p:nvGraphicFramePr>
            <p:xfrm>
              <a:off x="1013184" y="3225114"/>
              <a:ext cx="3855378" cy="2488880"/>
            </p:xfrm>
            <a:graphic>
              <a:graphicData uri="http://schemas.openxmlformats.org/drawingml/2006/table">
                <a:tbl>
                  <a:tblPr firstRow="1" bandRow="1">
                    <a:tableStyleId>{5940675A-B579-460E-94D1-54222C63F5DA}</a:tableStyleId>
                  </a:tblPr>
                  <a:tblGrid>
                    <a:gridCol w="1467548">
                      <a:extLst>
                        <a:ext uri="{9D8B030D-6E8A-4147-A177-3AD203B41FA5}">
                          <a16:colId xmlns:a16="http://schemas.microsoft.com/office/drawing/2014/main" val="78801262"/>
                        </a:ext>
                      </a:extLst>
                    </a:gridCol>
                    <a:gridCol w="1251009">
                      <a:extLst>
                        <a:ext uri="{9D8B030D-6E8A-4147-A177-3AD203B41FA5}">
                          <a16:colId xmlns:a16="http://schemas.microsoft.com/office/drawing/2014/main" val="1628236789"/>
                        </a:ext>
                      </a:extLst>
                    </a:gridCol>
                    <a:gridCol w="1136821">
                      <a:extLst>
                        <a:ext uri="{9D8B030D-6E8A-4147-A177-3AD203B41FA5}">
                          <a16:colId xmlns:a16="http://schemas.microsoft.com/office/drawing/2014/main" val="754115605"/>
                        </a:ext>
                      </a:extLst>
                    </a:gridCol>
                  </a:tblGrid>
                  <a:tr h="645265">
                    <a:tc>
                      <a:txBody>
                        <a:bodyPr/>
                        <a:lstStyle/>
                        <a:p>
                          <a:pPr algn="ctr"/>
                          <a:r>
                            <a:rPr lang="en-US" b="1">
                              <a:latin typeface="Times New Roman" panose="02020603050405020304" pitchFamily="18" charset="0"/>
                              <a:cs typeface="Times New Roman" panose="02020603050405020304" pitchFamily="18" charset="0"/>
                            </a:rPr>
                            <a:t>Trạng thái</a:t>
                          </a:r>
                          <a:endParaRPr lang="en-V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ctr"/>
                          <a:r>
                            <a:rPr lang="en-US" b="1">
                              <a:latin typeface="Times New Roman" panose="02020603050405020304" pitchFamily="18" charset="0"/>
                              <a:cs typeface="Times New Roman" panose="02020603050405020304" pitchFamily="18" charset="0"/>
                            </a:rPr>
                            <a:t>Hành động</a:t>
                          </a:r>
                          <a:endParaRPr lang="en-V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Q-value</a:t>
                          </a:r>
                        </a:p>
                      </a:txBody>
                      <a:tcPr>
                        <a:solidFill>
                          <a:schemeClr val="accent1">
                            <a:lumMod val="20000"/>
                            <a:lumOff val="80000"/>
                          </a:schemeClr>
                        </a:solidFill>
                      </a:tcPr>
                    </a:tc>
                    <a:extLst>
                      <a:ext uri="{0D108BD9-81ED-4DB2-BD59-A6C34878D82A}">
                        <a16:rowId xmlns:a16="http://schemas.microsoft.com/office/drawing/2014/main" val="379537816"/>
                      </a:ext>
                    </a:extLst>
                  </a:tr>
                  <a:tr h="368723">
                    <a:tc>
                      <a:txBody>
                        <a:bodyPr/>
                        <a:lstStyle/>
                        <a:p>
                          <a:endParaRPr lang="en-US"/>
                        </a:p>
                      </a:txBody>
                      <a:tcPr>
                        <a:blipFill>
                          <a:blip r:embed="rId4"/>
                          <a:stretch>
                            <a:fillRect l="-415" t="-181967" r="-163485" b="-408197"/>
                          </a:stretch>
                        </a:blipFill>
                      </a:tcPr>
                    </a:tc>
                    <a:tc>
                      <a:txBody>
                        <a:bodyPr/>
                        <a:lstStyle/>
                        <a:p>
                          <a:endParaRPr lang="en-US"/>
                        </a:p>
                      </a:txBody>
                      <a:tcPr>
                        <a:blipFill>
                          <a:blip r:embed="rId4"/>
                          <a:stretch>
                            <a:fillRect l="-118049" t="-181967" r="-92195" b="-408197"/>
                          </a:stretch>
                        </a:blipFill>
                      </a:tcPr>
                    </a:tc>
                    <a:tc>
                      <a:txBody>
                        <a:bodyPr/>
                        <a:lstStyle/>
                        <a:p>
                          <a:endParaRPr lang="en-US"/>
                        </a:p>
                      </a:txBody>
                      <a:tcPr>
                        <a:blipFill>
                          <a:blip r:embed="rId4"/>
                          <a:stretch>
                            <a:fillRect l="-239037" t="-181967" r="-1070" b="-408197"/>
                          </a:stretch>
                        </a:blipFill>
                      </a:tcPr>
                    </a:tc>
                    <a:extLst>
                      <a:ext uri="{0D108BD9-81ED-4DB2-BD59-A6C34878D82A}">
                        <a16:rowId xmlns:a16="http://schemas.microsoft.com/office/drawing/2014/main" val="3603146215"/>
                      </a:ext>
                    </a:extLst>
                  </a:tr>
                  <a:tr h="368723">
                    <a:tc>
                      <a:txBody>
                        <a:bodyPr/>
                        <a:lstStyle/>
                        <a:p>
                          <a:endParaRPr lang="en-US"/>
                        </a:p>
                      </a:txBody>
                      <a:tcPr>
                        <a:blipFill>
                          <a:blip r:embed="rId4"/>
                          <a:stretch>
                            <a:fillRect l="-415" t="-286667" r="-163485" b="-315000"/>
                          </a:stretch>
                        </a:blipFill>
                      </a:tcPr>
                    </a:tc>
                    <a:tc>
                      <a:txBody>
                        <a:bodyPr/>
                        <a:lstStyle/>
                        <a:p>
                          <a:endParaRPr lang="en-US"/>
                        </a:p>
                      </a:txBody>
                      <a:tcPr>
                        <a:blipFill>
                          <a:blip r:embed="rId4"/>
                          <a:stretch>
                            <a:fillRect l="-118049" t="-286667" r="-92195" b="-315000"/>
                          </a:stretch>
                        </a:blipFill>
                      </a:tcPr>
                    </a:tc>
                    <a:tc>
                      <a:txBody>
                        <a:bodyPr/>
                        <a:lstStyle/>
                        <a:p>
                          <a:endParaRPr lang="en-US"/>
                        </a:p>
                      </a:txBody>
                      <a:tcPr>
                        <a:blipFill>
                          <a:blip r:embed="rId4"/>
                          <a:stretch>
                            <a:fillRect l="-239037" t="-286667" r="-1070" b="-315000"/>
                          </a:stretch>
                        </a:blipFill>
                      </a:tcPr>
                    </a:tc>
                    <a:extLst>
                      <a:ext uri="{0D108BD9-81ED-4DB2-BD59-A6C34878D82A}">
                        <a16:rowId xmlns:a16="http://schemas.microsoft.com/office/drawing/2014/main" val="3730716541"/>
                      </a:ext>
                    </a:extLst>
                  </a:tr>
                  <a:tr h="368723">
                    <a:tc>
                      <a:txBody>
                        <a:bodyPr/>
                        <a:lstStyle/>
                        <a:p>
                          <a:endParaRPr lang="en-VN"/>
                        </a:p>
                      </a:txBody>
                      <a:tcPr/>
                    </a:tc>
                    <a:tc>
                      <a:txBody>
                        <a:bodyPr/>
                        <a:lstStyle/>
                        <a:p>
                          <a:endParaRPr lang="en-VN" dirty="0"/>
                        </a:p>
                      </a:txBody>
                      <a:tcPr/>
                    </a:tc>
                    <a:tc>
                      <a:txBody>
                        <a:bodyPr/>
                        <a:lstStyle/>
                        <a:p>
                          <a:endParaRPr lang="en-VN"/>
                        </a:p>
                      </a:txBody>
                      <a:tcPr/>
                    </a:tc>
                    <a:extLst>
                      <a:ext uri="{0D108BD9-81ED-4DB2-BD59-A6C34878D82A}">
                        <a16:rowId xmlns:a16="http://schemas.microsoft.com/office/drawing/2014/main" val="2408891229"/>
                      </a:ext>
                    </a:extLst>
                  </a:tr>
                  <a:tr h="368723">
                    <a:tc>
                      <a:txBody>
                        <a:bodyPr/>
                        <a:lstStyle/>
                        <a:p>
                          <a:endParaRPr lang="en-VN"/>
                        </a:p>
                      </a:txBody>
                      <a:tcPr/>
                    </a:tc>
                    <a:tc>
                      <a:txBody>
                        <a:bodyPr/>
                        <a:lstStyle/>
                        <a:p>
                          <a:endParaRPr lang="en-VN"/>
                        </a:p>
                      </a:txBody>
                      <a:tcPr/>
                    </a:tc>
                    <a:tc>
                      <a:txBody>
                        <a:bodyPr/>
                        <a:lstStyle/>
                        <a:p>
                          <a:endParaRPr lang="en-VN"/>
                        </a:p>
                      </a:txBody>
                      <a:tcPr/>
                    </a:tc>
                    <a:extLst>
                      <a:ext uri="{0D108BD9-81ED-4DB2-BD59-A6C34878D82A}">
                        <a16:rowId xmlns:a16="http://schemas.microsoft.com/office/drawing/2014/main" val="3606096237"/>
                      </a:ext>
                    </a:extLst>
                  </a:tr>
                  <a:tr h="368723">
                    <a:tc>
                      <a:txBody>
                        <a:bodyPr/>
                        <a:lstStyle/>
                        <a:p>
                          <a:endParaRPr lang="en-US"/>
                        </a:p>
                      </a:txBody>
                      <a:tcPr>
                        <a:blipFill>
                          <a:blip r:embed="rId4"/>
                          <a:stretch>
                            <a:fillRect l="-415" t="-578689" r="-163485" b="-11475"/>
                          </a:stretch>
                        </a:blipFill>
                      </a:tcPr>
                    </a:tc>
                    <a:tc>
                      <a:txBody>
                        <a:bodyPr/>
                        <a:lstStyle/>
                        <a:p>
                          <a:endParaRPr lang="en-US"/>
                        </a:p>
                      </a:txBody>
                      <a:tcPr>
                        <a:blipFill>
                          <a:blip r:embed="rId4"/>
                          <a:stretch>
                            <a:fillRect l="-118049" t="-578689" r="-92195" b="-11475"/>
                          </a:stretch>
                        </a:blipFill>
                      </a:tcPr>
                    </a:tc>
                    <a:tc>
                      <a:txBody>
                        <a:bodyPr/>
                        <a:lstStyle/>
                        <a:p>
                          <a:endParaRPr lang="en-US"/>
                        </a:p>
                      </a:txBody>
                      <a:tcPr>
                        <a:blipFill>
                          <a:blip r:embed="rId4"/>
                          <a:stretch>
                            <a:fillRect l="-239037" t="-578689" r="-1070" b="-11475"/>
                          </a:stretch>
                        </a:blipFill>
                      </a:tcPr>
                    </a:tc>
                    <a:extLst>
                      <a:ext uri="{0D108BD9-81ED-4DB2-BD59-A6C34878D82A}">
                        <a16:rowId xmlns:a16="http://schemas.microsoft.com/office/drawing/2014/main" val="486765102"/>
                      </a:ext>
                    </a:extLst>
                  </a:tr>
                </a:tbl>
              </a:graphicData>
            </a:graphic>
          </p:graphicFrame>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A768CE2-A262-4A36-8B98-97EB96CB2F16}"/>
                  </a:ext>
                </a:extLst>
              </p:cNvPr>
              <p:cNvSpPr txBox="1"/>
              <p:nvPr/>
            </p:nvSpPr>
            <p:spPr>
              <a:xfrm>
                <a:off x="207965" y="3912389"/>
                <a:ext cx="72968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𝑗</m:t>
                          </m:r>
                        </m:sub>
                      </m:sSub>
                    </m:oMath>
                  </m:oMathPara>
                </a14:m>
                <a:endParaRPr lang="en-VN" dirty="0"/>
              </a:p>
            </p:txBody>
          </p:sp>
        </mc:Choice>
        <mc:Fallback xmlns="">
          <p:sp>
            <p:nvSpPr>
              <p:cNvPr id="36" name="TextBox 35">
                <a:extLst>
                  <a:ext uri="{FF2B5EF4-FFF2-40B4-BE49-F238E27FC236}">
                    <a16:creationId xmlns:a16="http://schemas.microsoft.com/office/drawing/2014/main" id="{3A768CE2-A262-4A36-8B98-97EB96CB2F16}"/>
                  </a:ext>
                </a:extLst>
              </p:cNvPr>
              <p:cNvSpPr txBox="1">
                <a:spLocks noRot="1" noChangeAspect="1" noMove="1" noResize="1" noEditPoints="1" noAdjustHandles="1" noChangeArrowheads="1" noChangeShapeType="1" noTextEdit="1"/>
              </p:cNvSpPr>
              <p:nvPr/>
            </p:nvSpPr>
            <p:spPr>
              <a:xfrm>
                <a:off x="207965" y="3912389"/>
                <a:ext cx="729687" cy="391646"/>
              </a:xfrm>
              <a:prstGeom prst="rect">
                <a:avLst/>
              </a:prstGeom>
              <a:blipFill>
                <a:blip r:embed="rId5"/>
                <a:stretch>
                  <a:fillRect b="-781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D4051091-D182-489F-9FDD-79A5E6550561}"/>
              </a:ext>
            </a:extLst>
          </p:cNvPr>
          <p:cNvCxnSpPr>
            <a:cxnSpLocks/>
          </p:cNvCxnSpPr>
          <p:nvPr/>
        </p:nvCxnSpPr>
        <p:spPr>
          <a:xfrm>
            <a:off x="0" y="4489388"/>
            <a:ext cx="10131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274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1709EE5-7873-4CF1-A46D-3C65E98053E6}"/>
              </a:ext>
            </a:extLst>
          </p:cNvPr>
          <p:cNvSpPr/>
          <p:nvPr/>
        </p:nvSpPr>
        <p:spPr>
          <a:xfrm>
            <a:off x="0" y="3369457"/>
            <a:ext cx="3679722" cy="2676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21</a:t>
            </a:fld>
            <a:endParaRPr lang="en-US"/>
          </a:p>
        </p:txBody>
      </p:sp>
      <p:pic>
        <p:nvPicPr>
          <p:cNvPr id="9" name="Content Placeholder 3">
            <a:extLst>
              <a:ext uri="{FF2B5EF4-FFF2-40B4-BE49-F238E27FC236}">
                <a16:creationId xmlns:a16="http://schemas.microsoft.com/office/drawing/2014/main" id="{8F00CE55-53C3-40F5-B7FD-88AF24767800}"/>
              </a:ext>
            </a:extLst>
          </p:cNvPr>
          <p:cNvPicPr>
            <a:picLocks/>
          </p:cNvPicPr>
          <p:nvPr/>
        </p:nvPicPr>
        <p:blipFill>
          <a:blip r:embed="rId3"/>
          <a:stretch>
            <a:fillRect/>
          </a:stretch>
        </p:blipFill>
        <p:spPr>
          <a:xfrm>
            <a:off x="1643604" y="1882424"/>
            <a:ext cx="6868676" cy="2112370"/>
          </a:xfrm>
          <a:prstGeom prst="rect">
            <a:avLst/>
          </a:prstGeom>
        </p:spPr>
      </p:pic>
      <p:sp>
        <p:nvSpPr>
          <p:cNvPr id="22" name="Content Placeholder 15">
            <a:extLst>
              <a:ext uri="{FF2B5EF4-FFF2-40B4-BE49-F238E27FC236}">
                <a16:creationId xmlns:a16="http://schemas.microsoft.com/office/drawing/2014/main" id="{CE5707FC-4708-4D73-B948-AD2A91CAABF2}"/>
              </a:ext>
            </a:extLst>
          </p:cNvPr>
          <p:cNvSpPr txBox="1">
            <a:spLocks/>
          </p:cNvSpPr>
          <p:nvPr/>
        </p:nvSpPr>
        <p:spPr>
          <a:xfrm>
            <a:off x="966565" y="4281151"/>
            <a:ext cx="10712231" cy="1853325"/>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 Dữ liệu đầu 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endParaRPr lang="en-US" dirty="0">
              <a:latin typeface="Times New Roman" panose="02020603050405020304" pitchFamily="18" charset="0"/>
              <a:cs typeface="Times New Roman" panose="02020603050405020304" pitchFamily="18" charset="0"/>
            </a:endParaRPr>
          </a:p>
          <a:p>
            <a:pPr>
              <a:buClr>
                <a:schemeClr val="accent2"/>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Q-value</a:t>
            </a:r>
          </a:p>
          <a:p>
            <a:pPr>
              <a:buClr>
                <a:schemeClr val="accent2"/>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endParaRPr lang="vi-V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0FFA66-B4D8-9848-95CA-2A56AA12E2D6}"/>
              </a:ext>
            </a:extLst>
          </p:cNvPr>
          <p:cNvSpPr txBox="1"/>
          <p:nvPr/>
        </p:nvSpPr>
        <p:spPr>
          <a:xfrm>
            <a:off x="3527206" y="1694772"/>
            <a:ext cx="2242922" cy="461665"/>
          </a:xfrm>
          <a:prstGeom prst="rect">
            <a:avLst/>
          </a:prstGeom>
          <a:noFill/>
        </p:spPr>
        <p:txBody>
          <a:bodyPr wrap="none" rtlCol="0">
            <a:spAutoFit/>
          </a:bodyPr>
          <a:lstStyle/>
          <a:p>
            <a:r>
              <a:rPr lang="en-VN" sz="2400" dirty="0">
                <a:latin typeface="Times New Roman" panose="02020603050405020304" pitchFamily="18" charset="0"/>
                <a:cs typeface="Times New Roman" panose="02020603050405020304" pitchFamily="18" charset="0"/>
              </a:rPr>
              <a:t>Deep Q-learning</a:t>
            </a:r>
          </a:p>
        </p:txBody>
      </p:sp>
      <p:sp>
        <p:nvSpPr>
          <p:cNvPr id="11" name="Title 3">
            <a:extLst>
              <a:ext uri="{FF2B5EF4-FFF2-40B4-BE49-F238E27FC236}">
                <a16:creationId xmlns:a16="http://schemas.microsoft.com/office/drawing/2014/main" id="{DAF4FAD9-DF80-774D-8AC3-60B94042C2CD}"/>
              </a:ext>
            </a:extLst>
          </p:cNvPr>
          <p:cNvSpPr>
            <a:spLocks noGrp="1"/>
          </p:cNvSpPr>
          <p:nvPr>
            <p:ph type="title"/>
          </p:nvPr>
        </p:nvSpPr>
        <p:spPr>
          <a:xfrm>
            <a:off x="518678" y="209028"/>
            <a:ext cx="6665893" cy="1147969"/>
          </a:xfrm>
        </p:spPr>
        <p:txBody>
          <a:bodyPr>
            <a:normAutofit/>
          </a:bodyPr>
          <a:lstStyle/>
          <a:p>
            <a:r>
              <a:rPr lang="vi-VN" dirty="0"/>
              <a:t>Học tăng cường sâu </a:t>
            </a:r>
            <a:endParaRPr lang="en-VN" dirty="0"/>
          </a:p>
        </p:txBody>
      </p:sp>
    </p:spTree>
    <p:extLst>
      <p:ext uri="{BB962C8B-B14F-4D97-AF65-F5344CB8AC3E}">
        <p14:creationId xmlns:p14="http://schemas.microsoft.com/office/powerpoint/2010/main" val="1583849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22</a:t>
            </a:fld>
            <a:endParaRPr lang="en-US"/>
          </a:p>
        </p:txBody>
      </p:sp>
      <p:sp>
        <p:nvSpPr>
          <p:cNvPr id="12" name="Content Placeholder 15">
            <a:extLst>
              <a:ext uri="{FF2B5EF4-FFF2-40B4-BE49-F238E27FC236}">
                <a16:creationId xmlns:a16="http://schemas.microsoft.com/office/drawing/2014/main" id="{9002D9E6-107D-45FC-9016-8E5C7DDCD944}"/>
              </a:ext>
            </a:extLst>
          </p:cNvPr>
          <p:cNvSpPr txBox="1">
            <a:spLocks/>
          </p:cNvSpPr>
          <p:nvPr/>
        </p:nvSpPr>
        <p:spPr>
          <a:xfrm>
            <a:off x="718457" y="4470321"/>
            <a:ext cx="9842065" cy="947972"/>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MC</a:t>
            </a:r>
          </a:p>
        </p:txBody>
      </p:sp>
      <p:sp>
        <p:nvSpPr>
          <p:cNvPr id="13" name="Content Placeholder 15">
            <a:extLst>
              <a:ext uri="{FF2B5EF4-FFF2-40B4-BE49-F238E27FC236}">
                <a16:creationId xmlns:a16="http://schemas.microsoft.com/office/drawing/2014/main" id="{829CC8CC-696A-4166-B953-DA180D7DD3C8}"/>
              </a:ext>
            </a:extLst>
          </p:cNvPr>
          <p:cNvSpPr txBox="1">
            <a:spLocks/>
          </p:cNvSpPr>
          <p:nvPr/>
        </p:nvSpPr>
        <p:spPr>
          <a:xfrm>
            <a:off x="718457" y="4999984"/>
            <a:ext cx="8434492" cy="1356366"/>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2"/>
              </a:buClr>
              <a:buFont typeface="Arial" panose="020B0604020202020204" pitchFamily="34" charset="0"/>
              <a:buNone/>
            </a:pPr>
            <a:r>
              <a:rPr lang="vi-VN">
                <a:latin typeface="Times New Roman" panose="02020603050405020304" pitchFamily="18" charset="0"/>
                <a:cs typeface="Times New Roman" panose="02020603050405020304" pitchFamily="18" charset="0"/>
              </a:rPr>
              <a:t> </a:t>
            </a:r>
          </a:p>
          <a:p>
            <a:pPr>
              <a:buClr>
                <a:schemeClr val="accent2"/>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 Hành động: lựa chọn điểm </a:t>
            </a:r>
            <a:r>
              <a:rPr lang="vi-VN">
                <a:latin typeface="Times New Roman" panose="02020603050405020304" pitchFamily="18" charset="0"/>
                <a:cs typeface="Times New Roman" panose="02020603050405020304" pitchFamily="18" charset="0"/>
              </a:rPr>
              <a:t>sạc tiếp theo của thiết bị di động</a:t>
            </a:r>
            <a:endParaRPr lang="vi-VN" dirty="0">
              <a:latin typeface="Times New Roman" panose="02020603050405020304" pitchFamily="18" charset="0"/>
              <a:cs typeface="Times New Roman" panose="02020603050405020304" pitchFamily="18" charset="0"/>
            </a:endParaRPr>
          </a:p>
        </p:txBody>
      </p:sp>
      <p:sp>
        <p:nvSpPr>
          <p:cNvPr id="15" name="Content Placeholder 15">
            <a:extLst>
              <a:ext uri="{FF2B5EF4-FFF2-40B4-BE49-F238E27FC236}">
                <a16:creationId xmlns:a16="http://schemas.microsoft.com/office/drawing/2014/main" id="{1541C7EE-DA9E-4BF5-B54C-6FFD8A8E7920}"/>
              </a:ext>
            </a:extLst>
          </p:cNvPr>
          <p:cNvSpPr txBox="1">
            <a:spLocks/>
          </p:cNvSpPr>
          <p:nvPr/>
        </p:nvSpPr>
        <p:spPr>
          <a:xfrm>
            <a:off x="718457" y="2558277"/>
            <a:ext cx="9842065" cy="1668879"/>
          </a:xfrm>
          <a:prstGeom prst="rect">
            <a:avLst/>
          </a:prstGeom>
        </p:spPr>
        <p:txBody>
          <a:bodyPr>
            <a:no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 Trạng thái:</a:t>
            </a:r>
          </a:p>
          <a:p>
            <a:pPr marL="0" indent="0">
              <a:buClr>
                <a:schemeClr val="accent2"/>
              </a:buClr>
              <a:buFont typeface="Arial" panose="020B0604020202020204" pitchFamily="34" charset="0"/>
              <a:buNone/>
            </a:pPr>
            <a:r>
              <a:rPr lang="en-US" dirty="0">
                <a:latin typeface="Times New Roman" panose="02020603050405020304" pitchFamily="18" charset="0"/>
                <a:cs typeface="Times New Roman" panose="02020603050405020304" pitchFamily="18" charset="0"/>
              </a:rPr>
              <a:t>	N</a:t>
            </a:r>
            <a:r>
              <a:rPr lang="vi-VN" dirty="0">
                <a:latin typeface="Times New Roman" panose="02020603050405020304" pitchFamily="18" charset="0"/>
                <a:cs typeface="Times New Roman" panose="02020603050405020304" pitchFamily="18" charset="0"/>
              </a:rPr>
              <a:t>ăng lượng còn lại của mỗi nút </a:t>
            </a:r>
            <a:r>
              <a:rPr lang="vi-VN">
                <a:latin typeface="Times New Roman" panose="02020603050405020304" pitchFamily="18" charset="0"/>
                <a:cs typeface="Times New Roman" panose="02020603050405020304" pitchFamily="18" charset="0"/>
              </a:rPr>
              <a:t>cảm biến</a:t>
            </a:r>
            <a:endParaRPr lang="en-US">
              <a:latin typeface="Times New Roman" panose="02020603050405020304" pitchFamily="18" charset="0"/>
              <a:cs typeface="Times New Roman" panose="02020603050405020304" pitchFamily="18" charset="0"/>
            </a:endParaRPr>
          </a:p>
          <a:p>
            <a:pPr marL="0" indent="0">
              <a:buClr>
                <a:schemeClr val="accent2"/>
              </a:buClr>
              <a:buFont typeface="Arial" panose="020B0604020202020204" pitchFamily="34" charset="0"/>
              <a:buNone/>
            </a:pPr>
            <a:r>
              <a:rPr lang="en-US">
                <a:latin typeface="Times New Roman" panose="02020603050405020304" pitchFamily="18" charset="0"/>
                <a:cs typeface="Times New Roman" panose="02020603050405020304" pitchFamily="18" charset="0"/>
              </a:rPr>
              <a:t>	Mức năng lượng tiêu thụ của các nút cảm biến</a:t>
            </a:r>
            <a:endParaRPr lang="vi-VN" dirty="0">
              <a:latin typeface="Times New Roman" panose="02020603050405020304" pitchFamily="18" charset="0"/>
              <a:cs typeface="Times New Roman" panose="02020603050405020304" pitchFamily="18" charset="0"/>
            </a:endParaRPr>
          </a:p>
          <a:p>
            <a:pPr marL="0" indent="0">
              <a:buClr>
                <a:schemeClr val="accent2"/>
              </a:buClr>
              <a:buFont typeface="Arial" panose="020B0604020202020204" pitchFamily="34" charset="0"/>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Vị trí hiện tại của </a:t>
            </a:r>
            <a:r>
              <a:rPr lang="en-US" dirty="0">
                <a:latin typeface="Times New Roman" panose="02020603050405020304" pitchFamily="18" charset="0"/>
                <a:cs typeface="Times New Roman" panose="02020603050405020304" pitchFamily="18" charset="0"/>
              </a:rPr>
              <a:t>MC</a:t>
            </a:r>
            <a:endParaRPr lang="vi-VN" dirty="0">
              <a:latin typeface="Times New Roman" panose="02020603050405020304" pitchFamily="18" charset="0"/>
              <a:cs typeface="Times New Roman" panose="02020603050405020304" pitchFamily="18" charset="0"/>
            </a:endParaRPr>
          </a:p>
        </p:txBody>
      </p:sp>
      <p:sp>
        <p:nvSpPr>
          <p:cNvPr id="10" name="Title 3">
            <a:extLst>
              <a:ext uri="{FF2B5EF4-FFF2-40B4-BE49-F238E27FC236}">
                <a16:creationId xmlns:a16="http://schemas.microsoft.com/office/drawing/2014/main" id="{73D75CF9-29BB-7B4B-9813-CED196DE5340}"/>
              </a:ext>
            </a:extLst>
          </p:cNvPr>
          <p:cNvSpPr txBox="1">
            <a:spLocks/>
          </p:cNvSpPr>
          <p:nvPr/>
        </p:nvSpPr>
        <p:spPr>
          <a:xfrm>
            <a:off x="718457" y="1188149"/>
            <a:ext cx="9082522" cy="1147969"/>
          </a:xfrm>
          <a:prstGeom prst="rect">
            <a:avLst/>
          </a:prstGeom>
        </p:spPr>
        <p:txBody>
          <a:bodyPr vert="horz" lIns="91440" tIns="45720" rIns="91440" bIns="0" rtlCol="0" anchor="b">
            <a:normAutofit fontScale="97500" lnSpcReduction="10000"/>
          </a:bodyPr>
          <a:lstStyle>
            <a:lvl1pPr algn="l" defTabSz="914400" rtl="0" eaLnBrk="1" latinLnBrk="0" hangingPunct="1">
              <a:lnSpc>
                <a:spcPct val="90000"/>
              </a:lnSpc>
              <a:spcBef>
                <a:spcPct val="0"/>
              </a:spcBef>
              <a:buNone/>
              <a:defRPr lang="en-IN" sz="4400" b="1" kern="1200">
                <a:solidFill>
                  <a:schemeClr val="accent1"/>
                </a:solidFill>
                <a:latin typeface="Times New Roman" panose="02020603050405020304" pitchFamily="18" charset="0"/>
                <a:ea typeface="+mj-ea"/>
                <a:cs typeface="Times New Roman" panose="02020603050405020304" pitchFamily="18" charset="0"/>
              </a:defRPr>
            </a:lvl1pPr>
          </a:lstStyle>
          <a:p>
            <a:r>
              <a:rPr lang="vi-VN" dirty="0"/>
              <a:t>Mô hình hoá bài toán xác định điểm dừng sạc bằng học tăng cường sâu </a:t>
            </a:r>
            <a:endParaRPr lang="en-VN" dirty="0"/>
          </a:p>
        </p:txBody>
      </p:sp>
    </p:spTree>
    <p:extLst>
      <p:ext uri="{BB962C8B-B14F-4D97-AF65-F5344CB8AC3E}">
        <p14:creationId xmlns:p14="http://schemas.microsoft.com/office/powerpoint/2010/main" val="117906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0866-6BD0-4C68-B6B6-A57F68447226}"/>
              </a:ext>
            </a:extLst>
          </p:cNvPr>
          <p:cNvSpPr>
            <a:spLocks noGrp="1"/>
          </p:cNvSpPr>
          <p:nvPr>
            <p:ph type="title"/>
          </p:nvPr>
        </p:nvSpPr>
        <p:spPr/>
        <p:txBody>
          <a:bodyPr/>
          <a:lstStyle/>
          <a:p>
            <a:r>
              <a:rPr lang="en-US"/>
              <a:t>Mô hình Deep Q-learning</a:t>
            </a:r>
          </a:p>
        </p:txBody>
      </p:sp>
      <p:sp>
        <p:nvSpPr>
          <p:cNvPr id="35" name="Rectangle 34">
            <a:extLst>
              <a:ext uri="{FF2B5EF4-FFF2-40B4-BE49-F238E27FC236}">
                <a16:creationId xmlns:a16="http://schemas.microsoft.com/office/drawing/2014/main" id="{0056EE65-0664-4741-B66B-84D79C9057A4}"/>
              </a:ext>
            </a:extLst>
          </p:cNvPr>
          <p:cNvSpPr/>
          <p:nvPr/>
        </p:nvSpPr>
        <p:spPr>
          <a:xfrm>
            <a:off x="4199854" y="3358855"/>
            <a:ext cx="1734608" cy="8763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VN" dirty="0">
                <a:latin typeface="Times New Roman" panose="02020603050405020304" pitchFamily="18" charset="0"/>
                <a:cs typeface="Times New Roman" panose="02020603050405020304" pitchFamily="18" charset="0"/>
              </a:rPr>
              <a:t>DQN1</a:t>
            </a:r>
          </a:p>
          <a:p>
            <a:pPr algn="ctr"/>
            <a:r>
              <a:rPr lang="en-US">
                <a:latin typeface="Times New Roman" panose="02020603050405020304" pitchFamily="18" charset="0"/>
                <a:cs typeface="Times New Roman" panose="02020603050405020304" pitchFamily="18" charset="0"/>
              </a:rPr>
              <a:t>Mạng chính</a:t>
            </a:r>
            <a:endParaRPr lang="en-VN" dirty="0">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75F86C58-27AF-40E7-87ED-2A1D0DDB4501}"/>
              </a:ext>
            </a:extLst>
          </p:cNvPr>
          <p:cNvCxnSpPr>
            <a:cxnSpLocks/>
            <a:endCxn id="35" idx="0"/>
          </p:cNvCxnSpPr>
          <p:nvPr/>
        </p:nvCxnSpPr>
        <p:spPr>
          <a:xfrm>
            <a:off x="5067158" y="2675599"/>
            <a:ext cx="0" cy="6832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9D408C9-041B-4B3D-B493-3E8914DC63E7}"/>
                  </a:ext>
                </a:extLst>
              </p:cNvPr>
              <p:cNvSpPr txBox="1"/>
              <p:nvPr/>
            </p:nvSpPr>
            <p:spPr>
              <a:xfrm>
                <a:off x="4599655" y="2371045"/>
                <a:ext cx="1436868"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Trạng thái</a:t>
                </a:r>
                <a:r>
                  <a:rPr lang="en-VN">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VN" dirty="0">
                    <a:latin typeface="Times New Roman" panose="02020603050405020304" pitchFamily="18" charset="0"/>
                    <a:cs typeface="Times New Roman" panose="02020603050405020304" pitchFamily="18" charset="0"/>
                  </a:rPr>
                  <a:t> </a:t>
                </a:r>
              </a:p>
            </p:txBody>
          </p:sp>
        </mc:Choice>
        <mc:Fallback xmlns="">
          <p:sp>
            <p:nvSpPr>
              <p:cNvPr id="37" name="TextBox 36">
                <a:extLst>
                  <a:ext uri="{FF2B5EF4-FFF2-40B4-BE49-F238E27FC236}">
                    <a16:creationId xmlns:a16="http://schemas.microsoft.com/office/drawing/2014/main" id="{F9D408C9-041B-4B3D-B493-3E8914DC63E7}"/>
                  </a:ext>
                </a:extLst>
              </p:cNvPr>
              <p:cNvSpPr txBox="1">
                <a:spLocks noRot="1" noChangeAspect="1" noMove="1" noResize="1" noEditPoints="1" noAdjustHandles="1" noChangeArrowheads="1" noChangeShapeType="1" noTextEdit="1"/>
              </p:cNvSpPr>
              <p:nvPr/>
            </p:nvSpPr>
            <p:spPr>
              <a:xfrm>
                <a:off x="4599655" y="2371045"/>
                <a:ext cx="1436868" cy="369332"/>
              </a:xfrm>
              <a:prstGeom prst="rect">
                <a:avLst/>
              </a:prstGeom>
              <a:blipFill>
                <a:blip r:embed="rId3"/>
                <a:stretch>
                  <a:fillRect l="-3830" t="-9836" b="-24590"/>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514B41CA-7F67-4C44-9107-D367C91B6D3C}"/>
              </a:ext>
            </a:extLst>
          </p:cNvPr>
          <p:cNvSpPr txBox="1"/>
          <p:nvPr/>
        </p:nvSpPr>
        <p:spPr>
          <a:xfrm>
            <a:off x="5980983" y="3013132"/>
            <a:ext cx="1531188" cy="646331"/>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Tập các giá trị</a:t>
            </a:r>
          </a:p>
          <a:p>
            <a:r>
              <a:rPr lang="en-US">
                <a:latin typeface="Times New Roman" panose="02020603050405020304" pitchFamily="18" charset="0"/>
                <a:cs typeface="Times New Roman" panose="02020603050405020304" pitchFamily="18" charset="0"/>
              </a:rPr>
              <a:t>tương ứng</a:t>
            </a:r>
            <a:endParaRPr lang="en-US" dirty="0">
              <a:latin typeface="Times New Roman" panose="02020603050405020304" pitchFamily="18" charset="0"/>
              <a:cs typeface="Times New Roman" panose="02020603050405020304" pitchFamily="18" charset="0"/>
            </a:endParaRPr>
          </a:p>
        </p:txBody>
      </p:sp>
      <p:sp>
        <p:nvSpPr>
          <p:cNvPr id="39" name="Snip Single Corner Rectangle 13">
            <a:extLst>
              <a:ext uri="{FF2B5EF4-FFF2-40B4-BE49-F238E27FC236}">
                <a16:creationId xmlns:a16="http://schemas.microsoft.com/office/drawing/2014/main" id="{F0EE82FB-8BD5-4BEA-B8AE-075648365E28}"/>
              </a:ext>
            </a:extLst>
          </p:cNvPr>
          <p:cNvSpPr/>
          <p:nvPr/>
        </p:nvSpPr>
        <p:spPr>
          <a:xfrm>
            <a:off x="9936194" y="4760716"/>
            <a:ext cx="1807871" cy="640114"/>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Times New Roman" panose="02020603050405020304" pitchFamily="18" charset="0"/>
              <a:cs typeface="Times New Roman" panose="02020603050405020304" pitchFamily="18" charset="0"/>
            </a:endParaRPr>
          </a:p>
        </p:txBody>
      </p:sp>
      <p:sp>
        <p:nvSpPr>
          <p:cNvPr id="40" name="Snip Single Corner Rectangle 14">
            <a:extLst>
              <a:ext uri="{FF2B5EF4-FFF2-40B4-BE49-F238E27FC236}">
                <a16:creationId xmlns:a16="http://schemas.microsoft.com/office/drawing/2014/main" id="{53690B58-0A1E-4523-A813-94DE0E46F224}"/>
              </a:ext>
            </a:extLst>
          </p:cNvPr>
          <p:cNvSpPr/>
          <p:nvPr/>
        </p:nvSpPr>
        <p:spPr>
          <a:xfrm>
            <a:off x="10096955" y="4884479"/>
            <a:ext cx="1807871" cy="640114"/>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BEE910DD-AD60-46F7-8618-4495F652F1CD}"/>
                  </a:ext>
                </a:extLst>
              </p:cNvPr>
              <p:cNvSpPr/>
              <p:nvPr/>
            </p:nvSpPr>
            <p:spPr>
              <a:xfrm>
                <a:off x="9775433" y="4974099"/>
                <a:ext cx="2142190" cy="369332"/>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VN" dirty="0">
                  <a:latin typeface="Times New Roman" panose="02020603050405020304" pitchFamily="18" charset="0"/>
                  <a:cs typeface="Times New Roman" panose="02020603050405020304" pitchFamily="18" charset="0"/>
                </a:endParaRPr>
              </a:p>
            </p:txBody>
          </p:sp>
        </mc:Choice>
        <mc:Fallback xmlns="">
          <p:sp>
            <p:nvSpPr>
              <p:cNvPr id="41" name="Rectangle 40">
                <a:extLst>
                  <a:ext uri="{FF2B5EF4-FFF2-40B4-BE49-F238E27FC236}">
                    <a16:creationId xmlns:a16="http://schemas.microsoft.com/office/drawing/2014/main" id="{BEE910DD-AD60-46F7-8618-4495F652F1CD}"/>
                  </a:ext>
                </a:extLst>
              </p:cNvPr>
              <p:cNvSpPr>
                <a:spLocks noRot="1" noChangeAspect="1" noMove="1" noResize="1" noEditPoints="1" noAdjustHandles="1" noChangeArrowheads="1" noChangeShapeType="1" noTextEdit="1"/>
              </p:cNvSpPr>
              <p:nvPr/>
            </p:nvSpPr>
            <p:spPr>
              <a:xfrm>
                <a:off x="9775433" y="4974099"/>
                <a:ext cx="2142190" cy="369332"/>
              </a:xfrm>
              <a:prstGeom prst="rect">
                <a:avLst/>
              </a:prstGeom>
              <a:blipFill>
                <a:blip r:embed="rId4"/>
                <a:stretch>
                  <a:fillRect b="-13115"/>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DC101806-F5CE-4E9C-B35E-F8EBCDC532D6}"/>
              </a:ext>
            </a:extLst>
          </p:cNvPr>
          <p:cNvCxnSpPr/>
          <p:nvPr/>
        </p:nvCxnSpPr>
        <p:spPr>
          <a:xfrm>
            <a:off x="10933618" y="4167520"/>
            <a:ext cx="0" cy="5827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Parallelogram 42">
            <a:extLst>
              <a:ext uri="{FF2B5EF4-FFF2-40B4-BE49-F238E27FC236}">
                <a16:creationId xmlns:a16="http://schemas.microsoft.com/office/drawing/2014/main" id="{DD438648-51D0-4388-9CA7-6B63A737B86A}"/>
              </a:ext>
            </a:extLst>
          </p:cNvPr>
          <p:cNvSpPr/>
          <p:nvPr/>
        </p:nvSpPr>
        <p:spPr>
          <a:xfrm>
            <a:off x="6921294" y="5657993"/>
            <a:ext cx="2105420" cy="734786"/>
          </a:xfrm>
          <a:prstGeom prst="parallelogram">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a:latin typeface="Times New Roman" panose="02020603050405020304" pitchFamily="18" charset="0"/>
                <a:cs typeface="Times New Roman" panose="02020603050405020304" pitchFamily="18" charset="0"/>
              </a:rPr>
              <a:t>Training lại với một tập nhỏ trải nghiệm</a:t>
            </a:r>
            <a:endParaRPr lang="en-VN" sz="1600" dirty="0">
              <a:latin typeface="Times New Roman" panose="02020603050405020304" pitchFamily="18" charset="0"/>
              <a:cs typeface="Times New Roman" panose="02020603050405020304" pitchFamily="18" charset="0"/>
            </a:endParaRPr>
          </a:p>
        </p:txBody>
      </p:sp>
      <p:cxnSp>
        <p:nvCxnSpPr>
          <p:cNvPr id="44" name="Elbow Connector 22">
            <a:extLst>
              <a:ext uri="{FF2B5EF4-FFF2-40B4-BE49-F238E27FC236}">
                <a16:creationId xmlns:a16="http://schemas.microsoft.com/office/drawing/2014/main" id="{CBDCD31E-DC13-4BA6-9610-DAA098018934}"/>
              </a:ext>
            </a:extLst>
          </p:cNvPr>
          <p:cNvCxnSpPr>
            <a:cxnSpLocks/>
            <a:stCxn id="40" idx="1"/>
            <a:endCxn id="43" idx="2"/>
          </p:cNvCxnSpPr>
          <p:nvPr/>
        </p:nvCxnSpPr>
        <p:spPr>
          <a:xfrm rot="5400000">
            <a:off x="9717483" y="4741977"/>
            <a:ext cx="500793" cy="206602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23">
            <a:extLst>
              <a:ext uri="{FF2B5EF4-FFF2-40B4-BE49-F238E27FC236}">
                <a16:creationId xmlns:a16="http://schemas.microsoft.com/office/drawing/2014/main" id="{16F83965-D74A-410C-A66F-402BADAD3D8C}"/>
              </a:ext>
            </a:extLst>
          </p:cNvPr>
          <p:cNvCxnSpPr>
            <a:cxnSpLocks/>
            <a:stCxn id="43" idx="5"/>
            <a:endCxn id="35" idx="2"/>
          </p:cNvCxnSpPr>
          <p:nvPr/>
        </p:nvCxnSpPr>
        <p:spPr>
          <a:xfrm rot="10800000">
            <a:off x="5067158" y="4235156"/>
            <a:ext cx="1945984" cy="179023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Parallelogram 45">
            <a:extLst>
              <a:ext uri="{FF2B5EF4-FFF2-40B4-BE49-F238E27FC236}">
                <a16:creationId xmlns:a16="http://schemas.microsoft.com/office/drawing/2014/main" id="{FFCFF1C8-3D7D-450B-B16F-488F8CDA4E85}"/>
              </a:ext>
            </a:extLst>
          </p:cNvPr>
          <p:cNvSpPr/>
          <p:nvPr/>
        </p:nvSpPr>
        <p:spPr>
          <a:xfrm>
            <a:off x="4116986" y="5042930"/>
            <a:ext cx="1839294" cy="620388"/>
          </a:xfrm>
          <a:prstGeom prst="parallelogram">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a:latin typeface="Times New Roman" panose="02020603050405020304" pitchFamily="18" charset="0"/>
                <a:cs typeface="Times New Roman" panose="02020603050405020304" pitchFamily="18" charset="0"/>
              </a:rPr>
              <a:t>Cập nhật trọng số</a:t>
            </a:r>
            <a:endParaRPr lang="en-VN" sz="1600"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2FF8184D-EF61-4BDF-A2A7-6082DF882968}"/>
              </a:ext>
            </a:extLst>
          </p:cNvPr>
          <p:cNvSpPr/>
          <p:nvPr/>
        </p:nvSpPr>
        <p:spPr>
          <a:xfrm>
            <a:off x="205931" y="3406942"/>
            <a:ext cx="1854549" cy="876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VN" dirty="0">
                <a:latin typeface="Times New Roman" panose="02020603050405020304" pitchFamily="18" charset="0"/>
                <a:cs typeface="Times New Roman" panose="02020603050405020304" pitchFamily="18" charset="0"/>
              </a:rPr>
              <a:t>DQN2</a:t>
            </a:r>
          </a:p>
          <a:p>
            <a:pPr algn="ctr"/>
            <a:r>
              <a:rPr lang="en-US">
                <a:latin typeface="Times New Roman" panose="02020603050405020304" pitchFamily="18" charset="0"/>
                <a:cs typeface="Times New Roman" panose="02020603050405020304" pitchFamily="18" charset="0"/>
              </a:rPr>
              <a:t>Mạng mục tiêu</a:t>
            </a:r>
            <a:endParaRPr lang="en-VN" dirty="0">
              <a:latin typeface="Times New Roman" panose="02020603050405020304" pitchFamily="18" charset="0"/>
              <a:cs typeface="Times New Roman" panose="02020603050405020304" pitchFamily="18" charset="0"/>
            </a:endParaRPr>
          </a:p>
        </p:txBody>
      </p:sp>
      <p:cxnSp>
        <p:nvCxnSpPr>
          <p:cNvPr id="48" name="Elbow Connector 30">
            <a:extLst>
              <a:ext uri="{FF2B5EF4-FFF2-40B4-BE49-F238E27FC236}">
                <a16:creationId xmlns:a16="http://schemas.microsoft.com/office/drawing/2014/main" id="{35690633-5D77-4877-B231-976F50883EE3}"/>
              </a:ext>
            </a:extLst>
          </p:cNvPr>
          <p:cNvCxnSpPr>
            <a:cxnSpLocks/>
            <a:endCxn id="47" idx="2"/>
          </p:cNvCxnSpPr>
          <p:nvPr/>
        </p:nvCxnSpPr>
        <p:spPr>
          <a:xfrm rot="10800000">
            <a:off x="1133207" y="4283243"/>
            <a:ext cx="3945587" cy="45010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AAA0A42B-CE35-46E0-83FD-204F1D3F17E8}"/>
              </a:ext>
            </a:extLst>
          </p:cNvPr>
          <p:cNvSpPr/>
          <p:nvPr/>
        </p:nvSpPr>
        <p:spPr>
          <a:xfrm>
            <a:off x="2006188" y="4331328"/>
            <a:ext cx="2062772" cy="804046"/>
          </a:xfrm>
          <a:prstGeom prst="diamon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Sau một số lần</a:t>
            </a:r>
            <a:endParaRPr lang="en-VN" sz="14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BBD60E71-94DB-4741-8661-DD9155FBCF85}"/>
              </a:ext>
            </a:extLst>
          </p:cNvPr>
          <p:cNvSpPr/>
          <p:nvPr/>
        </p:nvSpPr>
        <p:spPr>
          <a:xfrm>
            <a:off x="7165" y="4907570"/>
            <a:ext cx="3332964" cy="646331"/>
          </a:xfrm>
          <a:prstGeom prst="rect">
            <a:avLst/>
          </a:prstGeom>
        </p:spPr>
        <p:txBody>
          <a:bodyPr wrap="none">
            <a:spAutoFit/>
          </a:bodyPr>
          <a:lstStyle/>
          <a:p>
            <a:pPr algn="ctr"/>
            <a:r>
              <a:rPr lang="en-US">
                <a:latin typeface="Times New Roman" panose="02020603050405020304" pitchFamily="18" charset="0"/>
                <a:cs typeface="Times New Roman" panose="02020603050405020304" pitchFamily="18" charset="0"/>
              </a:rPr>
              <a:t>Sao chép trọng số</a:t>
            </a:r>
            <a:endParaRPr lang="en-US" dirty="0">
              <a:latin typeface="Times New Roman" panose="02020603050405020304" pitchFamily="18" charset="0"/>
              <a:cs typeface="Times New Roman" panose="02020603050405020304" pitchFamily="18" charset="0"/>
            </a:endParaRPr>
          </a:p>
          <a:p>
            <a:pPr algn="ctr"/>
            <a:r>
              <a:rPr lang="en-US">
                <a:latin typeface="Times New Roman" panose="02020603050405020304" pitchFamily="18" charset="0"/>
                <a:cs typeface="Times New Roman" panose="02020603050405020304" pitchFamily="18" charset="0"/>
              </a:rPr>
              <a:t>DQN1 sang DQN2 sau </a:t>
            </a:r>
            <a:r>
              <a:rPr lang="en-US" dirty="0">
                <a:latin typeface="Times New Roman" panose="02020603050405020304" pitchFamily="18" charset="0"/>
                <a:cs typeface="Times New Roman" panose="02020603050405020304" pitchFamily="18" charset="0"/>
              </a:rPr>
              <a:t>M batches</a:t>
            </a:r>
            <a:endParaRPr lang="en-VN" dirty="0">
              <a:latin typeface="Times New Roman" panose="02020603050405020304" pitchFamily="18" charset="0"/>
              <a:cs typeface="Times New Roman" panose="02020603050405020304" pitchFamily="18" charset="0"/>
            </a:endParaRPr>
          </a:p>
        </p:txBody>
      </p:sp>
      <p:grpSp>
        <p:nvGrpSpPr>
          <p:cNvPr id="51" name="Group 50">
            <a:extLst>
              <a:ext uri="{FF2B5EF4-FFF2-40B4-BE49-F238E27FC236}">
                <a16:creationId xmlns:a16="http://schemas.microsoft.com/office/drawing/2014/main" id="{8675FC80-C400-4D1D-AF5B-5062E729F551}"/>
              </a:ext>
            </a:extLst>
          </p:cNvPr>
          <p:cNvGrpSpPr/>
          <p:nvPr/>
        </p:nvGrpSpPr>
        <p:grpSpPr>
          <a:xfrm>
            <a:off x="6661732" y="595090"/>
            <a:ext cx="5328831" cy="1871538"/>
            <a:chOff x="3902532" y="-224149"/>
            <a:chExt cx="5328831" cy="1871538"/>
          </a:xfrm>
        </p:grpSpPr>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913C4BA-7500-4AAD-8DF7-242729375B05}"/>
                    </a:ext>
                  </a:extLst>
                </p:cNvPr>
                <p:cNvSpPr txBox="1"/>
                <p:nvPr/>
              </p:nvSpPr>
              <p:spPr>
                <a:xfrm>
                  <a:off x="3902532" y="-224149"/>
                  <a:ext cx="5328831" cy="7938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 </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2</m:t>
                                                </m:r>
                                              </m:sub>
                                            </m:sSub>
                                          </m:e>
                                        </m:d>
                                      </m:e>
                                    </m:func>
                                  </m:e>
                                </m:d>
                              </m:e>
                            </m:d>
                          </m:e>
                          <m:sup>
                            <m:r>
                              <a:rPr lang="en-US" b="0" i="1" smtClean="0">
                                <a:latin typeface="Cambria Math" panose="02040503050406030204" pitchFamily="18" charset="0"/>
                              </a:rPr>
                              <m:t>2</m:t>
                            </m:r>
                          </m:sup>
                        </m:sSup>
                      </m:oMath>
                    </m:oMathPara>
                  </a14:m>
                  <a:endParaRPr lang="en-VN" dirty="0"/>
                </a:p>
              </p:txBody>
            </p:sp>
          </mc:Choice>
          <mc:Fallback xmlns="">
            <p:sp>
              <p:nvSpPr>
                <p:cNvPr id="42" name="TextBox 41">
                  <a:extLst>
                    <a:ext uri="{FF2B5EF4-FFF2-40B4-BE49-F238E27FC236}">
                      <a16:creationId xmlns:a16="http://schemas.microsoft.com/office/drawing/2014/main" id="{2436558E-8DCD-5049-A620-9F5C3D04B965}"/>
                    </a:ext>
                  </a:extLst>
                </p:cNvPr>
                <p:cNvSpPr txBox="1">
                  <a:spLocks noRot="1" noChangeAspect="1" noMove="1" noResize="1" noEditPoints="1" noAdjustHandles="1" noChangeArrowheads="1" noChangeShapeType="1" noTextEdit="1"/>
                </p:cNvSpPr>
                <p:nvPr/>
              </p:nvSpPr>
              <p:spPr>
                <a:xfrm>
                  <a:off x="3902532" y="-224149"/>
                  <a:ext cx="5328831" cy="793872"/>
                </a:xfrm>
                <a:prstGeom prst="rect">
                  <a:avLst/>
                </a:prstGeom>
                <a:blipFill>
                  <a:blip r:embed="rId5"/>
                  <a:stretch>
                    <a:fillRect/>
                  </a:stretch>
                </a:blipFill>
              </p:spPr>
              <p:txBody>
                <a:bodyPr/>
                <a:lstStyle/>
                <a:p>
                  <a:r>
                    <a:rPr lang="en-VN">
                      <a:noFill/>
                    </a:rPr>
                    <a:t> </a:t>
                  </a:r>
                </a:p>
              </p:txBody>
            </p:sp>
          </mc:Fallback>
        </mc:AlternateContent>
        <p:sp>
          <p:nvSpPr>
            <p:cNvPr id="53" name="TextBox 52">
              <a:extLst>
                <a:ext uri="{FF2B5EF4-FFF2-40B4-BE49-F238E27FC236}">
                  <a16:creationId xmlns:a16="http://schemas.microsoft.com/office/drawing/2014/main" id="{2C0D0CD6-DEAC-425C-BEE0-FFD52A50262A}"/>
                </a:ext>
              </a:extLst>
            </p:cNvPr>
            <p:cNvSpPr txBox="1"/>
            <p:nvPr/>
          </p:nvSpPr>
          <p:spPr>
            <a:xfrm>
              <a:off x="4157166" y="683217"/>
              <a:ext cx="1124026"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Từ </a:t>
              </a:r>
              <a:r>
                <a:rPr lang="en-US" dirty="0">
                  <a:latin typeface="Times New Roman" panose="02020603050405020304" pitchFamily="18" charset="0"/>
                  <a:cs typeface="Times New Roman" panose="02020603050405020304" pitchFamily="18" charset="0"/>
                </a:rPr>
                <a:t>DQN1</a:t>
              </a:r>
              <a:endParaRPr lang="en-VN"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A2936A90-2302-4701-AAF0-F025396C59B0}"/>
                </a:ext>
              </a:extLst>
            </p:cNvPr>
            <p:cNvSpPr txBox="1"/>
            <p:nvPr/>
          </p:nvSpPr>
          <p:spPr>
            <a:xfrm>
              <a:off x="6929687" y="745764"/>
              <a:ext cx="1124026"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Từ </a:t>
              </a:r>
              <a:r>
                <a:rPr lang="en-US" dirty="0">
                  <a:latin typeface="Times New Roman" panose="02020603050405020304" pitchFamily="18" charset="0"/>
                  <a:cs typeface="Times New Roman" panose="02020603050405020304" pitchFamily="18" charset="0"/>
                </a:rPr>
                <a:t>DQN2</a:t>
              </a:r>
              <a:endParaRPr lang="en-VN" dirty="0">
                <a:latin typeface="Times New Roman" panose="02020603050405020304" pitchFamily="18" charset="0"/>
                <a:cs typeface="Times New Roman" panose="02020603050405020304" pitchFamily="18" charset="0"/>
              </a:endParaRPr>
            </a:p>
          </p:txBody>
        </p:sp>
        <p:cxnSp>
          <p:nvCxnSpPr>
            <p:cNvPr id="55" name="Straight Arrow Connector 54">
              <a:extLst>
                <a:ext uri="{FF2B5EF4-FFF2-40B4-BE49-F238E27FC236}">
                  <a16:creationId xmlns:a16="http://schemas.microsoft.com/office/drawing/2014/main" id="{5FF5ED65-1AD5-44F8-B611-A4BFB836515D}"/>
                </a:ext>
              </a:extLst>
            </p:cNvPr>
            <p:cNvCxnSpPr>
              <a:cxnSpLocks/>
            </p:cNvCxnSpPr>
            <p:nvPr/>
          </p:nvCxnSpPr>
          <p:spPr>
            <a:xfrm>
              <a:off x="6338795" y="361092"/>
              <a:ext cx="0" cy="9518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3B21539-584D-474A-B35C-6638BBCA5DB4}"/>
                </a:ext>
              </a:extLst>
            </p:cNvPr>
            <p:cNvSpPr txBox="1"/>
            <p:nvPr/>
          </p:nvSpPr>
          <p:spPr>
            <a:xfrm>
              <a:off x="5171701" y="1278057"/>
              <a:ext cx="1726755"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Lấy ra từ bộ nhớ</a:t>
              </a:r>
              <a:endParaRPr lang="en-VN" dirty="0">
                <a:latin typeface="Times New Roman" panose="02020603050405020304" pitchFamily="18" charset="0"/>
                <a:cs typeface="Times New Roman" panose="02020603050405020304" pitchFamily="18" charset="0"/>
              </a:endParaRPr>
            </a:p>
          </p:txBody>
        </p:sp>
      </p:grpSp>
      <p:sp>
        <p:nvSpPr>
          <p:cNvPr id="57" name="Slide Number Placeholder 63">
            <a:extLst>
              <a:ext uri="{FF2B5EF4-FFF2-40B4-BE49-F238E27FC236}">
                <a16:creationId xmlns:a16="http://schemas.microsoft.com/office/drawing/2014/main" id="{08152092-F275-4990-B838-837730AEBF7A}"/>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9BB2A6-B617-304D-918B-64F2416861B5}" type="slidenum">
              <a:rPr lang="en-VN" smtClean="0"/>
              <a:pPr/>
              <a:t>23</a:t>
            </a:fld>
            <a:endParaRPr lang="en-VN"/>
          </a:p>
        </p:txBody>
      </p:sp>
      <mc:AlternateContent xmlns:mc="http://schemas.openxmlformats.org/markup-compatibility/2006" xmlns:a14="http://schemas.microsoft.com/office/drawing/2010/main">
        <mc:Choice Requires="a14">
          <p:sp>
            <p:nvSpPr>
              <p:cNvPr id="58" name="Parallelogram 57">
                <a:extLst>
                  <a:ext uri="{FF2B5EF4-FFF2-40B4-BE49-F238E27FC236}">
                    <a16:creationId xmlns:a16="http://schemas.microsoft.com/office/drawing/2014/main" id="{99BD876E-C320-4CDD-B97C-6F8E690BE9B7}"/>
                  </a:ext>
                </a:extLst>
              </p:cNvPr>
              <p:cNvSpPr/>
              <p:nvPr/>
            </p:nvSpPr>
            <p:spPr>
              <a:xfrm>
                <a:off x="10052277" y="3414473"/>
                <a:ext cx="1933792" cy="734786"/>
              </a:xfrm>
              <a:prstGeom prst="parallelogram">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a:latin typeface="Times New Roman" panose="02020603050405020304" pitchFamily="18" charset="0"/>
                    <a:cs typeface="Times New Roman" panose="02020603050405020304" pitchFamily="18" charset="0"/>
                  </a:rPr>
                  <a:t>Thực hiện </a:t>
                </a:r>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𝑎</m:t>
                        </m:r>
                      </m:e>
                      <m:sub>
                        <m:r>
                          <a:rPr lang="en-US" sz="1600" b="0" i="1" smtClean="0">
                            <a:latin typeface="Cambria Math" panose="02040503050406030204" pitchFamily="18" charset="0"/>
                            <a:cs typeface="Times New Roman" panose="02020603050405020304" pitchFamily="18" charset="0"/>
                          </a:rPr>
                          <m:t>𝑡</m:t>
                        </m:r>
                      </m:sub>
                    </m:sSub>
                  </m:oMath>
                </a14:m>
                <a:r>
                  <a:rPr lang="en-US" sz="1600" dirty="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và lấy phần thưởng </a:t>
                </a:r>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cs typeface="Times New Roman" panose="02020603050405020304" pitchFamily="18" charset="0"/>
                          </a:rPr>
                          <m:t>𝑡</m:t>
                        </m:r>
                      </m:sub>
                    </m:sSub>
                  </m:oMath>
                </a14:m>
                <a:endParaRPr lang="en-VN" sz="1600" dirty="0">
                  <a:latin typeface="Times New Roman" panose="02020603050405020304" pitchFamily="18" charset="0"/>
                  <a:cs typeface="Times New Roman" panose="02020603050405020304" pitchFamily="18" charset="0"/>
                </a:endParaRPr>
              </a:p>
            </p:txBody>
          </p:sp>
        </mc:Choice>
        <mc:Fallback xmlns="">
          <p:sp>
            <p:nvSpPr>
              <p:cNvPr id="58" name="Parallelogram 57">
                <a:extLst>
                  <a:ext uri="{FF2B5EF4-FFF2-40B4-BE49-F238E27FC236}">
                    <a16:creationId xmlns:a16="http://schemas.microsoft.com/office/drawing/2014/main" id="{99BD876E-C320-4CDD-B97C-6F8E690BE9B7}"/>
                  </a:ext>
                </a:extLst>
              </p:cNvPr>
              <p:cNvSpPr>
                <a:spLocks noRot="1" noChangeAspect="1" noMove="1" noResize="1" noEditPoints="1" noAdjustHandles="1" noChangeArrowheads="1" noChangeShapeType="1" noTextEdit="1"/>
              </p:cNvSpPr>
              <p:nvPr/>
            </p:nvSpPr>
            <p:spPr>
              <a:xfrm>
                <a:off x="10052277" y="3414473"/>
                <a:ext cx="1933792" cy="734786"/>
              </a:xfrm>
              <a:prstGeom prst="parallelogram">
                <a:avLst/>
              </a:prstGeom>
              <a:blipFill>
                <a:blip r:embed="rId6"/>
                <a:stretch>
                  <a:fillRect t="-7258" b="-14516"/>
                </a:stretch>
              </a:blipFill>
            </p:spPr>
            <p:txBody>
              <a:bodyPr/>
              <a:lstStyle/>
              <a:p>
                <a:r>
                  <a:rPr lang="en-US">
                    <a:noFill/>
                  </a:rPr>
                  <a:t> </a:t>
                </a:r>
              </a:p>
            </p:txBody>
          </p:sp>
        </mc:Fallback>
      </mc:AlternateContent>
      <p:sp>
        <p:nvSpPr>
          <p:cNvPr id="59" name="Rectangle 58">
            <a:extLst>
              <a:ext uri="{FF2B5EF4-FFF2-40B4-BE49-F238E27FC236}">
                <a16:creationId xmlns:a16="http://schemas.microsoft.com/office/drawing/2014/main" id="{7DEBA405-B4EA-4E30-84F0-F09FEB23CC0A}"/>
              </a:ext>
            </a:extLst>
          </p:cNvPr>
          <p:cNvSpPr/>
          <p:nvPr/>
        </p:nvSpPr>
        <p:spPr>
          <a:xfrm>
            <a:off x="6787120" y="454301"/>
            <a:ext cx="5429039" cy="209049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60" name="Straight Arrow Connector 59">
            <a:extLst>
              <a:ext uri="{FF2B5EF4-FFF2-40B4-BE49-F238E27FC236}">
                <a16:creationId xmlns:a16="http://schemas.microsoft.com/office/drawing/2014/main" id="{0E773AE7-6C9F-4643-9153-A0819A4C621E}"/>
              </a:ext>
            </a:extLst>
          </p:cNvPr>
          <p:cNvCxnSpPr>
            <a:cxnSpLocks/>
            <a:stCxn id="35" idx="3"/>
            <a:endCxn id="61" idx="5"/>
          </p:cNvCxnSpPr>
          <p:nvPr/>
        </p:nvCxnSpPr>
        <p:spPr>
          <a:xfrm>
            <a:off x="5934462" y="3797005"/>
            <a:ext cx="1567315" cy="312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Parallelogram 60">
                <a:extLst>
                  <a:ext uri="{FF2B5EF4-FFF2-40B4-BE49-F238E27FC236}">
                    <a16:creationId xmlns:a16="http://schemas.microsoft.com/office/drawing/2014/main" id="{5B5F8310-4178-4BCC-901B-522B3802FA3D}"/>
                  </a:ext>
                </a:extLst>
              </p:cNvPr>
              <p:cNvSpPr/>
              <p:nvPr/>
            </p:nvSpPr>
            <p:spPr>
              <a:xfrm>
                <a:off x="7409929" y="3432734"/>
                <a:ext cx="2105416" cy="734786"/>
              </a:xfrm>
              <a:prstGeom prst="parallelogram">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0">
                    <a:latin typeface="Times New Roman" panose="02020603050405020304" pitchFamily="18" charset="0"/>
                    <a:cs typeface="Times New Roman" panose="02020603050405020304" pitchFamily="18" charset="0"/>
                  </a:rPr>
                  <a:t>Chọn hành động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𝑡</m:t>
                        </m:r>
                      </m:sub>
                    </m:sSub>
                  </m:oMath>
                </a14:m>
                <a:r>
                  <a:rPr lang="en-US" sz="1600" dirty="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dựa theo luật nào đó</a:t>
                </a:r>
                <a:endParaRPr lang="en-US" sz="1600" dirty="0">
                  <a:latin typeface="Times New Roman" panose="02020603050405020304" pitchFamily="18" charset="0"/>
                  <a:cs typeface="Times New Roman" panose="02020603050405020304" pitchFamily="18" charset="0"/>
                </a:endParaRPr>
              </a:p>
            </p:txBody>
          </p:sp>
        </mc:Choice>
        <mc:Fallback xmlns="">
          <p:sp>
            <p:nvSpPr>
              <p:cNvPr id="61" name="Parallelogram 60">
                <a:extLst>
                  <a:ext uri="{FF2B5EF4-FFF2-40B4-BE49-F238E27FC236}">
                    <a16:creationId xmlns:a16="http://schemas.microsoft.com/office/drawing/2014/main" id="{5B5F8310-4178-4BCC-901B-522B3802FA3D}"/>
                  </a:ext>
                </a:extLst>
              </p:cNvPr>
              <p:cNvSpPr>
                <a:spLocks noRot="1" noChangeAspect="1" noMove="1" noResize="1" noEditPoints="1" noAdjustHandles="1" noChangeArrowheads="1" noChangeShapeType="1" noTextEdit="1"/>
              </p:cNvSpPr>
              <p:nvPr/>
            </p:nvSpPr>
            <p:spPr>
              <a:xfrm>
                <a:off x="7409929" y="3432734"/>
                <a:ext cx="2105416" cy="734786"/>
              </a:xfrm>
              <a:prstGeom prst="parallelogram">
                <a:avLst/>
              </a:prstGeom>
              <a:blipFill>
                <a:blip r:embed="rId7"/>
                <a:stretch>
                  <a:fillRect t="-7258" b="-14516"/>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EF2F271A-9E5A-4FEE-83F1-9BD68AF42F4C}"/>
              </a:ext>
            </a:extLst>
          </p:cNvPr>
          <p:cNvCxnSpPr>
            <a:cxnSpLocks/>
            <a:stCxn id="61" idx="2"/>
            <a:endCxn id="58" idx="5"/>
          </p:cNvCxnSpPr>
          <p:nvPr/>
        </p:nvCxnSpPr>
        <p:spPr>
          <a:xfrm flipV="1">
            <a:off x="9423497" y="3781866"/>
            <a:ext cx="720628" cy="182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0F5048B8-00DF-432E-B6BF-0D6C0F6FD41C}"/>
              </a:ext>
            </a:extLst>
          </p:cNvPr>
          <p:cNvSpPr txBox="1"/>
          <p:nvPr/>
        </p:nvSpPr>
        <p:spPr>
          <a:xfrm>
            <a:off x="8088895" y="4842345"/>
            <a:ext cx="1945985" cy="523220"/>
          </a:xfrm>
          <a:prstGeom prst="rect">
            <a:avLst/>
          </a:prstGeom>
          <a:noFill/>
        </p:spPr>
        <p:txBody>
          <a:bodyPr wrap="square" rtlCol="0">
            <a:spAutoFit/>
          </a:bodyPr>
          <a:lstStyle/>
          <a:p>
            <a:r>
              <a:rPr lang="en-US" sz="1400">
                <a:solidFill>
                  <a:srgbClr val="FF0000"/>
                </a:solidFill>
                <a:latin typeface="Times New Roman" panose="02020603050405020304" pitchFamily="18" charset="0"/>
                <a:cs typeface="Times New Roman" panose="02020603050405020304" pitchFamily="18" charset="0"/>
              </a:rPr>
              <a:t>Lưu lại các trải nghiệm</a:t>
            </a:r>
          </a:p>
          <a:p>
            <a:r>
              <a:rPr lang="en-US" sz="1400">
                <a:solidFill>
                  <a:srgbClr val="FF0000"/>
                </a:solidFill>
                <a:latin typeface="Times New Roman" panose="02020603050405020304" pitchFamily="18" charset="0"/>
                <a:cs typeface="Times New Roman" panose="02020603050405020304" pitchFamily="18" charset="0"/>
              </a:rPr>
              <a:t>vào bộ nhớ</a:t>
            </a:r>
            <a:endParaRPr lang="en-VN" sz="1400" dirty="0">
              <a:solidFill>
                <a:srgbClr val="FF0000"/>
              </a:solidFill>
              <a:latin typeface="Times New Roman" panose="02020603050405020304" pitchFamily="18" charset="0"/>
              <a:cs typeface="Times New Roman" panose="02020603050405020304" pitchFamily="18" charset="0"/>
            </a:endParaRPr>
          </a:p>
        </p:txBody>
      </p:sp>
      <p:sp>
        <p:nvSpPr>
          <p:cNvPr id="64" name="Left Brace 63">
            <a:extLst>
              <a:ext uri="{FF2B5EF4-FFF2-40B4-BE49-F238E27FC236}">
                <a16:creationId xmlns:a16="http://schemas.microsoft.com/office/drawing/2014/main" id="{3154257A-3F6C-4CD4-92E2-AC1F01E041A9}"/>
              </a:ext>
            </a:extLst>
          </p:cNvPr>
          <p:cNvSpPr/>
          <p:nvPr/>
        </p:nvSpPr>
        <p:spPr>
          <a:xfrm rot="16200000">
            <a:off x="10418251" y="406408"/>
            <a:ext cx="366411" cy="1914256"/>
          </a:xfrm>
          <a:prstGeom prst="leftBrace">
            <a:avLst>
              <a:gd name="adj1" fmla="val 5451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65" name="Left Brace 64">
            <a:extLst>
              <a:ext uri="{FF2B5EF4-FFF2-40B4-BE49-F238E27FC236}">
                <a16:creationId xmlns:a16="http://schemas.microsoft.com/office/drawing/2014/main" id="{85F233CE-3541-4D35-9B47-6CD78FFF50FE}"/>
              </a:ext>
            </a:extLst>
          </p:cNvPr>
          <p:cNvSpPr/>
          <p:nvPr/>
        </p:nvSpPr>
        <p:spPr>
          <a:xfrm rot="16200000">
            <a:off x="7817552" y="706428"/>
            <a:ext cx="366411" cy="1251315"/>
          </a:xfrm>
          <a:prstGeom prst="leftBrace">
            <a:avLst>
              <a:gd name="adj1" fmla="val 5451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Tree>
    <p:extLst>
      <p:ext uri="{BB962C8B-B14F-4D97-AF65-F5344CB8AC3E}">
        <p14:creationId xmlns:p14="http://schemas.microsoft.com/office/powerpoint/2010/main" val="1743496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518678" y="209028"/>
            <a:ext cx="6499960" cy="1147969"/>
          </a:xfrm>
        </p:spPr>
        <p:txBody>
          <a:bodyPr>
            <a:normAutofit fontScale="90000"/>
          </a:bodyPr>
          <a:lstStyle/>
          <a:p>
            <a:r>
              <a:rPr lang="en-US"/>
              <a:t>Thuật toán tìm điểm dừng sạc tối ưu sử dụng DQN</a:t>
            </a:r>
            <a:endParaRPr lang="en-US" b="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24</a:t>
            </a:fld>
            <a:endParaRPr lang="en-US"/>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929F8D8-3629-490F-8791-191A327CA034}"/>
                  </a:ext>
                </a:extLst>
              </p:cNvPr>
              <p:cNvSpPr txBox="1">
                <a:spLocks/>
              </p:cNvSpPr>
              <p:nvPr/>
            </p:nvSpPr>
            <p:spPr>
              <a:xfrm>
                <a:off x="488950" y="1944922"/>
                <a:ext cx="11398248" cy="1607903"/>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100">
                    <a:latin typeface="Times New Roman" panose="02020603050405020304" pitchFamily="18" charset="0"/>
                    <a:cs typeface="Times New Roman" panose="02020603050405020304" pitchFamily="18" charset="0"/>
                  </a:rPr>
                  <a:t>Sử </a:t>
                </a:r>
                <a:r>
                  <a:rPr lang="vi-VN" sz="2100" err="1">
                    <a:latin typeface="Times New Roman" panose="02020603050405020304" pitchFamily="18" charset="0"/>
                    <a:cs typeface="Times New Roman" panose="02020603050405020304" pitchFamily="18" charset="0"/>
                  </a:rPr>
                  <a:t>dụng</a:t>
                </a:r>
                <a:r>
                  <a:rPr lang="vi-VN" sz="2100">
                    <a:latin typeface="Times New Roman" panose="02020603050405020304" pitchFamily="18" charset="0"/>
                    <a:cs typeface="Times New Roman" panose="02020603050405020304" pitchFamily="18" charset="0"/>
                  </a:rPr>
                  <a:t> </a:t>
                </a:r>
                <a:r>
                  <a:rPr lang="vi-VN" sz="2100" err="1">
                    <a:latin typeface="Times New Roman" panose="02020603050405020304" pitchFamily="18" charset="0"/>
                    <a:cs typeface="Times New Roman" panose="02020603050405020304" pitchFamily="18" charset="0"/>
                  </a:rPr>
                  <a:t>hàm</a:t>
                </a:r>
                <a:r>
                  <a:rPr lang="vi-VN" sz="2100">
                    <a:latin typeface="Times New Roman" panose="02020603050405020304" pitchFamily="18" charset="0"/>
                    <a:cs typeface="Times New Roman" panose="02020603050405020304" pitchFamily="18" charset="0"/>
                  </a:rPr>
                  <a:t> </a:t>
                </a:r>
                <a:r>
                  <a:rPr lang="vi-VN" sz="2100" err="1">
                    <a:latin typeface="Times New Roman" panose="02020603050405020304" pitchFamily="18" charset="0"/>
                    <a:cs typeface="Times New Roman" panose="02020603050405020304" pitchFamily="18" charset="0"/>
                  </a:rPr>
                  <a:t>mất</a:t>
                </a:r>
                <a:r>
                  <a:rPr lang="vi-VN" sz="2100">
                    <a:latin typeface="Times New Roman" panose="02020603050405020304" pitchFamily="18" charset="0"/>
                    <a:cs typeface="Times New Roman" panose="02020603050405020304" pitchFamily="18" charset="0"/>
                  </a:rPr>
                  <a:t> </a:t>
                </a:r>
                <a:r>
                  <a:rPr lang="vi-VN" sz="2100" err="1">
                    <a:latin typeface="Times New Roman" panose="02020603050405020304" pitchFamily="18" charset="0"/>
                    <a:cs typeface="Times New Roman" panose="02020603050405020304" pitchFamily="18" charset="0"/>
                  </a:rPr>
                  <a:t>mát</a:t>
                </a:r>
                <a:r>
                  <a:rPr lang="vi-VN" sz="2100">
                    <a:latin typeface="Times New Roman" panose="02020603050405020304" pitchFamily="18" charset="0"/>
                    <a:cs typeface="Times New Roman" panose="02020603050405020304" pitchFamily="18" charset="0"/>
                  </a:rPr>
                  <a:t> Huber loss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ar-AE" sz="2100" i="1" smtClean="0">
                              <a:latin typeface="Cambria Math" panose="02040503050406030204" pitchFamily="18" charset="0"/>
                              <a:ea typeface="Times New Roman" panose="02020603050405020304" pitchFamily="18" charset="0"/>
                            </a:rPr>
                          </m:ctrlPr>
                        </m:sSubPr>
                        <m:e>
                          <m:r>
                            <a:rPr lang="ar-AE" sz="2100" i="1">
                              <a:latin typeface="Cambria Math" panose="02040503050406030204" pitchFamily="18" charset="0"/>
                              <a:ea typeface="Times New Roman" panose="02020603050405020304" pitchFamily="18" charset="0"/>
                            </a:rPr>
                            <m:t>𝐿</m:t>
                          </m:r>
                        </m:e>
                        <m:sub>
                          <m:r>
                            <a:rPr lang="ar-AE" sz="2100" i="1">
                              <a:latin typeface="Cambria Math" panose="02040503050406030204" pitchFamily="18" charset="0"/>
                              <a:ea typeface="Times New Roman" panose="02020603050405020304" pitchFamily="18" charset="0"/>
                            </a:rPr>
                            <m:t>𝛿</m:t>
                          </m:r>
                        </m:sub>
                      </m:sSub>
                      <m:r>
                        <a:rPr lang="ar-AE" sz="2100">
                          <a:latin typeface="Cambria Math" panose="02040503050406030204" pitchFamily="18" charset="0"/>
                          <a:ea typeface="Times New Roman" panose="02020603050405020304" pitchFamily="18" charset="0"/>
                        </a:rPr>
                        <m:t>(</m:t>
                      </m:r>
                      <m:r>
                        <a:rPr lang="ar-AE" sz="2100" i="1">
                          <a:latin typeface="Cambria Math" panose="02040503050406030204" pitchFamily="18" charset="0"/>
                          <a:ea typeface="Times New Roman" panose="02020603050405020304" pitchFamily="18" charset="0"/>
                        </a:rPr>
                        <m:t>𝑦</m:t>
                      </m:r>
                      <m:r>
                        <a:rPr lang="ar-AE" sz="2100">
                          <a:latin typeface="Cambria Math" panose="02040503050406030204" pitchFamily="18" charset="0"/>
                          <a:ea typeface="Times New Roman" panose="02020603050405020304" pitchFamily="18" charset="0"/>
                        </a:rPr>
                        <m:t>,</m:t>
                      </m:r>
                      <m:r>
                        <a:rPr lang="ar-AE" sz="2100" i="1">
                          <a:latin typeface="Cambria Math" panose="02040503050406030204" pitchFamily="18" charset="0"/>
                          <a:ea typeface="Times New Roman" panose="02020603050405020304" pitchFamily="18" charset="0"/>
                        </a:rPr>
                        <m:t>𝑓</m:t>
                      </m:r>
                      <m:r>
                        <a:rPr lang="ar-AE" sz="2100">
                          <a:latin typeface="Cambria Math" panose="02040503050406030204" pitchFamily="18" charset="0"/>
                          <a:ea typeface="Times New Roman" panose="02020603050405020304" pitchFamily="18" charset="0"/>
                        </a:rPr>
                        <m:t>(</m:t>
                      </m:r>
                      <m:r>
                        <a:rPr lang="ar-AE" sz="2100" i="1">
                          <a:latin typeface="Cambria Math" panose="02040503050406030204" pitchFamily="18" charset="0"/>
                          <a:ea typeface="Times New Roman" panose="02020603050405020304" pitchFamily="18" charset="0"/>
                        </a:rPr>
                        <m:t>𝑥</m:t>
                      </m:r>
                      <m:r>
                        <a:rPr lang="ar-AE" sz="2100">
                          <a:latin typeface="Cambria Math" panose="02040503050406030204" pitchFamily="18" charset="0"/>
                          <a:ea typeface="Times New Roman" panose="02020603050405020304" pitchFamily="18" charset="0"/>
                        </a:rPr>
                        <m:t>))=</m:t>
                      </m:r>
                      <m:d>
                        <m:dPr>
                          <m:begChr m:val="{"/>
                          <m:endChr m:val=""/>
                          <m:ctrlPr>
                            <a:rPr lang="ar-AE" sz="2100" i="1">
                              <a:latin typeface="Cambria Math" panose="02040503050406030204" pitchFamily="18" charset="0"/>
                              <a:ea typeface="Times New Roman" panose="02020603050405020304" pitchFamily="18" charset="0"/>
                            </a:rPr>
                          </m:ctrlPr>
                        </m:dPr>
                        <m:e>
                          <m:m>
                            <m:mPr>
                              <m:plcHide m:val="on"/>
                              <m:mcs>
                                <m:mc>
                                  <m:mcPr>
                                    <m:count m:val="2"/>
                                    <m:mcJc m:val="center"/>
                                  </m:mcPr>
                                </m:mc>
                              </m:mcs>
                              <m:ctrlPr>
                                <a:rPr lang="ar-AE" sz="2100" i="1">
                                  <a:latin typeface="Cambria Math" panose="02040503050406030204" pitchFamily="18" charset="0"/>
                                  <a:ea typeface="Times New Roman" panose="02020603050405020304" pitchFamily="18" charset="0"/>
                                </a:rPr>
                              </m:ctrlPr>
                            </m:mPr>
                            <m:mr>
                              <m:e>
                                <m:f>
                                  <m:fPr>
                                    <m:ctrlPr>
                                      <a:rPr lang="ar-AE" sz="2100" i="1">
                                        <a:latin typeface="Cambria Math" panose="02040503050406030204" pitchFamily="18" charset="0"/>
                                        <a:ea typeface="Times New Roman" panose="02020603050405020304" pitchFamily="18" charset="0"/>
                                      </a:rPr>
                                    </m:ctrlPr>
                                  </m:fPr>
                                  <m:num>
                                    <m:r>
                                      <a:rPr lang="ar-AE" sz="2100">
                                        <a:latin typeface="Cambria Math" panose="02040503050406030204" pitchFamily="18" charset="0"/>
                                        <a:ea typeface="Times New Roman" panose="02020603050405020304" pitchFamily="18" charset="0"/>
                                      </a:rPr>
                                      <m:t>1</m:t>
                                    </m:r>
                                  </m:num>
                                  <m:den>
                                    <m:r>
                                      <a:rPr lang="ar-AE" sz="2100">
                                        <a:latin typeface="Cambria Math" panose="02040503050406030204" pitchFamily="18" charset="0"/>
                                        <a:ea typeface="Times New Roman" panose="02020603050405020304" pitchFamily="18" charset="0"/>
                                      </a:rPr>
                                      <m:t>2</m:t>
                                    </m:r>
                                  </m:den>
                                </m:f>
                                <m:r>
                                  <a:rPr lang="ar-AE" sz="2100">
                                    <a:latin typeface="Cambria Math" panose="02040503050406030204" pitchFamily="18" charset="0"/>
                                    <a:ea typeface="Times New Roman" panose="02020603050405020304" pitchFamily="18" charset="0"/>
                                  </a:rPr>
                                  <m:t>(</m:t>
                                </m:r>
                                <m:r>
                                  <a:rPr lang="ar-AE" sz="2100" i="1">
                                    <a:latin typeface="Cambria Math" panose="02040503050406030204" pitchFamily="18" charset="0"/>
                                    <a:ea typeface="Times New Roman" panose="02020603050405020304" pitchFamily="18" charset="0"/>
                                  </a:rPr>
                                  <m:t>𝑦</m:t>
                                </m:r>
                                <m:r>
                                  <a:rPr lang="ar-AE" sz="2100" i="1">
                                    <a:latin typeface="Cambria Math" panose="02040503050406030204" pitchFamily="18" charset="0"/>
                                    <a:ea typeface="Times New Roman" panose="02020603050405020304" pitchFamily="18" charset="0"/>
                                  </a:rPr>
                                  <m:t>−</m:t>
                                </m:r>
                                <m:r>
                                  <a:rPr lang="ar-AE" sz="2100" i="1">
                                    <a:latin typeface="Cambria Math" panose="02040503050406030204" pitchFamily="18" charset="0"/>
                                    <a:ea typeface="Times New Roman" panose="02020603050405020304" pitchFamily="18" charset="0"/>
                                  </a:rPr>
                                  <m:t>𝑓</m:t>
                                </m:r>
                                <m:r>
                                  <a:rPr lang="ar-AE" sz="2100">
                                    <a:latin typeface="Cambria Math" panose="02040503050406030204" pitchFamily="18" charset="0"/>
                                    <a:ea typeface="Times New Roman" panose="02020603050405020304" pitchFamily="18" charset="0"/>
                                  </a:rPr>
                                  <m:t>(</m:t>
                                </m:r>
                                <m:r>
                                  <a:rPr lang="ar-AE" sz="2100" i="1">
                                    <a:latin typeface="Cambria Math" panose="02040503050406030204" pitchFamily="18" charset="0"/>
                                    <a:ea typeface="Times New Roman" panose="02020603050405020304" pitchFamily="18" charset="0"/>
                                  </a:rPr>
                                  <m:t>𝑥</m:t>
                                </m:r>
                                <m:r>
                                  <a:rPr lang="ar-AE" sz="2100">
                                    <a:latin typeface="Cambria Math" panose="02040503050406030204" pitchFamily="18" charset="0"/>
                                    <a:ea typeface="Times New Roman" panose="02020603050405020304" pitchFamily="18" charset="0"/>
                                  </a:rPr>
                                  <m:t>)</m:t>
                                </m:r>
                                <m:sSup>
                                  <m:sSupPr>
                                    <m:ctrlPr>
                                      <a:rPr lang="ar-AE" sz="2100" i="1">
                                        <a:latin typeface="Cambria Math" panose="02040503050406030204" pitchFamily="18" charset="0"/>
                                        <a:ea typeface="Times New Roman" panose="02020603050405020304" pitchFamily="18" charset="0"/>
                                      </a:rPr>
                                    </m:ctrlPr>
                                  </m:sSupPr>
                                  <m:e>
                                    <m:r>
                                      <a:rPr lang="ar-AE" sz="2100">
                                        <a:latin typeface="Cambria Math" panose="02040503050406030204" pitchFamily="18" charset="0"/>
                                        <a:ea typeface="Times New Roman" panose="02020603050405020304" pitchFamily="18" charset="0"/>
                                      </a:rPr>
                                      <m:t>)</m:t>
                                    </m:r>
                                  </m:e>
                                  <m:sup>
                                    <m:r>
                                      <a:rPr lang="ar-AE" sz="2100">
                                        <a:latin typeface="Cambria Math" panose="02040503050406030204" pitchFamily="18" charset="0"/>
                                        <a:ea typeface="Times New Roman" panose="02020603050405020304" pitchFamily="18" charset="0"/>
                                      </a:rPr>
                                      <m:t>2</m:t>
                                    </m:r>
                                  </m:sup>
                                </m:sSup>
                              </m:e>
                              <m:e>
                                <m:r>
                                  <m:rPr>
                                    <m:nor/>
                                  </m:rPr>
                                  <a:rPr lang="ar-AE" sz="2100" i="1">
                                    <a:latin typeface="Times New Roman" panose="02020603050405020304" pitchFamily="18" charset="0"/>
                                    <a:ea typeface="Times New Roman" panose="02020603050405020304" pitchFamily="18" charset="0"/>
                                    <a:cs typeface="Times New Roman" panose="02020603050405020304" pitchFamily="18" charset="0"/>
                                  </a:rPr>
                                  <m:t> </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v</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ớ</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i</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 </m:t>
                                </m:r>
                                <m:r>
                                  <a:rPr lang="vi-VN" sz="2100">
                                    <a:latin typeface="Cambria Math" panose="02040503050406030204" pitchFamily="18" charset="0"/>
                                    <a:ea typeface="Times New Roman" panose="02020603050405020304" pitchFamily="18" charset="0"/>
                                  </a:rPr>
                                  <m:t>|</m:t>
                                </m:r>
                                <m:r>
                                  <a:rPr lang="vi-VN" sz="2100" i="1">
                                    <a:latin typeface="Cambria Math" panose="02040503050406030204" pitchFamily="18" charset="0"/>
                                    <a:ea typeface="Times New Roman" panose="02020603050405020304" pitchFamily="18" charset="0"/>
                                  </a:rPr>
                                  <m:t>𝑦</m:t>
                                </m:r>
                                <m:r>
                                  <a:rPr lang="vi-VN" sz="2100" i="1">
                                    <a:latin typeface="Cambria Math" panose="02040503050406030204" pitchFamily="18" charset="0"/>
                                    <a:ea typeface="Times New Roman" panose="02020603050405020304" pitchFamily="18" charset="0"/>
                                  </a:rPr>
                                  <m:t>−</m:t>
                                </m:r>
                                <m:r>
                                  <a:rPr lang="vi-VN" sz="2100" i="1">
                                    <a:latin typeface="Cambria Math" panose="02040503050406030204" pitchFamily="18" charset="0"/>
                                    <a:ea typeface="Times New Roman" panose="02020603050405020304" pitchFamily="18" charset="0"/>
                                  </a:rPr>
                                  <m:t>𝑓</m:t>
                                </m:r>
                                <m:r>
                                  <a:rPr lang="vi-VN" sz="2100">
                                    <a:latin typeface="Cambria Math" panose="02040503050406030204" pitchFamily="18" charset="0"/>
                                    <a:ea typeface="Times New Roman" panose="02020603050405020304" pitchFamily="18" charset="0"/>
                                  </a:rPr>
                                  <m:t>(</m:t>
                                </m:r>
                                <m:r>
                                  <a:rPr lang="vi-VN" sz="2100" i="1">
                                    <a:latin typeface="Cambria Math" panose="02040503050406030204" pitchFamily="18" charset="0"/>
                                    <a:ea typeface="Times New Roman" panose="02020603050405020304" pitchFamily="18" charset="0"/>
                                  </a:rPr>
                                  <m:t>𝑥</m:t>
                                </m:r>
                                <m:r>
                                  <a:rPr lang="vi-VN" sz="2100">
                                    <a:latin typeface="Cambria Math" panose="02040503050406030204" pitchFamily="18" charset="0"/>
                                    <a:ea typeface="Times New Roman" panose="02020603050405020304" pitchFamily="18" charset="0"/>
                                  </a:rPr>
                                  <m:t>)|≤</m:t>
                                </m:r>
                                <m:r>
                                  <a:rPr lang="vi-VN" sz="2100" i="1">
                                    <a:latin typeface="Cambria Math" panose="02040503050406030204" pitchFamily="18" charset="0"/>
                                    <a:ea typeface="Times New Roman" panose="02020603050405020304" pitchFamily="18" charset="0"/>
                                  </a:rPr>
                                  <m:t>𝛿</m:t>
                                </m:r>
                              </m:e>
                            </m:mr>
                            <m:mr>
                              <m:e>
                                <m:r>
                                  <a:rPr lang="ar-AE" sz="2100" i="1">
                                    <a:latin typeface="Cambria Math" panose="02040503050406030204" pitchFamily="18" charset="0"/>
                                    <a:ea typeface="Times New Roman" panose="02020603050405020304" pitchFamily="18" charset="0"/>
                                  </a:rPr>
                                  <m:t>𝛿</m:t>
                                </m:r>
                                <m:r>
                                  <a:rPr lang="ar-AE" sz="2100">
                                    <a:latin typeface="Cambria Math" panose="02040503050406030204" pitchFamily="18" charset="0"/>
                                    <a:ea typeface="Times New Roman" panose="02020603050405020304" pitchFamily="18" charset="0"/>
                                  </a:rPr>
                                  <m:t>|</m:t>
                                </m:r>
                                <m:r>
                                  <a:rPr lang="ar-AE" sz="2100" i="1">
                                    <a:latin typeface="Cambria Math" panose="02040503050406030204" pitchFamily="18" charset="0"/>
                                    <a:ea typeface="Times New Roman" panose="02020603050405020304" pitchFamily="18" charset="0"/>
                                  </a:rPr>
                                  <m:t>𝑦</m:t>
                                </m:r>
                                <m:r>
                                  <a:rPr lang="ar-AE" sz="2100" i="1">
                                    <a:latin typeface="Cambria Math" panose="02040503050406030204" pitchFamily="18" charset="0"/>
                                    <a:ea typeface="Times New Roman" panose="02020603050405020304" pitchFamily="18" charset="0"/>
                                  </a:rPr>
                                  <m:t>−</m:t>
                                </m:r>
                                <m:r>
                                  <a:rPr lang="ar-AE" sz="2100" i="1">
                                    <a:latin typeface="Cambria Math" panose="02040503050406030204" pitchFamily="18" charset="0"/>
                                    <a:ea typeface="Times New Roman" panose="02020603050405020304" pitchFamily="18" charset="0"/>
                                  </a:rPr>
                                  <m:t>𝑓</m:t>
                                </m:r>
                                <m:r>
                                  <a:rPr lang="ar-AE" sz="2100">
                                    <a:latin typeface="Cambria Math" panose="02040503050406030204" pitchFamily="18" charset="0"/>
                                    <a:ea typeface="Times New Roman" panose="02020603050405020304" pitchFamily="18" charset="0"/>
                                  </a:rPr>
                                  <m:t>(</m:t>
                                </m:r>
                                <m:r>
                                  <a:rPr lang="ar-AE" sz="2100" i="1">
                                    <a:latin typeface="Cambria Math" panose="02040503050406030204" pitchFamily="18" charset="0"/>
                                    <a:ea typeface="Times New Roman" panose="02020603050405020304" pitchFamily="18" charset="0"/>
                                  </a:rPr>
                                  <m:t>𝑥</m:t>
                                </m:r>
                                <m:r>
                                  <a:rPr lang="ar-AE" sz="2100">
                                    <a:latin typeface="Cambria Math" panose="02040503050406030204" pitchFamily="18" charset="0"/>
                                    <a:ea typeface="Times New Roman" panose="02020603050405020304" pitchFamily="18" charset="0"/>
                                  </a:rPr>
                                  <m:t>)|</m:t>
                                </m:r>
                                <m:r>
                                  <a:rPr lang="ar-AE" sz="2100" i="1">
                                    <a:latin typeface="Cambria Math" panose="02040503050406030204" pitchFamily="18" charset="0"/>
                                    <a:ea typeface="Times New Roman" panose="02020603050405020304" pitchFamily="18" charset="0"/>
                                  </a:rPr>
                                  <m:t>−</m:t>
                                </m:r>
                                <m:f>
                                  <m:fPr>
                                    <m:ctrlPr>
                                      <a:rPr lang="ar-AE" sz="2100" i="1">
                                        <a:latin typeface="Cambria Math" panose="02040503050406030204" pitchFamily="18" charset="0"/>
                                        <a:ea typeface="Times New Roman" panose="02020603050405020304" pitchFamily="18" charset="0"/>
                                      </a:rPr>
                                    </m:ctrlPr>
                                  </m:fPr>
                                  <m:num>
                                    <m:r>
                                      <a:rPr lang="ar-AE" sz="2100">
                                        <a:latin typeface="Cambria Math" panose="02040503050406030204" pitchFamily="18" charset="0"/>
                                        <a:ea typeface="Times New Roman" panose="02020603050405020304" pitchFamily="18" charset="0"/>
                                      </a:rPr>
                                      <m:t>1</m:t>
                                    </m:r>
                                  </m:num>
                                  <m:den>
                                    <m:r>
                                      <a:rPr lang="ar-AE" sz="2100">
                                        <a:latin typeface="Cambria Math" panose="02040503050406030204" pitchFamily="18" charset="0"/>
                                        <a:ea typeface="Times New Roman" panose="02020603050405020304" pitchFamily="18" charset="0"/>
                                      </a:rPr>
                                      <m:t>2</m:t>
                                    </m:r>
                                  </m:den>
                                </m:f>
                                <m:sSup>
                                  <m:sSupPr>
                                    <m:ctrlPr>
                                      <a:rPr lang="ar-AE" sz="2100" i="1">
                                        <a:latin typeface="Cambria Math" panose="02040503050406030204" pitchFamily="18" charset="0"/>
                                        <a:ea typeface="Times New Roman" panose="02020603050405020304" pitchFamily="18" charset="0"/>
                                      </a:rPr>
                                    </m:ctrlPr>
                                  </m:sSupPr>
                                  <m:e>
                                    <m:r>
                                      <a:rPr lang="ar-AE" sz="2100" i="1">
                                        <a:latin typeface="Cambria Math" panose="02040503050406030204" pitchFamily="18" charset="0"/>
                                        <a:ea typeface="Times New Roman" panose="02020603050405020304" pitchFamily="18" charset="0"/>
                                      </a:rPr>
                                      <m:t>𝛿</m:t>
                                    </m:r>
                                  </m:e>
                                  <m:sup>
                                    <m:r>
                                      <a:rPr lang="ar-AE" sz="2100">
                                        <a:latin typeface="Cambria Math" panose="02040503050406030204" pitchFamily="18" charset="0"/>
                                        <a:ea typeface="Times New Roman" panose="02020603050405020304" pitchFamily="18" charset="0"/>
                                      </a:rPr>
                                      <m:t>2</m:t>
                                    </m:r>
                                  </m:sup>
                                </m:sSup>
                              </m:e>
                              <m:e>
                                <m:r>
                                  <m:rPr>
                                    <m:nor/>
                                  </m:rPr>
                                  <a:rPr lang="ar-AE" sz="2100" i="1">
                                    <a:latin typeface="Times New Roman" panose="02020603050405020304" pitchFamily="18" charset="0"/>
                                    <a:ea typeface="Times New Roman" panose="02020603050405020304" pitchFamily="18" charset="0"/>
                                    <a:cs typeface="Times New Roman" panose="02020603050405020304" pitchFamily="18" charset="0"/>
                                  </a:rPr>
                                  <m:t> </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tr</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ườ</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ng</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h</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ợ</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p</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kh</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á</m:t>
                                </m:r>
                                <m:r>
                                  <m:rPr>
                                    <m:nor/>
                                  </m:rPr>
                                  <a:rPr lang="vi-VN" sz="2100">
                                    <a:latin typeface="Times New Roman" panose="02020603050405020304" pitchFamily="18" charset="0"/>
                                    <a:ea typeface="Times New Roman" panose="02020603050405020304" pitchFamily="18" charset="0"/>
                                    <a:cs typeface="Times New Roman" panose="02020603050405020304" pitchFamily="18" charset="0"/>
                                  </a:rPr>
                                  <m:t>c</m:t>
                                </m:r>
                                <m:r>
                                  <m:rPr>
                                    <m:nor/>
                                  </m:rPr>
                                  <a:rPr lang="vi-VN" sz="2100" i="1">
                                    <a:latin typeface="Times New Roman" panose="02020603050405020304" pitchFamily="18" charset="0"/>
                                    <a:ea typeface="Times New Roman" panose="02020603050405020304" pitchFamily="18" charset="0"/>
                                    <a:cs typeface="Times New Roman" panose="02020603050405020304" pitchFamily="18" charset="0"/>
                                  </a:rPr>
                                  <m:t> </m:t>
                                </m:r>
                              </m:e>
                            </m:mr>
                          </m:m>
                        </m:e>
                      </m:d>
                    </m:oMath>
                  </m:oMathPara>
                </a14:m>
                <a:endParaRPr lang="ar-AE" sz="2100">
                  <a:latin typeface="Times New Roman" panose="02020603050405020304" pitchFamily="18"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ar-AE" sz="2100">
                  <a:latin typeface="Times New Roman" panose="02020603050405020304" pitchFamily="18" charset="0"/>
                  <a:ea typeface="Times New Roman" panose="02020603050405020304" pitchFamily="18" charset="0"/>
                  <a:cs typeface="Times New Roman" panose="02020603050405020304" pitchFamily="18" charset="0"/>
                </a:endParaRPr>
              </a:p>
              <a:p>
                <a:pPr marL="342900" lvl="1" indent="0">
                  <a:buFont typeface="Arial" panose="020B0604020202020204" pitchFamily="34" charset="0"/>
                  <a:buNone/>
                </a:pPr>
                <a:endParaRPr lang="ar-AE" sz="1800"/>
              </a:p>
            </p:txBody>
          </p:sp>
        </mc:Choice>
        <mc:Fallback>
          <p:sp>
            <p:nvSpPr>
              <p:cNvPr id="6" name="Content Placeholder 2">
                <a:extLst>
                  <a:ext uri="{FF2B5EF4-FFF2-40B4-BE49-F238E27FC236}">
                    <a16:creationId xmlns:a16="http://schemas.microsoft.com/office/drawing/2014/main" id="{C929F8D8-3629-490F-8791-191A327CA034}"/>
                  </a:ext>
                </a:extLst>
              </p:cNvPr>
              <p:cNvSpPr txBox="1">
                <a:spLocks noRot="1" noChangeAspect="1" noMove="1" noResize="1" noEditPoints="1" noAdjustHandles="1" noChangeArrowheads="1" noChangeShapeType="1" noTextEdit="1"/>
              </p:cNvSpPr>
              <p:nvPr/>
            </p:nvSpPr>
            <p:spPr>
              <a:xfrm>
                <a:off x="488950" y="1944922"/>
                <a:ext cx="11398248" cy="1607903"/>
              </a:xfrm>
              <a:prstGeom prst="rect">
                <a:avLst/>
              </a:prstGeom>
              <a:blipFill>
                <a:blip r:embed="rId3"/>
                <a:stretch>
                  <a:fillRect l="-535" t="-4167"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A8C9F1B7-2D8B-4637-B3C4-94F597FAE11B}"/>
                  </a:ext>
                </a:extLst>
              </p:cNvPr>
              <p:cNvSpPr txBox="1">
                <a:spLocks/>
              </p:cNvSpPr>
              <p:nvPr/>
            </p:nvSpPr>
            <p:spPr>
              <a:xfrm>
                <a:off x="518678" y="3267597"/>
                <a:ext cx="11398248" cy="4284427"/>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ar-AE" sz="1800"/>
              </a:p>
              <a:p>
                <a:r>
                  <a:rPr lang="vi-VN" sz="2200" err="1">
                    <a:latin typeface="Times New Roman" panose="02020603050405020304" pitchFamily="18" charset="0"/>
                    <a:cs typeface="Times New Roman" panose="02020603050405020304" pitchFamily="18" charset="0"/>
                  </a:rPr>
                  <a:t>Sử</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dụng</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các</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trải</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nghiệm</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có</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tính</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ưu</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tiên</a:t>
                </a:r>
                <a:r>
                  <a:rPr lang="vi-VN" sz="220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ea typeface="Times New Roman" panose="02020603050405020304" pitchFamily="18" charset="0"/>
                    <a:cs typeface="Times New Roman" panose="02020603050405020304" pitchFamily="18" charset="0"/>
                  </a:rPr>
                  <a:t>Prioritized Experience Replay)</a:t>
                </a:r>
                <a:endParaRPr lang="en-US" sz="2200">
                  <a:latin typeface="Times New Roman" panose="02020603050405020304" pitchFamily="18" charset="0"/>
                  <a:ea typeface="Times New Roman" panose="02020603050405020304" pitchFamily="18" charset="0"/>
                  <a:cs typeface="Times New Roman" panose="02020603050405020304" pitchFamily="18" charset="0"/>
                </a:endParaRPr>
              </a:p>
              <a:p>
                <a:endParaRPr lang="vi-VN" sz="2200">
                  <a:latin typeface="Times New Roman" panose="02020603050405020304" pitchFamily="18" charset="0"/>
                  <a:ea typeface="Times New Roman" panose="02020603050405020304" pitchFamily="18" charset="0"/>
                  <a:cs typeface="Times New Roman" panose="02020603050405020304" pitchFamily="18" charset="0"/>
                </a:endParaRPr>
              </a:p>
              <a:p>
                <a:pPr marL="342900" lvl="1" indent="0">
                  <a:buFont typeface="Arial" panose="020B0604020202020204" pitchFamily="34" charset="0"/>
                  <a:buNone/>
                </a:pPr>
                <a:r>
                  <a:rPr lang="vi-VN" sz="2200" b="1" err="1">
                    <a:latin typeface="Times New Roman" panose="02020603050405020304" pitchFamily="18" charset="0"/>
                    <a:cs typeface="Times New Roman" panose="02020603050405020304" pitchFamily="18" charset="0"/>
                  </a:rPr>
                  <a:t>Sự</a:t>
                </a:r>
                <a:r>
                  <a:rPr lang="vi-VN" sz="2200" b="1">
                    <a:latin typeface="Times New Roman" panose="02020603050405020304" pitchFamily="18" charset="0"/>
                    <a:cs typeface="Times New Roman" panose="02020603050405020304" pitchFamily="18" charset="0"/>
                  </a:rPr>
                  <a:t> </a:t>
                </a:r>
                <a:r>
                  <a:rPr lang="vi-VN" sz="2200" b="1" err="1">
                    <a:latin typeface="Times New Roman" panose="02020603050405020304" pitchFamily="18" charset="0"/>
                    <a:cs typeface="Times New Roman" panose="02020603050405020304" pitchFamily="18" charset="0"/>
                  </a:rPr>
                  <a:t>chênh</a:t>
                </a:r>
                <a:r>
                  <a:rPr lang="vi-VN" sz="2200" b="1">
                    <a:latin typeface="Times New Roman" panose="02020603050405020304" pitchFamily="18" charset="0"/>
                    <a:cs typeface="Times New Roman" panose="02020603050405020304" pitchFamily="18" charset="0"/>
                  </a:rPr>
                  <a:t> </a:t>
                </a:r>
                <a:r>
                  <a:rPr lang="vi-VN" sz="2200" b="1" err="1">
                    <a:latin typeface="Times New Roman" panose="02020603050405020304" pitchFamily="18" charset="0"/>
                    <a:cs typeface="Times New Roman" panose="02020603050405020304" pitchFamily="18" charset="0"/>
                  </a:rPr>
                  <a:t>lệch</a:t>
                </a:r>
                <a:r>
                  <a:rPr lang="vi-VN" sz="2200" b="1">
                    <a:latin typeface="Times New Roman" panose="02020603050405020304" pitchFamily="18" charset="0"/>
                    <a:cs typeface="Times New Roman" panose="02020603050405020304" pitchFamily="18" charset="0"/>
                  </a:rPr>
                  <a:t> </a:t>
                </a:r>
                <a:r>
                  <a:rPr lang="vi-VN" sz="2200" b="1" err="1">
                    <a:latin typeface="Times New Roman" panose="02020603050405020304" pitchFamily="18" charset="0"/>
                    <a:cs typeface="Times New Roman" panose="02020603050405020304" pitchFamily="18" charset="0"/>
                  </a:rPr>
                  <a:t>tạm</a:t>
                </a:r>
                <a:r>
                  <a:rPr lang="vi-VN" sz="2200" b="1">
                    <a:latin typeface="Times New Roman" panose="02020603050405020304" pitchFamily="18" charset="0"/>
                    <a:cs typeface="Times New Roman" panose="02020603050405020304" pitchFamily="18" charset="0"/>
                  </a:rPr>
                  <a:t> </a:t>
                </a:r>
                <a:r>
                  <a:rPr lang="vi-VN" sz="2200" b="1" err="1">
                    <a:latin typeface="Times New Roman" panose="02020603050405020304" pitchFamily="18" charset="0"/>
                    <a:cs typeface="Times New Roman" panose="02020603050405020304" pitchFamily="18" charset="0"/>
                  </a:rPr>
                  <a:t>thời</a:t>
                </a:r>
                <a:r>
                  <a:rPr lang="vi-VN" sz="2200" b="1">
                    <a:latin typeface="Times New Roman" panose="02020603050405020304" pitchFamily="18" charset="0"/>
                    <a:cs typeface="Times New Roman" panose="02020603050405020304" pitchFamily="18" charset="0"/>
                  </a:rPr>
                  <a:t>: </a:t>
                </a:r>
                <a14:m>
                  <m:oMath xmlns:m="http://schemas.openxmlformats.org/officeDocument/2006/math">
                    <m:r>
                      <a:rPr lang="vi-VN" sz="2200" i="1" smtClean="0">
                        <a:latin typeface="Cambria Math" panose="02040503050406030204" pitchFamily="18" charset="0"/>
                        <a:ea typeface="Times New Roman" panose="02020603050405020304" pitchFamily="18" charset="0"/>
                      </a:rPr>
                      <m:t>𝑇𝐷</m:t>
                    </m:r>
                    <m:r>
                      <a:rPr lang="vi-VN" sz="2200" i="1" smtClean="0">
                        <a:latin typeface="Cambria Math" panose="02040503050406030204" pitchFamily="18" charset="0"/>
                        <a:ea typeface="Times New Roman" panose="02020603050405020304" pitchFamily="18" charset="0"/>
                      </a:rPr>
                      <m:t> = |</m:t>
                    </m:r>
                    <m:r>
                      <a:rPr lang="vi-VN" sz="2200" i="1" smtClean="0">
                        <a:latin typeface="Cambria Math" panose="02040503050406030204" pitchFamily="18" charset="0"/>
                        <a:ea typeface="Times New Roman" panose="02020603050405020304" pitchFamily="18" charset="0"/>
                      </a:rPr>
                      <m:t>𝑄</m:t>
                    </m:r>
                    <m:r>
                      <a:rPr lang="vi-VN" sz="2200" i="1" smtClean="0">
                        <a:latin typeface="Cambria Math" panose="02040503050406030204" pitchFamily="18" charset="0"/>
                        <a:ea typeface="Times New Roman" panose="02020603050405020304" pitchFamily="18" charset="0"/>
                      </a:rPr>
                      <m:t>(</m:t>
                    </m:r>
                    <m:r>
                      <a:rPr lang="vi-VN" sz="2200" i="1" smtClean="0">
                        <a:latin typeface="Cambria Math" panose="02040503050406030204" pitchFamily="18" charset="0"/>
                        <a:ea typeface="Times New Roman" panose="02020603050405020304" pitchFamily="18" charset="0"/>
                      </a:rPr>
                      <m:t>𝑠</m:t>
                    </m:r>
                    <m:r>
                      <a:rPr lang="vi-VN" sz="2200" i="1" smtClean="0">
                        <a:latin typeface="Cambria Math" panose="02040503050406030204" pitchFamily="18" charset="0"/>
                        <a:ea typeface="Times New Roman" panose="02020603050405020304" pitchFamily="18" charset="0"/>
                      </a:rPr>
                      <m:t>,</m:t>
                    </m:r>
                    <m:r>
                      <a:rPr lang="vi-VN" sz="2200" i="1" smtClean="0">
                        <a:latin typeface="Cambria Math" panose="02040503050406030204" pitchFamily="18" charset="0"/>
                        <a:ea typeface="Times New Roman" panose="02020603050405020304" pitchFamily="18" charset="0"/>
                      </a:rPr>
                      <m:t>𝑎</m:t>
                    </m:r>
                    <m:r>
                      <a:rPr lang="vi-VN" sz="2200" i="1" smtClean="0">
                        <a:latin typeface="Cambria Math" panose="02040503050406030204" pitchFamily="18" charset="0"/>
                        <a:ea typeface="Times New Roman" panose="02020603050405020304" pitchFamily="18" charset="0"/>
                      </a:rPr>
                      <m:t>) − </m:t>
                    </m:r>
                    <m:r>
                      <a:rPr lang="vi-VN" sz="2200" i="1" smtClean="0">
                        <a:latin typeface="Cambria Math" panose="02040503050406030204" pitchFamily="18" charset="0"/>
                        <a:ea typeface="Times New Roman" panose="02020603050405020304" pitchFamily="18" charset="0"/>
                      </a:rPr>
                      <m:t>𝑄</m:t>
                    </m:r>
                    <m:r>
                      <a:rPr lang="vi-VN" sz="2200" i="1" smtClean="0">
                        <a:latin typeface="Cambria Math" panose="02040503050406030204" pitchFamily="18" charset="0"/>
                        <a:ea typeface="Times New Roman" panose="02020603050405020304" pitchFamily="18" charset="0"/>
                      </a:rPr>
                      <m:t>(</m:t>
                    </m:r>
                    <m:r>
                      <a:rPr lang="vi-VN" sz="2200" i="1" smtClean="0">
                        <a:latin typeface="Cambria Math" panose="02040503050406030204" pitchFamily="18" charset="0"/>
                        <a:ea typeface="Times New Roman" panose="02020603050405020304" pitchFamily="18" charset="0"/>
                      </a:rPr>
                      <m:t>𝑠</m:t>
                    </m:r>
                    <m:r>
                      <a:rPr lang="vi-VN" sz="2200" i="1" smtClean="0">
                        <a:latin typeface="Cambria Math" panose="02040503050406030204" pitchFamily="18" charset="0"/>
                        <a:ea typeface="Times New Roman" panose="02020603050405020304" pitchFamily="18" charset="0"/>
                      </a:rPr>
                      <m:t>+</m:t>
                    </m:r>
                    <m:r>
                      <a:rPr lang="vi-VN" sz="2200" i="1" smtClean="0">
                        <a:latin typeface="Cambria Math" panose="02040503050406030204" pitchFamily="18" charset="0"/>
                        <a:ea typeface="Times New Roman" panose="02020603050405020304" pitchFamily="18" charset="0"/>
                      </a:rPr>
                      <m:t>1</m:t>
                    </m:r>
                    <m:r>
                      <a:rPr lang="vi-VN" sz="2200" i="1" smtClean="0">
                        <a:latin typeface="Cambria Math" panose="02040503050406030204" pitchFamily="18" charset="0"/>
                        <a:ea typeface="Times New Roman" panose="02020603050405020304" pitchFamily="18" charset="0"/>
                      </a:rPr>
                      <m:t>, </m:t>
                    </m:r>
                    <m:r>
                      <a:rPr lang="vi-VN" sz="2200" i="1" smtClean="0">
                        <a:latin typeface="Cambria Math" panose="02040503050406030204" pitchFamily="18" charset="0"/>
                        <a:ea typeface="Times New Roman" panose="02020603050405020304" pitchFamily="18" charset="0"/>
                      </a:rPr>
                      <m:t>𝑎</m:t>
                    </m:r>
                    <m:r>
                      <a:rPr lang="vi-VN" sz="2200" i="1" smtClean="0">
                        <a:latin typeface="Cambria Math" panose="02040503050406030204" pitchFamily="18" charset="0"/>
                        <a:ea typeface="Times New Roman" panose="02020603050405020304" pitchFamily="18" charset="0"/>
                      </a:rPr>
                      <m:t>)</m:t>
                    </m:r>
                  </m:oMath>
                </a14:m>
                <a:r>
                  <a:rPr lang="vi-VN" sz="2200">
                    <a:latin typeface="Times New Roman" panose="02020603050405020304" pitchFamily="18" charset="0"/>
                    <a:ea typeface="Times New Roman" panose="02020603050405020304" pitchFamily="18" charset="0"/>
                    <a:cs typeface="Times New Roman" panose="02020603050405020304" pitchFamily="18" charset="0"/>
                  </a:rPr>
                  <a:t>|</a:t>
                </a:r>
              </a:p>
              <a:p>
                <a:pPr marL="342900" lvl="1" indent="0">
                  <a:buFont typeface="Arial" panose="020B0604020202020204" pitchFamily="34" charset="0"/>
                  <a:buNone/>
                </a:pPr>
                <a:endParaRPr lang="vi-VN" sz="2200">
                  <a:latin typeface="Times New Roman" panose="02020603050405020304" pitchFamily="18" charset="0"/>
                  <a:cs typeface="Times New Roman" panose="02020603050405020304" pitchFamily="18" charset="0"/>
                </a:endParaRPr>
              </a:p>
              <a:p>
                <a:pPr marL="342900" lvl="1" indent="0">
                  <a:buFont typeface="Arial" panose="020B0604020202020204" pitchFamily="34" charset="0"/>
                  <a:buNone/>
                </a:pPr>
                <a:r>
                  <a:rPr lang="en-US" sz="2200">
                    <a:latin typeface="Times New Roman" panose="02020603050405020304" pitchFamily="18" charset="0"/>
                    <a:cs typeface="Times New Roman" panose="02020603050405020304" pitchFamily="18" charset="0"/>
                  </a:rPr>
                  <a:t>X</a:t>
                </a:r>
                <a:r>
                  <a:rPr lang="vi-VN" sz="2200">
                    <a:latin typeface="Times New Roman" panose="02020603050405020304" pitchFamily="18" charset="0"/>
                    <a:cs typeface="Times New Roman" panose="02020603050405020304" pitchFamily="18" charset="0"/>
                  </a:rPr>
                  <a:t>ác </a:t>
                </a:r>
                <a:r>
                  <a:rPr lang="vi-VN" sz="2200" err="1">
                    <a:latin typeface="Times New Roman" panose="02020603050405020304" pitchFamily="18" charset="0"/>
                    <a:cs typeface="Times New Roman" panose="02020603050405020304" pitchFamily="18" charset="0"/>
                  </a:rPr>
                  <a:t>suất</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mà</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trải</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nghiệm</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đó</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sẽ</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được</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chọn</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trong</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huấn</a:t>
                </a:r>
                <a:r>
                  <a:rPr lang="vi-VN" sz="2200">
                    <a:latin typeface="Times New Roman" panose="02020603050405020304" pitchFamily="18" charset="0"/>
                    <a:cs typeface="Times New Roman" panose="02020603050405020304" pitchFamily="18" charset="0"/>
                  </a:rPr>
                  <a:t> </a:t>
                </a:r>
                <a:r>
                  <a:rPr lang="vi-VN" sz="2200" err="1">
                    <a:latin typeface="Times New Roman" panose="02020603050405020304" pitchFamily="18" charset="0"/>
                    <a:cs typeface="Times New Roman" panose="02020603050405020304" pitchFamily="18" charset="0"/>
                  </a:rPr>
                  <a:t>luyện</a:t>
                </a:r>
                <a:endParaRPr lang="vi-VN" sz="2200">
                  <a:latin typeface="Times New Roman" panose="02020603050405020304" pitchFamily="18" charset="0"/>
                  <a:cs typeface="Times New Roman" panose="02020603050405020304" pitchFamily="18" charset="0"/>
                </a:endParaRPr>
              </a:p>
              <a:p>
                <a:pPr marL="342900" lvl="1" indent="0">
                  <a:buFont typeface="Arial" panose="020B0604020202020204" pitchFamily="34" charset="0"/>
                  <a:buNone/>
                </a:pPr>
                <a:endParaRPr lang="vi-VN" sz="2200">
                  <a:latin typeface="Times New Roman" panose="02020603050405020304" pitchFamily="18" charset="0"/>
                  <a:cs typeface="Times New Roman" panose="02020603050405020304" pitchFamily="18" charset="0"/>
                </a:endParaRPr>
              </a:p>
              <a:p>
                <a:pPr marL="3429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ar-AE" sz="2200" i="1" smtClean="0">
                              <a:latin typeface="Cambria Math" panose="02040503050406030204" pitchFamily="18" charset="0"/>
                              <a:ea typeface="Times New Roman" panose="02020603050405020304" pitchFamily="18" charset="0"/>
                            </a:rPr>
                          </m:ctrlPr>
                        </m:sSubPr>
                        <m:e>
                          <m:r>
                            <a:rPr lang="ar-AE" sz="2200" i="1">
                              <a:latin typeface="Cambria Math" panose="02040503050406030204" pitchFamily="18" charset="0"/>
                              <a:ea typeface="Times New Roman" panose="02020603050405020304" pitchFamily="18" charset="0"/>
                            </a:rPr>
                            <m:t>𝑝</m:t>
                          </m:r>
                        </m:e>
                        <m:sub>
                          <m:r>
                            <a:rPr lang="ar-AE" sz="2200" i="1">
                              <a:latin typeface="Cambria Math" panose="02040503050406030204" pitchFamily="18" charset="0"/>
                              <a:ea typeface="Times New Roman" panose="02020603050405020304" pitchFamily="18" charset="0"/>
                            </a:rPr>
                            <m:t>𝑖</m:t>
                          </m:r>
                        </m:sub>
                      </m:sSub>
                      <m:r>
                        <a:rPr lang="ar-AE" sz="2200" i="1">
                          <a:latin typeface="Cambria Math" panose="02040503050406030204" pitchFamily="18" charset="0"/>
                          <a:ea typeface="Times New Roman" panose="02020603050405020304" pitchFamily="18" charset="0"/>
                        </a:rPr>
                        <m:t>=</m:t>
                      </m:r>
                      <m:f>
                        <m:fPr>
                          <m:ctrlPr>
                            <a:rPr lang="ar-AE" sz="2200" i="1">
                              <a:latin typeface="Cambria Math" panose="02040503050406030204" pitchFamily="18" charset="0"/>
                              <a:ea typeface="Times New Roman" panose="02020603050405020304" pitchFamily="18" charset="0"/>
                            </a:rPr>
                          </m:ctrlPr>
                        </m:fPr>
                        <m:num>
                          <m:sSup>
                            <m:sSupPr>
                              <m:ctrlPr>
                                <a:rPr lang="ar-AE" sz="2200" i="1">
                                  <a:latin typeface="Cambria Math" panose="02040503050406030204" pitchFamily="18" charset="0"/>
                                  <a:ea typeface="Times New Roman" panose="02020603050405020304" pitchFamily="18" charset="0"/>
                                </a:rPr>
                              </m:ctrlPr>
                            </m:sSupPr>
                            <m:e>
                              <m:d>
                                <m:dPr>
                                  <m:ctrlPr>
                                    <a:rPr lang="ar-AE" sz="2200" i="1">
                                      <a:latin typeface="Cambria Math" panose="02040503050406030204" pitchFamily="18" charset="0"/>
                                      <a:ea typeface="Times New Roman" panose="02020603050405020304" pitchFamily="18" charset="0"/>
                                    </a:rPr>
                                  </m:ctrlPr>
                                </m:dPr>
                                <m:e>
                                  <m:r>
                                    <a:rPr lang="ar-AE" sz="2200" i="1">
                                      <a:latin typeface="Cambria Math" panose="02040503050406030204" pitchFamily="18" charset="0"/>
                                      <a:ea typeface="Times New Roman" panose="02020603050405020304" pitchFamily="18" charset="0"/>
                                    </a:rPr>
                                    <m:t>𝑇</m:t>
                                  </m:r>
                                  <m:sSub>
                                    <m:sSubPr>
                                      <m:ctrlPr>
                                        <a:rPr lang="ar-AE" sz="2200" i="1">
                                          <a:latin typeface="Cambria Math" panose="02040503050406030204" pitchFamily="18" charset="0"/>
                                          <a:ea typeface="Times New Roman" panose="02020603050405020304" pitchFamily="18" charset="0"/>
                                        </a:rPr>
                                      </m:ctrlPr>
                                    </m:sSubPr>
                                    <m:e>
                                      <m:r>
                                        <a:rPr lang="ar-AE" sz="2200" i="1">
                                          <a:latin typeface="Cambria Math" panose="02040503050406030204" pitchFamily="18" charset="0"/>
                                          <a:ea typeface="Times New Roman" panose="02020603050405020304" pitchFamily="18" charset="0"/>
                                        </a:rPr>
                                        <m:t>𝐷</m:t>
                                      </m:r>
                                    </m:e>
                                    <m:sub>
                                      <m:r>
                                        <a:rPr lang="ar-AE" sz="2200" i="1">
                                          <a:latin typeface="Cambria Math" panose="02040503050406030204" pitchFamily="18" charset="0"/>
                                          <a:ea typeface="Times New Roman" panose="02020603050405020304" pitchFamily="18" charset="0"/>
                                        </a:rPr>
                                        <m:t>𝑖</m:t>
                                      </m:r>
                                    </m:sub>
                                  </m:sSub>
                                  <m:r>
                                    <a:rPr lang="ar-AE" sz="2200" i="1">
                                      <a:latin typeface="Cambria Math" panose="02040503050406030204" pitchFamily="18" charset="0"/>
                                      <a:ea typeface="Times New Roman" panose="02020603050405020304" pitchFamily="18" charset="0"/>
                                    </a:rPr>
                                    <m:t>+</m:t>
                                  </m:r>
                                  <m:r>
                                    <a:rPr lang="ar-AE" sz="2200" i="1">
                                      <a:latin typeface="Cambria Math" panose="02040503050406030204" pitchFamily="18" charset="0"/>
                                      <a:ea typeface="Times New Roman" panose="02020603050405020304" pitchFamily="18" charset="0"/>
                                    </a:rPr>
                                    <m:t>𝜀</m:t>
                                  </m:r>
                                </m:e>
                              </m:d>
                            </m:e>
                            <m:sup>
                              <m:r>
                                <a:rPr lang="ar-AE" sz="2200" i="1">
                                  <a:latin typeface="Cambria Math" panose="02040503050406030204" pitchFamily="18" charset="0"/>
                                  <a:ea typeface="Times New Roman" panose="02020603050405020304" pitchFamily="18" charset="0"/>
                                </a:rPr>
                                <m:t>𝑎</m:t>
                              </m:r>
                            </m:sup>
                          </m:sSup>
                        </m:num>
                        <m:den>
                          <m:nary>
                            <m:naryPr>
                              <m:chr m:val="∑"/>
                              <m:limLoc m:val="undOvr"/>
                              <m:grow m:val="on"/>
                              <m:ctrlPr>
                                <a:rPr lang="ar-AE" sz="2200" i="1">
                                  <a:latin typeface="Cambria Math" panose="02040503050406030204" pitchFamily="18" charset="0"/>
                                  <a:ea typeface="Times New Roman" panose="02020603050405020304" pitchFamily="18" charset="0"/>
                                </a:rPr>
                              </m:ctrlPr>
                            </m:naryPr>
                            <m:sub>
                              <m:r>
                                <a:rPr lang="ar-AE" sz="2200" i="1">
                                  <a:latin typeface="Cambria Math" panose="02040503050406030204" pitchFamily="18" charset="0"/>
                                  <a:ea typeface="Times New Roman" panose="02020603050405020304" pitchFamily="18" charset="0"/>
                                </a:rPr>
                                <m:t>𝑘</m:t>
                              </m:r>
                            </m:sub>
                            <m:sup>
                              <m:r>
                                <m:rPr>
                                  <m:sty m:val="p"/>
                                </m:rPr>
                                <a:rPr lang="vi-VN" sz="2200">
                                  <a:latin typeface="Cambria Math" panose="02040503050406030204" pitchFamily="18" charset="0"/>
                                  <a:ea typeface="Times New Roman" panose="02020603050405020304" pitchFamily="18" charset="0"/>
                                </a:rPr>
                                <m:t>memorysize</m:t>
                              </m:r>
                            </m:sup>
                            <m:e>
                              <m:r>
                                <a:rPr lang="ar-AE" sz="2200" i="1">
                                  <a:latin typeface="Cambria Math" panose="02040503050406030204" pitchFamily="18" charset="0"/>
                                  <a:ea typeface="Times New Roman" panose="02020603050405020304" pitchFamily="18" charset="0"/>
                                </a:rPr>
                                <m:t> </m:t>
                              </m:r>
                            </m:e>
                          </m:nary>
                          <m:sSup>
                            <m:sSupPr>
                              <m:ctrlPr>
                                <a:rPr lang="ar-AE" sz="2200" i="1">
                                  <a:latin typeface="Cambria Math" panose="02040503050406030204" pitchFamily="18" charset="0"/>
                                  <a:ea typeface="Times New Roman" panose="02020603050405020304" pitchFamily="18" charset="0"/>
                                </a:rPr>
                              </m:ctrlPr>
                            </m:sSupPr>
                            <m:e>
                              <m:d>
                                <m:dPr>
                                  <m:ctrlPr>
                                    <a:rPr lang="ar-AE" sz="2200" i="1">
                                      <a:latin typeface="Cambria Math" panose="02040503050406030204" pitchFamily="18" charset="0"/>
                                      <a:ea typeface="Times New Roman" panose="02020603050405020304" pitchFamily="18" charset="0"/>
                                    </a:rPr>
                                  </m:ctrlPr>
                                </m:dPr>
                                <m:e>
                                  <m:r>
                                    <a:rPr lang="ar-AE" sz="2200" i="1">
                                      <a:latin typeface="Cambria Math" panose="02040503050406030204" pitchFamily="18" charset="0"/>
                                      <a:ea typeface="Times New Roman" panose="02020603050405020304" pitchFamily="18" charset="0"/>
                                    </a:rPr>
                                    <m:t>𝑇</m:t>
                                  </m:r>
                                  <m:sSub>
                                    <m:sSubPr>
                                      <m:ctrlPr>
                                        <a:rPr lang="ar-AE" sz="2200" i="1">
                                          <a:latin typeface="Cambria Math" panose="02040503050406030204" pitchFamily="18" charset="0"/>
                                          <a:ea typeface="Times New Roman" panose="02020603050405020304" pitchFamily="18" charset="0"/>
                                        </a:rPr>
                                      </m:ctrlPr>
                                    </m:sSubPr>
                                    <m:e>
                                      <m:r>
                                        <a:rPr lang="ar-AE" sz="2200" i="1">
                                          <a:latin typeface="Cambria Math" panose="02040503050406030204" pitchFamily="18" charset="0"/>
                                          <a:ea typeface="Times New Roman" panose="02020603050405020304" pitchFamily="18" charset="0"/>
                                        </a:rPr>
                                        <m:t>𝐷</m:t>
                                      </m:r>
                                    </m:e>
                                    <m:sub>
                                      <m:r>
                                        <a:rPr lang="ar-AE" sz="2200" i="1">
                                          <a:latin typeface="Cambria Math" panose="02040503050406030204" pitchFamily="18" charset="0"/>
                                          <a:ea typeface="Times New Roman" panose="02020603050405020304" pitchFamily="18" charset="0"/>
                                        </a:rPr>
                                        <m:t>𝑘</m:t>
                                      </m:r>
                                    </m:sub>
                                  </m:sSub>
                                  <m:r>
                                    <a:rPr lang="ar-AE" sz="2200" i="1">
                                      <a:latin typeface="Cambria Math" panose="02040503050406030204" pitchFamily="18" charset="0"/>
                                      <a:ea typeface="Times New Roman" panose="02020603050405020304" pitchFamily="18" charset="0"/>
                                    </a:rPr>
                                    <m:t>+</m:t>
                                  </m:r>
                                  <m:r>
                                    <a:rPr lang="ar-AE" sz="2200" i="1">
                                      <a:latin typeface="Cambria Math" panose="02040503050406030204" pitchFamily="18" charset="0"/>
                                      <a:ea typeface="Times New Roman" panose="02020603050405020304" pitchFamily="18" charset="0"/>
                                    </a:rPr>
                                    <m:t>𝜀</m:t>
                                  </m:r>
                                </m:e>
                              </m:d>
                            </m:e>
                            <m:sup>
                              <m:r>
                                <a:rPr lang="ar-AE" sz="2200" i="1">
                                  <a:latin typeface="Cambria Math" panose="02040503050406030204" pitchFamily="18" charset="0"/>
                                  <a:ea typeface="Times New Roman" panose="02020603050405020304" pitchFamily="18" charset="0"/>
                                </a:rPr>
                                <m:t>𝑎</m:t>
                              </m:r>
                            </m:sup>
                          </m:sSup>
                        </m:den>
                      </m:f>
                    </m:oMath>
                  </m:oMathPara>
                </a14:m>
                <a:endParaRPr lang="ar-AE" sz="2200">
                  <a:latin typeface="Times New Roman" panose="02020603050405020304" pitchFamily="18" charset="0"/>
                  <a:ea typeface="Times New Roman" panose="02020603050405020304" pitchFamily="18" charset="0"/>
                  <a:cs typeface="Times New Roman" panose="02020603050405020304" pitchFamily="18" charset="0"/>
                </a:endParaRPr>
              </a:p>
              <a:p>
                <a:pPr marL="342900" lvl="1" indent="0">
                  <a:buFont typeface="Arial" panose="020B0604020202020204" pitchFamily="34" charset="0"/>
                  <a:buNone/>
                </a:pPr>
                <a:endParaRPr lang="ar-AE" sz="1800"/>
              </a:p>
            </p:txBody>
          </p:sp>
        </mc:Choice>
        <mc:Fallback>
          <p:sp>
            <p:nvSpPr>
              <p:cNvPr id="7" name="Content Placeholder 2">
                <a:extLst>
                  <a:ext uri="{FF2B5EF4-FFF2-40B4-BE49-F238E27FC236}">
                    <a16:creationId xmlns:a16="http://schemas.microsoft.com/office/drawing/2014/main" id="{A8C9F1B7-2D8B-4637-B3C4-94F597FAE11B}"/>
                  </a:ext>
                </a:extLst>
              </p:cNvPr>
              <p:cNvSpPr txBox="1">
                <a:spLocks noRot="1" noChangeAspect="1" noMove="1" noResize="1" noEditPoints="1" noAdjustHandles="1" noChangeArrowheads="1" noChangeShapeType="1" noTextEdit="1"/>
              </p:cNvSpPr>
              <p:nvPr/>
            </p:nvSpPr>
            <p:spPr>
              <a:xfrm>
                <a:off x="518678" y="3267597"/>
                <a:ext cx="11398248" cy="4284427"/>
              </a:xfrm>
              <a:prstGeom prst="rect">
                <a:avLst/>
              </a:prstGeom>
              <a:blipFill>
                <a:blip r:embed="rId4"/>
                <a:stretch>
                  <a:fillRect l="-588"/>
                </a:stretch>
              </a:blipFill>
            </p:spPr>
            <p:txBody>
              <a:bodyPr/>
              <a:lstStyle/>
              <a:p>
                <a:r>
                  <a:rPr lang="en-US">
                    <a:noFill/>
                  </a:rPr>
                  <a:t> </a:t>
                </a:r>
              </a:p>
            </p:txBody>
          </p:sp>
        </mc:Fallback>
      </mc:AlternateContent>
    </p:spTree>
    <p:extLst>
      <p:ext uri="{BB962C8B-B14F-4D97-AF65-F5344CB8AC3E}">
        <p14:creationId xmlns:p14="http://schemas.microsoft.com/office/powerpoint/2010/main" val="87788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
        <p:nvSpPr>
          <p:cNvPr id="14" name="Content Placeholder 15">
            <a:extLst>
              <a:ext uri="{FF2B5EF4-FFF2-40B4-BE49-F238E27FC236}">
                <a16:creationId xmlns:a16="http://schemas.microsoft.com/office/drawing/2014/main" id="{AFFF8086-F06E-424B-8FBA-29914BD8F087}"/>
              </a:ext>
            </a:extLst>
          </p:cNvPr>
          <p:cNvSpPr txBox="1">
            <a:spLocks/>
          </p:cNvSpPr>
          <p:nvPr/>
        </p:nvSpPr>
        <p:spPr>
          <a:xfrm>
            <a:off x="770079" y="2469988"/>
            <a:ext cx="10387524" cy="3359312"/>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2"/>
              </a:buClr>
              <a:buNone/>
            </a:pPr>
            <a:r>
              <a:rPr lang="en-US" dirty="0">
                <a:solidFill>
                  <a:schemeClr val="tx1">
                    <a:lumMod val="50000"/>
                  </a:schemeClr>
                </a:solidFill>
                <a:latin typeface="Times New Roman" panose="02020603050405020304" pitchFamily="18" charset="0"/>
                <a:cs typeface="Times New Roman" panose="02020603050405020304" pitchFamily="18" charset="0"/>
              </a:rPr>
              <a:t>M</a:t>
            </a:r>
            <a:r>
              <a:rPr lang="vi-VN" dirty="0">
                <a:solidFill>
                  <a:schemeClr val="tx1">
                    <a:lumMod val="50000"/>
                  </a:schemeClr>
                </a:solidFill>
                <a:latin typeface="Times New Roman" panose="02020603050405020304" pitchFamily="18" charset="0"/>
                <a:cs typeface="Times New Roman" panose="02020603050405020304" pitchFamily="18" charset="0"/>
              </a:rPr>
              <a:t>ỗi lần xác định điểm sạc tiếp theo, ta lưu lại trải nghiệm gồm</a:t>
            </a:r>
          </a:p>
          <a:p>
            <a:pPr>
              <a:buClr>
                <a:schemeClr val="accent2"/>
              </a:buClr>
              <a:buFont typeface="Wingdings" panose="05000000000000000000" pitchFamily="2" charset="2"/>
              <a:buChar char="§"/>
            </a:pPr>
            <a:r>
              <a:rPr lang="en-US" dirty="0" err="1">
                <a:solidFill>
                  <a:schemeClr val="tx1">
                    <a:lumMod val="50000"/>
                  </a:schemeClr>
                </a:solidFill>
                <a:latin typeface="Times New Roman" panose="02020603050405020304" pitchFamily="18" charset="0"/>
                <a:cs typeface="Times New Roman" panose="02020603050405020304" pitchFamily="18" charset="0"/>
              </a:rPr>
              <a:t>Trạng</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cs typeface="Times New Roman" panose="02020603050405020304" pitchFamily="18" charset="0"/>
              </a:rPr>
              <a:t>thái</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cs typeface="Times New Roman" panose="02020603050405020304" pitchFamily="18" charset="0"/>
              </a:rPr>
              <a:t>hiện</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cs typeface="Times New Roman" panose="02020603050405020304" pitchFamily="18" charset="0"/>
              </a:rPr>
              <a:t>tại</a:t>
            </a: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buClr>
                <a:schemeClr val="accent2"/>
              </a:buClr>
              <a:buFont typeface="Wingdings" panose="05000000000000000000" pitchFamily="2" charset="2"/>
              <a:buChar char="§"/>
            </a:pPr>
            <a:r>
              <a:rPr lang="en-US" dirty="0" err="1">
                <a:solidFill>
                  <a:schemeClr val="tx1">
                    <a:lumMod val="50000"/>
                  </a:schemeClr>
                </a:solidFill>
                <a:latin typeface="Times New Roman" panose="02020603050405020304" pitchFamily="18" charset="0"/>
                <a:cs typeface="Times New Roman" panose="02020603050405020304" pitchFamily="18" charset="0"/>
              </a:rPr>
              <a:t>Hành</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cs typeface="Times New Roman" panose="02020603050405020304" pitchFamily="18" charset="0"/>
              </a:rPr>
              <a:t>động</a:t>
            </a: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buClr>
                <a:schemeClr val="accent2"/>
              </a:buClr>
              <a:buFont typeface="Wingdings" panose="05000000000000000000" pitchFamily="2" charset="2"/>
              <a:buChar char="§"/>
            </a:pPr>
            <a:r>
              <a:rPr lang="en-US" dirty="0" err="1">
                <a:solidFill>
                  <a:schemeClr val="tx1">
                    <a:lumMod val="50000"/>
                  </a:schemeClr>
                </a:solidFill>
                <a:latin typeface="Times New Roman" panose="02020603050405020304" pitchFamily="18" charset="0"/>
                <a:cs typeface="Times New Roman" panose="02020603050405020304" pitchFamily="18" charset="0"/>
              </a:rPr>
              <a:t>Trạng</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cs typeface="Times New Roman" panose="02020603050405020304" pitchFamily="18" charset="0"/>
              </a:rPr>
              <a:t>thái</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cs typeface="Times New Roman" panose="02020603050405020304" pitchFamily="18" charset="0"/>
              </a:rPr>
              <a:t>tiếp</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cs typeface="Times New Roman" panose="02020603050405020304" pitchFamily="18" charset="0"/>
              </a:rPr>
              <a:t>theo</a:t>
            </a: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buClr>
                <a:schemeClr val="accent2"/>
              </a:buClr>
              <a:buFont typeface="Wingdings" panose="05000000000000000000" pitchFamily="2" charset="2"/>
              <a:buChar char="§"/>
            </a:pPr>
            <a:r>
              <a:rPr lang="en-US" dirty="0" err="1">
                <a:solidFill>
                  <a:schemeClr val="tx1">
                    <a:lumMod val="50000"/>
                  </a:schemeClr>
                </a:solidFill>
                <a:latin typeface="Times New Roman" panose="02020603050405020304" pitchFamily="18" charset="0"/>
                <a:cs typeface="Times New Roman" panose="02020603050405020304" pitchFamily="18" charset="0"/>
              </a:rPr>
              <a:t>Phần</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cs typeface="Times New Roman" panose="02020603050405020304" pitchFamily="18" charset="0"/>
              </a:rPr>
              <a:t>thưởng</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cs typeface="Times New Roman" panose="02020603050405020304" pitchFamily="18" charset="0"/>
              </a:rPr>
              <a:t>nhận</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cs typeface="Times New Roman" panose="02020603050405020304" pitchFamily="18" charset="0"/>
              </a:rPr>
              <a:t>được</a:t>
            </a:r>
            <a:endParaRPr lang="vi-VN" dirty="0">
              <a:solidFill>
                <a:schemeClr val="tx1">
                  <a:lumMod val="50000"/>
                </a:schemeClr>
              </a:solidFill>
              <a:latin typeface="Times New Roman" panose="02020603050405020304" pitchFamily="18" charset="0"/>
              <a:cs typeface="Times New Roman" panose="02020603050405020304" pitchFamily="18" charset="0"/>
            </a:endParaRPr>
          </a:p>
          <a:p>
            <a:pPr>
              <a:buClr>
                <a:schemeClr val="accent2"/>
              </a:buClr>
              <a:buFont typeface="Wingdings" pitchFamily="2" charset="2"/>
              <a:buChar char="q"/>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buClr>
                <a:schemeClr val="accent2"/>
              </a:buClr>
              <a:buNone/>
            </a:pPr>
            <a:r>
              <a:rPr lang="vi-VN" dirty="0">
                <a:solidFill>
                  <a:schemeClr val="bg1">
                    <a:lumMod val="50000"/>
                  </a:schemeClr>
                </a:solidFill>
                <a:latin typeface="Times New Roman" panose="02020603050405020304" pitchFamily="18" charset="0"/>
                <a:cs typeface="Times New Roman" panose="02020603050405020304" pitchFamily="18" charset="0"/>
              </a:rPr>
              <a:t> </a:t>
            </a:r>
            <a:r>
              <a:rPr lang="en-US" dirty="0">
                <a:solidFill>
                  <a:schemeClr val="bg1">
                    <a:lumMod val="50000"/>
                  </a:schemeClr>
                </a:solidFill>
                <a:latin typeface="Times New Roman" panose="02020603050405020304" pitchFamily="18" charset="0"/>
                <a:cs typeface="Times New Roman" panose="02020603050405020304" pitchFamily="18" charset="0"/>
              </a:rPr>
              <a:t>		</a:t>
            </a:r>
            <a:endParaRPr lang="vi-VN"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8" name="Content Placeholder 15">
            <a:extLst>
              <a:ext uri="{FF2B5EF4-FFF2-40B4-BE49-F238E27FC236}">
                <a16:creationId xmlns:a16="http://schemas.microsoft.com/office/drawing/2014/main" id="{63CD1CF8-EA69-461C-9842-A226017A1A9E}"/>
              </a:ext>
            </a:extLst>
          </p:cNvPr>
          <p:cNvSpPr txBox="1">
            <a:spLocks/>
          </p:cNvSpPr>
          <p:nvPr/>
        </p:nvSpPr>
        <p:spPr>
          <a:xfrm>
            <a:off x="1807535" y="3113445"/>
            <a:ext cx="3682409" cy="2184814"/>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buFont typeface="Wingdings" panose="05000000000000000000" pitchFamily="2" charset="2"/>
              <a:buChar char="§"/>
            </a:pPr>
            <a:endParaRPr lang="vi-VN"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9" name="Title 2">
            <a:extLst>
              <a:ext uri="{FF2B5EF4-FFF2-40B4-BE49-F238E27FC236}">
                <a16:creationId xmlns:a16="http://schemas.microsoft.com/office/drawing/2014/main" id="{47A5CFBF-EF42-A44D-8348-EA06FCD7F0DE}"/>
              </a:ext>
            </a:extLst>
          </p:cNvPr>
          <p:cNvSpPr>
            <a:spLocks noGrp="1"/>
          </p:cNvSpPr>
          <p:nvPr>
            <p:ph type="title"/>
          </p:nvPr>
        </p:nvSpPr>
        <p:spPr>
          <a:xfrm>
            <a:off x="770079" y="790978"/>
            <a:ext cx="8333222" cy="1147969"/>
          </a:xfrm>
        </p:spPr>
        <p:txBody>
          <a:bodyPr>
            <a:normAutofit fontScale="90000"/>
          </a:bodyPr>
          <a:lstStyle/>
          <a:p>
            <a:r>
              <a:rPr lang="en-US" dirty="0" err="1"/>
              <a:t>Thuật</a:t>
            </a:r>
            <a:r>
              <a:rPr lang="en-US" dirty="0"/>
              <a:t> </a:t>
            </a:r>
            <a:r>
              <a:rPr lang="en-US" dirty="0" err="1"/>
              <a:t>toán</a:t>
            </a:r>
            <a:r>
              <a:rPr lang="en-US" dirty="0"/>
              <a:t> </a:t>
            </a:r>
            <a:r>
              <a:rPr lang="en-US" dirty="0" err="1"/>
              <a:t>tìm</a:t>
            </a:r>
            <a:r>
              <a:rPr lang="en-US" dirty="0"/>
              <a:t> </a:t>
            </a:r>
            <a:r>
              <a:rPr lang="en-US" dirty="0" err="1"/>
              <a:t>điểm</a:t>
            </a:r>
            <a:r>
              <a:rPr lang="en-US" dirty="0"/>
              <a:t> </a:t>
            </a:r>
            <a:r>
              <a:rPr lang="en-US" dirty="0" err="1"/>
              <a:t>dừng</a:t>
            </a:r>
            <a:r>
              <a:rPr lang="en-US" dirty="0"/>
              <a:t> </a:t>
            </a:r>
            <a:r>
              <a:rPr lang="en-US" dirty="0" err="1"/>
              <a:t>sạc</a:t>
            </a:r>
            <a:r>
              <a:rPr lang="en-US" dirty="0"/>
              <a:t> </a:t>
            </a:r>
            <a:r>
              <a:rPr lang="en-US" dirty="0" err="1"/>
              <a:t>tối</a:t>
            </a:r>
            <a:r>
              <a:rPr lang="en-US" dirty="0"/>
              <a:t> </a:t>
            </a:r>
            <a:r>
              <a:rPr lang="en-US" dirty="0" err="1"/>
              <a:t>ưu</a:t>
            </a:r>
            <a:r>
              <a:rPr lang="en-US" dirty="0"/>
              <a:t> </a:t>
            </a:r>
            <a:r>
              <a:rPr lang="en-US" dirty="0" err="1"/>
              <a:t>sử</a:t>
            </a:r>
            <a:r>
              <a:rPr lang="en-US" dirty="0"/>
              <a:t> </a:t>
            </a:r>
            <a:r>
              <a:rPr lang="en-US" dirty="0" err="1"/>
              <a:t>dụng</a:t>
            </a:r>
            <a:r>
              <a:rPr lang="en-US" dirty="0"/>
              <a:t> DQN</a:t>
            </a:r>
            <a:endParaRPr lang="en-VN" dirty="0"/>
          </a:p>
        </p:txBody>
      </p:sp>
    </p:spTree>
    <p:extLst>
      <p:ext uri="{BB962C8B-B14F-4D97-AF65-F5344CB8AC3E}">
        <p14:creationId xmlns:p14="http://schemas.microsoft.com/office/powerpoint/2010/main" val="2696786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26</a:t>
            </a:fld>
            <a:endParaRPr lang="en-US"/>
          </a:p>
        </p:txBody>
      </p:sp>
      <p:sp>
        <p:nvSpPr>
          <p:cNvPr id="8" name="Content Placeholder 15">
            <a:extLst>
              <a:ext uri="{FF2B5EF4-FFF2-40B4-BE49-F238E27FC236}">
                <a16:creationId xmlns:a16="http://schemas.microsoft.com/office/drawing/2014/main" id="{63CD1CF8-EA69-461C-9842-A226017A1A9E}"/>
              </a:ext>
            </a:extLst>
          </p:cNvPr>
          <p:cNvSpPr txBox="1">
            <a:spLocks/>
          </p:cNvSpPr>
          <p:nvPr/>
        </p:nvSpPr>
        <p:spPr>
          <a:xfrm>
            <a:off x="672191" y="2407972"/>
            <a:ext cx="8649526" cy="3401582"/>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chemeClr val="accent2"/>
              </a:buClr>
              <a:buFont typeface="Wingdings" panose="05000000000000000000" pitchFamily="2" charset="2"/>
              <a:buChar char="§"/>
            </a:pPr>
            <a:r>
              <a:rPr lang="vi-VN" dirty="0">
                <a:solidFill>
                  <a:schemeClr val="tx1">
                    <a:lumMod val="50000"/>
                  </a:schemeClr>
                </a:solidFill>
                <a:latin typeface="Times New Roman" panose="02020603050405020304" pitchFamily="18" charset="0"/>
                <a:cs typeface="Times New Roman" panose="02020603050405020304" pitchFamily="18" charset="0"/>
              </a:rPr>
              <a:t>Chọn ra 5 vị trí có Q-value lớn nhất</a:t>
            </a:r>
          </a:p>
          <a:p>
            <a:pPr>
              <a:lnSpc>
                <a:spcPct val="150000"/>
              </a:lnSpc>
              <a:buClr>
                <a:schemeClr val="accent2"/>
              </a:buClr>
              <a:buFont typeface="Wingdings" panose="05000000000000000000" pitchFamily="2" charset="2"/>
              <a:buChar char="§"/>
            </a:pPr>
            <a:r>
              <a:rPr lang="vi-VN" dirty="0">
                <a:solidFill>
                  <a:schemeClr val="tx1">
                    <a:lumMod val="50000"/>
                  </a:schemeClr>
                </a:solidFill>
                <a:latin typeface="Times New Roman" panose="02020603050405020304" pitchFamily="18" charset="0"/>
                <a:cs typeface="Times New Roman" panose="02020603050405020304" pitchFamily="18" charset="0"/>
              </a:rPr>
              <a:t>Nếu không có vị trí nào trong 5 vị trí này</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vi-VN" dirty="0">
                <a:solidFill>
                  <a:schemeClr val="tx1">
                    <a:lumMod val="50000"/>
                  </a:schemeClr>
                </a:solidFill>
                <a:latin typeface="Times New Roman" panose="02020603050405020304" pitchFamily="18" charset="0"/>
                <a:cs typeface="Times New Roman" panose="02020603050405020304" pitchFamily="18" charset="0"/>
              </a:rPr>
              <a:t>có phần thưởng lớn hơn 0.7 giá trị phần thưởng lớn nhất, ta sẽ chọn vị trí </a:t>
            </a:r>
            <a:r>
              <a:rPr lang="vi-VN">
                <a:solidFill>
                  <a:schemeClr val="tx1">
                    <a:lumMod val="50000"/>
                  </a:schemeClr>
                </a:solidFill>
                <a:latin typeface="Times New Roman" panose="02020603050405020304" pitchFamily="18" charset="0"/>
                <a:cs typeface="Times New Roman" panose="02020603050405020304" pitchFamily="18" charset="0"/>
              </a:rPr>
              <a:t>có </a:t>
            </a:r>
            <a:r>
              <a:rPr lang="en-US">
                <a:solidFill>
                  <a:schemeClr val="tx1">
                    <a:lumMod val="50000"/>
                  </a:schemeClr>
                </a:solidFill>
                <a:latin typeface="Times New Roman" panose="02020603050405020304" pitchFamily="18" charset="0"/>
                <a:cs typeface="Times New Roman" panose="02020603050405020304" pitchFamily="18" charset="0"/>
              </a:rPr>
              <a:t>phần thưởng</a:t>
            </a:r>
            <a:r>
              <a:rPr lang="vi-VN">
                <a:solidFill>
                  <a:schemeClr val="tx1">
                    <a:lumMod val="50000"/>
                  </a:schemeClr>
                </a:solidFill>
                <a:latin typeface="Times New Roman" panose="02020603050405020304" pitchFamily="18" charset="0"/>
                <a:cs typeface="Times New Roman" panose="02020603050405020304" pitchFamily="18" charset="0"/>
              </a:rPr>
              <a:t> </a:t>
            </a:r>
            <a:r>
              <a:rPr lang="vi-VN" dirty="0">
                <a:solidFill>
                  <a:schemeClr val="tx1">
                    <a:lumMod val="50000"/>
                  </a:schemeClr>
                </a:solidFill>
                <a:latin typeface="Times New Roman" panose="02020603050405020304" pitchFamily="18" charset="0"/>
                <a:cs typeface="Times New Roman" panose="02020603050405020304" pitchFamily="18" charset="0"/>
              </a:rPr>
              <a:t>cao nhất</a:t>
            </a:r>
          </a:p>
        </p:txBody>
      </p:sp>
      <p:sp>
        <p:nvSpPr>
          <p:cNvPr id="13" name="Title 2">
            <a:extLst>
              <a:ext uri="{FF2B5EF4-FFF2-40B4-BE49-F238E27FC236}">
                <a16:creationId xmlns:a16="http://schemas.microsoft.com/office/drawing/2014/main" id="{F95A393E-4853-374C-BFC2-DD1232FA1608}"/>
              </a:ext>
            </a:extLst>
          </p:cNvPr>
          <p:cNvSpPr>
            <a:spLocks noGrp="1"/>
          </p:cNvSpPr>
          <p:nvPr>
            <p:ph type="title"/>
          </p:nvPr>
        </p:nvSpPr>
        <p:spPr>
          <a:xfrm>
            <a:off x="672191" y="819131"/>
            <a:ext cx="8333222" cy="1147969"/>
          </a:xfrm>
        </p:spPr>
        <p:txBody>
          <a:bodyPr>
            <a:normAutofit fontScale="90000"/>
          </a:bodyPr>
          <a:lstStyle/>
          <a:p>
            <a:r>
              <a:rPr lang="en-US" dirty="0" err="1"/>
              <a:t>Thuật</a:t>
            </a:r>
            <a:r>
              <a:rPr lang="en-US" dirty="0"/>
              <a:t> </a:t>
            </a:r>
            <a:r>
              <a:rPr lang="en-US" dirty="0" err="1"/>
              <a:t>toán</a:t>
            </a:r>
            <a:r>
              <a:rPr lang="en-US" dirty="0"/>
              <a:t> </a:t>
            </a:r>
            <a:r>
              <a:rPr lang="en-US" dirty="0" err="1"/>
              <a:t>tìm</a:t>
            </a:r>
            <a:r>
              <a:rPr lang="en-US" dirty="0"/>
              <a:t> </a:t>
            </a:r>
            <a:r>
              <a:rPr lang="en-US" dirty="0" err="1"/>
              <a:t>điểm</a:t>
            </a:r>
            <a:r>
              <a:rPr lang="en-US" dirty="0"/>
              <a:t> </a:t>
            </a:r>
            <a:r>
              <a:rPr lang="en-US" dirty="0" err="1"/>
              <a:t>dừng</a:t>
            </a:r>
            <a:r>
              <a:rPr lang="en-US" dirty="0"/>
              <a:t> </a:t>
            </a:r>
            <a:r>
              <a:rPr lang="en-US" dirty="0" err="1"/>
              <a:t>sạc</a:t>
            </a:r>
            <a:r>
              <a:rPr lang="en-US" dirty="0"/>
              <a:t> </a:t>
            </a:r>
            <a:r>
              <a:rPr lang="en-US" dirty="0" err="1"/>
              <a:t>tối</a:t>
            </a:r>
            <a:r>
              <a:rPr lang="en-US" dirty="0"/>
              <a:t> </a:t>
            </a:r>
            <a:r>
              <a:rPr lang="en-US" dirty="0" err="1"/>
              <a:t>ưu</a:t>
            </a:r>
            <a:r>
              <a:rPr lang="en-US" dirty="0"/>
              <a:t> </a:t>
            </a:r>
            <a:r>
              <a:rPr lang="en-US" dirty="0" err="1"/>
              <a:t>sử</a:t>
            </a:r>
            <a:r>
              <a:rPr lang="en-US" dirty="0"/>
              <a:t> </a:t>
            </a:r>
            <a:r>
              <a:rPr lang="en-US" dirty="0" err="1"/>
              <a:t>dụng</a:t>
            </a:r>
            <a:r>
              <a:rPr lang="en-US" dirty="0"/>
              <a:t> DQN</a:t>
            </a:r>
            <a:endParaRPr lang="en-VN" dirty="0"/>
          </a:p>
        </p:txBody>
      </p:sp>
    </p:spTree>
    <p:extLst>
      <p:ext uri="{BB962C8B-B14F-4D97-AF65-F5344CB8AC3E}">
        <p14:creationId xmlns:p14="http://schemas.microsoft.com/office/powerpoint/2010/main" val="2450482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27</a:t>
            </a:fld>
            <a:endParaRPr lang="en-US"/>
          </a:p>
        </p:txBody>
      </p:sp>
      <p:sp>
        <p:nvSpPr>
          <p:cNvPr id="8" name="Content Placeholder 15">
            <a:extLst>
              <a:ext uri="{FF2B5EF4-FFF2-40B4-BE49-F238E27FC236}">
                <a16:creationId xmlns:a16="http://schemas.microsoft.com/office/drawing/2014/main" id="{63CD1CF8-EA69-461C-9842-A226017A1A9E}"/>
              </a:ext>
            </a:extLst>
          </p:cNvPr>
          <p:cNvSpPr txBox="1">
            <a:spLocks/>
          </p:cNvSpPr>
          <p:nvPr/>
        </p:nvSpPr>
        <p:spPr>
          <a:xfrm>
            <a:off x="770162" y="2228357"/>
            <a:ext cx="8649526" cy="3401582"/>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chemeClr val="accent2"/>
              </a:buClr>
              <a:buFont typeface="Wingdings" panose="05000000000000000000" pitchFamily="2" charset="2"/>
              <a:buChar char="§"/>
            </a:pPr>
            <a:r>
              <a:rPr lang="vi-VN">
                <a:solidFill>
                  <a:schemeClr val="tx1">
                    <a:lumMod val="50000"/>
                  </a:schemeClr>
                </a:solidFill>
                <a:latin typeface="Times New Roman" panose="02020603050405020304" pitchFamily="18" charset="0"/>
                <a:cs typeface="Times New Roman" panose="02020603050405020304" pitchFamily="18" charset="0"/>
              </a:rPr>
              <a:t>Chọn ra 5 vị trí có q-value lớn nhất</a:t>
            </a:r>
          </a:p>
          <a:p>
            <a:pPr>
              <a:lnSpc>
                <a:spcPct val="150000"/>
              </a:lnSpc>
              <a:buClr>
                <a:schemeClr val="accent2"/>
              </a:buClr>
              <a:buFont typeface="Wingdings" panose="05000000000000000000" pitchFamily="2" charset="2"/>
              <a:buChar char="§"/>
            </a:pPr>
            <a:r>
              <a:rPr lang="vi-VN">
                <a:solidFill>
                  <a:schemeClr val="bg2">
                    <a:lumMod val="20000"/>
                    <a:lumOff val="80000"/>
                  </a:schemeClr>
                </a:solidFill>
                <a:latin typeface="Times New Roman" panose="02020603050405020304" pitchFamily="18" charset="0"/>
                <a:cs typeface="Times New Roman" panose="02020603050405020304" pitchFamily="18" charset="0"/>
              </a:rPr>
              <a:t>Nếu không có vị trí nào trong 5 vị trí này</a:t>
            </a:r>
            <a:r>
              <a:rPr lang="en-US">
                <a:solidFill>
                  <a:schemeClr val="bg2">
                    <a:lumMod val="20000"/>
                    <a:lumOff val="80000"/>
                  </a:schemeClr>
                </a:solidFill>
                <a:latin typeface="Times New Roman" panose="02020603050405020304" pitchFamily="18" charset="0"/>
                <a:cs typeface="Times New Roman" panose="02020603050405020304" pitchFamily="18" charset="0"/>
              </a:rPr>
              <a:t> </a:t>
            </a:r>
            <a:r>
              <a:rPr lang="vi-VN">
                <a:solidFill>
                  <a:schemeClr val="bg2">
                    <a:lumMod val="20000"/>
                    <a:lumOff val="80000"/>
                  </a:schemeClr>
                </a:solidFill>
                <a:latin typeface="Times New Roman" panose="02020603050405020304" pitchFamily="18" charset="0"/>
                <a:cs typeface="Times New Roman" panose="02020603050405020304" pitchFamily="18" charset="0"/>
              </a:rPr>
              <a:t>có phần thưởng lớn hơn 0.7 giá trị phần thưởng lớn nhất, ta sẽ chọn vị trí có reward cao nhất</a:t>
            </a:r>
          </a:p>
          <a:p>
            <a:pPr>
              <a:lnSpc>
                <a:spcPct val="150000"/>
              </a:lnSpc>
              <a:buClr>
                <a:schemeClr val="accent2"/>
              </a:buClr>
              <a:buFont typeface="Wingdings" panose="05000000000000000000" pitchFamily="2" charset="2"/>
              <a:buChar char="§"/>
            </a:pPr>
            <a:r>
              <a:rPr lang="vi-VN">
                <a:solidFill>
                  <a:schemeClr val="tx1">
                    <a:lumMod val="50000"/>
                  </a:schemeClr>
                </a:solidFill>
                <a:latin typeface="Times New Roman" panose="02020603050405020304" pitchFamily="18" charset="0"/>
                <a:cs typeface="Times New Roman" panose="02020603050405020304" pitchFamily="18" charset="0"/>
              </a:rPr>
              <a:t>Nếu có, ta sẽ chọn ngẫu nhiên các điểm trong 5 điểm đó có phần thưởng lớn hơn 0.7 giá trị phần thưởng lớn nhất.</a:t>
            </a:r>
          </a:p>
        </p:txBody>
      </p:sp>
      <p:sp>
        <p:nvSpPr>
          <p:cNvPr id="6" name="Title 5">
            <a:extLst>
              <a:ext uri="{FF2B5EF4-FFF2-40B4-BE49-F238E27FC236}">
                <a16:creationId xmlns:a16="http://schemas.microsoft.com/office/drawing/2014/main" id="{5C70FAC3-D783-3846-AAF3-944B5805354D}"/>
              </a:ext>
            </a:extLst>
          </p:cNvPr>
          <p:cNvSpPr>
            <a:spLocks noGrp="1"/>
          </p:cNvSpPr>
          <p:nvPr>
            <p:ph type="title"/>
          </p:nvPr>
        </p:nvSpPr>
        <p:spPr>
          <a:xfrm>
            <a:off x="770162" y="786474"/>
            <a:ext cx="8333222" cy="1147969"/>
          </a:xfrm>
        </p:spPr>
        <p:txBody>
          <a:bodyPr>
            <a:normAutofit fontScale="90000"/>
          </a:bodyPr>
          <a:lstStyle/>
          <a:p>
            <a:r>
              <a:rPr lang="en-US" dirty="0" err="1"/>
              <a:t>Thuật</a:t>
            </a:r>
            <a:r>
              <a:rPr lang="en-US" dirty="0"/>
              <a:t> </a:t>
            </a:r>
            <a:r>
              <a:rPr lang="en-US" dirty="0" err="1"/>
              <a:t>toán</a:t>
            </a:r>
            <a:r>
              <a:rPr lang="en-US" dirty="0"/>
              <a:t> </a:t>
            </a:r>
            <a:r>
              <a:rPr lang="en-US" dirty="0" err="1"/>
              <a:t>tìm</a:t>
            </a:r>
            <a:r>
              <a:rPr lang="en-US" dirty="0"/>
              <a:t> </a:t>
            </a:r>
            <a:r>
              <a:rPr lang="en-US" dirty="0" err="1"/>
              <a:t>điểm</a:t>
            </a:r>
            <a:r>
              <a:rPr lang="en-US" dirty="0"/>
              <a:t> </a:t>
            </a:r>
            <a:r>
              <a:rPr lang="en-US" dirty="0" err="1"/>
              <a:t>dừng</a:t>
            </a:r>
            <a:r>
              <a:rPr lang="en-US" dirty="0"/>
              <a:t> </a:t>
            </a:r>
            <a:r>
              <a:rPr lang="en-US" dirty="0" err="1"/>
              <a:t>sạc</a:t>
            </a:r>
            <a:r>
              <a:rPr lang="en-US" dirty="0"/>
              <a:t> </a:t>
            </a:r>
            <a:r>
              <a:rPr lang="en-US" dirty="0" err="1"/>
              <a:t>tối</a:t>
            </a:r>
            <a:r>
              <a:rPr lang="en-US" dirty="0"/>
              <a:t> </a:t>
            </a:r>
            <a:r>
              <a:rPr lang="en-US" dirty="0" err="1"/>
              <a:t>ưu</a:t>
            </a:r>
            <a:r>
              <a:rPr lang="en-US" dirty="0"/>
              <a:t> </a:t>
            </a:r>
            <a:r>
              <a:rPr lang="en-US" dirty="0" err="1"/>
              <a:t>sử</a:t>
            </a:r>
            <a:r>
              <a:rPr lang="en-US" dirty="0"/>
              <a:t> </a:t>
            </a:r>
            <a:r>
              <a:rPr lang="en-US" dirty="0" err="1"/>
              <a:t>dụng</a:t>
            </a:r>
            <a:r>
              <a:rPr lang="en-US" dirty="0"/>
              <a:t> DQN</a:t>
            </a:r>
            <a:endParaRPr lang="en-VN" dirty="0"/>
          </a:p>
        </p:txBody>
      </p:sp>
    </p:spTree>
    <p:extLst>
      <p:ext uri="{BB962C8B-B14F-4D97-AF65-F5344CB8AC3E}">
        <p14:creationId xmlns:p14="http://schemas.microsoft.com/office/powerpoint/2010/main" val="1877960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latin typeface="Times New Roman" panose="02020603050405020304" pitchFamily="18" charset="0"/>
                <a:cs typeface="Times New Roman" panose="02020603050405020304" pitchFamily="18" charset="0"/>
              </a:rPr>
              <a:pPr/>
              <a:t>28</a:t>
            </a:fld>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ED8196F-180F-4359-8A94-1935F4347454}"/>
                  </a:ext>
                </a:extLst>
              </p:cNvPr>
              <p:cNvSpPr txBox="1">
                <a:spLocks/>
              </p:cNvSpPr>
              <p:nvPr/>
            </p:nvSpPr>
            <p:spPr>
              <a:xfrm>
                <a:off x="988629" y="2972575"/>
                <a:ext cx="3212978" cy="3104109"/>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vi-V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Font typeface="Arial" panose="020B0604020202020204" pitchFamily="34" charset="0"/>
                  <a:buNone/>
                </a:pPr>
                <a:r>
                  <a:rPr lang="vi-VN" sz="20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vi-VN" sz="2000" i="1" smtClean="0">
                        <a:latin typeface="Cambria Math" panose="02040503050406030204" pitchFamily="18" charset="0"/>
                      </a:rPr>
                      <m:t>𝐸</m:t>
                    </m:r>
                    <m:d>
                      <m:dPr>
                        <m:ctrlPr>
                          <a:rPr lang="ar-AE" sz="2000" i="1" smtClean="0">
                            <a:latin typeface="Cambria Math" panose="02040503050406030204" pitchFamily="18" charset="0"/>
                          </a:rPr>
                        </m:ctrlPr>
                      </m:dPr>
                      <m:e>
                        <m:sSub>
                          <m:sSubPr>
                            <m:ctrlPr>
                              <a:rPr lang="ar-AE" sz="2000" i="1" smtClean="0">
                                <a:latin typeface="Cambria Math" panose="02040503050406030204" pitchFamily="18" charset="0"/>
                              </a:rPr>
                            </m:ctrlPr>
                          </m:sSubPr>
                          <m:e>
                            <m:r>
                              <a:rPr lang="ar-AE" sz="2000" i="1" smtClean="0">
                                <a:latin typeface="Cambria Math" panose="02040503050406030204" pitchFamily="18" charset="0"/>
                              </a:rPr>
                              <m:t>𝐷</m:t>
                            </m:r>
                          </m:e>
                          <m:sub>
                            <m:r>
                              <a:rPr lang="ar-AE" sz="2000" i="1" smtClean="0">
                                <a:latin typeface="Cambria Math" panose="02040503050406030204" pitchFamily="18" charset="0"/>
                              </a:rPr>
                              <m:t>𝑖</m:t>
                            </m:r>
                          </m:sub>
                        </m:sSub>
                      </m:e>
                    </m:d>
                    <m:r>
                      <a:rPr lang="ar-AE" sz="2000" i="1" smtClean="0">
                        <a:latin typeface="Cambria Math" panose="02040503050406030204" pitchFamily="18" charset="0"/>
                      </a:rPr>
                      <m:t>=</m:t>
                    </m:r>
                    <m:nary>
                      <m:naryPr>
                        <m:chr m:val="∑"/>
                        <m:limLoc m:val="subSup"/>
                        <m:ctrlPr>
                          <a:rPr lang="ar-AE" sz="2000" i="1" smtClean="0">
                            <a:latin typeface="Cambria Math" panose="02040503050406030204" pitchFamily="18" charset="0"/>
                          </a:rPr>
                        </m:ctrlPr>
                      </m:naryPr>
                      <m:sub>
                        <m:r>
                          <m:rPr>
                            <m:brk m:alnAt="25"/>
                          </m:rPr>
                          <a:rPr lang="ar-AE" sz="2000" i="1" smtClean="0">
                            <a:latin typeface="Cambria Math" panose="02040503050406030204" pitchFamily="18" charset="0"/>
                          </a:rPr>
                          <m:t>𝑗</m:t>
                        </m:r>
                        <m:r>
                          <a:rPr lang="ar-AE" sz="2000" i="1" smtClean="0">
                            <a:latin typeface="Cambria Math" panose="02040503050406030204" pitchFamily="18" charset="0"/>
                          </a:rPr>
                          <m:t>=</m:t>
                        </m:r>
                        <m:r>
                          <a:rPr lang="ar-AE" sz="2000" i="1" smtClean="0">
                            <a:latin typeface="Cambria Math" panose="02040503050406030204" pitchFamily="18" charset="0"/>
                          </a:rPr>
                          <m:t>1</m:t>
                        </m:r>
                      </m:sub>
                      <m:sup>
                        <m:r>
                          <a:rPr lang="ar-AE" sz="2000" i="1" smtClean="0">
                            <a:latin typeface="Cambria Math" panose="02040503050406030204" pitchFamily="18" charset="0"/>
                          </a:rPr>
                          <m:t>𝑛</m:t>
                        </m:r>
                      </m:sup>
                      <m:e>
                        <m:f>
                          <m:fPr>
                            <m:ctrlPr>
                              <a:rPr lang="ar-AE" sz="2000" i="1" smtClean="0">
                                <a:latin typeface="Cambria Math" panose="02040503050406030204" pitchFamily="18" charset="0"/>
                              </a:rPr>
                            </m:ctrlPr>
                          </m:fPr>
                          <m:num>
                            <m:sSubSup>
                              <m:sSubSupPr>
                                <m:ctrlPr>
                                  <a:rPr lang="ar-AE" sz="2000" i="1" smtClean="0">
                                    <a:latin typeface="Cambria Math" panose="02040503050406030204" pitchFamily="18" charset="0"/>
                                  </a:rPr>
                                </m:ctrlPr>
                              </m:sSubSupPr>
                              <m:e>
                                <m:r>
                                  <a:rPr lang="ar-AE" sz="2000" i="1" smtClean="0">
                                    <a:latin typeface="Cambria Math" panose="02040503050406030204" pitchFamily="18" charset="0"/>
                                  </a:rPr>
                                  <m:t>𝑝</m:t>
                                </m:r>
                              </m:e>
                              <m:sub>
                                <m:r>
                                  <a:rPr lang="ar-AE" sz="2000" i="1" smtClean="0">
                                    <a:latin typeface="Cambria Math" panose="02040503050406030204" pitchFamily="18" charset="0"/>
                                  </a:rPr>
                                  <m:t>𝑗</m:t>
                                </m:r>
                              </m:sub>
                              <m:sup>
                                <m:r>
                                  <a:rPr lang="ar-AE" sz="2000" i="1" smtClean="0">
                                    <a:latin typeface="Cambria Math" panose="02040503050406030204" pitchFamily="18" charset="0"/>
                                  </a:rPr>
                                  <m:t>𝑖</m:t>
                                </m:r>
                              </m:sup>
                            </m:sSubSup>
                            <m:r>
                              <a:rPr lang="ar-AE" sz="2000" i="1" smtClean="0">
                                <a:latin typeface="Cambria Math" panose="02040503050406030204" pitchFamily="18" charset="0"/>
                              </a:rPr>
                              <m:t>×</m:t>
                            </m:r>
                            <m:sSub>
                              <m:sSubPr>
                                <m:ctrlPr>
                                  <a:rPr lang="ar-AE" sz="2000" i="1" smtClean="0">
                                    <a:latin typeface="Cambria Math" panose="02040503050406030204" pitchFamily="18" charset="0"/>
                                  </a:rPr>
                                </m:ctrlPr>
                              </m:sSubPr>
                              <m:e>
                                <m:r>
                                  <a:rPr lang="ar-AE" sz="2000" i="1" smtClean="0">
                                    <a:latin typeface="Cambria Math" panose="02040503050406030204" pitchFamily="18" charset="0"/>
                                  </a:rPr>
                                  <m:t>𝑒</m:t>
                                </m:r>
                              </m:e>
                              <m:sub>
                                <m:r>
                                  <a:rPr lang="ar-AE" sz="2000" i="1" smtClean="0">
                                    <a:latin typeface="Cambria Math" panose="02040503050406030204" pitchFamily="18" charset="0"/>
                                  </a:rPr>
                                  <m:t>𝑗</m:t>
                                </m:r>
                              </m:sub>
                            </m:sSub>
                          </m:num>
                          <m:den>
                            <m:sSub>
                              <m:sSubPr>
                                <m:ctrlPr>
                                  <a:rPr lang="ar-AE" sz="2000" i="1" smtClean="0">
                                    <a:latin typeface="Cambria Math" panose="02040503050406030204" pitchFamily="18" charset="0"/>
                                  </a:rPr>
                                </m:ctrlPr>
                              </m:sSubPr>
                              <m:e>
                                <m:r>
                                  <a:rPr lang="ar-AE" sz="2000" i="1" smtClean="0">
                                    <a:latin typeface="Cambria Math" panose="02040503050406030204" pitchFamily="18" charset="0"/>
                                  </a:rPr>
                                  <m:t>𝐸</m:t>
                                </m:r>
                              </m:e>
                              <m:sub>
                                <m:r>
                                  <a:rPr lang="ar-AE" sz="2000" i="1" smtClean="0">
                                    <a:latin typeface="Cambria Math" panose="02040503050406030204" pitchFamily="18" charset="0"/>
                                  </a:rPr>
                                  <m:t>𝑗</m:t>
                                </m:r>
                              </m:sub>
                            </m:sSub>
                          </m:den>
                        </m:f>
                      </m:e>
                    </m:nary>
                  </m:oMath>
                </a14:m>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Font typeface="Arial" panose="020B0604020202020204" pitchFamily="34" charset="0"/>
                  <a:buNone/>
                </a:pPr>
                <a:r>
                  <a:rPr lang="ar-AE" sz="2000">
                    <a:latin typeface="Times New Roman" panose="02020603050405020304" pitchFamily="18" charset="0"/>
                    <a:ea typeface="Tahoma" panose="020B0604030504040204" pitchFamily="34" charset="0"/>
                    <a:cs typeface="Times New Roman" panose="02020603050405020304" pitchFamily="18" charset="0"/>
                  </a:rPr>
                  <a:t>    </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Font typeface="Arial" panose="020B0604020202020204" pitchFamily="34" charset="0"/>
                  <a:buNone/>
                </a:pPr>
                <a:r>
                  <a:rPr lang="en-US" sz="2000" dirty="0" err="1">
                    <a:latin typeface="Times New Roman" panose="02020603050405020304" pitchFamily="18" charset="0"/>
                    <a:ea typeface="Tahoma" panose="020B0604030504040204" pitchFamily="34" charset="0"/>
                    <a:cs typeface="Times New Roman" panose="02020603050405020304" pitchFamily="18" charset="0"/>
                  </a:rPr>
                  <a:t>ưu</a:t>
                </a:r>
                <a:r>
                  <a:rPr lang="en-US" sz="2000">
                    <a:latin typeface="Times New Roman" panose="02020603050405020304" pitchFamily="18" charset="0"/>
                    <a:ea typeface="Tahoma" panose="020B0604030504040204" pitchFamily="34" charset="0"/>
                    <a:cs typeface="Times New Roman" panose="02020603050405020304" pitchFamily="18" charset="0"/>
                  </a:rPr>
                  <a:t> tiên </a:t>
                </a:r>
                <a:r>
                  <a:rPr lang="vi-VN" sz="2000">
                    <a:latin typeface="Times New Roman" panose="02020603050405020304" pitchFamily="18" charset="0"/>
                    <a:ea typeface="Tahoma" panose="020B0604030504040204" pitchFamily="34" charset="0"/>
                    <a:cs typeface="Times New Roman" panose="02020603050405020304" pitchFamily="18" charset="0"/>
                  </a:rPr>
                  <a:t>những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vi-VN" sz="2000">
                    <a:latin typeface="Times New Roman" panose="02020603050405020304" pitchFamily="18" charset="0"/>
                    <a:ea typeface="Tahoma" panose="020B0604030504040204" pitchFamily="34" charset="0"/>
                    <a:cs typeface="Times New Roman" panose="02020603050405020304" pitchFamily="18" charset="0"/>
                  </a:rPr>
                  <a:t>nút cảm biến có mức</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vi-VN" sz="2000">
                    <a:latin typeface="Times New Roman" panose="02020603050405020304" pitchFamily="18" charset="0"/>
                    <a:ea typeface="Tahoma" panose="020B0604030504040204" pitchFamily="34" charset="0"/>
                    <a:cs typeface="Times New Roman" panose="02020603050405020304" pitchFamily="18" charset="0"/>
                  </a:rPr>
                  <a:t>tiêu </a:t>
                </a:r>
                <a:r>
                  <a:rPr lang="vi-VN" sz="2000" err="1">
                    <a:latin typeface="Times New Roman" panose="02020603050405020304" pitchFamily="18" charset="0"/>
                    <a:ea typeface="Tahoma" panose="020B0604030504040204" pitchFamily="34" charset="0"/>
                    <a:cs typeface="Times New Roman" panose="02020603050405020304" pitchFamily="18" charset="0"/>
                  </a:rPr>
                  <a:t>thụ</a:t>
                </a:r>
                <a:r>
                  <a:rPr lang="vi-VN" sz="2000">
                    <a:latin typeface="Times New Roman" panose="02020603050405020304" pitchFamily="18" charset="0"/>
                    <a:ea typeface="Tahoma" panose="020B0604030504040204" pitchFamily="34" charset="0"/>
                    <a:cs typeface="Times New Roman" panose="02020603050405020304" pitchFamily="18" charset="0"/>
                  </a:rPr>
                  <a:t> </a:t>
                </a:r>
                <a:r>
                  <a:rPr lang="vi-VN" sz="2000" err="1">
                    <a:latin typeface="Times New Roman" panose="02020603050405020304" pitchFamily="18" charset="0"/>
                    <a:ea typeface="Tahoma" panose="020B0604030504040204" pitchFamily="34" charset="0"/>
                    <a:cs typeface="Times New Roman" panose="02020603050405020304" pitchFamily="18" charset="0"/>
                  </a:rPr>
                  <a:t>lớn</a:t>
                </a:r>
                <a:r>
                  <a:rPr lang="vi-VN" sz="2000">
                    <a:latin typeface="Times New Roman" panose="02020603050405020304" pitchFamily="18" charset="0"/>
                    <a:ea typeface="Tahoma" panose="020B0604030504040204" pitchFamily="34" charset="0"/>
                    <a:cs typeface="Times New Roman" panose="02020603050405020304" pitchFamily="18" charset="0"/>
                  </a:rPr>
                  <a:t> </a:t>
                </a:r>
                <a:r>
                  <a:rPr lang="vi-VN" sz="2000" err="1">
                    <a:latin typeface="Times New Roman" panose="02020603050405020304" pitchFamily="18" charset="0"/>
                    <a:ea typeface="Tahoma" panose="020B0604030504040204" pitchFamily="34" charset="0"/>
                    <a:cs typeface="Times New Roman" panose="02020603050405020304" pitchFamily="18" charset="0"/>
                  </a:rPr>
                  <a:t>và</a:t>
                </a:r>
                <a:r>
                  <a:rPr lang="vi-VN" sz="2000">
                    <a:latin typeface="Times New Roman" panose="02020603050405020304" pitchFamily="18" charset="0"/>
                    <a:ea typeface="Tahoma" panose="020B0604030504040204" pitchFamily="34" charset="0"/>
                    <a:cs typeface="Times New Roman" panose="02020603050405020304" pitchFamily="18" charset="0"/>
                  </a:rPr>
                  <a:t> năng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vi-VN" sz="2000">
                    <a:latin typeface="Times New Roman" panose="02020603050405020304" pitchFamily="18" charset="0"/>
                    <a:ea typeface="Tahoma" panose="020B0604030504040204" pitchFamily="34" charset="0"/>
                    <a:cs typeface="Times New Roman" panose="02020603050405020304" pitchFamily="18" charset="0"/>
                  </a:rPr>
                  <a:t>lượng </a:t>
                </a:r>
                <a:r>
                  <a:rPr lang="vi-VN" sz="2000" err="1">
                    <a:latin typeface="Times New Roman" panose="02020603050405020304" pitchFamily="18" charset="0"/>
                    <a:ea typeface="Tahoma" panose="020B0604030504040204" pitchFamily="34" charset="0"/>
                    <a:cs typeface="Times New Roman" panose="02020603050405020304" pitchFamily="18" charset="0"/>
                  </a:rPr>
                  <a:t>còn</a:t>
                </a:r>
                <a:r>
                  <a:rPr lang="vi-VN" sz="2000">
                    <a:latin typeface="Times New Roman" panose="02020603050405020304" pitchFamily="18" charset="0"/>
                    <a:ea typeface="Tahoma" panose="020B0604030504040204" pitchFamily="34" charset="0"/>
                    <a:cs typeface="Times New Roman" panose="02020603050405020304" pitchFamily="18" charset="0"/>
                  </a:rPr>
                  <a:t> </a:t>
                </a:r>
                <a:r>
                  <a:rPr lang="vi-VN" sz="2000" err="1">
                    <a:latin typeface="Times New Roman" panose="02020603050405020304" pitchFamily="18" charset="0"/>
                    <a:ea typeface="Tahoma" panose="020B0604030504040204" pitchFamily="34" charset="0"/>
                    <a:cs typeface="Times New Roman" panose="02020603050405020304" pitchFamily="18" charset="0"/>
                  </a:rPr>
                  <a:t>lại</a:t>
                </a:r>
                <a:r>
                  <a:rPr lang="vi-VN" sz="2000">
                    <a:latin typeface="Times New Roman" panose="02020603050405020304" pitchFamily="18" charset="0"/>
                    <a:ea typeface="Tahoma" panose="020B0604030504040204" pitchFamily="34" charset="0"/>
                    <a:cs typeface="Times New Roman" panose="02020603050405020304" pitchFamily="18" charset="0"/>
                  </a:rPr>
                  <a:t> </a:t>
                </a:r>
                <a:r>
                  <a:rPr lang="en-US" sz="2000">
                    <a:latin typeface="Times New Roman" panose="02020603050405020304" pitchFamily="18" charset="0"/>
                    <a:ea typeface="Tahoma" panose="020B0604030504040204" pitchFamily="34" charset="0"/>
                    <a:cs typeface="Times New Roman" panose="02020603050405020304" pitchFamily="18" charset="0"/>
                  </a:rPr>
                  <a:t>ít</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CED8196F-180F-4359-8A94-1935F4347454}"/>
                  </a:ext>
                </a:extLst>
              </p:cNvPr>
              <p:cNvSpPr txBox="1">
                <a:spLocks noRot="1" noChangeAspect="1" noMove="1" noResize="1" noEditPoints="1" noAdjustHandles="1" noChangeArrowheads="1" noChangeShapeType="1" noTextEdit="1"/>
              </p:cNvSpPr>
              <p:nvPr/>
            </p:nvSpPr>
            <p:spPr>
              <a:xfrm>
                <a:off x="988629" y="2972575"/>
                <a:ext cx="3212978" cy="3104109"/>
              </a:xfrm>
              <a:prstGeom prst="rect">
                <a:avLst/>
              </a:prstGeom>
              <a:blipFill>
                <a:blip r:embed="rId3"/>
                <a:stretch>
                  <a:fillRect l="-1969"/>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49EB402A-AA52-456E-B955-2DD332A36169}"/>
                  </a:ext>
                </a:extLst>
              </p:cNvPr>
              <p:cNvSpPr txBox="1">
                <a:spLocks/>
              </p:cNvSpPr>
              <p:nvPr/>
            </p:nvSpPr>
            <p:spPr>
              <a:xfrm>
                <a:off x="8504942" y="2972575"/>
                <a:ext cx="2742493" cy="2925090"/>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vi-V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Font typeface="Arial" panose="020B0604020202020204" pitchFamily="34" charset="0"/>
                  <a:buNone/>
                </a:pPr>
                <a:r>
                  <a:rPr lang="vi-VN" sz="20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ar-AE" sz="2000" i="1" smtClean="0">
                        <a:latin typeface="Cambria Math" panose="02040503050406030204" pitchFamily="18" charset="0"/>
                      </a:rPr>
                      <m:t>𝑇</m:t>
                    </m:r>
                    <m:d>
                      <m:dPr>
                        <m:ctrlPr>
                          <a:rPr lang="ar-AE" sz="2000" i="1">
                            <a:latin typeface="Cambria Math" panose="02040503050406030204" pitchFamily="18" charset="0"/>
                          </a:rPr>
                        </m:ctrlPr>
                      </m:dPr>
                      <m:e>
                        <m:sSub>
                          <m:sSubPr>
                            <m:ctrlPr>
                              <a:rPr lang="ar-AE" sz="2000" i="1">
                                <a:latin typeface="Cambria Math" panose="02040503050406030204" pitchFamily="18" charset="0"/>
                              </a:rPr>
                            </m:ctrlPr>
                          </m:sSubPr>
                          <m:e>
                            <m:r>
                              <a:rPr lang="ar-AE" sz="2000" i="1">
                                <a:latin typeface="Cambria Math" panose="02040503050406030204" pitchFamily="18" charset="0"/>
                              </a:rPr>
                              <m:t>𝐷</m:t>
                            </m:r>
                          </m:e>
                          <m:sub>
                            <m:r>
                              <a:rPr lang="ar-AE" sz="2000" i="1">
                                <a:latin typeface="Cambria Math" panose="02040503050406030204" pitchFamily="18" charset="0"/>
                              </a:rPr>
                              <m:t>𝑖</m:t>
                            </m:r>
                          </m:sub>
                        </m:sSub>
                      </m:e>
                    </m:d>
                    <m:r>
                      <a:rPr lang="ar-AE" sz="2000" i="1">
                        <a:latin typeface="Cambria Math" panose="02040503050406030204" pitchFamily="18" charset="0"/>
                      </a:rPr>
                      <m:t>=</m:t>
                    </m:r>
                    <m:f>
                      <m:fPr>
                        <m:ctrlPr>
                          <a:rPr lang="ar-AE" sz="2000" i="1">
                            <a:latin typeface="Cambria Math" panose="02040503050406030204" pitchFamily="18" charset="0"/>
                          </a:rPr>
                        </m:ctrlPr>
                      </m:fPr>
                      <m:num>
                        <m:sSub>
                          <m:sSubPr>
                            <m:ctrlPr>
                              <a:rPr lang="ar-AE" sz="2000" i="1">
                                <a:latin typeface="Cambria Math" panose="02040503050406030204" pitchFamily="18" charset="0"/>
                              </a:rPr>
                            </m:ctrlPr>
                          </m:sSubPr>
                          <m:e>
                            <m:r>
                              <a:rPr lang="ar-AE" sz="2000" i="1">
                                <a:latin typeface="Cambria Math" panose="02040503050406030204" pitchFamily="18" charset="0"/>
                              </a:rPr>
                              <m:t>𝑡</m:t>
                            </m:r>
                          </m:e>
                          <m:sub>
                            <m:r>
                              <a:rPr lang="ar-AE" sz="2000" i="1">
                                <a:latin typeface="Cambria Math" panose="02040503050406030204" pitchFamily="18" charset="0"/>
                              </a:rPr>
                              <m:t>𝑖</m:t>
                            </m:r>
                          </m:sub>
                        </m:sSub>
                      </m:num>
                      <m:den>
                        <m:r>
                          <a:rPr lang="ar-AE" sz="2000" i="1">
                            <a:latin typeface="Cambria Math" panose="02040503050406030204" pitchFamily="18" charset="0"/>
                          </a:rPr>
                          <m:t>𝑚</m:t>
                        </m:r>
                      </m:den>
                    </m:f>
                  </m:oMath>
                </a14:m>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Font typeface="Arial" panose="020B0604020202020204" pitchFamily="34" charset="0"/>
                  <a:buNone/>
                </a:pPr>
                <a:endParaRPr lang="ar-AE"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Font typeface="Arial" panose="020B0604020202020204" pitchFamily="34" charset="0"/>
                  <a:buNone/>
                </a:pPr>
                <a:r>
                  <a:rPr lang="vi-VN" sz="2000" dirty="0">
                    <a:latin typeface="Times New Roman" panose="02020603050405020304" pitchFamily="18" charset="0"/>
                    <a:ea typeface="Tahoma" panose="020B0604030504040204" pitchFamily="34" charset="0"/>
                    <a:cs typeface="Times New Roman" panose="02020603050405020304" pitchFamily="18" charset="0"/>
                  </a:rPr>
                  <a:t>ưu tiên sạc những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nút</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cảm</a:t>
                </a:r>
                <a:r>
                  <a:rPr lang="vi-VN"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biến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vi-VN" sz="2000" dirty="0">
                    <a:latin typeface="Times New Roman" panose="02020603050405020304" pitchFamily="18" charset="0"/>
                    <a:ea typeface="Tahoma" panose="020B0604030504040204" pitchFamily="34" charset="0"/>
                    <a:cs typeface="Times New Roman" panose="02020603050405020304" pitchFamily="18" charset="0"/>
                  </a:rPr>
                  <a:t>giúp tối đa số lượng mục tiêu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vi-VN" sz="2000" dirty="0">
                    <a:latin typeface="Times New Roman" panose="02020603050405020304" pitchFamily="18" charset="0"/>
                    <a:ea typeface="Tahoma" panose="020B0604030504040204" pitchFamily="34" charset="0"/>
                    <a:cs typeface="Times New Roman" panose="02020603050405020304" pitchFamily="18" charset="0"/>
                  </a:rPr>
                  <a:t>theo dõi</a:t>
                </a:r>
              </a:p>
            </p:txBody>
          </p:sp>
        </mc:Choice>
        <mc:Fallback xmlns="">
          <p:sp>
            <p:nvSpPr>
              <p:cNvPr id="9" name="Content Placeholder 2">
                <a:extLst>
                  <a:ext uri="{FF2B5EF4-FFF2-40B4-BE49-F238E27FC236}">
                    <a16:creationId xmlns:a16="http://schemas.microsoft.com/office/drawing/2014/main" id="{49EB402A-AA52-456E-B955-2DD332A36169}"/>
                  </a:ext>
                </a:extLst>
              </p:cNvPr>
              <p:cNvSpPr txBox="1">
                <a:spLocks noRot="1" noChangeAspect="1" noMove="1" noResize="1" noEditPoints="1" noAdjustHandles="1" noChangeArrowheads="1" noChangeShapeType="1" noTextEdit="1"/>
              </p:cNvSpPr>
              <p:nvPr/>
            </p:nvSpPr>
            <p:spPr>
              <a:xfrm>
                <a:off x="8504942" y="2972575"/>
                <a:ext cx="2742493" cy="2925090"/>
              </a:xfrm>
              <a:prstGeom prst="rect">
                <a:avLst/>
              </a:prstGeom>
              <a:blipFill>
                <a:blip r:embed="rId4"/>
                <a:stretch>
                  <a:fillRect l="-2304"/>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7911782-CED6-4917-AB08-75B8FF1E85D3}"/>
                  </a:ext>
                </a:extLst>
              </p:cNvPr>
              <p:cNvSpPr txBox="1">
                <a:spLocks/>
              </p:cNvSpPr>
              <p:nvPr/>
            </p:nvSpPr>
            <p:spPr>
              <a:xfrm>
                <a:off x="4685289" y="3059406"/>
                <a:ext cx="2774646" cy="3262628"/>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vi-V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ar-AE" sz="2000" i="1">
                          <a:latin typeface="Cambria Math" panose="02040503050406030204" pitchFamily="18" charset="0"/>
                        </a:rPr>
                        <m:t>𝑃</m:t>
                      </m:r>
                      <m:d>
                        <m:dPr>
                          <m:ctrlPr>
                            <a:rPr lang="ar-AE" sz="2000" i="1">
                              <a:latin typeface="Cambria Math" panose="02040503050406030204" pitchFamily="18" charset="0"/>
                            </a:rPr>
                          </m:ctrlPr>
                        </m:dPr>
                        <m:e>
                          <m:sSub>
                            <m:sSubPr>
                              <m:ctrlPr>
                                <a:rPr lang="ar-AE" sz="2000" i="1">
                                  <a:latin typeface="Cambria Math" panose="02040503050406030204" pitchFamily="18" charset="0"/>
                                </a:rPr>
                              </m:ctrlPr>
                            </m:sSubPr>
                            <m:e>
                              <m:r>
                                <a:rPr lang="ar-AE" sz="2000" i="1">
                                  <a:latin typeface="Cambria Math" panose="02040503050406030204" pitchFamily="18" charset="0"/>
                                </a:rPr>
                                <m:t>𝐷</m:t>
                              </m:r>
                            </m:e>
                            <m:sub>
                              <m:r>
                                <a:rPr lang="ar-AE" sz="2000" i="1">
                                  <a:latin typeface="Cambria Math" panose="02040503050406030204" pitchFamily="18" charset="0"/>
                                </a:rPr>
                                <m:t>𝑖</m:t>
                              </m:r>
                            </m:sub>
                          </m:sSub>
                        </m:e>
                      </m:d>
                      <m:r>
                        <a:rPr lang="ar-AE" sz="2000" i="1">
                          <a:latin typeface="Cambria Math" panose="02040503050406030204" pitchFamily="18" charset="0"/>
                        </a:rPr>
                        <m:t>=</m:t>
                      </m:r>
                      <m:nary>
                        <m:naryPr>
                          <m:chr m:val="∑"/>
                          <m:limLoc m:val="subSup"/>
                          <m:ctrlPr>
                            <a:rPr lang="ar-AE" sz="2000" i="1">
                              <a:latin typeface="Cambria Math" panose="02040503050406030204" pitchFamily="18" charset="0"/>
                            </a:rPr>
                          </m:ctrlPr>
                        </m:naryPr>
                        <m:sub>
                          <m:r>
                            <m:rPr>
                              <m:brk m:alnAt="25"/>
                            </m:rPr>
                            <a:rPr lang="ar-AE" sz="2000" i="1">
                              <a:latin typeface="Cambria Math" panose="02040503050406030204" pitchFamily="18" charset="0"/>
                            </a:rPr>
                            <m:t>𝑗</m:t>
                          </m:r>
                          <m:r>
                            <a:rPr lang="ar-AE" sz="2000" i="1">
                              <a:latin typeface="Cambria Math" panose="02040503050406030204" pitchFamily="18" charset="0"/>
                            </a:rPr>
                            <m:t>=</m:t>
                          </m:r>
                          <m:r>
                            <a:rPr lang="ar-AE" sz="2000" i="1">
                              <a:latin typeface="Cambria Math" panose="02040503050406030204" pitchFamily="18" charset="0"/>
                            </a:rPr>
                            <m:t>1</m:t>
                          </m:r>
                        </m:sub>
                        <m:sup>
                          <m:r>
                            <a:rPr lang="ar-AE" sz="2000" i="1">
                              <a:latin typeface="Cambria Math" panose="02040503050406030204" pitchFamily="18" charset="0"/>
                            </a:rPr>
                            <m:t>𝑛</m:t>
                          </m:r>
                        </m:sup>
                        <m:e>
                          <m:sSub>
                            <m:sSubPr>
                              <m:ctrlPr>
                                <a:rPr lang="ar-AE" sz="2000" i="1">
                                  <a:latin typeface="Cambria Math" panose="02040503050406030204" pitchFamily="18" charset="0"/>
                                </a:rPr>
                              </m:ctrlPr>
                            </m:sSubPr>
                            <m:e>
                              <m:r>
                                <a:rPr lang="ar-AE" sz="2000" i="1">
                                  <a:latin typeface="Cambria Math" panose="02040503050406030204" pitchFamily="18" charset="0"/>
                                </a:rPr>
                                <m:t>𝑤</m:t>
                              </m:r>
                            </m:e>
                            <m:sub>
                              <m:r>
                                <a:rPr lang="ar-AE" sz="2000" i="1">
                                  <a:latin typeface="Cambria Math" panose="02040503050406030204" pitchFamily="18" charset="0"/>
                                </a:rPr>
                                <m:t>𝑗</m:t>
                              </m:r>
                            </m:sub>
                          </m:sSub>
                          <m:sSubSup>
                            <m:sSubSupPr>
                              <m:ctrlPr>
                                <a:rPr lang="ar-AE" sz="2000" i="1">
                                  <a:latin typeface="Cambria Math" panose="02040503050406030204" pitchFamily="18" charset="0"/>
                                </a:rPr>
                              </m:ctrlPr>
                            </m:sSubSupPr>
                            <m:e>
                              <m:r>
                                <a:rPr lang="ar-AE" sz="2000" i="1">
                                  <a:latin typeface="Cambria Math" panose="02040503050406030204" pitchFamily="18" charset="0"/>
                                </a:rPr>
                                <m:t>𝑝</m:t>
                              </m:r>
                            </m:e>
                            <m:sub>
                              <m:r>
                                <a:rPr lang="ar-AE" sz="2000" i="1">
                                  <a:latin typeface="Cambria Math" panose="02040503050406030204" pitchFamily="18" charset="0"/>
                                </a:rPr>
                                <m:t>𝑗</m:t>
                              </m:r>
                            </m:sub>
                            <m:sup>
                              <m:r>
                                <a:rPr lang="ar-AE" sz="2000" i="1">
                                  <a:latin typeface="Cambria Math" panose="02040503050406030204" pitchFamily="18" charset="0"/>
                                </a:rPr>
                                <m:t>𝑖</m:t>
                              </m:r>
                            </m:sup>
                          </m:sSubSup>
                        </m:e>
                      </m:nary>
                    </m:oMath>
                  </m:oMathPara>
                </a14:m>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Font typeface="Arial" panose="020B0604020202020204" pitchFamily="34" charset="0"/>
                  <a:buNone/>
                </a:pPr>
                <a:endParaRPr lang="ar-AE"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Font typeface="Arial" panose="020B0604020202020204" pitchFamily="34" charset="0"/>
                  <a:buNone/>
                </a:pPr>
                <a:r>
                  <a:rPr lang="vi-VN" sz="2000" dirty="0">
                    <a:latin typeface="Times New Roman" panose="02020603050405020304" pitchFamily="18" charset="0"/>
                    <a:ea typeface="Tahoma" panose="020B0604030504040204" pitchFamily="34" charset="0"/>
                    <a:cs typeface="Times New Roman" panose="02020603050405020304" pitchFamily="18" charset="0"/>
                  </a:rPr>
                  <a:t>ưu tiên những nút cảm</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vi-VN" sz="2000" dirty="0">
                    <a:latin typeface="Times New Roman" panose="02020603050405020304" pitchFamily="18" charset="0"/>
                    <a:ea typeface="Tahoma" panose="020B0604030504040204" pitchFamily="34" charset="0"/>
                    <a:cs typeface="Times New Roman" panose="02020603050405020304" pitchFamily="18" charset="0"/>
                  </a:rPr>
                  <a:t>biến có vai trò giữ sự</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vi-VN" sz="2000" dirty="0">
                    <a:latin typeface="Times New Roman" panose="02020603050405020304" pitchFamily="18" charset="0"/>
                    <a:ea typeface="Tahoma" panose="020B0604030504040204" pitchFamily="34" charset="0"/>
                    <a:cs typeface="Times New Roman" panose="02020603050405020304" pitchFamily="18" charset="0"/>
                  </a:rPr>
                  <a:t>liên kết và độ phủ của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vi-VN" sz="2000" dirty="0">
                    <a:latin typeface="Times New Roman" panose="02020603050405020304" pitchFamily="18" charset="0"/>
                    <a:ea typeface="Tahoma" panose="020B0604030504040204" pitchFamily="34" charset="0"/>
                    <a:cs typeface="Times New Roman" panose="02020603050405020304" pitchFamily="18" charset="0"/>
                  </a:rPr>
                  <a:t>các mục tiêu </a:t>
                </a:r>
              </a:p>
            </p:txBody>
          </p:sp>
        </mc:Choice>
        <mc:Fallback xmlns="">
          <p:sp>
            <p:nvSpPr>
              <p:cNvPr id="10" name="Content Placeholder 2">
                <a:extLst>
                  <a:ext uri="{FF2B5EF4-FFF2-40B4-BE49-F238E27FC236}">
                    <a16:creationId xmlns:a16="http://schemas.microsoft.com/office/drawing/2014/main" id="{A7911782-CED6-4917-AB08-75B8FF1E85D3}"/>
                  </a:ext>
                </a:extLst>
              </p:cNvPr>
              <p:cNvSpPr txBox="1">
                <a:spLocks noRot="1" noChangeAspect="1" noMove="1" noResize="1" noEditPoints="1" noAdjustHandles="1" noChangeArrowheads="1" noChangeShapeType="1" noTextEdit="1"/>
              </p:cNvSpPr>
              <p:nvPr/>
            </p:nvSpPr>
            <p:spPr>
              <a:xfrm>
                <a:off x="4685289" y="3059406"/>
                <a:ext cx="2774646" cy="3262628"/>
              </a:xfrm>
              <a:prstGeom prst="rect">
                <a:avLst/>
              </a:prstGeom>
              <a:blipFill>
                <a:blip r:embed="rId5"/>
                <a:stretch>
                  <a:fillRect l="-2740" t="-26357"/>
                </a:stretch>
              </a:blipFill>
            </p:spPr>
            <p:txBody>
              <a:bodyPr/>
              <a:lstStyle/>
              <a:p>
                <a:r>
                  <a:rPr lang="en-VN">
                    <a:noFill/>
                  </a:rPr>
                  <a:t> </a:t>
                </a:r>
              </a:p>
            </p:txBody>
          </p:sp>
        </mc:Fallback>
      </mc:AlternateContent>
      <p:sp>
        <p:nvSpPr>
          <p:cNvPr id="16" name="Rectangle 15">
            <a:extLst>
              <a:ext uri="{FF2B5EF4-FFF2-40B4-BE49-F238E27FC236}">
                <a16:creationId xmlns:a16="http://schemas.microsoft.com/office/drawing/2014/main" id="{887F4EDB-90FC-45D7-BEFE-1B1B08FB5BFD}"/>
              </a:ext>
            </a:extLst>
          </p:cNvPr>
          <p:cNvSpPr/>
          <p:nvPr/>
        </p:nvSpPr>
        <p:spPr>
          <a:xfrm>
            <a:off x="1177758" y="2553059"/>
            <a:ext cx="2409722" cy="637816"/>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err="1">
                <a:latin typeface="Times New Roman" panose="02020603050405020304" pitchFamily="18" charset="0"/>
                <a:ea typeface="Tahoma" panose="020B0604030504040204" pitchFamily="34" charset="0"/>
                <a:cs typeface="Times New Roman" panose="02020603050405020304" pitchFamily="18" charset="0"/>
              </a:rPr>
              <a:t>Năng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lượng</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7" name="Plus 12">
            <a:extLst>
              <a:ext uri="{FF2B5EF4-FFF2-40B4-BE49-F238E27FC236}">
                <a16:creationId xmlns:a16="http://schemas.microsoft.com/office/drawing/2014/main" id="{6C0A03C8-95B9-4158-8D0A-B0E850237CBD}"/>
              </a:ext>
            </a:extLst>
          </p:cNvPr>
          <p:cNvSpPr/>
          <p:nvPr/>
        </p:nvSpPr>
        <p:spPr>
          <a:xfrm>
            <a:off x="4041487" y="2680919"/>
            <a:ext cx="306299" cy="320841"/>
          </a:xfrm>
          <a:prstGeom prst="mathPlus">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VN"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70B3CD8A-1229-4F21-91C1-6035CBC157EC}"/>
              </a:ext>
            </a:extLst>
          </p:cNvPr>
          <p:cNvSpPr/>
          <p:nvPr/>
        </p:nvSpPr>
        <p:spPr>
          <a:xfrm>
            <a:off x="4808764" y="2553058"/>
            <a:ext cx="2409723" cy="637816"/>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err="1">
                <a:latin typeface="Times New Roman" panose="02020603050405020304" pitchFamily="18" charset="0"/>
                <a:ea typeface="Tahoma" panose="020B0604030504040204" pitchFamily="34" charset="0"/>
                <a:cs typeface="Times New Roman" panose="02020603050405020304" pitchFamily="18" charset="0"/>
              </a:rPr>
              <a:t>Độ</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ưu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tiên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E25CF4B8-8709-4454-92D1-4A5063A3642E}"/>
              </a:ext>
            </a:extLst>
          </p:cNvPr>
          <p:cNvSpPr/>
          <p:nvPr/>
        </p:nvSpPr>
        <p:spPr>
          <a:xfrm>
            <a:off x="8529698" y="2553059"/>
            <a:ext cx="2300227" cy="637815"/>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err="1">
                <a:latin typeface="Times New Roman" panose="02020603050405020304" pitchFamily="18" charset="0"/>
                <a:ea typeface="Tahoma" panose="020B0604030504040204" pitchFamily="34" charset="0"/>
                <a:cs typeface="Times New Roman" panose="02020603050405020304" pitchFamily="18" charset="0"/>
              </a:rPr>
              <a:t>Mục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tiêu</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Plus 12">
            <a:extLst>
              <a:ext uri="{FF2B5EF4-FFF2-40B4-BE49-F238E27FC236}">
                <a16:creationId xmlns:a16="http://schemas.microsoft.com/office/drawing/2014/main" id="{BB7C8A42-1FDD-3A4E-AC27-9C6A29024D0B}"/>
              </a:ext>
            </a:extLst>
          </p:cNvPr>
          <p:cNvSpPr/>
          <p:nvPr/>
        </p:nvSpPr>
        <p:spPr>
          <a:xfrm>
            <a:off x="7708565" y="2723798"/>
            <a:ext cx="306299" cy="320841"/>
          </a:xfrm>
          <a:prstGeom prst="mathPlus">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VN" dirty="0">
              <a:latin typeface="Times New Roman" panose="02020603050405020304" pitchFamily="18" charset="0"/>
              <a:cs typeface="Times New Roman" panose="02020603050405020304" pitchFamily="18" charset="0"/>
            </a:endParaRPr>
          </a:p>
        </p:txBody>
      </p:sp>
      <p:sp>
        <p:nvSpPr>
          <p:cNvPr id="14" name="Title 2">
            <a:extLst>
              <a:ext uri="{FF2B5EF4-FFF2-40B4-BE49-F238E27FC236}">
                <a16:creationId xmlns:a16="http://schemas.microsoft.com/office/drawing/2014/main" id="{83D0E687-A220-3146-AB3A-B57354F4163D}"/>
              </a:ext>
            </a:extLst>
          </p:cNvPr>
          <p:cNvSpPr>
            <a:spLocks noGrp="1"/>
          </p:cNvSpPr>
          <p:nvPr>
            <p:ph type="title"/>
          </p:nvPr>
        </p:nvSpPr>
        <p:spPr>
          <a:xfrm>
            <a:off x="518678" y="209028"/>
            <a:ext cx="8333222" cy="1147969"/>
          </a:xfrm>
        </p:spPr>
        <p:txBody>
          <a:bodyPr/>
          <a:lstStyle/>
          <a:p>
            <a:r>
              <a:rPr lang="en-US" dirty="0" err="1"/>
              <a:t>Hàm</a:t>
            </a:r>
            <a:r>
              <a:rPr lang="en-US" dirty="0"/>
              <a:t> </a:t>
            </a:r>
            <a:r>
              <a:rPr lang="en-US" dirty="0" err="1"/>
              <a:t>phần</a:t>
            </a:r>
            <a:r>
              <a:rPr lang="en-US" dirty="0"/>
              <a:t> </a:t>
            </a:r>
            <a:r>
              <a:rPr lang="en-US" dirty="0" err="1"/>
              <a:t>thưởng</a:t>
            </a:r>
            <a:r>
              <a:rPr lang="en-US" dirty="0"/>
              <a:t> </a:t>
            </a:r>
            <a:endParaRPr lang="en-VN" dirty="0"/>
          </a:p>
        </p:txBody>
      </p:sp>
    </p:spTree>
    <p:extLst>
      <p:ext uri="{BB962C8B-B14F-4D97-AF65-F5344CB8AC3E}">
        <p14:creationId xmlns:p14="http://schemas.microsoft.com/office/powerpoint/2010/main" val="1117555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1"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4DF2E04-7632-4FED-B0BF-8FB243D982A3}"/>
              </a:ext>
            </a:extLst>
          </p:cNvPr>
          <p:cNvSpPr txBox="1"/>
          <p:nvPr/>
        </p:nvSpPr>
        <p:spPr>
          <a:xfrm>
            <a:off x="3365865" y="2613391"/>
            <a:ext cx="1040670" cy="1631216"/>
          </a:xfrm>
          <a:prstGeom prst="rect">
            <a:avLst/>
          </a:prstGeom>
          <a:noFill/>
        </p:spPr>
        <p:txBody>
          <a:bodyPr wrap="none" rtlCol="0">
            <a:spAutoFit/>
          </a:bodyPr>
          <a:lstStyle/>
          <a:p>
            <a:r>
              <a:rPr lang="en-US" sz="10000" b="1">
                <a:solidFill>
                  <a:schemeClr val="bg1"/>
                </a:solidFill>
                <a:latin typeface="Arial Black" panose="020B0A04020102020204" pitchFamily="34" charset="0"/>
              </a:rPr>
              <a:t>5</a:t>
            </a:r>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631672" y="1493132"/>
            <a:ext cx="6159088" cy="2621668"/>
          </a:xfrm>
        </p:spPr>
        <p:txBody>
          <a:bodyPr>
            <a:normAutofit/>
          </a:bodyPr>
          <a:lstStyle/>
          <a:p>
            <a:pPr>
              <a:lnSpc>
                <a:spcPct val="150000"/>
              </a:lnSpc>
            </a:pPr>
            <a:r>
              <a:rPr lang="en-US" dirty="0">
                <a:ea typeface="Tahoma" panose="020B0604030504040204" pitchFamily="34" charset="0"/>
              </a:rPr>
              <a:t>ĐÁNH GIÁ </a:t>
            </a:r>
            <a:br>
              <a:rPr lang="en-US" dirty="0">
                <a:ea typeface="Tahoma" panose="020B0604030504040204" pitchFamily="34" charset="0"/>
              </a:rPr>
            </a:br>
            <a:r>
              <a:rPr lang="en-US" dirty="0">
                <a:ea typeface="Tahoma" panose="020B0604030504040204" pitchFamily="34" charset="0"/>
              </a:rPr>
              <a:t>THỰC NGHIỆM</a:t>
            </a:r>
          </a:p>
        </p:txBody>
      </p:sp>
    </p:spTree>
    <p:extLst>
      <p:ext uri="{BB962C8B-B14F-4D97-AF65-F5344CB8AC3E}">
        <p14:creationId xmlns:p14="http://schemas.microsoft.com/office/powerpoint/2010/main" val="328188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1"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4DF2E04-7632-4FED-B0BF-8FB243D982A3}"/>
              </a:ext>
            </a:extLst>
          </p:cNvPr>
          <p:cNvSpPr txBox="1"/>
          <p:nvPr/>
        </p:nvSpPr>
        <p:spPr>
          <a:xfrm>
            <a:off x="3288812" y="2613391"/>
            <a:ext cx="1040670" cy="1631216"/>
          </a:xfrm>
          <a:prstGeom prst="rect">
            <a:avLst/>
          </a:prstGeom>
          <a:noFill/>
        </p:spPr>
        <p:txBody>
          <a:bodyPr wrap="none" rtlCol="0">
            <a:spAutoFit/>
          </a:bodyPr>
          <a:lstStyle/>
          <a:p>
            <a:r>
              <a:rPr lang="en-US" sz="10000" b="1">
                <a:solidFill>
                  <a:schemeClr val="bg1"/>
                </a:solidFill>
                <a:latin typeface="Arial Black" panose="020B0A04020102020204" pitchFamily="34" charset="0"/>
              </a:rPr>
              <a:t>1</a:t>
            </a:r>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554619" y="2133600"/>
            <a:ext cx="3911279" cy="2238523"/>
          </a:xfrm>
        </p:spPr>
        <p:txBody>
          <a:bodyPr>
            <a:normAutofit/>
          </a:bodyPr>
          <a:lstStyle/>
          <a:p>
            <a:pPr>
              <a:lnSpc>
                <a:spcPct val="150000"/>
              </a:lnSpc>
            </a:pPr>
            <a:r>
              <a:rPr lang="en-US" dirty="0">
                <a:ea typeface="Tahoma" panose="020B0604030504040204" pitchFamily="34" charset="0"/>
              </a:rPr>
              <a:t>GIỚI THIỆU</a:t>
            </a:r>
            <a:br>
              <a:rPr lang="en-US" dirty="0">
                <a:ea typeface="Tahoma" panose="020B0604030504040204" pitchFamily="34" charset="0"/>
              </a:rPr>
            </a:br>
            <a:r>
              <a:rPr lang="en-US" dirty="0">
                <a:ea typeface="Tahoma" panose="020B0604030504040204" pitchFamily="34" charset="0"/>
              </a:rPr>
              <a:t>ĐỀ TÀI</a:t>
            </a:r>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3" name="Content Placeholder 3">
                <a:extLst>
                  <a:ext uri="{FF2B5EF4-FFF2-40B4-BE49-F238E27FC236}">
                    <a16:creationId xmlns:a16="http://schemas.microsoft.com/office/drawing/2014/main" id="{60C3CC59-4DAE-4BEB-98F0-FE058183337C}"/>
                  </a:ext>
                </a:extLst>
              </p:cNvPr>
              <p:cNvGraphicFramePr>
                <a:graphicFrameLocks/>
              </p:cNvGraphicFramePr>
              <p:nvPr>
                <p:extLst>
                  <p:ext uri="{D42A27DB-BD31-4B8C-83A1-F6EECF244321}">
                    <p14:modId xmlns:p14="http://schemas.microsoft.com/office/powerpoint/2010/main" val="978594224"/>
                  </p:ext>
                </p:extLst>
              </p:nvPr>
            </p:nvGraphicFramePr>
            <p:xfrm>
              <a:off x="817268" y="803038"/>
              <a:ext cx="8963546" cy="5735874"/>
            </p:xfrm>
            <a:graphic>
              <a:graphicData uri="http://schemas.openxmlformats.org/drawingml/2006/table">
                <a:tbl>
                  <a:tblPr firstRow="1" firstCol="1" bandRow="1">
                    <a:tableStyleId>{5C22544A-7EE6-4342-B048-85BDC9FD1C3A}</a:tableStyleId>
                  </a:tblPr>
                  <a:tblGrid>
                    <a:gridCol w="5802092">
                      <a:extLst>
                        <a:ext uri="{9D8B030D-6E8A-4147-A177-3AD203B41FA5}">
                          <a16:colId xmlns:a16="http://schemas.microsoft.com/office/drawing/2014/main" val="3832353224"/>
                        </a:ext>
                      </a:extLst>
                    </a:gridCol>
                    <a:gridCol w="3161454">
                      <a:extLst>
                        <a:ext uri="{9D8B030D-6E8A-4147-A177-3AD203B41FA5}">
                          <a16:colId xmlns:a16="http://schemas.microsoft.com/office/drawing/2014/main" val="4084459304"/>
                        </a:ext>
                      </a:extLst>
                    </a:gridCol>
                  </a:tblGrid>
                  <a:tr h="680189">
                    <a:tc>
                      <a:txBody>
                        <a:bodyPr/>
                        <a:lstStyle/>
                        <a:p>
                          <a:pPr marL="0" marR="0" algn="ctr">
                            <a:lnSpc>
                              <a:spcPct val="20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tham</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số</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000"/>
                            </a:spcBef>
                            <a:spcAft>
                              <a:spcPts val="600"/>
                            </a:spcAft>
                          </a:pPr>
                          <a:r>
                            <a:rPr lang="en-US" sz="2000" b="0">
                              <a:effectLst/>
                              <a:latin typeface="Times New Roman" panose="02020603050405020304" pitchFamily="18" charset="0"/>
                              <a:ea typeface="Tahoma" panose="020B0604030504040204" pitchFamily="34" charset="0"/>
                              <a:cs typeface="Times New Roman" panose="02020603050405020304" pitchFamily="18" charset="0"/>
                            </a:rPr>
                            <a:t>Giá trị</a:t>
                          </a:r>
                        </a:p>
                      </a:txBody>
                      <a:tcPr marL="68580" marR="68580" marT="0" marB="0"/>
                    </a:tc>
                    <a:extLst>
                      <a:ext uri="{0D108BD9-81ED-4DB2-BD59-A6C34878D82A}">
                        <a16:rowId xmlns:a16="http://schemas.microsoft.com/office/drawing/2014/main" val="4210501116"/>
                      </a:ext>
                    </a:extLst>
                  </a:tr>
                  <a:tr h="457925">
                    <a:tc>
                      <a:txBody>
                        <a:bodyPr/>
                        <a:lstStyle/>
                        <a:p>
                          <a:pPr marL="0" marR="0" algn="just">
                            <a:lnSpc>
                              <a:spcPct val="130000"/>
                            </a:lnSpc>
                            <a:spcBef>
                              <a:spcPts val="1000"/>
                            </a:spcBef>
                            <a:spcAft>
                              <a:spcPts val="600"/>
                            </a:spcAft>
                          </a:pPr>
                          <a14:m>
                            <m:oMathPara xmlns:m="http://schemas.openxmlformats.org/officeDocument/2006/math">
                              <m:oMathParaPr>
                                <m:jc m:val="centerGroup"/>
                              </m:oMathParaPr>
                              <m:oMath xmlns:m="http://schemas.openxmlformats.org/officeDocument/2006/math">
                                <m:r>
                                  <a:rPr lang="en-US" sz="2000" b="0" i="1" smtClean="0">
                                    <a:effectLst/>
                                    <a:latin typeface="Cambria Math" panose="02040503050406030204" pitchFamily="18" charset="0"/>
                                  </a:rPr>
                                  <m:t>𝜆</m:t>
                                </m:r>
                              </m:oMath>
                            </m:oMathPara>
                          </a14:m>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a:effectLst/>
                              <a:latin typeface="Times New Roman" panose="02020603050405020304" pitchFamily="18" charset="0"/>
                              <a:ea typeface="Tahoma" panose="020B0604030504040204" pitchFamily="34" charset="0"/>
                              <a:cs typeface="Times New Roman" panose="02020603050405020304" pitchFamily="18" charset="0"/>
                            </a:rPr>
                            <a:t>36</a:t>
                          </a:r>
                        </a:p>
                      </a:txBody>
                      <a:tcPr marL="68580" marR="68580" marT="0" marB="0"/>
                    </a:tc>
                    <a:extLst>
                      <a:ext uri="{0D108BD9-81ED-4DB2-BD59-A6C34878D82A}">
                        <a16:rowId xmlns:a16="http://schemas.microsoft.com/office/drawing/2014/main" val="3530045148"/>
                      </a:ext>
                    </a:extLst>
                  </a:tr>
                  <a:tr h="457925">
                    <a:tc>
                      <a:txBody>
                        <a:bodyPr/>
                        <a:lstStyle/>
                        <a:p>
                          <a:pPr marL="0" marR="0" algn="just">
                            <a:lnSpc>
                              <a:spcPct val="130000"/>
                            </a:lnSpc>
                            <a:spcBef>
                              <a:spcPts val="1000"/>
                            </a:spcBef>
                            <a:spcAft>
                              <a:spcPts val="600"/>
                            </a:spcAft>
                          </a:pPr>
                          <a14:m>
                            <m:oMathPara xmlns:m="http://schemas.openxmlformats.org/officeDocument/2006/math">
                              <m:oMathParaPr>
                                <m:jc m:val="centerGroup"/>
                              </m:oMathParaPr>
                              <m:oMath xmlns:m="http://schemas.openxmlformats.org/officeDocument/2006/math">
                                <m:r>
                                  <a:rPr lang="en-US" sz="2000" b="0" i="1" smtClean="0">
                                    <a:effectLst/>
                                    <a:latin typeface="Cambria Math" panose="02040503050406030204" pitchFamily="18" charset="0"/>
                                  </a:rPr>
                                  <m:t>𝛽</m:t>
                                </m:r>
                              </m:oMath>
                            </m:oMathPara>
                          </a14:m>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a:effectLst/>
                              <a:latin typeface="Times New Roman" panose="02020603050405020304" pitchFamily="18" charset="0"/>
                              <a:ea typeface="Tahoma" panose="020B0604030504040204" pitchFamily="34" charset="0"/>
                              <a:cs typeface="Times New Roman" panose="02020603050405020304" pitchFamily="18" charset="0"/>
                            </a:rPr>
                            <a:t>30</a:t>
                          </a:r>
                        </a:p>
                      </a:txBody>
                      <a:tcPr marL="68580" marR="68580" marT="0" marB="0"/>
                    </a:tc>
                    <a:extLst>
                      <a:ext uri="{0D108BD9-81ED-4DB2-BD59-A6C34878D82A}">
                        <a16:rowId xmlns:a16="http://schemas.microsoft.com/office/drawing/2014/main" val="1218028475"/>
                      </a:ext>
                    </a:extLst>
                  </a:tr>
                  <a:tr h="345722">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Năng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lượng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ban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đầu</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MC</a:t>
                          </a:r>
                        </a:p>
                      </a:txBody>
                      <a:tcPr marL="68580" marR="68580" marT="0" marB="0"/>
                    </a:tc>
                    <a:tc>
                      <a:txBody>
                        <a:bodyPr/>
                        <a:lstStyle/>
                        <a:p>
                          <a:pPr marL="0" marR="0" algn="ctr">
                            <a:lnSpc>
                              <a:spcPct val="130000"/>
                            </a:lnSpc>
                            <a:spcBef>
                              <a:spcPts val="1000"/>
                            </a:spcBef>
                            <a:spcAft>
                              <a:spcPts val="600"/>
                            </a:spcAft>
                          </a:pPr>
                          <a:r>
                            <a:rPr lang="en-US" sz="2000" b="0">
                              <a:effectLst/>
                              <a:latin typeface="Times New Roman" panose="02020603050405020304" pitchFamily="18" charset="0"/>
                              <a:ea typeface="Tahoma" panose="020B0604030504040204" pitchFamily="34" charset="0"/>
                              <a:cs typeface="Times New Roman" panose="02020603050405020304" pitchFamily="18" charset="0"/>
                            </a:rPr>
                            <a:t>100J</a:t>
                          </a:r>
                        </a:p>
                      </a:txBody>
                      <a:tcPr marL="68580" marR="68580" marT="0" marB="0"/>
                    </a:tc>
                    <a:extLst>
                      <a:ext uri="{0D108BD9-81ED-4DB2-BD59-A6C34878D82A}">
                        <a16:rowId xmlns:a16="http://schemas.microsoft.com/office/drawing/2014/main" val="2566749993"/>
                      </a:ext>
                    </a:extLst>
                  </a:tr>
                  <a:tr h="345722">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Hạn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năng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MC</a:t>
                          </a: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500J</a:t>
                          </a:r>
                        </a:p>
                      </a:txBody>
                      <a:tcPr marL="68580" marR="68580" marT="0" marB="0"/>
                    </a:tc>
                    <a:extLst>
                      <a:ext uri="{0D108BD9-81ED-4DB2-BD59-A6C34878D82A}">
                        <a16:rowId xmlns:a16="http://schemas.microsoft.com/office/drawing/2014/main" val="267500169"/>
                      </a:ext>
                    </a:extLst>
                  </a:tr>
                  <a:tr h="345722">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Vận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tốc</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MC</a:t>
                          </a: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5 m/s</a:t>
                          </a:r>
                        </a:p>
                      </a:txBody>
                      <a:tcPr marL="68580" marR="68580" marT="0" marB="0"/>
                    </a:tc>
                    <a:extLst>
                      <a:ext uri="{0D108BD9-81ED-4DB2-BD59-A6C34878D82A}">
                        <a16:rowId xmlns:a16="http://schemas.microsoft.com/office/drawing/2014/main" val="427057235"/>
                      </a:ext>
                    </a:extLst>
                  </a:tr>
                  <a:tr h="345722">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Năng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lượng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ban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đầu</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nút</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cảm</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biến</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10J</a:t>
                          </a:r>
                        </a:p>
                      </a:txBody>
                      <a:tcPr marL="68580" marR="68580" marT="0" marB="0"/>
                    </a:tc>
                    <a:extLst>
                      <a:ext uri="{0D108BD9-81ED-4DB2-BD59-A6C34878D82A}">
                        <a16:rowId xmlns:a16="http://schemas.microsoft.com/office/drawing/2014/main" val="2153601381"/>
                      </a:ext>
                    </a:extLst>
                  </a:tr>
                  <a:tr h="345722">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Hạn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năng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nút</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cảm</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biến</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10J</a:t>
                          </a:r>
                        </a:p>
                      </a:txBody>
                      <a:tcPr marL="68580" marR="68580" marT="0" marB="0"/>
                    </a:tc>
                    <a:extLst>
                      <a:ext uri="{0D108BD9-81ED-4DB2-BD59-A6C34878D82A}">
                        <a16:rowId xmlns:a16="http://schemas.microsoft.com/office/drawing/2014/main" val="721548829"/>
                      </a:ext>
                    </a:extLst>
                  </a:tr>
                  <a:tr h="457925">
                    <a:tc>
                      <a:txBody>
                        <a:bodyPr/>
                        <a:lstStyle/>
                        <a:p>
                          <a:pPr marL="0" marR="0" algn="just">
                            <a:lnSpc>
                              <a:spcPct val="130000"/>
                            </a:lnSpc>
                            <a:spcBef>
                              <a:spcPts val="1000"/>
                            </a:spcBef>
                            <a:spcAft>
                              <a:spcPts val="600"/>
                            </a:spcAft>
                          </a:pPr>
                          <a14:m>
                            <m:oMathPara xmlns:m="http://schemas.openxmlformats.org/officeDocument/2006/math">
                              <m:oMathParaPr>
                                <m:jc m:val="centerGroup"/>
                              </m:oMathParaPr>
                              <m:oMath xmlns:m="http://schemas.openxmlformats.org/officeDocument/2006/math">
                                <m:sSub>
                                  <m:sSubPr>
                                    <m:ctrlPr>
                                      <a:rPr lang="en-US" sz="2000" b="0" i="1" smtClean="0">
                                        <a:effectLst/>
                                        <a:latin typeface="Cambria Math" panose="02040503050406030204" pitchFamily="18" charset="0"/>
                                      </a:rPr>
                                    </m:ctrlPr>
                                  </m:sSubPr>
                                  <m:e>
                                    <m:r>
                                      <a:rPr lang="en-US" sz="2000" b="0" i="1" smtClean="0">
                                        <a:effectLst/>
                                        <a:latin typeface="Cambria Math" panose="02040503050406030204" pitchFamily="18" charset="0"/>
                                      </a:rPr>
                                      <m:t>𝐸</m:t>
                                    </m:r>
                                  </m:e>
                                  <m:sub>
                                    <m:r>
                                      <a:rPr lang="en-US" sz="2000" b="0" i="1" smtClean="0">
                                        <a:effectLst/>
                                        <a:latin typeface="Cambria Math" panose="02040503050406030204" pitchFamily="18" charset="0"/>
                                      </a:rPr>
                                      <m:t>𝑡h</m:t>
                                    </m:r>
                                  </m:sub>
                                </m:sSub>
                              </m:oMath>
                            </m:oMathPara>
                          </a14:m>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4J</a:t>
                          </a:r>
                        </a:p>
                      </a:txBody>
                      <a:tcPr marL="68580" marR="68580" marT="0" marB="0"/>
                    </a:tc>
                    <a:extLst>
                      <a:ext uri="{0D108BD9-81ED-4DB2-BD59-A6C34878D82A}">
                        <a16:rowId xmlns:a16="http://schemas.microsoft.com/office/drawing/2014/main" val="1810557413"/>
                      </a:ext>
                    </a:extLst>
                  </a:tr>
                  <a:tr h="345722">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Bán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kính</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cảm</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biến</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40m</a:t>
                          </a:r>
                        </a:p>
                      </a:txBody>
                      <a:tcPr marL="68580" marR="68580" marT="0" marB="0"/>
                    </a:tc>
                    <a:extLst>
                      <a:ext uri="{0D108BD9-81ED-4DB2-BD59-A6C34878D82A}">
                        <a16:rowId xmlns:a16="http://schemas.microsoft.com/office/drawing/2014/main" val="3905846677"/>
                      </a:ext>
                    </a:extLst>
                  </a:tr>
                  <a:tr h="345722">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Bán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kính</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truyền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tin</a:t>
                          </a: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80m</a:t>
                          </a:r>
                        </a:p>
                      </a:txBody>
                      <a:tcPr marL="68580" marR="68580" marT="0" marB="0"/>
                    </a:tc>
                    <a:extLst>
                      <a:ext uri="{0D108BD9-81ED-4DB2-BD59-A6C34878D82A}">
                        <a16:rowId xmlns:a16="http://schemas.microsoft.com/office/drawing/2014/main" val="3521740526"/>
                      </a:ext>
                    </a:extLst>
                  </a:tr>
                  <a:tr h="345722">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Số</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lượng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nút</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cảm</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biến</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200~400</a:t>
                          </a:r>
                        </a:p>
                      </a:txBody>
                      <a:tcPr marL="68580" marR="68580" marT="0" marB="0"/>
                    </a:tc>
                    <a:extLst>
                      <a:ext uri="{0D108BD9-81ED-4DB2-BD59-A6C34878D82A}">
                        <a16:rowId xmlns:a16="http://schemas.microsoft.com/office/drawing/2014/main" val="245202190"/>
                      </a:ext>
                    </a:extLst>
                  </a:tr>
                  <a:tr h="345722">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Số</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lượng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mục</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tiêu</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theo</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dõi</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100~300</a:t>
                          </a:r>
                        </a:p>
                      </a:txBody>
                      <a:tcPr marL="68580" marR="68580" marT="0" marB="0"/>
                    </a:tc>
                    <a:extLst>
                      <a:ext uri="{0D108BD9-81ED-4DB2-BD59-A6C34878D82A}">
                        <a16:rowId xmlns:a16="http://schemas.microsoft.com/office/drawing/2014/main" val="1421847159"/>
                      </a:ext>
                    </a:extLst>
                  </a:tr>
                  <a:tr h="428245">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Xác</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suất</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tạo</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gửi</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gói</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tin(</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tính</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theo</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giây</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a:t>
                          </a: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0.3~0.7</a:t>
                          </a:r>
                        </a:p>
                      </a:txBody>
                      <a:tcPr marL="68580" marR="68580" marT="0" marB="0"/>
                    </a:tc>
                    <a:extLst>
                      <a:ext uri="{0D108BD9-81ED-4DB2-BD59-A6C34878D82A}">
                        <a16:rowId xmlns:a16="http://schemas.microsoft.com/office/drawing/2014/main" val="1881902502"/>
                      </a:ext>
                    </a:extLst>
                  </a:tr>
                </a:tbl>
              </a:graphicData>
            </a:graphic>
          </p:graphicFrame>
        </mc:Choice>
        <mc:Fallback xmlns="">
          <p:graphicFrame>
            <p:nvGraphicFramePr>
              <p:cNvPr id="13" name="Content Placeholder 3">
                <a:extLst>
                  <a:ext uri="{FF2B5EF4-FFF2-40B4-BE49-F238E27FC236}">
                    <a16:creationId xmlns:a16="http://schemas.microsoft.com/office/drawing/2014/main" id="{60C3CC59-4DAE-4BEB-98F0-FE058183337C}"/>
                  </a:ext>
                </a:extLst>
              </p:cNvPr>
              <p:cNvGraphicFramePr>
                <a:graphicFrameLocks/>
              </p:cNvGraphicFramePr>
              <p:nvPr>
                <p:extLst>
                  <p:ext uri="{D42A27DB-BD31-4B8C-83A1-F6EECF244321}">
                    <p14:modId xmlns:p14="http://schemas.microsoft.com/office/powerpoint/2010/main" val="978594224"/>
                  </p:ext>
                </p:extLst>
              </p:nvPr>
            </p:nvGraphicFramePr>
            <p:xfrm>
              <a:off x="817268" y="803038"/>
              <a:ext cx="8963546" cy="5735874"/>
            </p:xfrm>
            <a:graphic>
              <a:graphicData uri="http://schemas.openxmlformats.org/drawingml/2006/table">
                <a:tbl>
                  <a:tblPr firstRow="1" firstCol="1" bandRow="1">
                    <a:tableStyleId>{5C22544A-7EE6-4342-B048-85BDC9FD1C3A}</a:tableStyleId>
                  </a:tblPr>
                  <a:tblGrid>
                    <a:gridCol w="5802092">
                      <a:extLst>
                        <a:ext uri="{9D8B030D-6E8A-4147-A177-3AD203B41FA5}">
                          <a16:colId xmlns:a16="http://schemas.microsoft.com/office/drawing/2014/main" val="3832353224"/>
                        </a:ext>
                      </a:extLst>
                    </a:gridCol>
                    <a:gridCol w="3161454">
                      <a:extLst>
                        <a:ext uri="{9D8B030D-6E8A-4147-A177-3AD203B41FA5}">
                          <a16:colId xmlns:a16="http://schemas.microsoft.com/office/drawing/2014/main" val="4084459304"/>
                        </a:ext>
                      </a:extLst>
                    </a:gridCol>
                  </a:tblGrid>
                  <a:tr h="680189">
                    <a:tc>
                      <a:txBody>
                        <a:bodyPr/>
                        <a:lstStyle/>
                        <a:p>
                          <a:pPr marL="0" marR="0" algn="ctr">
                            <a:lnSpc>
                              <a:spcPct val="20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tham</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số</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1000"/>
                            </a:spcBef>
                            <a:spcAft>
                              <a:spcPts val="600"/>
                            </a:spcAft>
                          </a:pPr>
                          <a:r>
                            <a:rPr lang="en-US" sz="2000" b="0">
                              <a:effectLst/>
                              <a:latin typeface="Times New Roman" panose="02020603050405020304" pitchFamily="18" charset="0"/>
                              <a:ea typeface="Tahoma" panose="020B0604030504040204" pitchFamily="34" charset="0"/>
                              <a:cs typeface="Times New Roman" panose="02020603050405020304" pitchFamily="18" charset="0"/>
                            </a:rPr>
                            <a:t>Giá trị</a:t>
                          </a:r>
                        </a:p>
                      </a:txBody>
                      <a:tcPr marL="68580" marR="68580" marT="0" marB="0"/>
                    </a:tc>
                    <a:extLst>
                      <a:ext uri="{0D108BD9-81ED-4DB2-BD59-A6C34878D82A}">
                        <a16:rowId xmlns:a16="http://schemas.microsoft.com/office/drawing/2014/main" val="4210501116"/>
                      </a:ext>
                    </a:extLst>
                  </a:tr>
                  <a:tr h="472440">
                    <a:tc>
                      <a:txBody>
                        <a:bodyPr/>
                        <a:lstStyle/>
                        <a:p>
                          <a:endParaRPr lang="en-VN"/>
                        </a:p>
                      </a:txBody>
                      <a:tcPr marL="68580" marR="68580" marT="0" marB="0">
                        <a:blipFill>
                          <a:blip r:embed="rId3"/>
                          <a:stretch>
                            <a:fillRect l="-218" t="-148649" r="-54803" b="-994595"/>
                          </a:stretch>
                        </a:blipFill>
                      </a:tcPr>
                    </a:tc>
                    <a:tc>
                      <a:txBody>
                        <a:bodyPr/>
                        <a:lstStyle/>
                        <a:p>
                          <a:pPr marL="0" marR="0" algn="ctr">
                            <a:lnSpc>
                              <a:spcPct val="130000"/>
                            </a:lnSpc>
                            <a:spcBef>
                              <a:spcPts val="1000"/>
                            </a:spcBef>
                            <a:spcAft>
                              <a:spcPts val="600"/>
                            </a:spcAft>
                          </a:pPr>
                          <a:r>
                            <a:rPr lang="en-US" sz="2000" b="0">
                              <a:effectLst/>
                              <a:latin typeface="Times New Roman" panose="02020603050405020304" pitchFamily="18" charset="0"/>
                              <a:ea typeface="Tahoma" panose="020B0604030504040204" pitchFamily="34" charset="0"/>
                              <a:cs typeface="Times New Roman" panose="02020603050405020304" pitchFamily="18" charset="0"/>
                            </a:rPr>
                            <a:t>36</a:t>
                          </a:r>
                        </a:p>
                      </a:txBody>
                      <a:tcPr marL="68580" marR="68580" marT="0" marB="0"/>
                    </a:tc>
                    <a:extLst>
                      <a:ext uri="{0D108BD9-81ED-4DB2-BD59-A6C34878D82A}">
                        <a16:rowId xmlns:a16="http://schemas.microsoft.com/office/drawing/2014/main" val="3530045148"/>
                      </a:ext>
                    </a:extLst>
                  </a:tr>
                  <a:tr h="472440">
                    <a:tc>
                      <a:txBody>
                        <a:bodyPr/>
                        <a:lstStyle/>
                        <a:p>
                          <a:endParaRPr lang="en-VN"/>
                        </a:p>
                      </a:txBody>
                      <a:tcPr marL="68580" marR="68580" marT="0" marB="0">
                        <a:blipFill>
                          <a:blip r:embed="rId3"/>
                          <a:stretch>
                            <a:fillRect l="-218" t="-248649" r="-54803" b="-894595"/>
                          </a:stretch>
                        </a:blipFill>
                      </a:tcPr>
                    </a:tc>
                    <a:tc>
                      <a:txBody>
                        <a:bodyPr/>
                        <a:lstStyle/>
                        <a:p>
                          <a:pPr marL="0" marR="0" algn="ctr">
                            <a:lnSpc>
                              <a:spcPct val="130000"/>
                            </a:lnSpc>
                            <a:spcBef>
                              <a:spcPts val="1000"/>
                            </a:spcBef>
                            <a:spcAft>
                              <a:spcPts val="600"/>
                            </a:spcAft>
                          </a:pPr>
                          <a:r>
                            <a:rPr lang="en-US" sz="2000" b="0">
                              <a:effectLst/>
                              <a:latin typeface="Times New Roman" panose="02020603050405020304" pitchFamily="18" charset="0"/>
                              <a:ea typeface="Tahoma" panose="020B0604030504040204" pitchFamily="34" charset="0"/>
                              <a:cs typeface="Times New Roman" panose="02020603050405020304" pitchFamily="18" charset="0"/>
                            </a:rPr>
                            <a:t>30</a:t>
                          </a:r>
                        </a:p>
                      </a:txBody>
                      <a:tcPr marL="68580" marR="68580" marT="0" marB="0"/>
                    </a:tc>
                    <a:extLst>
                      <a:ext uri="{0D108BD9-81ED-4DB2-BD59-A6C34878D82A}">
                        <a16:rowId xmlns:a16="http://schemas.microsoft.com/office/drawing/2014/main" val="1218028475"/>
                      </a:ext>
                    </a:extLst>
                  </a:tr>
                  <a:tr h="356680">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Năng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lượng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ban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đầu</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MC</a:t>
                          </a:r>
                        </a:p>
                      </a:txBody>
                      <a:tcPr marL="68580" marR="68580" marT="0" marB="0"/>
                    </a:tc>
                    <a:tc>
                      <a:txBody>
                        <a:bodyPr/>
                        <a:lstStyle/>
                        <a:p>
                          <a:pPr marL="0" marR="0" algn="ctr">
                            <a:lnSpc>
                              <a:spcPct val="130000"/>
                            </a:lnSpc>
                            <a:spcBef>
                              <a:spcPts val="1000"/>
                            </a:spcBef>
                            <a:spcAft>
                              <a:spcPts val="600"/>
                            </a:spcAft>
                          </a:pPr>
                          <a:r>
                            <a:rPr lang="en-US" sz="2000" b="0">
                              <a:effectLst/>
                              <a:latin typeface="Times New Roman" panose="02020603050405020304" pitchFamily="18" charset="0"/>
                              <a:ea typeface="Tahoma" panose="020B0604030504040204" pitchFamily="34" charset="0"/>
                              <a:cs typeface="Times New Roman" panose="02020603050405020304" pitchFamily="18" charset="0"/>
                            </a:rPr>
                            <a:t>100J</a:t>
                          </a:r>
                        </a:p>
                      </a:txBody>
                      <a:tcPr marL="68580" marR="68580" marT="0" marB="0"/>
                    </a:tc>
                    <a:extLst>
                      <a:ext uri="{0D108BD9-81ED-4DB2-BD59-A6C34878D82A}">
                        <a16:rowId xmlns:a16="http://schemas.microsoft.com/office/drawing/2014/main" val="2566749993"/>
                      </a:ext>
                    </a:extLst>
                  </a:tr>
                  <a:tr h="356680">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Hạn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năng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MC</a:t>
                          </a: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500J</a:t>
                          </a:r>
                        </a:p>
                      </a:txBody>
                      <a:tcPr marL="68580" marR="68580" marT="0" marB="0"/>
                    </a:tc>
                    <a:extLst>
                      <a:ext uri="{0D108BD9-81ED-4DB2-BD59-A6C34878D82A}">
                        <a16:rowId xmlns:a16="http://schemas.microsoft.com/office/drawing/2014/main" val="267500169"/>
                      </a:ext>
                    </a:extLst>
                  </a:tr>
                  <a:tr h="356680">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Vận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tốc</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MC</a:t>
                          </a: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5 m/s</a:t>
                          </a:r>
                        </a:p>
                      </a:txBody>
                      <a:tcPr marL="68580" marR="68580" marT="0" marB="0"/>
                    </a:tc>
                    <a:extLst>
                      <a:ext uri="{0D108BD9-81ED-4DB2-BD59-A6C34878D82A}">
                        <a16:rowId xmlns:a16="http://schemas.microsoft.com/office/drawing/2014/main" val="427057235"/>
                      </a:ext>
                    </a:extLst>
                  </a:tr>
                  <a:tr h="356680">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Năng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lượng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ban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đầu</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nút</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cảm</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biến</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10J</a:t>
                          </a:r>
                        </a:p>
                      </a:txBody>
                      <a:tcPr marL="68580" marR="68580" marT="0" marB="0"/>
                    </a:tc>
                    <a:extLst>
                      <a:ext uri="{0D108BD9-81ED-4DB2-BD59-A6C34878D82A}">
                        <a16:rowId xmlns:a16="http://schemas.microsoft.com/office/drawing/2014/main" val="2153601381"/>
                      </a:ext>
                    </a:extLst>
                  </a:tr>
                  <a:tr h="356680">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Hạn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năng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nút</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cảm</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biến</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10J</a:t>
                          </a:r>
                        </a:p>
                      </a:txBody>
                      <a:tcPr marL="68580" marR="68580" marT="0" marB="0"/>
                    </a:tc>
                    <a:extLst>
                      <a:ext uri="{0D108BD9-81ED-4DB2-BD59-A6C34878D82A}">
                        <a16:rowId xmlns:a16="http://schemas.microsoft.com/office/drawing/2014/main" val="721548829"/>
                      </a:ext>
                    </a:extLst>
                  </a:tr>
                  <a:tr h="472440">
                    <a:tc>
                      <a:txBody>
                        <a:bodyPr/>
                        <a:lstStyle/>
                        <a:p>
                          <a:endParaRPr lang="en-VN"/>
                        </a:p>
                      </a:txBody>
                      <a:tcPr marL="68580" marR="68580" marT="0" marB="0">
                        <a:blipFill>
                          <a:blip r:embed="rId3"/>
                          <a:stretch>
                            <a:fillRect l="-218" t="-729730" r="-54803" b="-413514"/>
                          </a:stretch>
                        </a:blipFill>
                      </a:tcPr>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4J</a:t>
                          </a:r>
                        </a:p>
                      </a:txBody>
                      <a:tcPr marL="68580" marR="68580" marT="0" marB="0"/>
                    </a:tc>
                    <a:extLst>
                      <a:ext uri="{0D108BD9-81ED-4DB2-BD59-A6C34878D82A}">
                        <a16:rowId xmlns:a16="http://schemas.microsoft.com/office/drawing/2014/main" val="1810557413"/>
                      </a:ext>
                    </a:extLst>
                  </a:tr>
                  <a:tr h="356680">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Bán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kính</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cảm</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biến</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40m</a:t>
                          </a:r>
                        </a:p>
                      </a:txBody>
                      <a:tcPr marL="68580" marR="68580" marT="0" marB="0"/>
                    </a:tc>
                    <a:extLst>
                      <a:ext uri="{0D108BD9-81ED-4DB2-BD59-A6C34878D82A}">
                        <a16:rowId xmlns:a16="http://schemas.microsoft.com/office/drawing/2014/main" val="3905846677"/>
                      </a:ext>
                    </a:extLst>
                  </a:tr>
                  <a:tr h="356680">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Bán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kính</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truyền</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tin</a:t>
                          </a: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80m</a:t>
                          </a:r>
                        </a:p>
                      </a:txBody>
                      <a:tcPr marL="68580" marR="68580" marT="0" marB="0"/>
                    </a:tc>
                    <a:extLst>
                      <a:ext uri="{0D108BD9-81ED-4DB2-BD59-A6C34878D82A}">
                        <a16:rowId xmlns:a16="http://schemas.microsoft.com/office/drawing/2014/main" val="3521740526"/>
                      </a:ext>
                    </a:extLst>
                  </a:tr>
                  <a:tr h="356680">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Số</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lượng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nút</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cảm</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biến</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200~400</a:t>
                          </a:r>
                        </a:p>
                      </a:txBody>
                      <a:tcPr marL="68580" marR="68580" marT="0" marB="0"/>
                    </a:tc>
                    <a:extLst>
                      <a:ext uri="{0D108BD9-81ED-4DB2-BD59-A6C34878D82A}">
                        <a16:rowId xmlns:a16="http://schemas.microsoft.com/office/drawing/2014/main" val="245202190"/>
                      </a:ext>
                    </a:extLst>
                  </a:tr>
                  <a:tr h="356680">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Số</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lượng</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mục</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tiêu</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theo</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dõi</a:t>
                          </a:r>
                          <a:endParaRPr lang="en-US"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100~300</a:t>
                          </a:r>
                        </a:p>
                      </a:txBody>
                      <a:tcPr marL="68580" marR="68580" marT="0" marB="0"/>
                    </a:tc>
                    <a:extLst>
                      <a:ext uri="{0D108BD9-81ED-4DB2-BD59-A6C34878D82A}">
                        <a16:rowId xmlns:a16="http://schemas.microsoft.com/office/drawing/2014/main" val="1421847159"/>
                      </a:ext>
                    </a:extLst>
                  </a:tr>
                  <a:tr h="428245">
                    <a:tc>
                      <a:txBody>
                        <a:bodyPr/>
                        <a:lstStyle/>
                        <a:p>
                          <a:pPr marL="0" marR="0" algn="just">
                            <a:lnSpc>
                              <a:spcPct val="130000"/>
                            </a:lnSpc>
                            <a:spcBef>
                              <a:spcPts val="1000"/>
                            </a:spcBef>
                            <a:spcAft>
                              <a:spcPts val="600"/>
                            </a:spcAft>
                          </a:pP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Xác</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suất</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tạo</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gửi</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gói</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tin(</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tính</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theo</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b="0" dirty="0" err="1">
                              <a:effectLst/>
                              <a:latin typeface="Times New Roman" panose="02020603050405020304" pitchFamily="18" charset="0"/>
                              <a:ea typeface="Tahoma" panose="020B0604030504040204" pitchFamily="34" charset="0"/>
                              <a:cs typeface="Times New Roman" panose="02020603050405020304" pitchFamily="18" charset="0"/>
                            </a:rPr>
                            <a:t>giây</a:t>
                          </a: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a:t>
                          </a:r>
                        </a:p>
                      </a:txBody>
                      <a:tcPr marL="68580" marR="68580" marT="0" marB="0"/>
                    </a:tc>
                    <a:tc>
                      <a:txBody>
                        <a:bodyPr/>
                        <a:lstStyle/>
                        <a:p>
                          <a:pPr marL="0" marR="0" algn="ctr">
                            <a:lnSpc>
                              <a:spcPct val="130000"/>
                            </a:lnSpc>
                            <a:spcBef>
                              <a:spcPts val="1000"/>
                            </a:spcBef>
                            <a:spcAft>
                              <a:spcPts val="600"/>
                            </a:spcAft>
                          </a:pPr>
                          <a:r>
                            <a:rPr lang="en-US" sz="2000" b="0" dirty="0">
                              <a:effectLst/>
                              <a:latin typeface="Times New Roman" panose="02020603050405020304" pitchFamily="18" charset="0"/>
                              <a:ea typeface="Tahoma" panose="020B0604030504040204" pitchFamily="34" charset="0"/>
                              <a:cs typeface="Times New Roman" panose="02020603050405020304" pitchFamily="18" charset="0"/>
                            </a:rPr>
                            <a:t>0.3~0.7</a:t>
                          </a:r>
                        </a:p>
                      </a:txBody>
                      <a:tcPr marL="68580" marR="68580" marT="0" marB="0"/>
                    </a:tc>
                    <a:extLst>
                      <a:ext uri="{0D108BD9-81ED-4DB2-BD59-A6C34878D82A}">
                        <a16:rowId xmlns:a16="http://schemas.microsoft.com/office/drawing/2014/main" val="1881902502"/>
                      </a:ext>
                    </a:extLst>
                  </a:tr>
                </a:tbl>
              </a:graphicData>
            </a:graphic>
          </p:graphicFrame>
        </mc:Fallback>
      </mc:AlternateContent>
      <p:sp>
        <p:nvSpPr>
          <p:cNvPr id="2" name="Slide Number Placeholder 1">
            <a:extLst>
              <a:ext uri="{FF2B5EF4-FFF2-40B4-BE49-F238E27FC236}">
                <a16:creationId xmlns:a16="http://schemas.microsoft.com/office/drawing/2014/main" id="{934FA3A9-4199-474E-A698-E0630A0F826E}"/>
              </a:ext>
            </a:extLst>
          </p:cNvPr>
          <p:cNvSpPr>
            <a:spLocks noGrp="1"/>
          </p:cNvSpPr>
          <p:nvPr>
            <p:ph type="sldNum" sz="quarter" idx="18"/>
          </p:nvPr>
        </p:nvSpPr>
        <p:spPr/>
        <p:txBody>
          <a:bodyPr/>
          <a:lstStyle/>
          <a:p>
            <a:fld id="{8699F50C-BE38-4BD0-BA84-9B090E1F2B9B}" type="slidenum">
              <a:rPr lang="en-US" noProof="0" smtClean="0">
                <a:latin typeface="Times New Roman" panose="02020603050405020304" pitchFamily="18" charset="0"/>
                <a:cs typeface="Times New Roman" panose="02020603050405020304" pitchFamily="18" charset="0"/>
              </a:rPr>
              <a:t>30</a:t>
            </a:fld>
            <a:endParaRPr lang="en-US" noProof="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163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line chart&#10;&#10;Description automatically generated">
            <a:extLst>
              <a:ext uri="{FF2B5EF4-FFF2-40B4-BE49-F238E27FC236}">
                <a16:creationId xmlns:a16="http://schemas.microsoft.com/office/drawing/2014/main" id="{DDE18600-9912-46D8-8693-3C9E2CBEBEE0}"/>
              </a:ext>
            </a:extLst>
          </p:cNvPr>
          <p:cNvPicPr/>
          <p:nvPr/>
        </p:nvPicPr>
        <p:blipFill>
          <a:blip r:embed="rId3">
            <a:extLst>
              <a:ext uri="{28A0092B-C50C-407E-A947-70E740481C1C}">
                <a14:useLocalDpi xmlns:a14="http://schemas.microsoft.com/office/drawing/2010/main" val="0"/>
              </a:ext>
            </a:extLst>
          </a:blip>
          <a:stretch>
            <a:fillRect/>
          </a:stretch>
        </p:blipFill>
        <p:spPr>
          <a:xfrm>
            <a:off x="614371" y="2321453"/>
            <a:ext cx="5915299" cy="4049084"/>
          </a:xfrm>
          <a:prstGeom prst="rect">
            <a:avLst/>
          </a:prstGeom>
        </p:spPr>
      </p:pic>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614371" y="784926"/>
            <a:ext cx="8333222" cy="1147969"/>
          </a:xfrm>
        </p:spPr>
        <p:txBody>
          <a:bodyPr>
            <a:normAutofit fontScale="90000"/>
          </a:bodyPr>
          <a:lstStyle/>
          <a:p>
            <a:r>
              <a:rPr lang="vi-VN" b="0"/>
              <a:t>Ảnh hưởng của ngưỡng an toàn cảm biến (tham số 𝛉)</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31</a:t>
            </a:fld>
            <a:endParaRPr lang="en-US"/>
          </a:p>
        </p:txBody>
      </p:sp>
      <p:sp>
        <p:nvSpPr>
          <p:cNvPr id="2" name="Oval 1">
            <a:extLst>
              <a:ext uri="{FF2B5EF4-FFF2-40B4-BE49-F238E27FC236}">
                <a16:creationId xmlns:a16="http://schemas.microsoft.com/office/drawing/2014/main" id="{36A1D773-BA42-413E-9D67-FDFD315C79A5}"/>
              </a:ext>
            </a:extLst>
          </p:cNvPr>
          <p:cNvSpPr/>
          <p:nvPr/>
        </p:nvSpPr>
        <p:spPr>
          <a:xfrm>
            <a:off x="2668254" y="2721935"/>
            <a:ext cx="903767" cy="903767"/>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42A0E45-C981-4E0C-8D29-85934582F7C1}"/>
              </a:ext>
            </a:extLst>
          </p:cNvPr>
          <p:cNvSpPr/>
          <p:nvPr/>
        </p:nvSpPr>
        <p:spPr>
          <a:xfrm>
            <a:off x="6604878" y="4335866"/>
            <a:ext cx="4972751" cy="1462052"/>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 Placeholder 32">
                <a:extLst>
                  <a:ext uri="{FF2B5EF4-FFF2-40B4-BE49-F238E27FC236}">
                    <a16:creationId xmlns:a16="http://schemas.microsoft.com/office/drawing/2014/main" id="{2FB3A787-B491-446F-935D-C648BE2AED5D}"/>
                  </a:ext>
                </a:extLst>
              </p:cNvPr>
              <p:cNvSpPr txBox="1">
                <a:spLocks/>
              </p:cNvSpPr>
              <p:nvPr/>
            </p:nvSpPr>
            <p:spPr>
              <a:xfrm>
                <a:off x="6805511" y="4570115"/>
                <a:ext cx="4539429" cy="101197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vi-VN"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Tại </a:t>
                </a:r>
                <a14:m>
                  <m:oMath xmlns:m="http://schemas.openxmlformats.org/officeDocument/2006/math">
                    <m:r>
                      <m:rPr>
                        <m:sty m:val="p"/>
                      </m:rPr>
                      <a:rPr lang="vi-VN" b="0" i="1" smtClean="0">
                        <a:solidFill>
                          <a:schemeClr val="tx1">
                            <a:lumMod val="50000"/>
                          </a:schemeClr>
                        </a:solidFill>
                        <a:latin typeface="Cambria Math" panose="02040503050406030204" pitchFamily="18" charset="0"/>
                        <a:ea typeface="Tahoma" panose="020B0604030504040204" pitchFamily="34" charset="0"/>
                        <a:cs typeface="Tahoma" panose="020B0604030504040204" pitchFamily="34" charset="0"/>
                      </a:rPr>
                      <m:t>θ</m:t>
                    </m:r>
                    <m:r>
                      <a:rPr lang="vi-VN" b="0" i="0" smtClean="0">
                        <a:solidFill>
                          <a:schemeClr val="tx1">
                            <a:lumMod val="50000"/>
                          </a:schemeClr>
                        </a:solidFill>
                        <a:latin typeface="Cambria Math" panose="02040503050406030204" pitchFamily="18" charset="0"/>
                        <a:ea typeface="Tahoma" panose="020B0604030504040204" pitchFamily="34" charset="0"/>
                        <a:cs typeface="Tahoma" panose="020B0604030504040204" pitchFamily="34" charset="0"/>
                      </a:rPr>
                      <m:t>=0.1 </m:t>
                    </m:r>
                  </m:oMath>
                </a14:m>
                <a:r>
                  <a:rPr lang="vi-VN"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mô hình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đề</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xuất</a:t>
                </a:r>
                <a:r>
                  <a:rPr lang="vi-VN"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hoạt động tốt nhất</a:t>
                </a:r>
              </a:p>
            </p:txBody>
          </p:sp>
        </mc:Choice>
        <mc:Fallback xmlns="">
          <p:sp>
            <p:nvSpPr>
              <p:cNvPr id="11" name="Text Placeholder 32">
                <a:extLst>
                  <a:ext uri="{FF2B5EF4-FFF2-40B4-BE49-F238E27FC236}">
                    <a16:creationId xmlns:a16="http://schemas.microsoft.com/office/drawing/2014/main" id="{2FB3A787-B491-446F-935D-C648BE2AED5D}"/>
                  </a:ext>
                </a:extLst>
              </p:cNvPr>
              <p:cNvSpPr txBox="1">
                <a:spLocks noRot="1" noChangeAspect="1" noMove="1" noResize="1" noEditPoints="1" noAdjustHandles="1" noChangeArrowheads="1" noChangeShapeType="1" noTextEdit="1"/>
              </p:cNvSpPr>
              <p:nvPr/>
            </p:nvSpPr>
            <p:spPr>
              <a:xfrm>
                <a:off x="6805511" y="4570115"/>
                <a:ext cx="4539429" cy="1011977"/>
              </a:xfrm>
              <a:prstGeom prst="rect">
                <a:avLst/>
              </a:prstGeom>
              <a:blipFill>
                <a:blip r:embed="rId4"/>
                <a:stretch>
                  <a:fillRect l="-1950" t="-10000"/>
                </a:stretch>
              </a:blipFill>
            </p:spPr>
            <p:txBody>
              <a:bodyPr/>
              <a:lstStyle/>
              <a:p>
                <a:r>
                  <a:rPr lang="en-VN">
                    <a:noFill/>
                  </a:rPr>
                  <a:t> </a:t>
                </a:r>
              </a:p>
            </p:txBody>
          </p:sp>
        </mc:Fallback>
      </mc:AlternateContent>
      <p:cxnSp>
        <p:nvCxnSpPr>
          <p:cNvPr id="8" name="Straight Arrow Connector 7">
            <a:extLst>
              <a:ext uri="{FF2B5EF4-FFF2-40B4-BE49-F238E27FC236}">
                <a16:creationId xmlns:a16="http://schemas.microsoft.com/office/drawing/2014/main" id="{E1AD8443-7926-4089-866F-26274F4740A6}"/>
              </a:ext>
            </a:extLst>
          </p:cNvPr>
          <p:cNvCxnSpPr/>
          <p:nvPr/>
        </p:nvCxnSpPr>
        <p:spPr>
          <a:xfrm flipH="1" flipV="1">
            <a:off x="3572020" y="3320249"/>
            <a:ext cx="3032858" cy="147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88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upLeft)">
                                      <p:cBhvr>
                                        <p:cTn id="7" dur="500"/>
                                        <p:tgtEl>
                                          <p:spTgt spid="11"/>
                                        </p:tgtEl>
                                      </p:cBhvr>
                                    </p:animEffect>
                                  </p:childTnLst>
                                </p:cTn>
                              </p:par>
                              <p:par>
                                <p:cTn id="8" presetID="18" presetClass="entr" presetSubtype="9"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upLeft)">
                                      <p:cBhvr>
                                        <p:cTn id="10" dur="500"/>
                                        <p:tgtEl>
                                          <p:spTgt spid="10"/>
                                        </p:tgtEl>
                                      </p:cBhvr>
                                    </p:animEffect>
                                  </p:childTnLst>
                                </p:cTn>
                              </p:par>
                            </p:childTnLst>
                          </p:cTn>
                        </p:par>
                        <p:par>
                          <p:cTn id="11" fill="hold">
                            <p:stCondLst>
                              <p:cond delay="500"/>
                            </p:stCondLst>
                            <p:childTnLst>
                              <p:par>
                                <p:cTn id="12" presetID="18" presetClass="entr" presetSubtype="9"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strips(upLef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5920A0-354B-4866-9B74-07474BDAA160}"/>
              </a:ext>
            </a:extLst>
          </p:cNvPr>
          <p:cNvSpPr>
            <a:spLocks noGrp="1"/>
          </p:cNvSpPr>
          <p:nvPr>
            <p:ph type="sldNum" sz="quarter" idx="18"/>
          </p:nvPr>
        </p:nvSpPr>
        <p:spPr/>
        <p:txBody>
          <a:bodyPr/>
          <a:lstStyle/>
          <a:p>
            <a:fld id="{8699F50C-BE38-4BD0-BA84-9B090E1F2B9B}" type="slidenum">
              <a:rPr lang="en-US" noProof="0" smtClean="0"/>
              <a:t>32</a:t>
            </a:fld>
            <a:endParaRPr lang="en-US" noProof="0"/>
          </a:p>
        </p:txBody>
      </p:sp>
      <p:sp>
        <p:nvSpPr>
          <p:cNvPr id="7" name="Title 6">
            <a:extLst>
              <a:ext uri="{FF2B5EF4-FFF2-40B4-BE49-F238E27FC236}">
                <a16:creationId xmlns:a16="http://schemas.microsoft.com/office/drawing/2014/main" id="{DDA35054-7619-4BF8-9970-72901131E334}"/>
              </a:ext>
            </a:extLst>
          </p:cNvPr>
          <p:cNvSpPr>
            <a:spLocks noGrp="1"/>
          </p:cNvSpPr>
          <p:nvPr>
            <p:ph type="title"/>
          </p:nvPr>
        </p:nvSpPr>
        <p:spPr/>
        <p:txBody>
          <a:bodyPr/>
          <a:lstStyle/>
          <a:p>
            <a:r>
              <a:rPr lang="en-US"/>
              <a:t>Các kịch bản thí nghiệm</a:t>
            </a:r>
          </a:p>
        </p:txBody>
      </p:sp>
      <p:sp>
        <p:nvSpPr>
          <p:cNvPr id="8" name="Content Placeholder 7">
            <a:extLst>
              <a:ext uri="{FF2B5EF4-FFF2-40B4-BE49-F238E27FC236}">
                <a16:creationId xmlns:a16="http://schemas.microsoft.com/office/drawing/2014/main" id="{68C87299-02A8-4E37-9163-6BDF8483E3FE}"/>
              </a:ext>
            </a:extLst>
          </p:cNvPr>
          <p:cNvSpPr>
            <a:spLocks noGrp="1"/>
          </p:cNvSpPr>
          <p:nvPr>
            <p:ph idx="1"/>
          </p:nvPr>
        </p:nvSpPr>
        <p:spPr/>
        <p:txBody>
          <a:bodyPr/>
          <a:lstStyle/>
          <a:p>
            <a:pPr>
              <a:buFont typeface="Wingdings" panose="05000000000000000000" pitchFamily="2" charset="2"/>
              <a:buChar char="q"/>
            </a:pPr>
            <a:r>
              <a:rPr lang="en-US"/>
              <a:t> So sánh với các mô hình cũ</a:t>
            </a:r>
          </a:p>
          <a:p>
            <a:pPr lvl="1">
              <a:buFont typeface="Wingdings" panose="05000000000000000000" pitchFamily="2" charset="2"/>
              <a:buChar char="Ø"/>
            </a:pPr>
            <a:r>
              <a:rPr lang="en-US"/>
              <a:t>INMA (* </a:t>
            </a:r>
            <a:r>
              <a:rPr lang="en-US" b="0" i="0">
                <a:solidFill>
                  <a:srgbClr val="505050"/>
                </a:solidFill>
                <a:effectLst/>
              </a:rPr>
              <a:t>Adaptive online mobile charging for node failure avoidance in wireless rechargeable sensor networks</a:t>
            </a:r>
            <a:r>
              <a:rPr lang="en-US" b="0" i="0">
                <a:solidFill>
                  <a:srgbClr val="505050"/>
                </a:solidFill>
                <a:effectLst/>
                <a:latin typeface="NexusSerif"/>
              </a:rPr>
              <a:t>)</a:t>
            </a:r>
            <a:endParaRPr lang="en-US"/>
          </a:p>
          <a:p>
            <a:pPr marL="457200" lvl="1" indent="0">
              <a:buNone/>
            </a:pPr>
            <a:endParaRPr lang="en-US"/>
          </a:p>
          <a:p>
            <a:pPr lvl="1">
              <a:buFont typeface="Wingdings" panose="05000000000000000000" pitchFamily="2" charset="2"/>
              <a:buChar char="Ø"/>
            </a:pPr>
            <a:r>
              <a:rPr lang="en-US"/>
              <a:t>Q-learning</a:t>
            </a:r>
          </a:p>
          <a:p>
            <a:pPr>
              <a:buFont typeface="Wingdings" panose="05000000000000000000" pitchFamily="2" charset="2"/>
              <a:buChar char="q"/>
            </a:pPr>
            <a:r>
              <a:rPr lang="en-US"/>
              <a:t> Thí nghiệm với các kịch bản</a:t>
            </a:r>
          </a:p>
          <a:p>
            <a:pPr lvl="1">
              <a:buFont typeface="Wingdings" panose="05000000000000000000" pitchFamily="2" charset="2"/>
              <a:buChar char="Ø"/>
            </a:pPr>
            <a:r>
              <a:rPr lang="en-US"/>
              <a:t> Thay đổi số lượng mục tiêu theo dõi</a:t>
            </a:r>
          </a:p>
          <a:p>
            <a:pPr lvl="1">
              <a:buFont typeface="Wingdings" panose="05000000000000000000" pitchFamily="2" charset="2"/>
              <a:buChar char="Ø"/>
            </a:pPr>
            <a:r>
              <a:rPr lang="en-US"/>
              <a:t>  Thay đổi số nút cảm biến</a:t>
            </a:r>
          </a:p>
          <a:p>
            <a:pPr lvl="1">
              <a:buFont typeface="Wingdings" panose="05000000000000000000" pitchFamily="2" charset="2"/>
              <a:buChar char="Ø"/>
            </a:pPr>
            <a:r>
              <a:rPr lang="en-US"/>
              <a:t>  Thay đổi tỉ lệ gửi gói tin của các nút cảm biến</a:t>
            </a:r>
          </a:p>
          <a:p>
            <a:pPr lvl="1">
              <a:buFont typeface="Wingdings" panose="05000000000000000000" pitchFamily="2" charset="2"/>
              <a:buChar char="Ø"/>
            </a:pPr>
            <a:r>
              <a:rPr lang="en-US"/>
              <a:t> Giám sát số lượng nút cảm biến và số lượng mục tiêu theo dõi</a:t>
            </a:r>
          </a:p>
          <a:p>
            <a:pPr>
              <a:buFont typeface="Wingdings" panose="05000000000000000000" pitchFamily="2" charset="2"/>
              <a:buChar char="q"/>
            </a:pPr>
            <a:endParaRPr lang="en-US"/>
          </a:p>
          <a:p>
            <a:pPr marL="457200" lvl="1" indent="0">
              <a:buNone/>
            </a:pPr>
            <a:endParaRPr lang="en-US"/>
          </a:p>
        </p:txBody>
      </p:sp>
    </p:spTree>
    <p:extLst>
      <p:ext uri="{BB962C8B-B14F-4D97-AF65-F5344CB8AC3E}">
        <p14:creationId xmlns:p14="http://schemas.microsoft.com/office/powerpoint/2010/main" val="764007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614371" y="753579"/>
            <a:ext cx="8333222" cy="1147969"/>
          </a:xfrm>
        </p:spPr>
        <p:txBody>
          <a:bodyPr>
            <a:normAutofit fontScale="90000"/>
          </a:bodyPr>
          <a:lstStyle/>
          <a:p>
            <a:r>
              <a:rPr lang="vi-VN" b="0"/>
              <a:t>Ảnh hưởng thay đổi số lượng mục tiêu theo dõi</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33</a:t>
            </a:fld>
            <a:endParaRPr lang="en-US"/>
          </a:p>
        </p:txBody>
      </p:sp>
      <p:sp>
        <p:nvSpPr>
          <p:cNvPr id="8" name="Rectangle: Rounded Corners 7">
            <a:extLst>
              <a:ext uri="{FF2B5EF4-FFF2-40B4-BE49-F238E27FC236}">
                <a16:creationId xmlns:a16="http://schemas.microsoft.com/office/drawing/2014/main" id="{FC4EADF7-6F93-43A5-AFB8-BE85ED1CFF69}"/>
              </a:ext>
            </a:extLst>
          </p:cNvPr>
          <p:cNvSpPr/>
          <p:nvPr/>
        </p:nvSpPr>
        <p:spPr>
          <a:xfrm>
            <a:off x="6914447" y="4345076"/>
            <a:ext cx="4972751" cy="1462052"/>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2">
            <a:extLst>
              <a:ext uri="{FF2B5EF4-FFF2-40B4-BE49-F238E27FC236}">
                <a16:creationId xmlns:a16="http://schemas.microsoft.com/office/drawing/2014/main" id="{C1EED4D5-05A7-4A6A-9FA9-BBD411A71BA4}"/>
              </a:ext>
            </a:extLst>
          </p:cNvPr>
          <p:cNvSpPr txBox="1">
            <a:spLocks/>
          </p:cNvSpPr>
          <p:nvPr/>
        </p:nvSpPr>
        <p:spPr>
          <a:xfrm>
            <a:off x="7211006" y="4576547"/>
            <a:ext cx="4539429" cy="101197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vi-VN"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Số lượng mục tiêu theo dõi càng lớn thì thời gian sống của mạng càng giảm  </a:t>
            </a:r>
          </a:p>
        </p:txBody>
      </p:sp>
      <p:pic>
        <p:nvPicPr>
          <p:cNvPr id="3" name="Picture 2" descr="Chart, line chart&#10;&#10;Description automatically generated">
            <a:extLst>
              <a:ext uri="{FF2B5EF4-FFF2-40B4-BE49-F238E27FC236}">
                <a16:creationId xmlns:a16="http://schemas.microsoft.com/office/drawing/2014/main" id="{3B4FE5DB-C298-4C45-B93D-EE2B7E93E0CF}"/>
              </a:ext>
            </a:extLst>
          </p:cNvPr>
          <p:cNvPicPr>
            <a:picLocks noChangeAspect="1"/>
          </p:cNvPicPr>
          <p:nvPr/>
        </p:nvPicPr>
        <p:blipFill>
          <a:blip r:embed="rId3"/>
          <a:stretch>
            <a:fillRect/>
          </a:stretch>
        </p:blipFill>
        <p:spPr>
          <a:xfrm>
            <a:off x="734431" y="1971752"/>
            <a:ext cx="5852172" cy="4389129"/>
          </a:xfrm>
          <a:prstGeom prst="rect">
            <a:avLst/>
          </a:prstGeom>
        </p:spPr>
      </p:pic>
      <p:sp>
        <p:nvSpPr>
          <p:cNvPr id="11" name="Oval 10">
            <a:extLst>
              <a:ext uri="{FF2B5EF4-FFF2-40B4-BE49-F238E27FC236}">
                <a16:creationId xmlns:a16="http://schemas.microsoft.com/office/drawing/2014/main" id="{F898E30B-44EA-4E53-8DF8-0835337C2870}"/>
              </a:ext>
            </a:extLst>
          </p:cNvPr>
          <p:cNvSpPr/>
          <p:nvPr/>
        </p:nvSpPr>
        <p:spPr>
          <a:xfrm>
            <a:off x="5360202" y="4717938"/>
            <a:ext cx="827534" cy="1462053"/>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6FEB5FD-7E3C-403A-8FDB-697C09490BDD}"/>
              </a:ext>
            </a:extLst>
          </p:cNvPr>
          <p:cNvCxnSpPr>
            <a:stCxn id="8" idx="1"/>
          </p:cNvCxnSpPr>
          <p:nvPr/>
        </p:nvCxnSpPr>
        <p:spPr>
          <a:xfrm flipH="1">
            <a:off x="6187736" y="5076102"/>
            <a:ext cx="726711" cy="197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9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500"/>
                            </p:stCondLst>
                            <p:childTnLst>
                              <p:par>
                                <p:cTn id="12" presetID="18" presetClass="entr" presetSubtype="12"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strips(downLef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0F8AFDF6-CA1F-4E9F-8335-7F7041430B51}"/>
              </a:ext>
            </a:extLst>
          </p:cNvPr>
          <p:cNvPicPr>
            <a:picLocks noChangeAspect="1"/>
          </p:cNvPicPr>
          <p:nvPr/>
        </p:nvPicPr>
        <p:blipFill>
          <a:blip r:embed="rId3"/>
          <a:stretch>
            <a:fillRect/>
          </a:stretch>
        </p:blipFill>
        <p:spPr>
          <a:xfrm>
            <a:off x="318829" y="2287126"/>
            <a:ext cx="5852172" cy="4389129"/>
          </a:xfrm>
          <a:prstGeom prst="rect">
            <a:avLst/>
          </a:prstGeom>
        </p:spPr>
      </p:pic>
      <p:sp>
        <p:nvSpPr>
          <p:cNvPr id="8" name="Oval 7">
            <a:extLst>
              <a:ext uri="{FF2B5EF4-FFF2-40B4-BE49-F238E27FC236}">
                <a16:creationId xmlns:a16="http://schemas.microsoft.com/office/drawing/2014/main" id="{E46A3559-EF6E-403D-89B8-C0496F23A63C}"/>
              </a:ext>
            </a:extLst>
          </p:cNvPr>
          <p:cNvSpPr/>
          <p:nvPr/>
        </p:nvSpPr>
        <p:spPr>
          <a:xfrm>
            <a:off x="4923681" y="3043962"/>
            <a:ext cx="903767" cy="331238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614372" y="775637"/>
            <a:ext cx="6452254" cy="1147969"/>
          </a:xfrm>
        </p:spPr>
        <p:txBody>
          <a:bodyPr>
            <a:normAutofit fontScale="90000"/>
          </a:bodyPr>
          <a:lstStyle/>
          <a:p>
            <a:br>
              <a:rPr lang="vi-VN" b="0"/>
            </a:br>
            <a:br>
              <a:rPr lang="vi-VN" b="0"/>
            </a:br>
            <a:br>
              <a:rPr lang="vi-VN" b="0"/>
            </a:br>
            <a:br>
              <a:rPr lang="vi-VN" b="0"/>
            </a:br>
            <a:br>
              <a:rPr lang="vi-VN" b="0"/>
            </a:br>
            <a:br>
              <a:rPr lang="vi-VN" b="0"/>
            </a:br>
            <a:r>
              <a:rPr lang="vi-VN" b="0"/>
              <a:t>Ảnh hưởng thay đổi số lượng nút cảm biến</a:t>
            </a:r>
            <a:br>
              <a:rPr lang="en-US" b="0"/>
            </a:br>
            <a:endParaRPr lang="vi-VN" b="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34</a:t>
            </a:fld>
            <a:endParaRPr lang="en-US"/>
          </a:p>
        </p:txBody>
      </p:sp>
      <p:sp>
        <p:nvSpPr>
          <p:cNvPr id="9" name="Rectangle: Rounded Corners 8">
            <a:extLst>
              <a:ext uri="{FF2B5EF4-FFF2-40B4-BE49-F238E27FC236}">
                <a16:creationId xmlns:a16="http://schemas.microsoft.com/office/drawing/2014/main" id="{40510528-4A3F-495B-96F0-050C735285FC}"/>
              </a:ext>
            </a:extLst>
          </p:cNvPr>
          <p:cNvSpPr/>
          <p:nvPr/>
        </p:nvSpPr>
        <p:spPr>
          <a:xfrm>
            <a:off x="6544333" y="3750666"/>
            <a:ext cx="4972751" cy="1462052"/>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2">
            <a:extLst>
              <a:ext uri="{FF2B5EF4-FFF2-40B4-BE49-F238E27FC236}">
                <a16:creationId xmlns:a16="http://schemas.microsoft.com/office/drawing/2014/main" id="{56497991-0334-40DA-B566-CE7C19D01C86}"/>
              </a:ext>
            </a:extLst>
          </p:cNvPr>
          <p:cNvSpPr txBox="1">
            <a:spLocks/>
          </p:cNvSpPr>
          <p:nvPr/>
        </p:nvSpPr>
        <p:spPr>
          <a:xfrm>
            <a:off x="6760993" y="3975703"/>
            <a:ext cx="4539429" cy="101197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vi-VN"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Tại số nút là 400, thời gian sống của DQN gấp hơn 4 lần so với Q-learning và Inma</a:t>
            </a:r>
          </a:p>
        </p:txBody>
      </p:sp>
      <p:cxnSp>
        <p:nvCxnSpPr>
          <p:cNvPr id="3" name="Straight Arrow Connector 2">
            <a:extLst>
              <a:ext uri="{FF2B5EF4-FFF2-40B4-BE49-F238E27FC236}">
                <a16:creationId xmlns:a16="http://schemas.microsoft.com/office/drawing/2014/main" id="{7E6F4311-0291-42D6-A505-8953B8C4CD45}"/>
              </a:ext>
            </a:extLst>
          </p:cNvPr>
          <p:cNvCxnSpPr/>
          <p:nvPr/>
        </p:nvCxnSpPr>
        <p:spPr>
          <a:xfrm flipH="1">
            <a:off x="5797669" y="4669654"/>
            <a:ext cx="746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41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C7896C51-7CC3-4A31-8F82-09DF48822EEE}"/>
              </a:ext>
            </a:extLst>
          </p:cNvPr>
          <p:cNvPicPr>
            <a:picLocks noChangeAspect="1"/>
          </p:cNvPicPr>
          <p:nvPr/>
        </p:nvPicPr>
        <p:blipFill>
          <a:blip r:embed="rId3"/>
          <a:stretch>
            <a:fillRect/>
          </a:stretch>
        </p:blipFill>
        <p:spPr>
          <a:xfrm>
            <a:off x="983802" y="2149783"/>
            <a:ext cx="5852172" cy="4389129"/>
          </a:xfrm>
          <a:prstGeom prst="rect">
            <a:avLst/>
          </a:prstGeom>
        </p:spPr>
      </p:pic>
      <p:sp>
        <p:nvSpPr>
          <p:cNvPr id="11" name="Oval 10">
            <a:extLst>
              <a:ext uri="{FF2B5EF4-FFF2-40B4-BE49-F238E27FC236}">
                <a16:creationId xmlns:a16="http://schemas.microsoft.com/office/drawing/2014/main" id="{F898E30B-44EA-4E53-8DF8-0835337C2870}"/>
              </a:ext>
            </a:extLst>
          </p:cNvPr>
          <p:cNvSpPr/>
          <p:nvPr/>
        </p:nvSpPr>
        <p:spPr>
          <a:xfrm>
            <a:off x="5682233" y="5369796"/>
            <a:ext cx="827534" cy="986554"/>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614371" y="753579"/>
            <a:ext cx="8333222" cy="1147969"/>
          </a:xfrm>
        </p:spPr>
        <p:txBody>
          <a:bodyPr>
            <a:normAutofit fontScale="90000"/>
          </a:bodyPr>
          <a:lstStyle/>
          <a:p>
            <a:r>
              <a:rPr lang="vi-VN" b="0"/>
              <a:t>Ảnh hưởng thay đổi tỉ lệ gửi tin của nút cảm biến</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35</a:t>
            </a:fld>
            <a:endParaRPr lang="en-US"/>
          </a:p>
        </p:txBody>
      </p:sp>
      <p:sp>
        <p:nvSpPr>
          <p:cNvPr id="8" name="Rectangle: Rounded Corners 7">
            <a:extLst>
              <a:ext uri="{FF2B5EF4-FFF2-40B4-BE49-F238E27FC236}">
                <a16:creationId xmlns:a16="http://schemas.microsoft.com/office/drawing/2014/main" id="{FC4EADF7-6F93-43A5-AFB8-BE85ED1CFF69}"/>
              </a:ext>
            </a:extLst>
          </p:cNvPr>
          <p:cNvSpPr/>
          <p:nvPr/>
        </p:nvSpPr>
        <p:spPr>
          <a:xfrm>
            <a:off x="7157104" y="4945637"/>
            <a:ext cx="4286214" cy="1011977"/>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2">
            <a:extLst>
              <a:ext uri="{FF2B5EF4-FFF2-40B4-BE49-F238E27FC236}">
                <a16:creationId xmlns:a16="http://schemas.microsoft.com/office/drawing/2014/main" id="{C1EED4D5-05A7-4A6A-9FA9-BBD411A71BA4}"/>
              </a:ext>
            </a:extLst>
          </p:cNvPr>
          <p:cNvSpPr txBox="1">
            <a:spLocks/>
          </p:cNvSpPr>
          <p:nvPr/>
        </p:nvSpPr>
        <p:spPr>
          <a:xfrm>
            <a:off x="7157105" y="5091931"/>
            <a:ext cx="4051094" cy="72294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vi-VN" sz="1800"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Không có sự thay đổi khi tỉ lệ gửi tin càng lớn</a:t>
            </a:r>
          </a:p>
          <a:p>
            <a:pPr>
              <a:buClr>
                <a:schemeClr val="accent2"/>
              </a:buClr>
            </a:pPr>
            <a:endParaRPr lang="vi-VN"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A6FEB5FD-7E3C-403A-8FDB-697C09490BDD}"/>
              </a:ext>
            </a:extLst>
          </p:cNvPr>
          <p:cNvCxnSpPr>
            <a:cxnSpLocks/>
            <a:stCxn id="8" idx="1"/>
            <a:endCxn id="11" idx="7"/>
          </p:cNvCxnSpPr>
          <p:nvPr/>
        </p:nvCxnSpPr>
        <p:spPr>
          <a:xfrm flipH="1">
            <a:off x="6388577" y="5451626"/>
            <a:ext cx="768527" cy="6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8FF97434-8026-49DD-A0A7-729132BC0774}"/>
              </a:ext>
            </a:extLst>
          </p:cNvPr>
          <p:cNvSpPr/>
          <p:nvPr/>
        </p:nvSpPr>
        <p:spPr>
          <a:xfrm>
            <a:off x="2730896" y="2791519"/>
            <a:ext cx="903767" cy="331238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593B2EF-4701-4D92-B0B9-49E9C123CC59}"/>
              </a:ext>
            </a:extLst>
          </p:cNvPr>
          <p:cNvSpPr/>
          <p:nvPr/>
        </p:nvSpPr>
        <p:spPr>
          <a:xfrm>
            <a:off x="6661434" y="2254928"/>
            <a:ext cx="4018404" cy="1253929"/>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2"/>
              </a:buClr>
            </a:pPr>
            <a:r>
              <a:rPr lang="vi-VN"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Thời gian sống theo mô hình DQN vượt trội so với các mô hình khác nếu tỉ lệ gửi tin vừa và nhỏ, thậm chí là vô hạn</a:t>
            </a:r>
          </a:p>
        </p:txBody>
      </p:sp>
      <p:cxnSp>
        <p:nvCxnSpPr>
          <p:cNvPr id="23" name="Straight Arrow Connector 22">
            <a:extLst>
              <a:ext uri="{FF2B5EF4-FFF2-40B4-BE49-F238E27FC236}">
                <a16:creationId xmlns:a16="http://schemas.microsoft.com/office/drawing/2014/main" id="{4F800A46-D13F-44C3-B3B4-FF777E74CD30}"/>
              </a:ext>
            </a:extLst>
          </p:cNvPr>
          <p:cNvCxnSpPr>
            <a:cxnSpLocks/>
            <a:stCxn id="21" idx="1"/>
          </p:cNvCxnSpPr>
          <p:nvPr/>
        </p:nvCxnSpPr>
        <p:spPr>
          <a:xfrm flipH="1">
            <a:off x="3634664" y="2881893"/>
            <a:ext cx="3026770" cy="72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5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trips(downLeft)">
                                      <p:cBhvr>
                                        <p:cTn id="11" dur="500"/>
                                        <p:tgtEl>
                                          <p:spTgt spid="2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1500"/>
                            </p:stCondLst>
                            <p:childTnLst>
                              <p:par>
                                <p:cTn id="20" presetID="18" presetClass="entr" presetSubtype="12"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D8E849-F2F7-4D60-8668-982E35573D19}"/>
              </a:ext>
            </a:extLst>
          </p:cNvPr>
          <p:cNvSpPr>
            <a:spLocks noGrp="1"/>
          </p:cNvSpPr>
          <p:nvPr>
            <p:ph type="sldNum" sz="quarter" idx="18"/>
          </p:nvPr>
        </p:nvSpPr>
        <p:spPr/>
        <p:txBody>
          <a:bodyPr/>
          <a:lstStyle/>
          <a:p>
            <a:fld id="{8699F50C-BE38-4BD0-BA84-9B090E1F2B9B}" type="slidenum">
              <a:rPr lang="en-US" noProof="0" smtClean="0"/>
              <a:t>36</a:t>
            </a:fld>
            <a:endParaRPr lang="en-US" noProof="0"/>
          </a:p>
        </p:txBody>
      </p:sp>
      <p:sp>
        <p:nvSpPr>
          <p:cNvPr id="4" name="Title 3">
            <a:extLst>
              <a:ext uri="{FF2B5EF4-FFF2-40B4-BE49-F238E27FC236}">
                <a16:creationId xmlns:a16="http://schemas.microsoft.com/office/drawing/2014/main" id="{F9422CE4-4EF8-48CB-B190-227A97BDBC9A}"/>
              </a:ext>
            </a:extLst>
          </p:cNvPr>
          <p:cNvSpPr>
            <a:spLocks noGrp="1"/>
          </p:cNvSpPr>
          <p:nvPr>
            <p:ph type="title"/>
          </p:nvPr>
        </p:nvSpPr>
        <p:spPr>
          <a:xfrm>
            <a:off x="531814" y="339537"/>
            <a:ext cx="6263862" cy="1179444"/>
          </a:xfrm>
        </p:spPr>
        <p:txBody>
          <a:bodyPr>
            <a:normAutofit/>
          </a:bodyPr>
          <a:lstStyle/>
          <a:p>
            <a:r>
              <a:rPr lang="vi-VN" sz="4000" b="0" dirty="0"/>
              <a:t>Số lượng nút còn sống và mục tiêu theo dõi</a:t>
            </a:r>
            <a:endParaRPr lang="en-US" sz="4000" b="0" dirty="0"/>
          </a:p>
        </p:txBody>
      </p:sp>
      <p:sp>
        <p:nvSpPr>
          <p:cNvPr id="5" name="Text Placeholder 4">
            <a:extLst>
              <a:ext uri="{FF2B5EF4-FFF2-40B4-BE49-F238E27FC236}">
                <a16:creationId xmlns:a16="http://schemas.microsoft.com/office/drawing/2014/main" id="{DF491B29-8E95-4FB9-9621-9CA5019117EF}"/>
              </a:ext>
            </a:extLst>
          </p:cNvPr>
          <p:cNvSpPr>
            <a:spLocks noGrp="1"/>
          </p:cNvSpPr>
          <p:nvPr>
            <p:ph type="body" sz="quarter" idx="19"/>
          </p:nvPr>
        </p:nvSpPr>
        <p:spPr/>
        <p:txBody>
          <a:bodyPr/>
          <a:lstStyle/>
          <a:p>
            <a:endParaRPr lang="en-US"/>
          </a:p>
        </p:txBody>
      </p:sp>
      <p:sp>
        <p:nvSpPr>
          <p:cNvPr id="6" name="Chart Placeholder 5">
            <a:extLst>
              <a:ext uri="{FF2B5EF4-FFF2-40B4-BE49-F238E27FC236}">
                <a16:creationId xmlns:a16="http://schemas.microsoft.com/office/drawing/2014/main" id="{717D884A-2598-46E7-A7BA-C7F9AB22E1EE}"/>
              </a:ext>
            </a:extLst>
          </p:cNvPr>
          <p:cNvSpPr>
            <a:spLocks noGrp="1"/>
          </p:cNvSpPr>
          <p:nvPr>
            <p:ph type="chart" sz="quarter" idx="10"/>
          </p:nvPr>
        </p:nvSpPr>
        <p:spPr/>
      </p:sp>
      <p:pic>
        <p:nvPicPr>
          <p:cNvPr id="10" name="Picture 9" descr="Chart, histogram&#10;&#10;Description automatically generated">
            <a:extLst>
              <a:ext uri="{FF2B5EF4-FFF2-40B4-BE49-F238E27FC236}">
                <a16:creationId xmlns:a16="http://schemas.microsoft.com/office/drawing/2014/main" id="{7C0833EF-EC86-4496-8583-0ED869621D49}"/>
              </a:ext>
            </a:extLst>
          </p:cNvPr>
          <p:cNvPicPr>
            <a:picLocks noChangeAspect="1"/>
          </p:cNvPicPr>
          <p:nvPr/>
        </p:nvPicPr>
        <p:blipFill>
          <a:blip r:embed="rId2"/>
          <a:stretch>
            <a:fillRect/>
          </a:stretch>
        </p:blipFill>
        <p:spPr>
          <a:xfrm>
            <a:off x="391792" y="1763035"/>
            <a:ext cx="5852172" cy="4389129"/>
          </a:xfrm>
          <a:prstGeom prst="rect">
            <a:avLst/>
          </a:prstGeom>
        </p:spPr>
      </p:pic>
      <p:pic>
        <p:nvPicPr>
          <p:cNvPr id="12" name="Picture 11" descr="Chart, histogram&#10;&#10;Description automatically generated">
            <a:extLst>
              <a:ext uri="{FF2B5EF4-FFF2-40B4-BE49-F238E27FC236}">
                <a16:creationId xmlns:a16="http://schemas.microsoft.com/office/drawing/2014/main" id="{A6F4E7F7-096A-433A-8173-5B04EC8D4ACF}"/>
              </a:ext>
            </a:extLst>
          </p:cNvPr>
          <p:cNvPicPr>
            <a:picLocks noChangeAspect="1"/>
          </p:cNvPicPr>
          <p:nvPr/>
        </p:nvPicPr>
        <p:blipFill>
          <a:blip r:embed="rId3"/>
          <a:stretch>
            <a:fillRect/>
          </a:stretch>
        </p:blipFill>
        <p:spPr>
          <a:xfrm>
            <a:off x="6243964" y="1743101"/>
            <a:ext cx="5852172" cy="4389129"/>
          </a:xfrm>
          <a:prstGeom prst="rect">
            <a:avLst/>
          </a:prstGeom>
        </p:spPr>
      </p:pic>
    </p:spTree>
    <p:extLst>
      <p:ext uri="{BB962C8B-B14F-4D97-AF65-F5344CB8AC3E}">
        <p14:creationId xmlns:p14="http://schemas.microsoft.com/office/powerpoint/2010/main" val="142323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1"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4DF2E04-7632-4FED-B0BF-8FB243D982A3}"/>
              </a:ext>
            </a:extLst>
          </p:cNvPr>
          <p:cNvSpPr txBox="1"/>
          <p:nvPr/>
        </p:nvSpPr>
        <p:spPr>
          <a:xfrm>
            <a:off x="3365865" y="2613391"/>
            <a:ext cx="1040670" cy="1631216"/>
          </a:xfrm>
          <a:prstGeom prst="rect">
            <a:avLst/>
          </a:prstGeom>
          <a:noFill/>
        </p:spPr>
        <p:txBody>
          <a:bodyPr wrap="none" rtlCol="0">
            <a:spAutoFit/>
          </a:bodyPr>
          <a:lstStyle/>
          <a:p>
            <a:r>
              <a:rPr lang="en-US" sz="10000" b="1">
                <a:solidFill>
                  <a:schemeClr val="bg1"/>
                </a:solidFill>
                <a:latin typeface="Arial Black" panose="020B0A04020102020204" pitchFamily="34" charset="0"/>
              </a:rPr>
              <a:t>6</a:t>
            </a:r>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266342" y="2051932"/>
            <a:ext cx="6159088" cy="2342268"/>
          </a:xfrm>
        </p:spPr>
        <p:txBody>
          <a:bodyPr>
            <a:normAutofit/>
          </a:bodyPr>
          <a:lstStyle/>
          <a:p>
            <a:pPr>
              <a:lnSpc>
                <a:spcPct val="150000"/>
              </a:lnSpc>
            </a:pPr>
            <a:r>
              <a:rPr lang="en-US" dirty="0">
                <a:ea typeface="Tahoma" panose="020B0604030504040204" pitchFamily="34" charset="0"/>
              </a:rPr>
              <a:t>KẾT LUẬN &amp;</a:t>
            </a:r>
            <a:br>
              <a:rPr lang="en-US" dirty="0">
                <a:ea typeface="Tahoma" panose="020B0604030504040204" pitchFamily="34" charset="0"/>
              </a:rPr>
            </a:br>
            <a:r>
              <a:rPr lang="en-US" dirty="0">
                <a:ea typeface="Tahoma" panose="020B0604030504040204" pitchFamily="34" charset="0"/>
              </a:rPr>
              <a:t>H</a:t>
            </a:r>
            <a:r>
              <a:rPr lang="vi-VN" dirty="0">
                <a:ea typeface="Tahoma" panose="020B0604030504040204" pitchFamily="34" charset="0"/>
              </a:rPr>
              <a:t>Ư</a:t>
            </a:r>
            <a:r>
              <a:rPr lang="en-US" dirty="0">
                <a:ea typeface="Tahoma" panose="020B0604030504040204" pitchFamily="34" charset="0"/>
              </a:rPr>
              <a:t>ỚNG PHÁT TRIỂN</a:t>
            </a:r>
          </a:p>
        </p:txBody>
      </p:sp>
    </p:spTree>
    <p:extLst>
      <p:ext uri="{BB962C8B-B14F-4D97-AF65-F5344CB8AC3E}">
        <p14:creationId xmlns:p14="http://schemas.microsoft.com/office/powerpoint/2010/main" val="1631496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a:t>KẾT LUẬN</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9526586" cy="817530"/>
          </a:xfrm>
        </p:spPr>
        <p:txBody>
          <a:bodyPr/>
          <a:lstStyle/>
          <a:p>
            <a:pPr marL="342900" indent="-342900">
              <a:buClr>
                <a:schemeClr val="accent2"/>
              </a:buClr>
              <a:buFont typeface="Wingdings" panose="05000000000000000000" pitchFamily="2" charset="2"/>
              <a:buChar char="q"/>
            </a:pPr>
            <a:r>
              <a:rPr lang="vi-VN">
                <a:latin typeface="Times New Roman" panose="02020603050405020304" pitchFamily="18" charset="0"/>
                <a:cs typeface="Times New Roman" panose="02020603050405020304" pitchFamily="18" charset="0"/>
              </a:rPr>
              <a:t>Làm giảm số lượng các nút cảm biến bị cạn kiệt so với các phương pháp đã có trước đó </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38</a:t>
            </a:fld>
            <a:endParaRPr lang="en-US"/>
          </a:p>
        </p:txBody>
      </p:sp>
      <p:sp>
        <p:nvSpPr>
          <p:cNvPr id="15" name="Text Placeholder 32">
            <a:extLst>
              <a:ext uri="{FF2B5EF4-FFF2-40B4-BE49-F238E27FC236}">
                <a16:creationId xmlns:a16="http://schemas.microsoft.com/office/drawing/2014/main" id="{BABD185F-B38E-4016-A5CF-6A78FDC85758}"/>
              </a:ext>
            </a:extLst>
          </p:cNvPr>
          <p:cNvSpPr txBox="1">
            <a:spLocks/>
          </p:cNvSpPr>
          <p:nvPr/>
        </p:nvSpPr>
        <p:spPr>
          <a:xfrm>
            <a:off x="531814" y="2960707"/>
            <a:ext cx="9526586" cy="50659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Wingdings" panose="05000000000000000000" pitchFamily="2" charset="2"/>
              <a:buChar char="q"/>
            </a:pPr>
            <a:r>
              <a:rPr lang="vi-VN" dirty="0">
                <a:latin typeface="Times New Roman" panose="02020603050405020304" pitchFamily="18" charset="0"/>
                <a:ea typeface="Tahoma" panose="020B0604030504040204" pitchFamily="34" charset="0"/>
                <a:cs typeface="Times New Roman" panose="02020603050405020304" pitchFamily="18" charset="0"/>
              </a:rPr>
              <a:t>Kiểm soát được 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mục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vi-VN" dirty="0">
                <a:latin typeface="Times New Roman" panose="02020603050405020304" pitchFamily="18" charset="0"/>
                <a:ea typeface="Tahoma" panose="020B0604030504040204" pitchFamily="34" charset="0"/>
                <a:cs typeface="Times New Roman" panose="02020603050405020304" pitchFamily="18" charset="0"/>
              </a:rPr>
              <a:t>tiêu cần tính bảo phủ và tính kết nối trong mạng cảm biến</a:t>
            </a:r>
          </a:p>
        </p:txBody>
      </p:sp>
      <p:sp>
        <p:nvSpPr>
          <p:cNvPr id="16" name="Text Placeholder 32">
            <a:extLst>
              <a:ext uri="{FF2B5EF4-FFF2-40B4-BE49-F238E27FC236}">
                <a16:creationId xmlns:a16="http://schemas.microsoft.com/office/drawing/2014/main" id="{E816AB5F-6538-4B8B-8488-9DD1B4AD5BE0}"/>
              </a:ext>
            </a:extLst>
          </p:cNvPr>
          <p:cNvSpPr txBox="1">
            <a:spLocks/>
          </p:cNvSpPr>
          <p:nvPr/>
        </p:nvSpPr>
        <p:spPr>
          <a:xfrm>
            <a:off x="531813" y="3843811"/>
            <a:ext cx="9526585" cy="107841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Wingdings" panose="05000000000000000000" pitchFamily="2" charset="2"/>
              <a:buChar char="q"/>
            </a:pPr>
            <a:r>
              <a:rPr lang="vi-VN">
                <a:latin typeface="Times New Roman" panose="02020603050405020304" pitchFamily="18" charset="0"/>
                <a:cs typeface="Times New Roman" panose="02020603050405020304" pitchFamily="18" charset="0"/>
              </a:rPr>
              <a:t>Thời gian sống của mô hình DQN được đề xuất được kéo dài thêm gấp gần 2 lần so với các thực nghiệm khác (tùy vào môi trường thực nghiệm ở chương 5)</a:t>
            </a:r>
          </a:p>
        </p:txBody>
      </p:sp>
      <p:sp>
        <p:nvSpPr>
          <p:cNvPr id="10" name="Text Placeholder 32">
            <a:extLst>
              <a:ext uri="{FF2B5EF4-FFF2-40B4-BE49-F238E27FC236}">
                <a16:creationId xmlns:a16="http://schemas.microsoft.com/office/drawing/2014/main" id="{5ECB9329-4A47-4F3F-87A8-452652BFACCB}"/>
              </a:ext>
            </a:extLst>
          </p:cNvPr>
          <p:cNvSpPr txBox="1">
            <a:spLocks/>
          </p:cNvSpPr>
          <p:nvPr/>
        </p:nvSpPr>
        <p:spPr>
          <a:xfrm>
            <a:off x="531813" y="5140519"/>
            <a:ext cx="9526584" cy="139839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Wingdings" panose="05000000000000000000" pitchFamily="2" charset="2"/>
              <a:buChar char="q"/>
            </a:pPr>
            <a:r>
              <a:rPr lang="vi-VN">
                <a:latin typeface="Times New Roman" panose="02020603050405020304" pitchFamily="18" charset="0"/>
                <a:cs typeface="Times New Roman" panose="02020603050405020304" pitchFamily="18" charset="0"/>
              </a:rPr>
              <a:t>Giải quyết vấn đề làm đa dạng trạng thái môi trường cho thiết bị di động mà Q-learning không giải quyết được</a:t>
            </a:r>
          </a:p>
        </p:txBody>
      </p:sp>
    </p:spTree>
    <p:extLst>
      <p:ext uri="{BB962C8B-B14F-4D97-AF65-F5344CB8AC3E}">
        <p14:creationId xmlns:p14="http://schemas.microsoft.com/office/powerpoint/2010/main" val="371117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15" grpId="0"/>
      <p:bldP spid="16"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614371" y="868528"/>
            <a:ext cx="8333222" cy="1147969"/>
          </a:xfrm>
        </p:spPr>
        <p:txBody>
          <a:bodyPr>
            <a:normAutofit fontScale="90000"/>
          </a:bodyPr>
          <a:lstStyle/>
          <a:p>
            <a:pPr>
              <a:lnSpc>
                <a:spcPct val="150000"/>
              </a:lnSpc>
            </a:pPr>
            <a:r>
              <a:rPr lang="en-US" dirty="0">
                <a:ea typeface="Tahoma" panose="020B0604030504040204" pitchFamily="34" charset="0"/>
              </a:rPr>
              <a:t>HẠN CHẾ &amp; </a:t>
            </a:r>
            <a:br>
              <a:rPr lang="en-US" dirty="0">
                <a:ea typeface="Tahoma" panose="020B0604030504040204" pitchFamily="34" charset="0"/>
              </a:rPr>
            </a:br>
            <a:r>
              <a:rPr lang="en-US" dirty="0">
                <a:ea typeface="Tahoma" panose="020B0604030504040204" pitchFamily="34" charset="0"/>
              </a:rPr>
              <a:t>H</a:t>
            </a:r>
            <a:r>
              <a:rPr lang="vi-VN" dirty="0">
                <a:ea typeface="Tahoma" panose="020B0604030504040204" pitchFamily="34" charset="0"/>
              </a:rPr>
              <a:t>Ư</a:t>
            </a:r>
            <a:r>
              <a:rPr lang="en-US" dirty="0">
                <a:ea typeface="Tahoma" panose="020B0604030504040204" pitchFamily="34" charset="0"/>
              </a:rPr>
              <a:t>ỚNG PHÁT TRIỂN</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850791" y="2526757"/>
            <a:ext cx="4189042" cy="817530"/>
          </a:xfrm>
        </p:spPr>
        <p:txBody>
          <a:bodyPr/>
          <a:lstStyle/>
          <a:p>
            <a:pPr marL="342900" indent="-342900">
              <a:buClr>
                <a:schemeClr val="accent2"/>
              </a:buClr>
              <a:buFont typeface="Wingdings" panose="05000000000000000000" pitchFamily="2" charset="2"/>
              <a:buChar char="q"/>
            </a:pPr>
            <a:r>
              <a:rPr lang="en-US" dirty="0" err="1">
                <a:latin typeface="Times New Roman" panose="02020603050405020304" pitchFamily="18" charset="0"/>
                <a:ea typeface="Tahoma" panose="020B0604030504040204" pitchFamily="34" charset="0"/>
                <a:cs typeface="Times New Roman" panose="02020603050405020304" pitchFamily="18" charset="0"/>
              </a:rPr>
              <a:t>Phụ</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thuộc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vào</a:t>
            </a:r>
            <a:r>
              <a:rPr lang="en-US" dirty="0">
                <a:latin typeface="Times New Roman" panose="02020603050405020304" pitchFamily="18" charset="0"/>
                <a:ea typeface="Tahoma" panose="020B0604030504040204" pitchFamily="34" charset="0"/>
                <a:cs typeface="Times New Roman" panose="02020603050405020304" pitchFamily="18" charset="0"/>
              </a:rPr>
              <a:t> Q-learning</a:t>
            </a:r>
            <a:endParaRPr lang="vi-V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39</a:t>
            </a:fld>
            <a:endParaRPr lang="en-US"/>
          </a:p>
        </p:txBody>
      </p:sp>
      <p:sp>
        <p:nvSpPr>
          <p:cNvPr id="15" name="Text Placeholder 32">
            <a:extLst>
              <a:ext uri="{FF2B5EF4-FFF2-40B4-BE49-F238E27FC236}">
                <a16:creationId xmlns:a16="http://schemas.microsoft.com/office/drawing/2014/main" id="{BABD185F-B38E-4016-A5CF-6A78FDC85758}"/>
              </a:ext>
            </a:extLst>
          </p:cNvPr>
          <p:cNvSpPr txBox="1">
            <a:spLocks/>
          </p:cNvSpPr>
          <p:nvPr/>
        </p:nvSpPr>
        <p:spPr>
          <a:xfrm>
            <a:off x="850791" y="3481702"/>
            <a:ext cx="4050819" cy="50659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Wingdings" panose="05000000000000000000" pitchFamily="2" charset="2"/>
              <a:buChar char="q"/>
            </a:pPr>
            <a:r>
              <a:rPr lang="vi-VN">
                <a:latin typeface="Times New Roman" panose="02020603050405020304" pitchFamily="18" charset="0"/>
                <a:ea typeface="Tahoma" panose="020B0604030504040204" pitchFamily="34" charset="0"/>
                <a:cs typeface="Times New Roman" panose="02020603050405020304" pitchFamily="18" charset="0"/>
              </a:rPr>
              <a:t>Thời gian</a:t>
            </a:r>
            <a:r>
              <a:rPr lang="en-US">
                <a:latin typeface="Times New Roman" panose="02020603050405020304" pitchFamily="18" charset="0"/>
                <a:ea typeface="Tahoma" panose="020B0604030504040204" pitchFamily="34" charset="0"/>
                <a:cs typeface="Times New Roman" panose="02020603050405020304" pitchFamily="18" charset="0"/>
              </a:rPr>
              <a:t> sạc ch</a:t>
            </a:r>
            <a:r>
              <a:rPr lang="vi-VN">
                <a:latin typeface="Times New Roman" panose="02020603050405020304" pitchFamily="18" charset="0"/>
                <a:ea typeface="Tahoma" panose="020B0604030504040204" pitchFamily="34" charset="0"/>
                <a:cs typeface="Times New Roman" panose="02020603050405020304" pitchFamily="18" charset="0"/>
              </a:rPr>
              <a:t>ư</a:t>
            </a:r>
            <a:r>
              <a:rPr lang="en-US">
                <a:latin typeface="Times New Roman" panose="02020603050405020304" pitchFamily="18" charset="0"/>
                <a:ea typeface="Tahoma" panose="020B0604030504040204" pitchFamily="34" charset="0"/>
                <a:cs typeface="Times New Roman" panose="02020603050405020304" pitchFamily="18" charset="0"/>
              </a:rPr>
              <a:t>a hợp lý</a:t>
            </a:r>
            <a:endParaRPr lang="vi-VN">
              <a:latin typeface="Times New Roman" panose="02020603050405020304" pitchFamily="18" charset="0"/>
              <a:ea typeface="Tahoma" panose="020B0604030504040204" pitchFamily="34" charset="0"/>
              <a:cs typeface="Times New Roman" panose="02020603050405020304" pitchFamily="18" charset="0"/>
            </a:endParaRPr>
          </a:p>
        </p:txBody>
      </p:sp>
      <p:sp>
        <p:nvSpPr>
          <p:cNvPr id="16" name="Text Placeholder 32">
            <a:extLst>
              <a:ext uri="{FF2B5EF4-FFF2-40B4-BE49-F238E27FC236}">
                <a16:creationId xmlns:a16="http://schemas.microsoft.com/office/drawing/2014/main" id="{E816AB5F-6538-4B8B-8488-9DD1B4AD5BE0}"/>
              </a:ext>
            </a:extLst>
          </p:cNvPr>
          <p:cNvSpPr txBox="1">
            <a:spLocks/>
          </p:cNvSpPr>
          <p:nvPr/>
        </p:nvSpPr>
        <p:spPr>
          <a:xfrm>
            <a:off x="850790" y="4364806"/>
            <a:ext cx="7104490" cy="107841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Wingdings" panose="05000000000000000000" pitchFamily="2" charset="2"/>
              <a:buChar char="q"/>
            </a:pPr>
            <a:r>
              <a:rPr lang="en-US">
                <a:latin typeface="Times New Roman" panose="02020603050405020304" pitchFamily="18" charset="0"/>
                <a:ea typeface="Tahoma" panose="020B0604030504040204" pitchFamily="34" charset="0"/>
                <a:cs typeface="Times New Roman" panose="02020603050405020304" pitchFamily="18" charset="0"/>
              </a:rPr>
              <a:t>Lựa chọn các trải nghiệm training hợp lí hơn</a:t>
            </a:r>
            <a:endParaRPr lang="vi-VN">
              <a:latin typeface="Times New Roman" panose="02020603050405020304" pitchFamily="18" charset="0"/>
              <a:ea typeface="Tahoma" panose="020B0604030504040204" pitchFamily="34" charset="0"/>
              <a:cs typeface="Times New Roman" panose="02020603050405020304" pitchFamily="18" charset="0"/>
            </a:endParaRPr>
          </a:p>
          <a:p>
            <a:pPr marL="342900" indent="-342900">
              <a:buClr>
                <a:schemeClr val="accent2"/>
              </a:buClr>
              <a:buFont typeface="Wingdings" panose="05000000000000000000" pitchFamily="2" charset="2"/>
              <a:buChar char="q"/>
            </a:pPr>
            <a:endParaRPr lang="vi-VN">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42357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a:t>Mạng cảm biến không dây</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780389" y="2014639"/>
            <a:ext cx="6057733" cy="817530"/>
          </a:xfrm>
        </p:spPr>
        <p:txBody>
          <a:bodyPr/>
          <a:lstStyle/>
          <a:p>
            <a:pPr marL="342900" indent="-342900">
              <a:buClr>
                <a:schemeClr val="accent2"/>
              </a:buClr>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Thành phần mạng: </a:t>
            </a:r>
          </a:p>
          <a:p>
            <a:pPr marL="800100" lvl="1" indent="-342900">
              <a:buClr>
                <a:schemeClr val="accent2"/>
              </a:buClr>
              <a:buFont typeface="Wingdings" panose="05000000000000000000" pitchFamily="2" charset="2"/>
              <a:buChar char="q"/>
            </a:pPr>
            <a:r>
              <a:rPr lang="vi-VN" dirty="0">
                <a:solidFill>
                  <a:schemeClr val="tx1"/>
                </a:solidFill>
                <a:latin typeface="Times New Roman" panose="02020603050405020304" pitchFamily="18" charset="0"/>
                <a:cs typeface="Times New Roman" panose="02020603050405020304" pitchFamily="18" charset="0"/>
              </a:rPr>
              <a:t>Các cảm biến </a:t>
            </a:r>
          </a:p>
          <a:p>
            <a:pPr marL="800100" lvl="1" indent="-342900">
              <a:buClr>
                <a:schemeClr val="accent2"/>
              </a:buClr>
              <a:buFont typeface="Wingdings" panose="05000000000000000000" pitchFamily="2" charset="2"/>
              <a:buChar char="q"/>
            </a:pPr>
            <a:r>
              <a:rPr lang="vi-VN" dirty="0">
                <a:solidFill>
                  <a:schemeClr val="tx1"/>
                </a:solidFill>
                <a:latin typeface="Times New Roman" panose="02020603050405020304" pitchFamily="18" charset="0"/>
                <a:cs typeface="Times New Roman" panose="02020603050405020304" pitchFamily="18" charset="0"/>
              </a:rPr>
              <a:t>Trạm thu thập và xử lý dữ liệu trung tâm </a:t>
            </a:r>
            <a:r>
              <a:rPr lang="vi-VN" dirty="0">
                <a:latin typeface="Times New Roman" panose="02020603050405020304" pitchFamily="18" charset="0"/>
                <a:cs typeface="Times New Roman" panose="02020603050405020304" pitchFamily="18" charset="0"/>
              </a:rPr>
              <a:t>cảm biến và </a:t>
            </a:r>
            <a:r>
              <a:rPr lang="en-US" dirty="0">
                <a:latin typeface="Times New Roman" panose="02020603050405020304" pitchFamily="18" charset="0"/>
                <a:cs typeface="Times New Roman" panose="02020603050405020304" pitchFamily="18" charset="0"/>
              </a:rPr>
              <a:t>1 </a:t>
            </a:r>
            <a:r>
              <a:rPr lang="vi-VN" dirty="0">
                <a:latin typeface="Times New Roman" panose="02020603050405020304" pitchFamily="18" charset="0"/>
                <a:cs typeface="Times New Roman" panose="02020603050405020304" pitchFamily="18" charset="0"/>
              </a:rPr>
              <a:t>trạm chung</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a:t>
            </a:fld>
            <a:endParaRPr lang="en-US"/>
          </a:p>
        </p:txBody>
      </p:sp>
      <p:sp>
        <p:nvSpPr>
          <p:cNvPr id="15" name="Text Placeholder 32">
            <a:extLst>
              <a:ext uri="{FF2B5EF4-FFF2-40B4-BE49-F238E27FC236}">
                <a16:creationId xmlns:a16="http://schemas.microsoft.com/office/drawing/2014/main" id="{BABD185F-B38E-4016-A5CF-6A78FDC85758}"/>
              </a:ext>
            </a:extLst>
          </p:cNvPr>
          <p:cNvSpPr txBox="1">
            <a:spLocks/>
          </p:cNvSpPr>
          <p:nvPr/>
        </p:nvSpPr>
        <p:spPr>
          <a:xfrm>
            <a:off x="749036" y="3371185"/>
            <a:ext cx="5926702" cy="50659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Mạng liên kết nhờ sóng vô tuyến</a:t>
            </a:r>
          </a:p>
        </p:txBody>
      </p:sp>
      <p:sp>
        <p:nvSpPr>
          <p:cNvPr id="16" name="Text Placeholder 32">
            <a:extLst>
              <a:ext uri="{FF2B5EF4-FFF2-40B4-BE49-F238E27FC236}">
                <a16:creationId xmlns:a16="http://schemas.microsoft.com/office/drawing/2014/main" id="{E816AB5F-6538-4B8B-8488-9DD1B4AD5BE0}"/>
              </a:ext>
            </a:extLst>
          </p:cNvPr>
          <p:cNvSpPr txBox="1">
            <a:spLocks/>
          </p:cNvSpPr>
          <p:nvPr/>
        </p:nvSpPr>
        <p:spPr>
          <a:xfrm>
            <a:off x="747045" y="4117508"/>
            <a:ext cx="6183494" cy="139839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Các nút cảm biến sẽ cảm nhận những thông số môi trường, gửi về trạm trung tâm để xử lý</a:t>
            </a:r>
          </a:p>
        </p:txBody>
      </p:sp>
      <p:sp>
        <p:nvSpPr>
          <p:cNvPr id="7" name="5-Point Star 6">
            <a:extLst>
              <a:ext uri="{FF2B5EF4-FFF2-40B4-BE49-F238E27FC236}">
                <a16:creationId xmlns:a16="http://schemas.microsoft.com/office/drawing/2014/main" id="{12E6D9E4-0B2C-ED4C-9DFA-6501DB5A0DCE}"/>
              </a:ext>
            </a:extLst>
          </p:cNvPr>
          <p:cNvSpPr/>
          <p:nvPr/>
        </p:nvSpPr>
        <p:spPr>
          <a:xfrm>
            <a:off x="7379883" y="1967679"/>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5-Point Star 7">
            <a:extLst>
              <a:ext uri="{FF2B5EF4-FFF2-40B4-BE49-F238E27FC236}">
                <a16:creationId xmlns:a16="http://schemas.microsoft.com/office/drawing/2014/main" id="{2D791B14-C8C5-AD47-B7E2-72BDEC643D12}"/>
              </a:ext>
            </a:extLst>
          </p:cNvPr>
          <p:cNvSpPr/>
          <p:nvPr/>
        </p:nvSpPr>
        <p:spPr>
          <a:xfrm>
            <a:off x="10566404" y="1128345"/>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5-Point Star 8">
            <a:extLst>
              <a:ext uri="{FF2B5EF4-FFF2-40B4-BE49-F238E27FC236}">
                <a16:creationId xmlns:a16="http://schemas.microsoft.com/office/drawing/2014/main" id="{D4667331-BCD9-C64B-B29A-DC6B0D1F06A7}"/>
              </a:ext>
            </a:extLst>
          </p:cNvPr>
          <p:cNvSpPr/>
          <p:nvPr/>
        </p:nvSpPr>
        <p:spPr>
          <a:xfrm>
            <a:off x="11218094" y="5462230"/>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5-Point Star 9">
            <a:extLst>
              <a:ext uri="{FF2B5EF4-FFF2-40B4-BE49-F238E27FC236}">
                <a16:creationId xmlns:a16="http://schemas.microsoft.com/office/drawing/2014/main" id="{4EB33D7E-6679-FA49-910A-EE27736FF277}"/>
              </a:ext>
            </a:extLst>
          </p:cNvPr>
          <p:cNvSpPr/>
          <p:nvPr/>
        </p:nvSpPr>
        <p:spPr>
          <a:xfrm>
            <a:off x="8386519" y="4959123"/>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pic>
        <p:nvPicPr>
          <p:cNvPr id="11" name="Picture 10" descr="Shape, polygon&#10;&#10;Description automatically generated">
            <a:extLst>
              <a:ext uri="{FF2B5EF4-FFF2-40B4-BE49-F238E27FC236}">
                <a16:creationId xmlns:a16="http://schemas.microsoft.com/office/drawing/2014/main" id="{C8D5EEE1-29E6-6144-A21B-85782370BAA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845179" y="1298258"/>
            <a:ext cx="317719" cy="419101"/>
          </a:xfrm>
          <a:prstGeom prst="rect">
            <a:avLst/>
          </a:prstGeom>
        </p:spPr>
      </p:pic>
      <p:pic>
        <p:nvPicPr>
          <p:cNvPr id="12" name="Picture 11" descr="Shape, polygon&#10;&#10;Description automatically generated">
            <a:extLst>
              <a:ext uri="{FF2B5EF4-FFF2-40B4-BE49-F238E27FC236}">
                <a16:creationId xmlns:a16="http://schemas.microsoft.com/office/drawing/2014/main" id="{16B03F7D-1F79-CC45-B86F-47FD4BC3886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213239" y="4631397"/>
            <a:ext cx="317719" cy="419101"/>
          </a:xfrm>
          <a:prstGeom prst="rect">
            <a:avLst/>
          </a:prstGeom>
        </p:spPr>
      </p:pic>
      <p:pic>
        <p:nvPicPr>
          <p:cNvPr id="13" name="Picture 12" descr="Shape, polygon&#10;&#10;Description automatically generated">
            <a:extLst>
              <a:ext uri="{FF2B5EF4-FFF2-40B4-BE49-F238E27FC236}">
                <a16:creationId xmlns:a16="http://schemas.microsoft.com/office/drawing/2014/main" id="{99B170E7-1732-0D42-9F27-EE326C3D32C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61900" y="1334561"/>
            <a:ext cx="317719" cy="419101"/>
          </a:xfrm>
          <a:prstGeom prst="rect">
            <a:avLst/>
          </a:prstGeom>
        </p:spPr>
      </p:pic>
      <p:pic>
        <p:nvPicPr>
          <p:cNvPr id="14" name="Picture 13" descr="Shape, polygon&#10;&#10;Description automatically generated">
            <a:extLst>
              <a:ext uri="{FF2B5EF4-FFF2-40B4-BE49-F238E27FC236}">
                <a16:creationId xmlns:a16="http://schemas.microsoft.com/office/drawing/2014/main" id="{3072F81D-1D86-6E43-9BB0-3F53CD5336E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33053" y="4899083"/>
            <a:ext cx="317719" cy="419101"/>
          </a:xfrm>
          <a:prstGeom prst="rect">
            <a:avLst/>
          </a:prstGeom>
        </p:spPr>
      </p:pic>
      <p:pic>
        <p:nvPicPr>
          <p:cNvPr id="17" name="Picture 16" descr="Shape, polygon&#10;&#10;Description automatically generated">
            <a:extLst>
              <a:ext uri="{FF2B5EF4-FFF2-40B4-BE49-F238E27FC236}">
                <a16:creationId xmlns:a16="http://schemas.microsoft.com/office/drawing/2014/main" id="{0BBE507A-9E40-5D4E-8D32-A6B7B70B3F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13655" y="2064868"/>
            <a:ext cx="317719" cy="419101"/>
          </a:xfrm>
          <a:prstGeom prst="rect">
            <a:avLst/>
          </a:prstGeom>
        </p:spPr>
      </p:pic>
      <p:pic>
        <p:nvPicPr>
          <p:cNvPr id="19" name="Picture 18" descr="Shape, polygon&#10;&#10;Description automatically generated">
            <a:extLst>
              <a:ext uri="{FF2B5EF4-FFF2-40B4-BE49-F238E27FC236}">
                <a16:creationId xmlns:a16="http://schemas.microsoft.com/office/drawing/2014/main" id="{FE1DBCE2-A500-B54C-A000-7E5EADC8394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58018" y="3705017"/>
            <a:ext cx="317719" cy="419101"/>
          </a:xfrm>
          <a:prstGeom prst="rect">
            <a:avLst/>
          </a:prstGeom>
        </p:spPr>
      </p:pic>
      <p:pic>
        <p:nvPicPr>
          <p:cNvPr id="20" name="Picture 19" descr="Shape, polygon&#10;&#10;Description automatically generated">
            <a:extLst>
              <a:ext uri="{FF2B5EF4-FFF2-40B4-BE49-F238E27FC236}">
                <a16:creationId xmlns:a16="http://schemas.microsoft.com/office/drawing/2014/main" id="{4C70A888-FEE1-3948-B7A8-112F05DD449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717525" y="3573650"/>
            <a:ext cx="317719" cy="419101"/>
          </a:xfrm>
          <a:prstGeom prst="rect">
            <a:avLst/>
          </a:prstGeom>
        </p:spPr>
      </p:pic>
      <p:pic>
        <p:nvPicPr>
          <p:cNvPr id="21" name="Picture 20" descr="A picture containing black, light&#10;&#10;Description automatically generated">
            <a:extLst>
              <a:ext uri="{FF2B5EF4-FFF2-40B4-BE49-F238E27FC236}">
                <a16:creationId xmlns:a16="http://schemas.microsoft.com/office/drawing/2014/main" id="{A397FCDA-BB8A-F14D-B337-10F1D841D71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261383" y="3249850"/>
            <a:ext cx="613706" cy="846492"/>
          </a:xfrm>
          <a:prstGeom prst="rect">
            <a:avLst/>
          </a:prstGeom>
        </p:spPr>
      </p:pic>
      <p:sp>
        <p:nvSpPr>
          <p:cNvPr id="25" name="Oval 24">
            <a:extLst>
              <a:ext uri="{FF2B5EF4-FFF2-40B4-BE49-F238E27FC236}">
                <a16:creationId xmlns:a16="http://schemas.microsoft.com/office/drawing/2014/main" id="{C4821DFB-D373-414E-A0CA-F038CACA0A14}"/>
              </a:ext>
            </a:extLst>
          </p:cNvPr>
          <p:cNvSpPr/>
          <p:nvPr/>
        </p:nvSpPr>
        <p:spPr>
          <a:xfrm>
            <a:off x="10589174" y="4270667"/>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6" name="Oval 25">
            <a:extLst>
              <a:ext uri="{FF2B5EF4-FFF2-40B4-BE49-F238E27FC236}">
                <a16:creationId xmlns:a16="http://schemas.microsoft.com/office/drawing/2014/main" id="{B66E3E0F-8D33-5F45-98D0-9B2A7B9737F9}"/>
              </a:ext>
            </a:extLst>
          </p:cNvPr>
          <p:cNvSpPr/>
          <p:nvPr/>
        </p:nvSpPr>
        <p:spPr>
          <a:xfrm>
            <a:off x="7253931" y="4460223"/>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7" name="Oval 26">
            <a:extLst>
              <a:ext uri="{FF2B5EF4-FFF2-40B4-BE49-F238E27FC236}">
                <a16:creationId xmlns:a16="http://schemas.microsoft.com/office/drawing/2014/main" id="{5865695E-B71D-F546-855F-E37FD1EB26E6}"/>
              </a:ext>
            </a:extLst>
          </p:cNvPr>
          <p:cNvSpPr/>
          <p:nvPr/>
        </p:nvSpPr>
        <p:spPr>
          <a:xfrm>
            <a:off x="10212062" y="934851"/>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8" name="Oval 27">
            <a:extLst>
              <a:ext uri="{FF2B5EF4-FFF2-40B4-BE49-F238E27FC236}">
                <a16:creationId xmlns:a16="http://schemas.microsoft.com/office/drawing/2014/main" id="{DAA3CCE2-4FDE-4340-906E-66BB03D58BFB}"/>
              </a:ext>
            </a:extLst>
          </p:cNvPr>
          <p:cNvSpPr/>
          <p:nvPr/>
        </p:nvSpPr>
        <p:spPr>
          <a:xfrm>
            <a:off x="7061918" y="939084"/>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29" name="Straight Arrow Connector 28">
            <a:extLst>
              <a:ext uri="{FF2B5EF4-FFF2-40B4-BE49-F238E27FC236}">
                <a16:creationId xmlns:a16="http://schemas.microsoft.com/office/drawing/2014/main" id="{C4D868C8-451D-3C47-99DD-19AD8A7C4765}"/>
              </a:ext>
            </a:extLst>
          </p:cNvPr>
          <p:cNvCxnSpPr>
            <a:cxnSpLocks/>
          </p:cNvCxnSpPr>
          <p:nvPr/>
        </p:nvCxnSpPr>
        <p:spPr>
          <a:xfrm flipH="1" flipV="1">
            <a:off x="10976761" y="4031465"/>
            <a:ext cx="264149" cy="77076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50D3897-607F-AF44-89B3-59D5CBFAC11E}"/>
              </a:ext>
            </a:extLst>
          </p:cNvPr>
          <p:cNvCxnSpPr>
            <a:cxnSpLocks/>
            <a:stCxn id="20" idx="1"/>
          </p:cNvCxnSpPr>
          <p:nvPr/>
        </p:nvCxnSpPr>
        <p:spPr>
          <a:xfrm flipH="1">
            <a:off x="9757019" y="3783201"/>
            <a:ext cx="960506" cy="9457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4" name="Picture 33" descr="Shape, polygon&#10;&#10;Description automatically generated">
            <a:extLst>
              <a:ext uri="{FF2B5EF4-FFF2-40B4-BE49-F238E27FC236}">
                <a16:creationId xmlns:a16="http://schemas.microsoft.com/office/drawing/2014/main" id="{C7B98538-BDB0-474C-8CA0-72BC78CD33C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066087" y="2177184"/>
            <a:ext cx="317719" cy="419101"/>
          </a:xfrm>
          <a:prstGeom prst="rect">
            <a:avLst/>
          </a:prstGeom>
        </p:spPr>
      </p:pic>
      <p:cxnSp>
        <p:nvCxnSpPr>
          <p:cNvPr id="35" name="Straight Arrow Connector 34">
            <a:extLst>
              <a:ext uri="{FF2B5EF4-FFF2-40B4-BE49-F238E27FC236}">
                <a16:creationId xmlns:a16="http://schemas.microsoft.com/office/drawing/2014/main" id="{5863EE2E-DA56-6142-BB5F-9DCC163B1157}"/>
              </a:ext>
            </a:extLst>
          </p:cNvPr>
          <p:cNvCxnSpPr>
            <a:cxnSpLocks/>
          </p:cNvCxnSpPr>
          <p:nvPr/>
        </p:nvCxnSpPr>
        <p:spPr>
          <a:xfrm flipV="1">
            <a:off x="7849576" y="4143406"/>
            <a:ext cx="215224" cy="92842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3FE823D-996D-7945-9317-ABAFFC12852A}"/>
              </a:ext>
            </a:extLst>
          </p:cNvPr>
          <p:cNvCxnSpPr>
            <a:cxnSpLocks/>
          </p:cNvCxnSpPr>
          <p:nvPr/>
        </p:nvCxnSpPr>
        <p:spPr>
          <a:xfrm flipV="1">
            <a:off x="8556432" y="3815717"/>
            <a:ext cx="726626" cy="17703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256DACC-C96C-5144-80A9-E7FC60402AC0}"/>
              </a:ext>
            </a:extLst>
          </p:cNvPr>
          <p:cNvCxnSpPr>
            <a:cxnSpLocks/>
          </p:cNvCxnSpPr>
          <p:nvPr/>
        </p:nvCxnSpPr>
        <p:spPr>
          <a:xfrm>
            <a:off x="8040649" y="1648727"/>
            <a:ext cx="566315" cy="55494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8B60F50-3713-2148-95BD-358A87885C73}"/>
              </a:ext>
            </a:extLst>
          </p:cNvPr>
          <p:cNvCxnSpPr>
            <a:cxnSpLocks/>
          </p:cNvCxnSpPr>
          <p:nvPr/>
        </p:nvCxnSpPr>
        <p:spPr>
          <a:xfrm>
            <a:off x="8924590" y="2534297"/>
            <a:ext cx="358468" cy="491263"/>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0704CB7-50B2-B147-8312-1F2063DDF102}"/>
              </a:ext>
            </a:extLst>
          </p:cNvPr>
          <p:cNvCxnSpPr>
            <a:cxnSpLocks/>
          </p:cNvCxnSpPr>
          <p:nvPr/>
        </p:nvCxnSpPr>
        <p:spPr>
          <a:xfrm flipH="1">
            <a:off x="10455798" y="1844979"/>
            <a:ext cx="360287" cy="37500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D0C940C-ED09-624E-8726-945C825AD7A9}"/>
              </a:ext>
            </a:extLst>
          </p:cNvPr>
          <p:cNvCxnSpPr>
            <a:cxnSpLocks/>
          </p:cNvCxnSpPr>
          <p:nvPr/>
        </p:nvCxnSpPr>
        <p:spPr>
          <a:xfrm flipH="1">
            <a:off x="9722684" y="2591099"/>
            <a:ext cx="343403" cy="59209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1" name="Picture 40" descr="Shape, polygon&#10;&#10;Description automatically generated">
            <a:extLst>
              <a:ext uri="{FF2B5EF4-FFF2-40B4-BE49-F238E27FC236}">
                <a16:creationId xmlns:a16="http://schemas.microsoft.com/office/drawing/2014/main" id="{B9C143C6-D651-3E47-8D43-BFCEF8B6E73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15198" y="5932589"/>
            <a:ext cx="317719" cy="419101"/>
          </a:xfrm>
          <a:prstGeom prst="rect">
            <a:avLst/>
          </a:prstGeom>
        </p:spPr>
      </p:pic>
      <p:sp>
        <p:nvSpPr>
          <p:cNvPr id="42" name="5-Point Star 41">
            <a:extLst>
              <a:ext uri="{FF2B5EF4-FFF2-40B4-BE49-F238E27FC236}">
                <a16:creationId xmlns:a16="http://schemas.microsoft.com/office/drawing/2014/main" id="{4EE8B980-3755-F146-A915-66378BF39C9B}"/>
              </a:ext>
            </a:extLst>
          </p:cNvPr>
          <p:cNvSpPr/>
          <p:nvPr/>
        </p:nvSpPr>
        <p:spPr>
          <a:xfrm>
            <a:off x="6505825" y="6476260"/>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pic>
        <p:nvPicPr>
          <p:cNvPr id="43" name="Picture 42" descr="A picture containing black, light&#10;&#10;Description automatically generated">
            <a:extLst>
              <a:ext uri="{FF2B5EF4-FFF2-40B4-BE49-F238E27FC236}">
                <a16:creationId xmlns:a16="http://schemas.microsoft.com/office/drawing/2014/main" id="{3E7B9F1D-BEC3-024A-98CE-521E9B0F574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243989" y="5769135"/>
            <a:ext cx="369741" cy="509988"/>
          </a:xfrm>
          <a:prstGeom prst="rect">
            <a:avLst/>
          </a:prstGeom>
        </p:spPr>
      </p:pic>
      <p:sp>
        <p:nvSpPr>
          <p:cNvPr id="44" name="TextBox 43">
            <a:extLst>
              <a:ext uri="{FF2B5EF4-FFF2-40B4-BE49-F238E27FC236}">
                <a16:creationId xmlns:a16="http://schemas.microsoft.com/office/drawing/2014/main" id="{A9E28755-1A52-B046-9255-9C2DC8E684F2}"/>
              </a:ext>
            </a:extLst>
          </p:cNvPr>
          <p:cNvSpPr txBox="1"/>
          <p:nvPr/>
        </p:nvSpPr>
        <p:spPr>
          <a:xfrm>
            <a:off x="6834597" y="6020126"/>
            <a:ext cx="11336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a:t>
            </a:r>
            <a:r>
              <a:rPr lang="en-VN" dirty="0">
                <a:latin typeface="Times New Roman" panose="02020603050405020304" pitchFamily="18" charset="0"/>
                <a:cs typeface="Times New Roman" panose="02020603050405020304" pitchFamily="18" charset="0"/>
              </a:rPr>
              <a:t>ảm biến </a:t>
            </a:r>
          </a:p>
        </p:txBody>
      </p:sp>
      <p:sp>
        <p:nvSpPr>
          <p:cNvPr id="45" name="TextBox 44">
            <a:extLst>
              <a:ext uri="{FF2B5EF4-FFF2-40B4-BE49-F238E27FC236}">
                <a16:creationId xmlns:a16="http://schemas.microsoft.com/office/drawing/2014/main" id="{3F523D17-7BF7-5D4E-AA76-7602B951DCC8}"/>
              </a:ext>
            </a:extLst>
          </p:cNvPr>
          <p:cNvSpPr txBox="1"/>
          <p:nvPr/>
        </p:nvSpPr>
        <p:spPr>
          <a:xfrm>
            <a:off x="6841666" y="6399595"/>
            <a:ext cx="22926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t>
            </a:r>
            <a:r>
              <a:rPr lang="en-VN" dirty="0">
                <a:latin typeface="Times New Roman" panose="02020603050405020304" pitchFamily="18" charset="0"/>
                <a:cs typeface="Times New Roman" panose="02020603050405020304" pitchFamily="18" charset="0"/>
              </a:rPr>
              <a:t>ục tiêu cần theo dõi </a:t>
            </a:r>
          </a:p>
        </p:txBody>
      </p:sp>
      <p:sp>
        <p:nvSpPr>
          <p:cNvPr id="46" name="TextBox 45">
            <a:extLst>
              <a:ext uri="{FF2B5EF4-FFF2-40B4-BE49-F238E27FC236}">
                <a16:creationId xmlns:a16="http://schemas.microsoft.com/office/drawing/2014/main" id="{6E6B8001-70AD-EB4D-82CA-627DEB545793}"/>
              </a:ext>
            </a:extLst>
          </p:cNvPr>
          <p:cNvSpPr txBox="1"/>
          <p:nvPr/>
        </p:nvSpPr>
        <p:spPr>
          <a:xfrm>
            <a:off x="9525770" y="5983257"/>
            <a:ext cx="216104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rạm xử lý trung tâm</a:t>
            </a:r>
          </a:p>
        </p:txBody>
      </p:sp>
    </p:spTree>
    <p:extLst>
      <p:ext uri="{BB962C8B-B14F-4D97-AF65-F5344CB8AC3E}">
        <p14:creationId xmlns:p14="http://schemas.microsoft.com/office/powerpoint/2010/main" val="310042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7" y="3158550"/>
            <a:ext cx="8596293" cy="1215566"/>
          </a:xfrm>
        </p:spPr>
        <p:txBody>
          <a:bodyPr>
            <a:noAutofit/>
          </a:bodyPr>
          <a:lstStyle/>
          <a:p>
            <a:r>
              <a:rPr lang="en-US" b="0" dirty="0">
                <a:ea typeface="Tahoma" panose="020B0604030504040204" pitchFamily="34" charset="0"/>
              </a:rPr>
              <a:t>CẢM </a:t>
            </a:r>
            <a:r>
              <a:rPr lang="vi-VN" b="0" dirty="0">
                <a:ea typeface="Tahoma" panose="020B0604030504040204" pitchFamily="34" charset="0"/>
              </a:rPr>
              <a:t>Ơ</a:t>
            </a:r>
            <a:r>
              <a:rPr lang="en-US" b="0" dirty="0">
                <a:ea typeface="Tahoma" panose="020B0604030504040204" pitchFamily="34" charset="0"/>
              </a:rPr>
              <a:t>N THẦY CÔ </a:t>
            </a:r>
            <a:br>
              <a:rPr lang="en-US" b="0" dirty="0">
                <a:ea typeface="Tahoma" panose="020B0604030504040204" pitchFamily="34" charset="0"/>
              </a:rPr>
            </a:br>
            <a:r>
              <a:rPr lang="en-US" b="0" dirty="0">
                <a:ea typeface="Tahoma" panose="020B0604030504040204" pitchFamily="34" charset="0"/>
              </a:rPr>
              <a:t>VÀ CÁC BẠN ĐÃ LẮNG NGHE</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srcRect l="13492" r="13492"/>
          <a:stretch>
            <a:fillRect/>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40</a:t>
            </a:fld>
            <a:endParaRPr lang="en-US"/>
          </a:p>
        </p:txBody>
      </p:sp>
    </p:spTree>
    <p:extLst>
      <p:ext uri="{BB962C8B-B14F-4D97-AF65-F5344CB8AC3E}">
        <p14:creationId xmlns:p14="http://schemas.microsoft.com/office/powerpoint/2010/main" val="320546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err="1"/>
              <a:t>Mạng</a:t>
            </a:r>
            <a:r>
              <a:rPr lang="en-US" dirty="0"/>
              <a:t> </a:t>
            </a:r>
            <a:r>
              <a:rPr lang="en-US" dirty="0" err="1"/>
              <a:t>cảm</a:t>
            </a:r>
            <a:r>
              <a:rPr lang="en-US" dirty="0"/>
              <a:t> </a:t>
            </a:r>
            <a:r>
              <a:rPr lang="en-US" dirty="0" err="1"/>
              <a:t>biến</a:t>
            </a:r>
            <a:r>
              <a:rPr lang="en-US" dirty="0"/>
              <a:t> </a:t>
            </a:r>
            <a:r>
              <a:rPr lang="en-US" dirty="0" err="1"/>
              <a:t>không</a:t>
            </a:r>
            <a:r>
              <a:rPr lang="en-US" dirty="0"/>
              <a:t> </a:t>
            </a:r>
            <a:r>
              <a:rPr lang="en-US" dirty="0" err="1"/>
              <a:t>dây</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a:p>
        </p:txBody>
      </p:sp>
      <p:sp>
        <p:nvSpPr>
          <p:cNvPr id="15" name="Text Placeholder 32">
            <a:extLst>
              <a:ext uri="{FF2B5EF4-FFF2-40B4-BE49-F238E27FC236}">
                <a16:creationId xmlns:a16="http://schemas.microsoft.com/office/drawing/2014/main" id="{BABD185F-B38E-4016-A5CF-6A78FDC85758}"/>
              </a:ext>
            </a:extLst>
          </p:cNvPr>
          <p:cNvSpPr txBox="1">
            <a:spLocks/>
          </p:cNvSpPr>
          <p:nvPr/>
        </p:nvSpPr>
        <p:spPr>
          <a:xfrm>
            <a:off x="668215" y="1771419"/>
            <a:ext cx="5427785" cy="56028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Wingdings" panose="05000000000000000000" pitchFamily="2" charset="2"/>
              <a:buChar char="q"/>
            </a:pPr>
            <a:r>
              <a:rPr lang="en-US">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Thách thức: </a:t>
            </a:r>
            <a:r>
              <a:rPr lang="vi-VN">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Tuổi Thọ Pin Thấp</a:t>
            </a:r>
          </a:p>
        </p:txBody>
      </p:sp>
      <p:sp>
        <p:nvSpPr>
          <p:cNvPr id="17" name="Text Placeholder 32">
            <a:extLst>
              <a:ext uri="{FF2B5EF4-FFF2-40B4-BE49-F238E27FC236}">
                <a16:creationId xmlns:a16="http://schemas.microsoft.com/office/drawing/2014/main" id="{656F27B1-2761-4574-8D45-4779E15A5129}"/>
              </a:ext>
            </a:extLst>
          </p:cNvPr>
          <p:cNvSpPr txBox="1">
            <a:spLocks/>
          </p:cNvSpPr>
          <p:nvPr/>
        </p:nvSpPr>
        <p:spPr>
          <a:xfrm>
            <a:off x="705198" y="3842505"/>
            <a:ext cx="5427785" cy="56028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Wingdings" panose="05000000000000000000" pitchFamily="2" charset="2"/>
              <a:buChar char="q"/>
            </a:pP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Câu</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hỏi</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a:t>
            </a:r>
          </a:p>
          <a:p>
            <a:pPr>
              <a:buClr>
                <a:schemeClr val="accent2"/>
              </a:buClr>
            </a:pP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p>
          <a:p>
            <a:pPr marL="342900" indent="-342900">
              <a:buClr>
                <a:schemeClr val="accent2"/>
              </a:buClr>
              <a:buFont typeface="Wingdings" panose="05000000000000000000" pitchFamily="2" charset="2"/>
              <a:buChar char="q"/>
            </a:pPr>
            <a:endParaRPr lang="vi-VN"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9" name="Text Placeholder 32">
            <a:extLst>
              <a:ext uri="{FF2B5EF4-FFF2-40B4-BE49-F238E27FC236}">
                <a16:creationId xmlns:a16="http://schemas.microsoft.com/office/drawing/2014/main" id="{8F13A85A-F571-42A2-AF2F-A77476575D21}"/>
              </a:ext>
            </a:extLst>
          </p:cNvPr>
          <p:cNvSpPr txBox="1">
            <a:spLocks/>
          </p:cNvSpPr>
          <p:nvPr/>
        </p:nvSpPr>
        <p:spPr>
          <a:xfrm>
            <a:off x="1106081" y="4431958"/>
            <a:ext cx="5427785" cy="56028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Wingdings" panose="05000000000000000000" pitchFamily="2" charset="2"/>
              <a:buChar char="§"/>
            </a:pPr>
            <a:r>
              <a:rPr lang="en-US">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Cần sạc ở vị trị nào?</a:t>
            </a:r>
          </a:p>
          <a:p>
            <a:pPr marL="342900" indent="-342900">
              <a:buClr>
                <a:schemeClr val="accent2"/>
              </a:buClr>
              <a:buFont typeface="Wingdings" panose="05000000000000000000" pitchFamily="2" charset="2"/>
              <a:buChar char="§"/>
            </a:pPr>
            <a:r>
              <a:rPr lang="en-US">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Cần sạc trong bao lâu?</a:t>
            </a:r>
            <a:endParaRPr lang="vi-VN">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0" name="Text Placeholder 32">
            <a:extLst>
              <a:ext uri="{FF2B5EF4-FFF2-40B4-BE49-F238E27FC236}">
                <a16:creationId xmlns:a16="http://schemas.microsoft.com/office/drawing/2014/main" id="{F88146A8-C015-4785-8438-B5546D30298F}"/>
              </a:ext>
            </a:extLst>
          </p:cNvPr>
          <p:cNvSpPr txBox="1">
            <a:spLocks/>
          </p:cNvSpPr>
          <p:nvPr/>
        </p:nvSpPr>
        <p:spPr>
          <a:xfrm>
            <a:off x="668215" y="2528966"/>
            <a:ext cx="6064702" cy="56028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Wingdings" panose="05000000000000000000" pitchFamily="2" charset="2"/>
              <a:buChar char="q"/>
            </a:pP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Giải</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pháp</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sử</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dụng</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công</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nghệ</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sạc</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không</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dây</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p>
          <a:p>
            <a:pPr marL="800100" lvl="1" indent="-342900">
              <a:buClr>
                <a:schemeClr val="accent2"/>
              </a:buClr>
              <a:buFont typeface="Wingdings" panose="05000000000000000000" pitchFamily="2" charset="2"/>
              <a:buChar char="q"/>
            </a:pP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Một</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hoặc</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nhiều</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thiết</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bị</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sạc</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di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động</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(MC)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đi</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quanh</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mạng</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sạc</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cho</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cảm</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biến</a:t>
            </a:r>
            <a:r>
              <a:rPr lang="en-US"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endParaRPr lang="vi-VN"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5-Point Star 10">
            <a:extLst>
              <a:ext uri="{FF2B5EF4-FFF2-40B4-BE49-F238E27FC236}">
                <a16:creationId xmlns:a16="http://schemas.microsoft.com/office/drawing/2014/main" id="{8C54FC06-581F-8B49-8B6F-CE104FF5E15B}"/>
              </a:ext>
            </a:extLst>
          </p:cNvPr>
          <p:cNvSpPr/>
          <p:nvPr/>
        </p:nvSpPr>
        <p:spPr>
          <a:xfrm>
            <a:off x="7379883" y="1967679"/>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5-Point Star 12">
            <a:extLst>
              <a:ext uri="{FF2B5EF4-FFF2-40B4-BE49-F238E27FC236}">
                <a16:creationId xmlns:a16="http://schemas.microsoft.com/office/drawing/2014/main" id="{697E6276-9C25-8F4A-8A62-1CDB8C305920}"/>
              </a:ext>
            </a:extLst>
          </p:cNvPr>
          <p:cNvSpPr/>
          <p:nvPr/>
        </p:nvSpPr>
        <p:spPr>
          <a:xfrm>
            <a:off x="10566404" y="1128345"/>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5-Point Star 13">
            <a:extLst>
              <a:ext uri="{FF2B5EF4-FFF2-40B4-BE49-F238E27FC236}">
                <a16:creationId xmlns:a16="http://schemas.microsoft.com/office/drawing/2014/main" id="{0175E8ED-EF8E-1A45-AEE5-6593F4C13E47}"/>
              </a:ext>
            </a:extLst>
          </p:cNvPr>
          <p:cNvSpPr/>
          <p:nvPr/>
        </p:nvSpPr>
        <p:spPr>
          <a:xfrm>
            <a:off x="11218094" y="5462230"/>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5-Point Star 15">
            <a:extLst>
              <a:ext uri="{FF2B5EF4-FFF2-40B4-BE49-F238E27FC236}">
                <a16:creationId xmlns:a16="http://schemas.microsoft.com/office/drawing/2014/main" id="{3148BA70-65C0-B14A-BD01-FC017B3FBBFA}"/>
              </a:ext>
            </a:extLst>
          </p:cNvPr>
          <p:cNvSpPr/>
          <p:nvPr/>
        </p:nvSpPr>
        <p:spPr>
          <a:xfrm>
            <a:off x="8386519" y="4959123"/>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pic>
        <p:nvPicPr>
          <p:cNvPr id="21" name="Picture 20" descr="Shape, polygon&#10;&#10;Description automatically generated">
            <a:extLst>
              <a:ext uri="{FF2B5EF4-FFF2-40B4-BE49-F238E27FC236}">
                <a16:creationId xmlns:a16="http://schemas.microsoft.com/office/drawing/2014/main" id="{BF7D566A-4BEE-5342-B9E2-EA9581F789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845179" y="1298258"/>
            <a:ext cx="317719" cy="419101"/>
          </a:xfrm>
          <a:prstGeom prst="rect">
            <a:avLst/>
          </a:prstGeom>
        </p:spPr>
      </p:pic>
      <p:pic>
        <p:nvPicPr>
          <p:cNvPr id="22" name="Picture 21" descr="Shape, polygon&#10;&#10;Description automatically generated">
            <a:extLst>
              <a:ext uri="{FF2B5EF4-FFF2-40B4-BE49-F238E27FC236}">
                <a16:creationId xmlns:a16="http://schemas.microsoft.com/office/drawing/2014/main" id="{0094A8A9-E680-274A-A442-9E734282815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213239" y="4631397"/>
            <a:ext cx="317719" cy="419101"/>
          </a:xfrm>
          <a:prstGeom prst="rect">
            <a:avLst/>
          </a:prstGeom>
        </p:spPr>
      </p:pic>
      <p:pic>
        <p:nvPicPr>
          <p:cNvPr id="23" name="Picture 22" descr="Shape, polygon&#10;&#10;Description automatically generated">
            <a:extLst>
              <a:ext uri="{FF2B5EF4-FFF2-40B4-BE49-F238E27FC236}">
                <a16:creationId xmlns:a16="http://schemas.microsoft.com/office/drawing/2014/main" id="{6E3098A4-95A7-4F42-9F39-BA04B3928E5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61900" y="1334561"/>
            <a:ext cx="317719" cy="419101"/>
          </a:xfrm>
          <a:prstGeom prst="rect">
            <a:avLst/>
          </a:prstGeom>
        </p:spPr>
      </p:pic>
      <p:pic>
        <p:nvPicPr>
          <p:cNvPr id="24" name="Picture 23" descr="Shape, polygon&#10;&#10;Description automatically generated">
            <a:extLst>
              <a:ext uri="{FF2B5EF4-FFF2-40B4-BE49-F238E27FC236}">
                <a16:creationId xmlns:a16="http://schemas.microsoft.com/office/drawing/2014/main" id="{EF8966E7-6CCD-3C4D-A5CD-6642E162BF5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33053" y="4899083"/>
            <a:ext cx="317719" cy="419101"/>
          </a:xfrm>
          <a:prstGeom prst="rect">
            <a:avLst/>
          </a:prstGeom>
        </p:spPr>
      </p:pic>
      <p:pic>
        <p:nvPicPr>
          <p:cNvPr id="25" name="Picture 24" descr="Shape, polygon&#10;&#10;Description automatically generated">
            <a:extLst>
              <a:ext uri="{FF2B5EF4-FFF2-40B4-BE49-F238E27FC236}">
                <a16:creationId xmlns:a16="http://schemas.microsoft.com/office/drawing/2014/main" id="{46D5BD5B-E7D2-C04B-8EF3-8390CD711CC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13655" y="2064868"/>
            <a:ext cx="317719" cy="419101"/>
          </a:xfrm>
          <a:prstGeom prst="rect">
            <a:avLst/>
          </a:prstGeom>
        </p:spPr>
      </p:pic>
      <p:pic>
        <p:nvPicPr>
          <p:cNvPr id="26" name="Picture 25" descr="Shape, polygon&#10;&#10;Description automatically generated">
            <a:extLst>
              <a:ext uri="{FF2B5EF4-FFF2-40B4-BE49-F238E27FC236}">
                <a16:creationId xmlns:a16="http://schemas.microsoft.com/office/drawing/2014/main" id="{66E6DD27-6CE3-C846-B221-74413CEA85A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58018" y="3705017"/>
            <a:ext cx="317719" cy="419101"/>
          </a:xfrm>
          <a:prstGeom prst="rect">
            <a:avLst/>
          </a:prstGeom>
        </p:spPr>
      </p:pic>
      <p:pic>
        <p:nvPicPr>
          <p:cNvPr id="27" name="Picture 26" descr="Shape, polygon&#10;&#10;Description automatically generated">
            <a:extLst>
              <a:ext uri="{FF2B5EF4-FFF2-40B4-BE49-F238E27FC236}">
                <a16:creationId xmlns:a16="http://schemas.microsoft.com/office/drawing/2014/main" id="{524222FB-AEFD-9340-AD5A-A446FD8234A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717525" y="3573650"/>
            <a:ext cx="317719" cy="419101"/>
          </a:xfrm>
          <a:prstGeom prst="rect">
            <a:avLst/>
          </a:prstGeom>
        </p:spPr>
      </p:pic>
      <p:pic>
        <p:nvPicPr>
          <p:cNvPr id="28" name="Picture 27" descr="A picture containing black, light&#10;&#10;Description automatically generated">
            <a:extLst>
              <a:ext uri="{FF2B5EF4-FFF2-40B4-BE49-F238E27FC236}">
                <a16:creationId xmlns:a16="http://schemas.microsoft.com/office/drawing/2014/main" id="{CCCB6A97-2D2F-F548-9D28-809F782CA32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261383" y="3249850"/>
            <a:ext cx="613706" cy="846492"/>
          </a:xfrm>
          <a:prstGeom prst="rect">
            <a:avLst/>
          </a:prstGeom>
        </p:spPr>
      </p:pic>
      <p:sp>
        <p:nvSpPr>
          <p:cNvPr id="29" name="Oval 28">
            <a:extLst>
              <a:ext uri="{FF2B5EF4-FFF2-40B4-BE49-F238E27FC236}">
                <a16:creationId xmlns:a16="http://schemas.microsoft.com/office/drawing/2014/main" id="{0CA8F994-F147-1C47-9913-1668FC7E62C2}"/>
              </a:ext>
            </a:extLst>
          </p:cNvPr>
          <p:cNvSpPr/>
          <p:nvPr/>
        </p:nvSpPr>
        <p:spPr>
          <a:xfrm>
            <a:off x="10589174" y="4270667"/>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0" name="Oval 29">
            <a:extLst>
              <a:ext uri="{FF2B5EF4-FFF2-40B4-BE49-F238E27FC236}">
                <a16:creationId xmlns:a16="http://schemas.microsoft.com/office/drawing/2014/main" id="{8C305A78-1DDA-4A4C-ADA3-EC58E57F9384}"/>
              </a:ext>
            </a:extLst>
          </p:cNvPr>
          <p:cNvSpPr/>
          <p:nvPr/>
        </p:nvSpPr>
        <p:spPr>
          <a:xfrm>
            <a:off x="7253931" y="4460223"/>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1" name="Oval 30">
            <a:extLst>
              <a:ext uri="{FF2B5EF4-FFF2-40B4-BE49-F238E27FC236}">
                <a16:creationId xmlns:a16="http://schemas.microsoft.com/office/drawing/2014/main" id="{810C5CD0-8C55-244B-9CA9-8D2089C17AD9}"/>
              </a:ext>
            </a:extLst>
          </p:cNvPr>
          <p:cNvSpPr/>
          <p:nvPr/>
        </p:nvSpPr>
        <p:spPr>
          <a:xfrm>
            <a:off x="10212062" y="934851"/>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2" name="Oval 31">
            <a:extLst>
              <a:ext uri="{FF2B5EF4-FFF2-40B4-BE49-F238E27FC236}">
                <a16:creationId xmlns:a16="http://schemas.microsoft.com/office/drawing/2014/main" id="{BA006BCD-343A-3048-A938-198F1593B287}"/>
              </a:ext>
            </a:extLst>
          </p:cNvPr>
          <p:cNvSpPr/>
          <p:nvPr/>
        </p:nvSpPr>
        <p:spPr>
          <a:xfrm>
            <a:off x="7061918" y="939084"/>
            <a:ext cx="1427752" cy="142775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33" name="Straight Arrow Connector 32">
            <a:extLst>
              <a:ext uri="{FF2B5EF4-FFF2-40B4-BE49-F238E27FC236}">
                <a16:creationId xmlns:a16="http://schemas.microsoft.com/office/drawing/2014/main" id="{4DAE853C-1772-DF47-ADAB-1EE4A5B6551C}"/>
              </a:ext>
            </a:extLst>
          </p:cNvPr>
          <p:cNvCxnSpPr>
            <a:cxnSpLocks/>
          </p:cNvCxnSpPr>
          <p:nvPr/>
        </p:nvCxnSpPr>
        <p:spPr>
          <a:xfrm flipH="1" flipV="1">
            <a:off x="10976761" y="4031465"/>
            <a:ext cx="264149" cy="77076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4DC9B0-F4FB-C648-9983-6C281BF5F8CD}"/>
              </a:ext>
            </a:extLst>
          </p:cNvPr>
          <p:cNvCxnSpPr>
            <a:cxnSpLocks/>
            <a:stCxn id="27" idx="1"/>
          </p:cNvCxnSpPr>
          <p:nvPr/>
        </p:nvCxnSpPr>
        <p:spPr>
          <a:xfrm flipH="1">
            <a:off x="9757019" y="3783201"/>
            <a:ext cx="960506" cy="9457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5" name="Picture 34" descr="Shape, polygon&#10;&#10;Description automatically generated">
            <a:extLst>
              <a:ext uri="{FF2B5EF4-FFF2-40B4-BE49-F238E27FC236}">
                <a16:creationId xmlns:a16="http://schemas.microsoft.com/office/drawing/2014/main" id="{4D9237B5-8BBC-6B4C-8997-15AA260658B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066087" y="2177184"/>
            <a:ext cx="317719" cy="419101"/>
          </a:xfrm>
          <a:prstGeom prst="rect">
            <a:avLst/>
          </a:prstGeom>
        </p:spPr>
      </p:pic>
      <p:cxnSp>
        <p:nvCxnSpPr>
          <p:cNvPr id="36" name="Straight Arrow Connector 35">
            <a:extLst>
              <a:ext uri="{FF2B5EF4-FFF2-40B4-BE49-F238E27FC236}">
                <a16:creationId xmlns:a16="http://schemas.microsoft.com/office/drawing/2014/main" id="{C8DB6EDA-8F8E-C54D-8146-C3C9D9BA8F62}"/>
              </a:ext>
            </a:extLst>
          </p:cNvPr>
          <p:cNvCxnSpPr>
            <a:cxnSpLocks/>
          </p:cNvCxnSpPr>
          <p:nvPr/>
        </p:nvCxnSpPr>
        <p:spPr>
          <a:xfrm flipV="1">
            <a:off x="7849576" y="4143406"/>
            <a:ext cx="215224" cy="92842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1CF4AD0-1DF3-DE4C-A98C-A4210FF802A5}"/>
              </a:ext>
            </a:extLst>
          </p:cNvPr>
          <p:cNvCxnSpPr>
            <a:cxnSpLocks/>
          </p:cNvCxnSpPr>
          <p:nvPr/>
        </p:nvCxnSpPr>
        <p:spPr>
          <a:xfrm flipV="1">
            <a:off x="8556432" y="3815717"/>
            <a:ext cx="726626" cy="17703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EACCF2D-4F05-C045-BF7B-916CED6AE032}"/>
              </a:ext>
            </a:extLst>
          </p:cNvPr>
          <p:cNvCxnSpPr>
            <a:cxnSpLocks/>
          </p:cNvCxnSpPr>
          <p:nvPr/>
        </p:nvCxnSpPr>
        <p:spPr>
          <a:xfrm>
            <a:off x="8040649" y="1648727"/>
            <a:ext cx="566315" cy="55494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5F77F5-B3B8-5740-88C6-F92A51647FE1}"/>
              </a:ext>
            </a:extLst>
          </p:cNvPr>
          <p:cNvCxnSpPr>
            <a:cxnSpLocks/>
          </p:cNvCxnSpPr>
          <p:nvPr/>
        </p:nvCxnSpPr>
        <p:spPr>
          <a:xfrm>
            <a:off x="8924590" y="2534297"/>
            <a:ext cx="358468" cy="491263"/>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58A45A8-3005-8B49-A6BB-200EB7D4A99A}"/>
              </a:ext>
            </a:extLst>
          </p:cNvPr>
          <p:cNvCxnSpPr>
            <a:cxnSpLocks/>
          </p:cNvCxnSpPr>
          <p:nvPr/>
        </p:nvCxnSpPr>
        <p:spPr>
          <a:xfrm flipH="1">
            <a:off x="10455798" y="1844979"/>
            <a:ext cx="360287" cy="37500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61B0EAB-0B25-2F45-98F5-5637D1DE1857}"/>
              </a:ext>
            </a:extLst>
          </p:cNvPr>
          <p:cNvCxnSpPr>
            <a:cxnSpLocks/>
          </p:cNvCxnSpPr>
          <p:nvPr/>
        </p:nvCxnSpPr>
        <p:spPr>
          <a:xfrm flipH="1">
            <a:off x="9722684" y="2591099"/>
            <a:ext cx="343403" cy="59209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2" name="Picture 41" descr="Shape, polygon&#10;&#10;Description automatically generated">
            <a:extLst>
              <a:ext uri="{FF2B5EF4-FFF2-40B4-BE49-F238E27FC236}">
                <a16:creationId xmlns:a16="http://schemas.microsoft.com/office/drawing/2014/main" id="{A92B7166-5299-DC45-8F02-ECD0BE86B3F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15198" y="5932589"/>
            <a:ext cx="317719" cy="419101"/>
          </a:xfrm>
          <a:prstGeom prst="rect">
            <a:avLst/>
          </a:prstGeom>
        </p:spPr>
      </p:pic>
      <p:sp>
        <p:nvSpPr>
          <p:cNvPr id="43" name="5-Point Star 42">
            <a:extLst>
              <a:ext uri="{FF2B5EF4-FFF2-40B4-BE49-F238E27FC236}">
                <a16:creationId xmlns:a16="http://schemas.microsoft.com/office/drawing/2014/main" id="{B1EDF0C0-E7FD-9145-A5F8-CC74FF29DD43}"/>
              </a:ext>
            </a:extLst>
          </p:cNvPr>
          <p:cNvSpPr/>
          <p:nvPr/>
        </p:nvSpPr>
        <p:spPr>
          <a:xfrm>
            <a:off x="6505825" y="6476260"/>
            <a:ext cx="169913" cy="16991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pic>
        <p:nvPicPr>
          <p:cNvPr id="44" name="Picture 43" descr="A picture containing black, light&#10;&#10;Description automatically generated">
            <a:extLst>
              <a:ext uri="{FF2B5EF4-FFF2-40B4-BE49-F238E27FC236}">
                <a16:creationId xmlns:a16="http://schemas.microsoft.com/office/drawing/2014/main" id="{344EC499-4263-2544-82FC-36E979029E9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243989" y="5769135"/>
            <a:ext cx="369741" cy="509988"/>
          </a:xfrm>
          <a:prstGeom prst="rect">
            <a:avLst/>
          </a:prstGeom>
        </p:spPr>
      </p:pic>
      <p:sp>
        <p:nvSpPr>
          <p:cNvPr id="45" name="TextBox 44">
            <a:extLst>
              <a:ext uri="{FF2B5EF4-FFF2-40B4-BE49-F238E27FC236}">
                <a16:creationId xmlns:a16="http://schemas.microsoft.com/office/drawing/2014/main" id="{D5CA1B15-CE58-A143-A7B6-9283B9F988C3}"/>
              </a:ext>
            </a:extLst>
          </p:cNvPr>
          <p:cNvSpPr txBox="1"/>
          <p:nvPr/>
        </p:nvSpPr>
        <p:spPr>
          <a:xfrm>
            <a:off x="6834597" y="6020126"/>
            <a:ext cx="11336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a:t>
            </a:r>
            <a:r>
              <a:rPr lang="en-VN" dirty="0">
                <a:latin typeface="Times New Roman" panose="02020603050405020304" pitchFamily="18" charset="0"/>
                <a:cs typeface="Times New Roman" panose="02020603050405020304" pitchFamily="18" charset="0"/>
              </a:rPr>
              <a:t>ảm biến </a:t>
            </a:r>
          </a:p>
        </p:txBody>
      </p:sp>
      <p:sp>
        <p:nvSpPr>
          <p:cNvPr id="46" name="TextBox 45">
            <a:extLst>
              <a:ext uri="{FF2B5EF4-FFF2-40B4-BE49-F238E27FC236}">
                <a16:creationId xmlns:a16="http://schemas.microsoft.com/office/drawing/2014/main" id="{973B92B7-B5B1-804F-AE42-DD3EC229C511}"/>
              </a:ext>
            </a:extLst>
          </p:cNvPr>
          <p:cNvSpPr txBox="1"/>
          <p:nvPr/>
        </p:nvSpPr>
        <p:spPr>
          <a:xfrm>
            <a:off x="6841666" y="6399595"/>
            <a:ext cx="22926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t>
            </a:r>
            <a:r>
              <a:rPr lang="en-VN" dirty="0">
                <a:latin typeface="Times New Roman" panose="02020603050405020304" pitchFamily="18" charset="0"/>
                <a:cs typeface="Times New Roman" panose="02020603050405020304" pitchFamily="18" charset="0"/>
              </a:rPr>
              <a:t>ục tiêu cần theo dõi </a:t>
            </a:r>
          </a:p>
        </p:txBody>
      </p:sp>
      <p:sp>
        <p:nvSpPr>
          <p:cNvPr id="47" name="TextBox 46">
            <a:extLst>
              <a:ext uri="{FF2B5EF4-FFF2-40B4-BE49-F238E27FC236}">
                <a16:creationId xmlns:a16="http://schemas.microsoft.com/office/drawing/2014/main" id="{926B6FF5-070D-724F-9792-A4A8D2B3A79E}"/>
              </a:ext>
            </a:extLst>
          </p:cNvPr>
          <p:cNvSpPr txBox="1"/>
          <p:nvPr/>
        </p:nvSpPr>
        <p:spPr>
          <a:xfrm>
            <a:off x="9525770" y="5983257"/>
            <a:ext cx="216104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rạm xử lý trung tâm</a:t>
            </a:r>
          </a:p>
        </p:txBody>
      </p:sp>
      <p:grpSp>
        <p:nvGrpSpPr>
          <p:cNvPr id="48" name="Group 47">
            <a:extLst>
              <a:ext uri="{FF2B5EF4-FFF2-40B4-BE49-F238E27FC236}">
                <a16:creationId xmlns:a16="http://schemas.microsoft.com/office/drawing/2014/main" id="{EA5DB4FC-6C68-034F-8F0E-808791FDF69A}"/>
              </a:ext>
            </a:extLst>
          </p:cNvPr>
          <p:cNvGrpSpPr/>
          <p:nvPr/>
        </p:nvGrpSpPr>
        <p:grpSpPr>
          <a:xfrm>
            <a:off x="9481370" y="4491165"/>
            <a:ext cx="631420" cy="612034"/>
            <a:chOff x="9096372" y="2738192"/>
            <a:chExt cx="995895" cy="965319"/>
          </a:xfrm>
        </p:grpSpPr>
        <p:pic>
          <p:nvPicPr>
            <p:cNvPr id="49" name="Picture 48" descr="Icon&#10;&#10;Description automatically generated">
              <a:extLst>
                <a:ext uri="{FF2B5EF4-FFF2-40B4-BE49-F238E27FC236}">
                  <a16:creationId xmlns:a16="http://schemas.microsoft.com/office/drawing/2014/main" id="{B1F0B311-F6DF-774F-8A3D-5EFD4ECC343F}"/>
                </a:ext>
              </a:extLst>
            </p:cNvPr>
            <p:cNvPicPr>
              <a:picLocks noChangeAspect="1"/>
            </p:cNvPicPr>
            <p:nvPr/>
          </p:nvPicPr>
          <p:blipFill>
            <a:blip r:embed="rId7"/>
            <a:stretch>
              <a:fillRect/>
            </a:stretch>
          </p:blipFill>
          <p:spPr>
            <a:xfrm>
              <a:off x="9096372" y="2738192"/>
              <a:ext cx="995895" cy="965319"/>
            </a:xfrm>
            <a:prstGeom prst="rect">
              <a:avLst/>
            </a:prstGeom>
          </p:spPr>
        </p:pic>
        <p:pic>
          <p:nvPicPr>
            <p:cNvPr id="50" name="Picture 49" descr="A close up of a green screen&#10;&#10;Description automatically generated">
              <a:extLst>
                <a:ext uri="{FF2B5EF4-FFF2-40B4-BE49-F238E27FC236}">
                  <a16:creationId xmlns:a16="http://schemas.microsoft.com/office/drawing/2014/main" id="{07B29357-D27E-0F41-AE43-551992118535}"/>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flipH="1">
              <a:off x="9384291" y="2857293"/>
              <a:ext cx="210028" cy="420056"/>
            </a:xfrm>
            <a:prstGeom prst="rect">
              <a:avLst/>
            </a:prstGeom>
          </p:spPr>
        </p:pic>
      </p:grpSp>
      <p:sp>
        <p:nvSpPr>
          <p:cNvPr id="51" name="Freeform 50">
            <a:extLst>
              <a:ext uri="{FF2B5EF4-FFF2-40B4-BE49-F238E27FC236}">
                <a16:creationId xmlns:a16="http://schemas.microsoft.com/office/drawing/2014/main" id="{E8BD3BDF-00B3-C740-913B-DDD7EF781364}"/>
              </a:ext>
            </a:extLst>
          </p:cNvPr>
          <p:cNvSpPr/>
          <p:nvPr/>
        </p:nvSpPr>
        <p:spPr>
          <a:xfrm>
            <a:off x="8375737" y="2520492"/>
            <a:ext cx="1181619" cy="2292965"/>
          </a:xfrm>
          <a:custGeom>
            <a:avLst/>
            <a:gdLst>
              <a:gd name="connsiteX0" fmla="*/ 181354 w 740154"/>
              <a:gd name="connsiteY0" fmla="*/ 0 h 2489200"/>
              <a:gd name="connsiteX1" fmla="*/ 3554 w 740154"/>
              <a:gd name="connsiteY1" fmla="*/ 558800 h 2489200"/>
              <a:gd name="connsiteX2" fmla="*/ 79754 w 740154"/>
              <a:gd name="connsiteY2" fmla="*/ 1168400 h 2489200"/>
              <a:gd name="connsiteX3" fmla="*/ 282954 w 740154"/>
              <a:gd name="connsiteY3" fmla="*/ 1701800 h 2489200"/>
              <a:gd name="connsiteX4" fmla="*/ 562354 w 740154"/>
              <a:gd name="connsiteY4" fmla="*/ 2235200 h 2489200"/>
              <a:gd name="connsiteX5" fmla="*/ 740154 w 740154"/>
              <a:gd name="connsiteY5" fmla="*/ 248920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0154" h="2489200">
                <a:moveTo>
                  <a:pt x="181354" y="0"/>
                </a:moveTo>
                <a:cubicBezTo>
                  <a:pt x="100920" y="182033"/>
                  <a:pt x="20487" y="364067"/>
                  <a:pt x="3554" y="558800"/>
                </a:cubicBezTo>
                <a:cubicBezTo>
                  <a:pt x="-13379" y="753533"/>
                  <a:pt x="33187" y="977900"/>
                  <a:pt x="79754" y="1168400"/>
                </a:cubicBezTo>
                <a:cubicBezTo>
                  <a:pt x="126321" y="1358900"/>
                  <a:pt x="202521" y="1524000"/>
                  <a:pt x="282954" y="1701800"/>
                </a:cubicBezTo>
                <a:cubicBezTo>
                  <a:pt x="363387" y="1879600"/>
                  <a:pt x="486154" y="2103967"/>
                  <a:pt x="562354" y="2235200"/>
                </a:cubicBezTo>
                <a:cubicBezTo>
                  <a:pt x="638554" y="2366433"/>
                  <a:pt x="689354" y="2427816"/>
                  <a:pt x="740154" y="248920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2" name="Freeform 51">
            <a:extLst>
              <a:ext uri="{FF2B5EF4-FFF2-40B4-BE49-F238E27FC236}">
                <a16:creationId xmlns:a16="http://schemas.microsoft.com/office/drawing/2014/main" id="{6A4AC3F3-C1AF-1144-9141-388221AEA14D}"/>
              </a:ext>
            </a:extLst>
          </p:cNvPr>
          <p:cNvSpPr/>
          <p:nvPr/>
        </p:nvSpPr>
        <p:spPr>
          <a:xfrm>
            <a:off x="8330278" y="4154734"/>
            <a:ext cx="1142482" cy="677721"/>
          </a:xfrm>
          <a:custGeom>
            <a:avLst/>
            <a:gdLst>
              <a:gd name="connsiteX0" fmla="*/ 0 w 990600"/>
              <a:gd name="connsiteY0" fmla="*/ 0 h 812800"/>
              <a:gd name="connsiteX1" fmla="*/ 330200 w 990600"/>
              <a:gd name="connsiteY1" fmla="*/ 355600 h 812800"/>
              <a:gd name="connsiteX2" fmla="*/ 990600 w 990600"/>
              <a:gd name="connsiteY2" fmla="*/ 812800 h 812800"/>
            </a:gdLst>
            <a:ahLst/>
            <a:cxnLst>
              <a:cxn ang="0">
                <a:pos x="connsiteX0" y="connsiteY0"/>
              </a:cxn>
              <a:cxn ang="0">
                <a:pos x="connsiteX1" y="connsiteY1"/>
              </a:cxn>
              <a:cxn ang="0">
                <a:pos x="connsiteX2" y="connsiteY2"/>
              </a:cxn>
            </a:cxnLst>
            <a:rect l="l" t="t" r="r" b="b"/>
            <a:pathLst>
              <a:path w="990600" h="812800">
                <a:moveTo>
                  <a:pt x="0" y="0"/>
                </a:moveTo>
                <a:cubicBezTo>
                  <a:pt x="82550" y="110066"/>
                  <a:pt x="165100" y="220133"/>
                  <a:pt x="330200" y="355600"/>
                </a:cubicBezTo>
                <a:cubicBezTo>
                  <a:pt x="495300" y="491067"/>
                  <a:pt x="742950" y="651933"/>
                  <a:pt x="990600" y="81280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4C7BE529-A8B4-F84E-9C41-5AB90D349585}"/>
              </a:ext>
            </a:extLst>
          </p:cNvPr>
          <p:cNvSpPr txBox="1"/>
          <p:nvPr/>
        </p:nvSpPr>
        <p:spPr>
          <a:xfrm>
            <a:off x="7093521" y="2887954"/>
            <a:ext cx="130035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r>
              <a:rPr lang="en-VN" dirty="0">
                <a:latin typeface="Times New Roman" panose="02020603050405020304" pitchFamily="18" charset="0"/>
                <a:cs typeface="Times New Roman" panose="02020603050405020304" pitchFamily="18" charset="0"/>
              </a:rPr>
              <a:t>êu cầu sạc</a:t>
            </a:r>
          </a:p>
        </p:txBody>
      </p:sp>
      <p:sp>
        <p:nvSpPr>
          <p:cNvPr id="53" name="TextBox 52">
            <a:extLst>
              <a:ext uri="{FF2B5EF4-FFF2-40B4-BE49-F238E27FC236}">
                <a16:creationId xmlns:a16="http://schemas.microsoft.com/office/drawing/2014/main" id="{8928AF5B-C495-6442-942E-A9B55524B375}"/>
              </a:ext>
            </a:extLst>
          </p:cNvPr>
          <p:cNvSpPr txBox="1"/>
          <p:nvPr/>
        </p:nvSpPr>
        <p:spPr>
          <a:xfrm>
            <a:off x="9539106" y="5057515"/>
            <a:ext cx="54373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MC</a:t>
            </a:r>
            <a:endParaRPr lang="en-VN" dirty="0">
              <a:latin typeface="Times New Roman" panose="02020603050405020304" pitchFamily="18" charset="0"/>
              <a:cs typeface="Times New Roman" panose="02020603050405020304" pitchFamily="18" charset="0"/>
            </a:endParaRPr>
          </a:p>
        </p:txBody>
      </p:sp>
      <p:grpSp>
        <p:nvGrpSpPr>
          <p:cNvPr id="54" name="Group 53">
            <a:extLst>
              <a:ext uri="{FF2B5EF4-FFF2-40B4-BE49-F238E27FC236}">
                <a16:creationId xmlns:a16="http://schemas.microsoft.com/office/drawing/2014/main" id="{0324A440-2961-A041-8B47-ADCAC8F9029A}"/>
              </a:ext>
            </a:extLst>
          </p:cNvPr>
          <p:cNvGrpSpPr/>
          <p:nvPr/>
        </p:nvGrpSpPr>
        <p:grpSpPr>
          <a:xfrm>
            <a:off x="9262965" y="6364937"/>
            <a:ext cx="400952" cy="392558"/>
            <a:chOff x="9096372" y="2738192"/>
            <a:chExt cx="995895" cy="965319"/>
          </a:xfrm>
        </p:grpSpPr>
        <p:pic>
          <p:nvPicPr>
            <p:cNvPr id="55" name="Picture 54" descr="Icon&#10;&#10;Description automatically generated">
              <a:extLst>
                <a:ext uri="{FF2B5EF4-FFF2-40B4-BE49-F238E27FC236}">
                  <a16:creationId xmlns:a16="http://schemas.microsoft.com/office/drawing/2014/main" id="{364EE03D-EB9D-8947-AC71-A7077278C916}"/>
                </a:ext>
              </a:extLst>
            </p:cNvPr>
            <p:cNvPicPr>
              <a:picLocks noChangeAspect="1"/>
            </p:cNvPicPr>
            <p:nvPr/>
          </p:nvPicPr>
          <p:blipFill>
            <a:blip r:embed="rId7"/>
            <a:stretch>
              <a:fillRect/>
            </a:stretch>
          </p:blipFill>
          <p:spPr>
            <a:xfrm>
              <a:off x="9096372" y="2738192"/>
              <a:ext cx="995895" cy="965319"/>
            </a:xfrm>
            <a:prstGeom prst="rect">
              <a:avLst/>
            </a:prstGeom>
          </p:spPr>
        </p:pic>
        <p:pic>
          <p:nvPicPr>
            <p:cNvPr id="56" name="Picture 55" descr="A close up of a green screen&#10;&#10;Description automatically generated">
              <a:extLst>
                <a:ext uri="{FF2B5EF4-FFF2-40B4-BE49-F238E27FC236}">
                  <a16:creationId xmlns:a16="http://schemas.microsoft.com/office/drawing/2014/main" id="{AFB563CA-DC11-454F-8EB9-68DD048190CF}"/>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flipH="1">
              <a:off x="9384291" y="2857293"/>
              <a:ext cx="210028" cy="420056"/>
            </a:xfrm>
            <a:prstGeom prst="rect">
              <a:avLst/>
            </a:prstGeom>
          </p:spPr>
        </p:pic>
      </p:grpSp>
      <p:sp>
        <p:nvSpPr>
          <p:cNvPr id="57" name="TextBox 56">
            <a:extLst>
              <a:ext uri="{FF2B5EF4-FFF2-40B4-BE49-F238E27FC236}">
                <a16:creationId xmlns:a16="http://schemas.microsoft.com/office/drawing/2014/main" id="{14F4E483-0B2F-DC4F-8D3C-97BA0F72FD4E}"/>
              </a:ext>
            </a:extLst>
          </p:cNvPr>
          <p:cNvSpPr txBox="1"/>
          <p:nvPr/>
        </p:nvSpPr>
        <p:spPr>
          <a:xfrm>
            <a:off x="9626555" y="6388163"/>
            <a:ext cx="200125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t>
            </a:r>
            <a:r>
              <a:rPr lang="en-VN" dirty="0">
                <a:latin typeface="Times New Roman" panose="02020603050405020304" pitchFamily="18" charset="0"/>
                <a:cs typeface="Times New Roman" panose="02020603050405020304" pitchFamily="18" charset="0"/>
              </a:rPr>
              <a:t>hiết bị sạc di động</a:t>
            </a:r>
          </a:p>
        </p:txBody>
      </p:sp>
    </p:spTree>
    <p:extLst>
      <p:ext uri="{BB962C8B-B14F-4D97-AF65-F5344CB8AC3E}">
        <p14:creationId xmlns:p14="http://schemas.microsoft.com/office/powerpoint/2010/main" val="90572625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1"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4DF2E04-7632-4FED-B0BF-8FB243D982A3}"/>
              </a:ext>
            </a:extLst>
          </p:cNvPr>
          <p:cNvSpPr txBox="1"/>
          <p:nvPr/>
        </p:nvSpPr>
        <p:spPr>
          <a:xfrm>
            <a:off x="3365865" y="2613391"/>
            <a:ext cx="1040670" cy="1631216"/>
          </a:xfrm>
          <a:prstGeom prst="rect">
            <a:avLst/>
          </a:prstGeom>
          <a:noFill/>
        </p:spPr>
        <p:txBody>
          <a:bodyPr wrap="none" rtlCol="0">
            <a:spAutoFit/>
          </a:bodyPr>
          <a:lstStyle/>
          <a:p>
            <a:r>
              <a:rPr lang="en-US" sz="10000" b="1">
                <a:solidFill>
                  <a:schemeClr val="bg1"/>
                </a:solidFill>
                <a:latin typeface="Arial Black" panose="020B0A04020102020204" pitchFamily="34" charset="0"/>
              </a:rPr>
              <a:t>2</a:t>
            </a:r>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266238" y="2143491"/>
            <a:ext cx="5395865" cy="2349500"/>
          </a:xfrm>
        </p:spPr>
        <p:txBody>
          <a:bodyPr>
            <a:normAutofit/>
          </a:bodyPr>
          <a:lstStyle/>
          <a:p>
            <a:pPr>
              <a:lnSpc>
                <a:spcPct val="150000"/>
              </a:lnSpc>
            </a:pPr>
            <a:r>
              <a:rPr lang="en-US" dirty="0">
                <a:ea typeface="Tahoma" panose="020B0604030504040204" pitchFamily="34" charset="0"/>
              </a:rPr>
              <a:t>CÁC NGHIÊN CỨU</a:t>
            </a:r>
            <a:br>
              <a:rPr lang="en-US" dirty="0">
                <a:ea typeface="Tahoma" panose="020B0604030504040204" pitchFamily="34" charset="0"/>
              </a:rPr>
            </a:br>
            <a:r>
              <a:rPr lang="en-US" dirty="0">
                <a:ea typeface="Tahoma" panose="020B0604030504040204" pitchFamily="34" charset="0"/>
              </a:rPr>
              <a:t>LIÊN QUAN</a:t>
            </a:r>
          </a:p>
        </p:txBody>
      </p:sp>
    </p:spTree>
    <p:extLst>
      <p:ext uri="{BB962C8B-B14F-4D97-AF65-F5344CB8AC3E}">
        <p14:creationId xmlns:p14="http://schemas.microsoft.com/office/powerpoint/2010/main" val="176720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853229" y="1403032"/>
            <a:ext cx="5475290" cy="781188"/>
          </a:xfrm>
        </p:spPr>
        <p:txBody>
          <a:bodyPr/>
          <a:lstStyle/>
          <a:p>
            <a:r>
              <a:rPr lang="en-US" dirty="0">
                <a:latin typeface="Times New Roman" panose="02020603050405020304" pitchFamily="18" charset="0"/>
                <a:cs typeface="Times New Roman" panose="02020603050405020304" pitchFamily="18" charset="0"/>
              </a:rPr>
              <a:t>SẠC THEO CHU KỲ</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736613" y="2209205"/>
            <a:ext cx="4624615" cy="1151194"/>
          </a:xfrm>
        </p:spPr>
        <p:txBody>
          <a:bodyPr>
            <a:normAutofit/>
          </a:bodyPr>
          <a:lstStyle/>
          <a:p>
            <a:pPr marL="0" indent="0">
              <a:buClr>
                <a:schemeClr val="accent2"/>
              </a:buClr>
              <a:buNone/>
            </a:pPr>
            <a:r>
              <a:rPr lang="en-US" dirty="0">
                <a:latin typeface="Times New Roman" panose="02020603050405020304" pitchFamily="18" charset="0"/>
                <a:cs typeface="Times New Roman" panose="02020603050405020304" pitchFamily="18" charset="0"/>
              </a:rPr>
              <a:t>MC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endParaRPr lang="en-US"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a:xfrm>
            <a:off x="6853696" y="1403032"/>
            <a:ext cx="5475600" cy="781188"/>
          </a:xfrm>
        </p:spPr>
        <p:txBody>
          <a:bodyPr/>
          <a:lstStyle/>
          <a:p>
            <a:r>
              <a:rPr lang="en-US" dirty="0">
                <a:latin typeface="Times New Roman" panose="02020603050405020304" pitchFamily="18" charset="0"/>
                <a:cs typeface="Times New Roman" panose="02020603050405020304" pitchFamily="18" charset="0"/>
              </a:rPr>
              <a:t>SẠC THEO YÊU CẦU</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a:xfrm>
            <a:off x="6479402" y="2265967"/>
            <a:ext cx="5048846" cy="781188"/>
          </a:xfrm>
        </p:spPr>
        <p:txBody>
          <a:bodyPr/>
          <a:lstStyle/>
          <a:p>
            <a:pPr marL="0" indent="0">
              <a:buClr>
                <a:schemeClr val="accent2"/>
              </a:buClr>
              <a:buNone/>
            </a:pPr>
            <a:r>
              <a:rPr lang="en-US" dirty="0">
                <a:latin typeface="Times New Roman" panose="02020603050405020304" pitchFamily="18" charset="0"/>
                <a:cs typeface="Times New Roman" panose="02020603050405020304" pitchFamily="18" charset="0"/>
              </a:rPr>
              <a:t>MC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endParaRPr lang="en-US" dirty="0">
              <a:latin typeface="Times New Roman" panose="02020603050405020304" pitchFamily="18" charset="0"/>
              <a:cs typeface="Times New Roman" panose="02020603050405020304" pitchFamily="18" charset="0"/>
            </a:endParaRP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a:p>
        </p:txBody>
      </p:sp>
      <p:pic>
        <p:nvPicPr>
          <p:cNvPr id="22" name="Content Placeholder 50" descr="A picture containing green, computer, light, desk&#10;&#10;Description automatically generated">
            <a:extLst>
              <a:ext uri="{FF2B5EF4-FFF2-40B4-BE49-F238E27FC236}">
                <a16:creationId xmlns:a16="http://schemas.microsoft.com/office/drawing/2014/main" id="{65142445-C9E2-443A-96F6-E6D1E6256DC4}"/>
              </a:ext>
            </a:extLst>
          </p:cNvPr>
          <p:cNvPicPr>
            <a:picLocks noChangeAspect="1"/>
          </p:cNvPicPr>
          <p:nvPr/>
        </p:nvPicPr>
        <p:blipFill>
          <a:blip r:embed="rId3"/>
          <a:stretch>
            <a:fillRect/>
          </a:stretch>
        </p:blipFill>
        <p:spPr>
          <a:xfrm>
            <a:off x="1125355" y="3460645"/>
            <a:ext cx="3937941" cy="2764237"/>
          </a:xfrm>
          <a:prstGeom prst="rect">
            <a:avLst/>
          </a:prstGeom>
          <a:solidFill>
            <a:schemeClr val="bg1"/>
          </a:solidFill>
        </p:spPr>
      </p:pic>
      <p:pic>
        <p:nvPicPr>
          <p:cNvPr id="23" name="Picture 22" descr="A picture containing green, indoor, light, kite&#10;&#10;Description automatically generated">
            <a:extLst>
              <a:ext uri="{FF2B5EF4-FFF2-40B4-BE49-F238E27FC236}">
                <a16:creationId xmlns:a16="http://schemas.microsoft.com/office/drawing/2014/main" id="{4F589F5F-48EB-40CD-8572-8E1BAE9BC456}"/>
              </a:ext>
            </a:extLst>
          </p:cNvPr>
          <p:cNvPicPr>
            <a:picLocks noChangeAspect="1"/>
          </p:cNvPicPr>
          <p:nvPr/>
        </p:nvPicPr>
        <p:blipFill>
          <a:blip r:embed="rId4"/>
          <a:stretch>
            <a:fillRect/>
          </a:stretch>
        </p:blipFill>
        <p:spPr>
          <a:xfrm>
            <a:off x="6479402" y="3296250"/>
            <a:ext cx="3869871" cy="2716455"/>
          </a:xfrm>
          <a:prstGeom prst="rect">
            <a:avLst/>
          </a:prstGeom>
        </p:spPr>
      </p:pic>
      <p:sp>
        <p:nvSpPr>
          <p:cNvPr id="2" name="Rectangle 1">
            <a:extLst>
              <a:ext uri="{FF2B5EF4-FFF2-40B4-BE49-F238E27FC236}">
                <a16:creationId xmlns:a16="http://schemas.microsoft.com/office/drawing/2014/main" id="{0B853533-7C5E-4D72-B178-FC6F88128AB7}"/>
              </a:ext>
            </a:extLst>
          </p:cNvPr>
          <p:cNvSpPr/>
          <p:nvPr/>
        </p:nvSpPr>
        <p:spPr>
          <a:xfrm>
            <a:off x="5925906" y="1516545"/>
            <a:ext cx="5475290" cy="502920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F1A60D-099B-854A-976C-9E3028F40358}"/>
              </a:ext>
            </a:extLst>
          </p:cNvPr>
          <p:cNvSpPr/>
          <p:nvPr/>
        </p:nvSpPr>
        <p:spPr>
          <a:xfrm>
            <a:off x="518678" y="3393814"/>
            <a:ext cx="5060487" cy="2962535"/>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3200" dirty="0">
                <a:latin typeface="Times New Roman" panose="02020603050405020304" pitchFamily="18" charset="0"/>
                <a:cs typeface="Times New Roman" panose="02020603050405020304" pitchFamily="18" charset="0"/>
              </a:rPr>
              <a:t>Lộ trình và thời gian sạc được cố định sẵn, không đáp ứng được sự thay đổi của mạng </a:t>
            </a:r>
          </a:p>
        </p:txBody>
      </p:sp>
      <p:sp>
        <p:nvSpPr>
          <p:cNvPr id="19" name="Title 13">
            <a:extLst>
              <a:ext uri="{FF2B5EF4-FFF2-40B4-BE49-F238E27FC236}">
                <a16:creationId xmlns:a16="http://schemas.microsoft.com/office/drawing/2014/main" id="{B0DB202E-97DE-D049-BC8E-8CB1DF781DDF}"/>
              </a:ext>
            </a:extLst>
          </p:cNvPr>
          <p:cNvSpPr>
            <a:spLocks noGrp="1"/>
          </p:cNvSpPr>
          <p:nvPr>
            <p:ph type="title"/>
          </p:nvPr>
        </p:nvSpPr>
        <p:spPr>
          <a:xfrm>
            <a:off x="518678" y="209028"/>
            <a:ext cx="8333222" cy="1147969"/>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sạc</a:t>
            </a:r>
            <a:r>
              <a:rPr lang="en-US" dirty="0"/>
              <a:t> </a:t>
            </a:r>
            <a:r>
              <a:rPr lang="en-US" dirty="0" err="1"/>
              <a:t>không</a:t>
            </a:r>
            <a:r>
              <a:rPr lang="en-US" dirty="0"/>
              <a:t> </a:t>
            </a:r>
            <a:r>
              <a:rPr lang="en-US" dirty="0" err="1"/>
              <a:t>dây</a:t>
            </a:r>
            <a:r>
              <a:rPr lang="en-US" dirty="0"/>
              <a:t> </a:t>
            </a:r>
          </a:p>
        </p:txBody>
      </p:sp>
      <p:sp>
        <p:nvSpPr>
          <p:cNvPr id="20" name="Rectangle 19">
            <a:extLst>
              <a:ext uri="{FF2B5EF4-FFF2-40B4-BE49-F238E27FC236}">
                <a16:creationId xmlns:a16="http://schemas.microsoft.com/office/drawing/2014/main" id="{84E953A0-663D-5B43-AD35-25C74758F742}"/>
              </a:ext>
            </a:extLst>
          </p:cNvPr>
          <p:cNvSpPr/>
          <p:nvPr/>
        </p:nvSpPr>
        <p:spPr>
          <a:xfrm>
            <a:off x="6133307" y="3393814"/>
            <a:ext cx="5060487" cy="2905779"/>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vi-VN" sz="3200" dirty="0">
                <a:latin typeface="Times New Roman" panose="02020603050405020304" pitchFamily="18" charset="0"/>
                <a:cs typeface="Times New Roman" panose="02020603050405020304" pitchFamily="18" charset="0"/>
              </a:rPr>
              <a:t>Mục tiêu của đồ án</a:t>
            </a:r>
          </a:p>
        </p:txBody>
      </p:sp>
    </p:spTree>
    <p:extLst>
      <p:ext uri="{BB962C8B-B14F-4D97-AF65-F5344CB8AC3E}">
        <p14:creationId xmlns:p14="http://schemas.microsoft.com/office/powerpoint/2010/main" val="1857862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heckerboard(across)">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4287A5E-FC04-465B-9C46-671FB4B73F29}"/>
              </a:ext>
            </a:extLst>
          </p:cNvPr>
          <p:cNvSpPr/>
          <p:nvPr/>
        </p:nvSpPr>
        <p:spPr>
          <a:xfrm>
            <a:off x="0" y="3411876"/>
            <a:ext cx="3679722" cy="2676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a:xfrm>
            <a:off x="10701391" y="6135806"/>
            <a:ext cx="740227" cy="365125"/>
          </a:xfrm>
        </p:spPr>
        <p:txBody>
          <a:bodyPr/>
          <a:lstStyle>
            <a:lvl1pPr algn="r">
              <a:defRPr sz="1200">
                <a:solidFill>
                  <a:schemeClr val="tx1">
                    <a:lumMod val="50000"/>
                    <a:lumOff val="50000"/>
                  </a:schemeClr>
                </a:solidFill>
              </a:defRPr>
            </a:lvl1pPr>
          </a:lstStyle>
          <a:p>
            <a:fld id="{8699F50C-BE38-4BD0-BA84-9B090E1F2B9B}" type="slidenum">
              <a:rPr lang="en-US" smtClean="0"/>
              <a:pPr/>
              <a:t>8</a:t>
            </a:fld>
            <a:endParaRPr lang="en-US"/>
          </a:p>
        </p:txBody>
      </p:sp>
      <p:sp>
        <p:nvSpPr>
          <p:cNvPr id="25" name="Content Placeholder 17">
            <a:extLst>
              <a:ext uri="{FF2B5EF4-FFF2-40B4-BE49-F238E27FC236}">
                <a16:creationId xmlns:a16="http://schemas.microsoft.com/office/drawing/2014/main" id="{7DE891AE-DA43-4B88-AB0C-CE302607F42C}"/>
              </a:ext>
            </a:extLst>
          </p:cNvPr>
          <p:cNvSpPr txBox="1">
            <a:spLocks/>
          </p:cNvSpPr>
          <p:nvPr/>
        </p:nvSpPr>
        <p:spPr>
          <a:xfrm>
            <a:off x="542237" y="2047325"/>
            <a:ext cx="5467467" cy="3044104"/>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chemeClr val="accent2"/>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a:p>
            <a:pPr lvl="1">
              <a:lnSpc>
                <a:spcPct val="150000"/>
              </a:lnSpc>
              <a:buClr>
                <a:schemeClr val="accent2"/>
              </a:buCl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p:txBody>
      </p:sp>
      <p:sp>
        <p:nvSpPr>
          <p:cNvPr id="26" name="Content Placeholder 17">
            <a:extLst>
              <a:ext uri="{FF2B5EF4-FFF2-40B4-BE49-F238E27FC236}">
                <a16:creationId xmlns:a16="http://schemas.microsoft.com/office/drawing/2014/main" id="{AEE9C6B4-C631-44FC-9A51-5EADA33BD410}"/>
              </a:ext>
            </a:extLst>
          </p:cNvPr>
          <p:cNvSpPr txBox="1">
            <a:spLocks/>
          </p:cNvSpPr>
          <p:nvPr/>
        </p:nvSpPr>
        <p:spPr>
          <a:xfrm>
            <a:off x="502191" y="4448343"/>
            <a:ext cx="6076827" cy="1829080"/>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chemeClr val="accent2"/>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a:t>
            </a:r>
            <a:endParaRPr lang="en-US" dirty="0">
              <a:latin typeface="Times New Roman" panose="02020603050405020304" pitchFamily="18" charset="0"/>
              <a:cs typeface="Times New Roman" panose="02020603050405020304" pitchFamily="18" charset="0"/>
            </a:endParaRPr>
          </a:p>
        </p:txBody>
      </p:sp>
      <p:pic>
        <p:nvPicPr>
          <p:cNvPr id="40" name="Picture 39" descr="Shape, polygon&#10;&#10;Description automatically generated">
            <a:extLst>
              <a:ext uri="{FF2B5EF4-FFF2-40B4-BE49-F238E27FC236}">
                <a16:creationId xmlns:a16="http://schemas.microsoft.com/office/drawing/2014/main" id="{217E9BAC-B885-6D43-8E78-46736953EBC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672706" y="2182944"/>
            <a:ext cx="317719" cy="419101"/>
          </a:xfrm>
          <a:prstGeom prst="rect">
            <a:avLst/>
          </a:prstGeom>
        </p:spPr>
      </p:pic>
      <p:pic>
        <p:nvPicPr>
          <p:cNvPr id="41" name="Picture 40" descr="Shape, polygon&#10;&#10;Description automatically generated">
            <a:extLst>
              <a:ext uri="{FF2B5EF4-FFF2-40B4-BE49-F238E27FC236}">
                <a16:creationId xmlns:a16="http://schemas.microsoft.com/office/drawing/2014/main" id="{618F08F7-4C8A-7F4B-AFBD-F892036D217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040766" y="5516083"/>
            <a:ext cx="317719" cy="419101"/>
          </a:xfrm>
          <a:prstGeom prst="rect">
            <a:avLst/>
          </a:prstGeom>
        </p:spPr>
      </p:pic>
      <p:pic>
        <p:nvPicPr>
          <p:cNvPr id="43" name="Picture 42" descr="Shape, polygon&#10;&#10;Description automatically generated">
            <a:extLst>
              <a:ext uri="{FF2B5EF4-FFF2-40B4-BE49-F238E27FC236}">
                <a16:creationId xmlns:a16="http://schemas.microsoft.com/office/drawing/2014/main" id="{F52F6A15-09A3-1545-8D74-A2F720E9ECB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89427" y="2219247"/>
            <a:ext cx="317719" cy="419101"/>
          </a:xfrm>
          <a:prstGeom prst="rect">
            <a:avLst/>
          </a:prstGeom>
        </p:spPr>
      </p:pic>
      <p:pic>
        <p:nvPicPr>
          <p:cNvPr id="44" name="Picture 43" descr="Shape, polygon&#10;&#10;Description automatically generated">
            <a:extLst>
              <a:ext uri="{FF2B5EF4-FFF2-40B4-BE49-F238E27FC236}">
                <a16:creationId xmlns:a16="http://schemas.microsoft.com/office/drawing/2014/main" id="{7393B801-3387-A54A-883B-5C28F7A597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60580" y="5783769"/>
            <a:ext cx="317719" cy="419101"/>
          </a:xfrm>
          <a:prstGeom prst="rect">
            <a:avLst/>
          </a:prstGeom>
        </p:spPr>
      </p:pic>
      <p:pic>
        <p:nvPicPr>
          <p:cNvPr id="45" name="Picture 44" descr="Shape, polygon&#10;&#10;Description automatically generated">
            <a:extLst>
              <a:ext uri="{FF2B5EF4-FFF2-40B4-BE49-F238E27FC236}">
                <a16:creationId xmlns:a16="http://schemas.microsoft.com/office/drawing/2014/main" id="{0E905886-64FA-074E-897F-862ED71AC32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41182" y="2949554"/>
            <a:ext cx="317719" cy="419101"/>
          </a:xfrm>
          <a:prstGeom prst="rect">
            <a:avLst/>
          </a:prstGeom>
        </p:spPr>
      </p:pic>
      <p:pic>
        <p:nvPicPr>
          <p:cNvPr id="48" name="Picture 47" descr="Shape, polygon&#10;&#10;Description automatically generated">
            <a:extLst>
              <a:ext uri="{FF2B5EF4-FFF2-40B4-BE49-F238E27FC236}">
                <a16:creationId xmlns:a16="http://schemas.microsoft.com/office/drawing/2014/main" id="{205FC109-CC0F-6E4E-AAE5-8D4C0BE743F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85545" y="4589703"/>
            <a:ext cx="317719" cy="419101"/>
          </a:xfrm>
          <a:prstGeom prst="rect">
            <a:avLst/>
          </a:prstGeom>
        </p:spPr>
      </p:pic>
      <p:pic>
        <p:nvPicPr>
          <p:cNvPr id="49" name="Picture 48" descr="Shape, polygon&#10;&#10;Description automatically generated">
            <a:extLst>
              <a:ext uri="{FF2B5EF4-FFF2-40B4-BE49-F238E27FC236}">
                <a16:creationId xmlns:a16="http://schemas.microsoft.com/office/drawing/2014/main" id="{DCDC5018-E7CA-984E-82E9-960C2891C2F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545052" y="4458336"/>
            <a:ext cx="317719" cy="419101"/>
          </a:xfrm>
          <a:prstGeom prst="rect">
            <a:avLst/>
          </a:prstGeom>
        </p:spPr>
      </p:pic>
      <p:pic>
        <p:nvPicPr>
          <p:cNvPr id="50" name="Picture 49" descr="A picture containing black, light&#10;&#10;Description automatically generated">
            <a:extLst>
              <a:ext uri="{FF2B5EF4-FFF2-40B4-BE49-F238E27FC236}">
                <a16:creationId xmlns:a16="http://schemas.microsoft.com/office/drawing/2014/main" id="{A9B140B4-2F08-CD49-97F8-58E8D80C79C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088910" y="4134536"/>
            <a:ext cx="613706" cy="846492"/>
          </a:xfrm>
          <a:prstGeom prst="rect">
            <a:avLst/>
          </a:prstGeom>
        </p:spPr>
      </p:pic>
      <p:cxnSp>
        <p:nvCxnSpPr>
          <p:cNvPr id="60" name="Straight Arrow Connector 59">
            <a:extLst>
              <a:ext uri="{FF2B5EF4-FFF2-40B4-BE49-F238E27FC236}">
                <a16:creationId xmlns:a16="http://schemas.microsoft.com/office/drawing/2014/main" id="{5A2713D2-2CBA-BF47-AED4-FB70CD7F715A}"/>
              </a:ext>
            </a:extLst>
          </p:cNvPr>
          <p:cNvCxnSpPr>
            <a:cxnSpLocks/>
          </p:cNvCxnSpPr>
          <p:nvPr/>
        </p:nvCxnSpPr>
        <p:spPr>
          <a:xfrm flipH="1" flipV="1">
            <a:off x="10804288" y="4916151"/>
            <a:ext cx="264149" cy="77076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0EC67A4-E48E-464B-8305-ED761545F1FE}"/>
              </a:ext>
            </a:extLst>
          </p:cNvPr>
          <p:cNvCxnSpPr>
            <a:cxnSpLocks/>
            <a:stCxn id="49" idx="1"/>
          </p:cNvCxnSpPr>
          <p:nvPr/>
        </p:nvCxnSpPr>
        <p:spPr>
          <a:xfrm flipH="1">
            <a:off x="9584546" y="4667887"/>
            <a:ext cx="960506" cy="9457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2" name="Picture 61" descr="Shape, polygon&#10;&#10;Description automatically generated">
            <a:extLst>
              <a:ext uri="{FF2B5EF4-FFF2-40B4-BE49-F238E27FC236}">
                <a16:creationId xmlns:a16="http://schemas.microsoft.com/office/drawing/2014/main" id="{D4237F99-1095-5041-85EB-61C393DDFC1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3614" y="3061870"/>
            <a:ext cx="317719" cy="419101"/>
          </a:xfrm>
          <a:prstGeom prst="rect">
            <a:avLst/>
          </a:prstGeom>
        </p:spPr>
      </p:pic>
      <p:cxnSp>
        <p:nvCxnSpPr>
          <p:cNvPr id="65" name="Straight Arrow Connector 64">
            <a:extLst>
              <a:ext uri="{FF2B5EF4-FFF2-40B4-BE49-F238E27FC236}">
                <a16:creationId xmlns:a16="http://schemas.microsoft.com/office/drawing/2014/main" id="{F2BA33A7-1D5E-0841-B311-0AD0241C5F62}"/>
              </a:ext>
            </a:extLst>
          </p:cNvPr>
          <p:cNvCxnSpPr>
            <a:cxnSpLocks/>
          </p:cNvCxnSpPr>
          <p:nvPr/>
        </p:nvCxnSpPr>
        <p:spPr>
          <a:xfrm flipV="1">
            <a:off x="7677103" y="5028092"/>
            <a:ext cx="215224" cy="92842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FF08D9B-35F1-6A4E-B4CC-842A5E5F8BC2}"/>
              </a:ext>
            </a:extLst>
          </p:cNvPr>
          <p:cNvCxnSpPr>
            <a:cxnSpLocks/>
          </p:cNvCxnSpPr>
          <p:nvPr/>
        </p:nvCxnSpPr>
        <p:spPr>
          <a:xfrm flipV="1">
            <a:off x="8383959" y="4700403"/>
            <a:ext cx="726626" cy="17703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4C8DA19-A22C-2B48-98B7-DF6BD90DFDF6}"/>
              </a:ext>
            </a:extLst>
          </p:cNvPr>
          <p:cNvCxnSpPr>
            <a:cxnSpLocks/>
          </p:cNvCxnSpPr>
          <p:nvPr/>
        </p:nvCxnSpPr>
        <p:spPr>
          <a:xfrm>
            <a:off x="7868176" y="2533413"/>
            <a:ext cx="566315" cy="55494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5FCF254-6AEE-C541-B9C3-5D696E76E6F8}"/>
              </a:ext>
            </a:extLst>
          </p:cNvPr>
          <p:cNvCxnSpPr>
            <a:cxnSpLocks/>
          </p:cNvCxnSpPr>
          <p:nvPr/>
        </p:nvCxnSpPr>
        <p:spPr>
          <a:xfrm>
            <a:off x="8752117" y="3418983"/>
            <a:ext cx="358468" cy="491263"/>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C2A26D7-4D69-E444-A0FE-7AB17269AC1E}"/>
              </a:ext>
            </a:extLst>
          </p:cNvPr>
          <p:cNvCxnSpPr>
            <a:cxnSpLocks/>
          </p:cNvCxnSpPr>
          <p:nvPr/>
        </p:nvCxnSpPr>
        <p:spPr>
          <a:xfrm flipH="1">
            <a:off x="10283325" y="2729665"/>
            <a:ext cx="360287" cy="37500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C27F79D-F586-814D-BF0C-2B2B22624F33}"/>
              </a:ext>
            </a:extLst>
          </p:cNvPr>
          <p:cNvCxnSpPr>
            <a:cxnSpLocks/>
          </p:cNvCxnSpPr>
          <p:nvPr/>
        </p:nvCxnSpPr>
        <p:spPr>
          <a:xfrm flipH="1">
            <a:off x="9550211" y="3475785"/>
            <a:ext cx="343403" cy="592094"/>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3" name="Picture 82" descr="Shape, polygon&#10;&#10;Description automatically generated">
            <a:extLst>
              <a:ext uri="{FF2B5EF4-FFF2-40B4-BE49-F238E27FC236}">
                <a16:creationId xmlns:a16="http://schemas.microsoft.com/office/drawing/2014/main" id="{D43781CD-6B99-9440-BF56-8C0AB12D860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005358" y="2310564"/>
            <a:ext cx="317719" cy="419101"/>
          </a:xfrm>
          <a:prstGeom prst="rect">
            <a:avLst/>
          </a:prstGeom>
        </p:spPr>
      </p:pic>
      <p:pic>
        <p:nvPicPr>
          <p:cNvPr id="84" name="Picture 83" descr="Shape, polygon&#10;&#10;Description automatically generated">
            <a:extLst>
              <a:ext uri="{FF2B5EF4-FFF2-40B4-BE49-F238E27FC236}">
                <a16:creationId xmlns:a16="http://schemas.microsoft.com/office/drawing/2014/main" id="{BDA13B09-9CDF-034A-921A-23D6458CF20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38828" y="3418983"/>
            <a:ext cx="317719" cy="419101"/>
          </a:xfrm>
          <a:prstGeom prst="rect">
            <a:avLst/>
          </a:prstGeom>
        </p:spPr>
      </p:pic>
      <p:pic>
        <p:nvPicPr>
          <p:cNvPr id="85" name="Picture 84" descr="Shape, polygon&#10;&#10;Description automatically generated">
            <a:extLst>
              <a:ext uri="{FF2B5EF4-FFF2-40B4-BE49-F238E27FC236}">
                <a16:creationId xmlns:a16="http://schemas.microsoft.com/office/drawing/2014/main" id="{1CB1F82A-D207-1342-AB5A-D261C06AA2A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112625" y="1880460"/>
            <a:ext cx="317719" cy="419101"/>
          </a:xfrm>
          <a:prstGeom prst="rect">
            <a:avLst/>
          </a:prstGeom>
        </p:spPr>
      </p:pic>
      <p:pic>
        <p:nvPicPr>
          <p:cNvPr id="86" name="Picture 85" descr="Shape, polygon&#10;&#10;Description automatically generated">
            <a:extLst>
              <a:ext uri="{FF2B5EF4-FFF2-40B4-BE49-F238E27FC236}">
                <a16:creationId xmlns:a16="http://schemas.microsoft.com/office/drawing/2014/main" id="{E9CD613A-C172-FC45-B535-4D0016A00E0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771094" y="3352731"/>
            <a:ext cx="317719" cy="419101"/>
          </a:xfrm>
          <a:prstGeom prst="rect">
            <a:avLst/>
          </a:prstGeom>
        </p:spPr>
      </p:pic>
      <p:pic>
        <p:nvPicPr>
          <p:cNvPr id="87" name="Picture 86" descr="Shape, polygon&#10;&#10;Description automatically generated">
            <a:extLst>
              <a:ext uri="{FF2B5EF4-FFF2-40B4-BE49-F238E27FC236}">
                <a16:creationId xmlns:a16="http://schemas.microsoft.com/office/drawing/2014/main" id="{626CB1EF-75FA-5244-BF52-D93E7211135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08049" y="4296073"/>
            <a:ext cx="317719" cy="419101"/>
          </a:xfrm>
          <a:prstGeom prst="rect">
            <a:avLst/>
          </a:prstGeom>
        </p:spPr>
      </p:pic>
      <p:cxnSp>
        <p:nvCxnSpPr>
          <p:cNvPr id="88" name="Straight Arrow Connector 87">
            <a:extLst>
              <a:ext uri="{FF2B5EF4-FFF2-40B4-BE49-F238E27FC236}">
                <a16:creationId xmlns:a16="http://schemas.microsoft.com/office/drawing/2014/main" id="{C1FA30BC-98A5-E847-B01D-D5DD008D8A50}"/>
              </a:ext>
            </a:extLst>
          </p:cNvPr>
          <p:cNvCxnSpPr>
            <a:cxnSpLocks/>
            <a:endCxn id="45" idx="3"/>
          </p:cNvCxnSpPr>
          <p:nvPr/>
        </p:nvCxnSpPr>
        <p:spPr>
          <a:xfrm flipH="1">
            <a:off x="8758901" y="2729665"/>
            <a:ext cx="284200" cy="429440"/>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5B9359F-68C4-F449-8DD4-D3607AD23B60}"/>
              </a:ext>
            </a:extLst>
          </p:cNvPr>
          <p:cNvCxnSpPr>
            <a:cxnSpLocks/>
          </p:cNvCxnSpPr>
          <p:nvPr/>
        </p:nvCxnSpPr>
        <p:spPr>
          <a:xfrm flipH="1">
            <a:off x="9437953" y="2247532"/>
            <a:ext cx="614520" cy="214330"/>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F48FCD5-6184-7248-9E8A-80C973A24EFE}"/>
              </a:ext>
            </a:extLst>
          </p:cNvPr>
          <p:cNvCxnSpPr>
            <a:cxnSpLocks/>
          </p:cNvCxnSpPr>
          <p:nvPr/>
        </p:nvCxnSpPr>
        <p:spPr>
          <a:xfrm flipV="1">
            <a:off x="7267881" y="3838084"/>
            <a:ext cx="418289" cy="457989"/>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2D401FE-3758-E849-963D-9CE8D3FC7292}"/>
              </a:ext>
            </a:extLst>
          </p:cNvPr>
          <p:cNvCxnSpPr>
            <a:cxnSpLocks/>
          </p:cNvCxnSpPr>
          <p:nvPr/>
        </p:nvCxnSpPr>
        <p:spPr>
          <a:xfrm flipV="1">
            <a:off x="7991718" y="3368655"/>
            <a:ext cx="449464" cy="178441"/>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FE0444B-8E3F-6B40-9DD2-573E18A777E3}"/>
              </a:ext>
            </a:extLst>
          </p:cNvPr>
          <p:cNvCxnSpPr>
            <a:cxnSpLocks/>
          </p:cNvCxnSpPr>
          <p:nvPr/>
        </p:nvCxnSpPr>
        <p:spPr>
          <a:xfrm flipH="1" flipV="1">
            <a:off x="10305223" y="3368655"/>
            <a:ext cx="446056" cy="193715"/>
          </a:xfrm>
          <a:prstGeom prst="straightConnector1">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292CD5-F653-6F49-93F4-E34D59B330A1}"/>
              </a:ext>
            </a:extLst>
          </p:cNvPr>
          <p:cNvSpPr/>
          <p:nvPr/>
        </p:nvSpPr>
        <p:spPr>
          <a:xfrm>
            <a:off x="8216450" y="2764027"/>
            <a:ext cx="839837" cy="960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3" name="Oval 92">
            <a:extLst>
              <a:ext uri="{FF2B5EF4-FFF2-40B4-BE49-F238E27FC236}">
                <a16:creationId xmlns:a16="http://schemas.microsoft.com/office/drawing/2014/main" id="{CDD9DEBF-FBA0-6A49-B317-98ECFE9AA590}"/>
              </a:ext>
            </a:extLst>
          </p:cNvPr>
          <p:cNvSpPr/>
          <p:nvPr/>
        </p:nvSpPr>
        <p:spPr>
          <a:xfrm>
            <a:off x="7634469" y="4303324"/>
            <a:ext cx="839837" cy="96094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2" name="Straight Arrow Connector 11">
            <a:extLst>
              <a:ext uri="{FF2B5EF4-FFF2-40B4-BE49-F238E27FC236}">
                <a16:creationId xmlns:a16="http://schemas.microsoft.com/office/drawing/2014/main" id="{F8053A4C-1136-E94D-AB4F-BBC02A87025A}"/>
              </a:ext>
            </a:extLst>
          </p:cNvPr>
          <p:cNvCxnSpPr>
            <a:cxnSpLocks/>
          </p:cNvCxnSpPr>
          <p:nvPr/>
        </p:nvCxnSpPr>
        <p:spPr>
          <a:xfrm flipH="1">
            <a:off x="8600041" y="1998507"/>
            <a:ext cx="158860" cy="60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68B43F2-61A6-C149-A8B4-B5B100D6E26D}"/>
              </a:ext>
            </a:extLst>
          </p:cNvPr>
          <p:cNvSpPr txBox="1"/>
          <p:nvPr/>
        </p:nvSpPr>
        <p:spPr>
          <a:xfrm>
            <a:off x="7752336" y="1464285"/>
            <a:ext cx="219912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r>
              <a:rPr lang="en-VN" dirty="0">
                <a:latin typeface="Times New Roman" panose="02020603050405020304" pitchFamily="18" charset="0"/>
                <a:cs typeface="Times New Roman" panose="02020603050405020304" pitchFamily="18" charset="0"/>
              </a:rPr>
              <a:t>út mạng quan trọng</a:t>
            </a:r>
          </a:p>
        </p:txBody>
      </p:sp>
      <p:sp>
        <p:nvSpPr>
          <p:cNvPr id="94" name="TextBox 93">
            <a:extLst>
              <a:ext uri="{FF2B5EF4-FFF2-40B4-BE49-F238E27FC236}">
                <a16:creationId xmlns:a16="http://schemas.microsoft.com/office/drawing/2014/main" id="{BA6A3AF2-35D7-614F-8649-5992B39CC099}"/>
              </a:ext>
            </a:extLst>
          </p:cNvPr>
          <p:cNvSpPr txBox="1"/>
          <p:nvPr/>
        </p:nvSpPr>
        <p:spPr>
          <a:xfrm>
            <a:off x="8474306" y="5631092"/>
            <a:ext cx="1669111"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r>
              <a:rPr lang="en-VN" dirty="0">
                <a:latin typeface="Times New Roman" panose="02020603050405020304" pitchFamily="18" charset="0"/>
                <a:cs typeface="Times New Roman" panose="02020603050405020304" pitchFamily="18" charset="0"/>
              </a:rPr>
              <a:t>út mạng</a:t>
            </a:r>
          </a:p>
          <a:p>
            <a:r>
              <a:rPr lang="en-VN" dirty="0">
                <a:latin typeface="Times New Roman" panose="02020603050405020304" pitchFamily="18" charset="0"/>
                <a:cs typeface="Times New Roman" panose="02020603050405020304" pitchFamily="18" charset="0"/>
              </a:rPr>
              <a:t>kém quan trọng</a:t>
            </a:r>
          </a:p>
        </p:txBody>
      </p:sp>
      <p:cxnSp>
        <p:nvCxnSpPr>
          <p:cNvPr id="95" name="Straight Arrow Connector 94">
            <a:extLst>
              <a:ext uri="{FF2B5EF4-FFF2-40B4-BE49-F238E27FC236}">
                <a16:creationId xmlns:a16="http://schemas.microsoft.com/office/drawing/2014/main" id="{FF98AFA8-17E6-284E-9596-FCF46097D740}"/>
              </a:ext>
            </a:extLst>
          </p:cNvPr>
          <p:cNvCxnSpPr>
            <a:cxnSpLocks/>
            <a:endCxn id="93" idx="5"/>
          </p:cNvCxnSpPr>
          <p:nvPr/>
        </p:nvCxnSpPr>
        <p:spPr>
          <a:xfrm flipH="1" flipV="1">
            <a:off x="8351315" y="5123542"/>
            <a:ext cx="285053" cy="455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itle 21">
            <a:extLst>
              <a:ext uri="{FF2B5EF4-FFF2-40B4-BE49-F238E27FC236}">
                <a16:creationId xmlns:a16="http://schemas.microsoft.com/office/drawing/2014/main" id="{0ED5E39E-EEA8-7344-8482-AFF254692CCD}"/>
              </a:ext>
            </a:extLst>
          </p:cNvPr>
          <p:cNvSpPr>
            <a:spLocks noGrp="1"/>
          </p:cNvSpPr>
          <p:nvPr>
            <p:ph type="title"/>
          </p:nvPr>
        </p:nvSpPr>
        <p:spPr/>
        <p:txBody>
          <a:bodyPr/>
          <a:lstStyle/>
          <a:p>
            <a:r>
              <a:rPr lang="en-VN" dirty="0"/>
              <a:t>Vấn đề của các giải pháp hiện tại </a:t>
            </a:r>
          </a:p>
        </p:txBody>
      </p:sp>
    </p:spTree>
    <p:extLst>
      <p:ext uri="{BB962C8B-B14F-4D97-AF65-F5344CB8AC3E}">
        <p14:creationId xmlns:p14="http://schemas.microsoft.com/office/powerpoint/2010/main" val="3303986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1"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4DF2E04-7632-4FED-B0BF-8FB243D982A3}"/>
              </a:ext>
            </a:extLst>
          </p:cNvPr>
          <p:cNvSpPr txBox="1"/>
          <p:nvPr/>
        </p:nvSpPr>
        <p:spPr>
          <a:xfrm>
            <a:off x="3365865" y="2613391"/>
            <a:ext cx="1040670" cy="1631216"/>
          </a:xfrm>
          <a:prstGeom prst="rect">
            <a:avLst/>
          </a:prstGeom>
          <a:noFill/>
        </p:spPr>
        <p:txBody>
          <a:bodyPr wrap="none" rtlCol="0">
            <a:spAutoFit/>
          </a:bodyPr>
          <a:lstStyle/>
          <a:p>
            <a:r>
              <a:rPr lang="en-US" sz="10000" b="1">
                <a:solidFill>
                  <a:schemeClr val="bg1"/>
                </a:solidFill>
                <a:latin typeface="Arial Black" panose="020B0A04020102020204" pitchFamily="34" charset="0"/>
              </a:rPr>
              <a:t>3</a:t>
            </a:r>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631672" y="2045934"/>
            <a:ext cx="5395865" cy="2411765"/>
          </a:xfrm>
        </p:spPr>
        <p:txBody>
          <a:bodyPr>
            <a:noAutofit/>
          </a:bodyPr>
          <a:lstStyle/>
          <a:p>
            <a:r>
              <a:rPr lang="en-US" dirty="0">
                <a:ea typeface="Tahoma" panose="020B0604030504040204" pitchFamily="34" charset="0"/>
              </a:rPr>
              <a:t>MỤC TIÊU  </a:t>
            </a:r>
            <a:br>
              <a:rPr lang="en-US" dirty="0">
                <a:ea typeface="Tahoma" panose="020B0604030504040204" pitchFamily="34" charset="0"/>
              </a:rPr>
            </a:br>
            <a:r>
              <a:rPr lang="en-US" dirty="0">
                <a:ea typeface="Tahoma" panose="020B0604030504040204" pitchFamily="34" charset="0"/>
              </a:rPr>
              <a:t>VÀ GIẢI PHÁP</a:t>
            </a:r>
          </a:p>
        </p:txBody>
      </p:sp>
    </p:spTree>
    <p:extLst>
      <p:ext uri="{BB962C8B-B14F-4D97-AF65-F5344CB8AC3E}">
        <p14:creationId xmlns:p14="http://schemas.microsoft.com/office/powerpoint/2010/main" val="173067280"/>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4B44E75BD420458AE15888C229A48C" ma:contentTypeVersion="13" ma:contentTypeDescription="Create a new document." ma:contentTypeScope="" ma:versionID="e7499bc8e8df6a89f4387db5c9d999cc">
  <xsd:schema xmlns:xsd="http://www.w3.org/2001/XMLSchema" xmlns:xs="http://www.w3.org/2001/XMLSchema" xmlns:p="http://schemas.microsoft.com/office/2006/metadata/properties" xmlns:ns3="1ddab958-c43b-40d9-826f-7adf56927d11" xmlns:ns4="04bf7e9b-bf85-4c3a-b818-ae0a30717846" targetNamespace="http://schemas.microsoft.com/office/2006/metadata/properties" ma:root="true" ma:fieldsID="0cda620ccfcc234e79edc969de96aa4f" ns3:_="" ns4:_="">
    <xsd:import namespace="1ddab958-c43b-40d9-826f-7adf56927d11"/>
    <xsd:import namespace="04bf7e9b-bf85-4c3a-b818-ae0a3071784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dab958-c43b-40d9-826f-7adf56927d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bf7e9b-bf85-4c3a-b818-ae0a3071784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1ddab958-c43b-40d9-826f-7adf56927d11"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93A0B750-3093-4A4E-BB6C-C9977742B0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dab958-c43b-40d9-826f-7adf56927d11"/>
    <ds:schemaRef ds:uri="04bf7e9b-bf85-4c3a-b818-ae0a307178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1ddab958-c43b-40d9-826f-7adf56927d11"/>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6803</TotalTime>
  <Words>3664</Words>
  <Application>Microsoft Office PowerPoint</Application>
  <PresentationFormat>Widescreen</PresentationFormat>
  <Paragraphs>396</Paragraphs>
  <Slides>40</Slides>
  <Notes>25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Arial Black</vt:lpstr>
      <vt:lpstr>Calibri</vt:lpstr>
      <vt:lpstr>Cambria Math</vt:lpstr>
      <vt:lpstr>Gill Sans SemiBold</vt:lpstr>
      <vt:lpstr>NexusSerif</vt:lpstr>
      <vt:lpstr>Tahoma (Body)</vt:lpstr>
      <vt:lpstr>Times New Roman</vt:lpstr>
      <vt:lpstr>Wingdings</vt:lpstr>
      <vt:lpstr>Office Theme</vt:lpstr>
      <vt:lpstr>Đề xuất thuật toán sạc không dây  ứng dụng học tăng cường sâu đảm bảo  tính bao phủ và tính kết nối  trong mạng cảm biến có khả năng sạc không dây</vt:lpstr>
      <vt:lpstr>PowerPoint Presentation</vt:lpstr>
      <vt:lpstr>GIỚI THIỆU ĐỀ TÀI</vt:lpstr>
      <vt:lpstr>Mạng cảm biến không dây</vt:lpstr>
      <vt:lpstr>Mạng cảm biến không dây</vt:lpstr>
      <vt:lpstr>CÁC NGHIÊN CỨU LIÊN QUAN</vt:lpstr>
      <vt:lpstr>Các phương pháp sạc không dây </vt:lpstr>
      <vt:lpstr>Vấn đề của các giải pháp hiện tại </vt:lpstr>
      <vt:lpstr>MỤC TIÊU   VÀ GIẢI PHÁP</vt:lpstr>
      <vt:lpstr>Mục tiêu</vt:lpstr>
      <vt:lpstr>Phát biểu bài toán (1)</vt:lpstr>
      <vt:lpstr>Phát biểu bài toán (2)</vt:lpstr>
      <vt:lpstr>Phát biểu bài toán (3)</vt:lpstr>
      <vt:lpstr>Ý tưởng chính </vt:lpstr>
      <vt:lpstr>GIẢI THUẬT  ĐỀ XUẤT</vt:lpstr>
      <vt:lpstr>Thuật toán xác định thời gian dừng sạc tối ưu </vt:lpstr>
      <vt:lpstr>PowerPoint Presentation</vt:lpstr>
      <vt:lpstr>Thuật toán xác định thời gian dừng sạc tối ưu </vt:lpstr>
      <vt:lpstr>Thuật toán xác định điểm sạc tối ưu</vt:lpstr>
      <vt:lpstr>Thuật toán xác định điểm dừng sạc tối ưu </vt:lpstr>
      <vt:lpstr>Học tăng cường sâu </vt:lpstr>
      <vt:lpstr>PowerPoint Presentation</vt:lpstr>
      <vt:lpstr>Mô hình Deep Q-learning</vt:lpstr>
      <vt:lpstr>Thuật toán tìm điểm dừng sạc tối ưu sử dụng DQN</vt:lpstr>
      <vt:lpstr>Thuật toán tìm điểm dừng sạc tối ưu sử dụng DQN</vt:lpstr>
      <vt:lpstr>Thuật toán tìm điểm dừng sạc tối ưu sử dụng DQN</vt:lpstr>
      <vt:lpstr>Thuật toán tìm điểm dừng sạc tối ưu sử dụng DQN</vt:lpstr>
      <vt:lpstr>Hàm phần thưởng </vt:lpstr>
      <vt:lpstr>ĐÁNH GIÁ  THỰC NGHIỆM</vt:lpstr>
      <vt:lpstr>PowerPoint Presentation</vt:lpstr>
      <vt:lpstr>Ảnh hưởng của ngưỡng an toàn cảm biến (tham số 𝛉)</vt:lpstr>
      <vt:lpstr>Các kịch bản thí nghiệm</vt:lpstr>
      <vt:lpstr>Ảnh hưởng thay đổi số lượng mục tiêu theo dõi</vt:lpstr>
      <vt:lpstr>      Ảnh hưởng thay đổi số lượng nút cảm biến </vt:lpstr>
      <vt:lpstr>Ảnh hưởng thay đổi tỉ lệ gửi tin của nút cảm biến</vt:lpstr>
      <vt:lpstr>Số lượng nút còn sống và mục tiêu theo dõi</vt:lpstr>
      <vt:lpstr>KẾT LUẬN &amp; HƯỚNG PHÁT TRIỂN</vt:lpstr>
      <vt:lpstr>KẾT LUẬN</vt:lpstr>
      <vt:lpstr>HẠN CHẾ &amp;  HƯỚNG PHÁT TRIỂN</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xuất thuật toán sạc không dây  ứng dụng học tăng cường sâu đảm bảo  tính bao phủ và tính kết nối  trong mạng cảm biến có khả năng sạc không dây</dc:title>
  <dc:creator>Viktor Nguyen</dc:creator>
  <cp:lastModifiedBy>Viktor Nguyen</cp:lastModifiedBy>
  <cp:revision>132</cp:revision>
  <dcterms:created xsi:type="dcterms:W3CDTF">2021-06-29T16:13:13Z</dcterms:created>
  <dcterms:modified xsi:type="dcterms:W3CDTF">2021-07-09T05:58:25Z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0x010100614B44E75BD420458AE15888C229A48C</vt:lpwstr>
  </property>
</Properties>
</file>