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4" r:id="rId2"/>
    <p:sldId id="271" r:id="rId3"/>
    <p:sldId id="268" r:id="rId4"/>
    <p:sldId id="273" r:id="rId5"/>
    <p:sldId id="27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FF0066"/>
    <a:srgbClr val="FF3399"/>
    <a:srgbClr val="008080"/>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8538" autoAdjust="0"/>
  </p:normalViewPr>
  <p:slideViewPr>
    <p:cSldViewPr snapToGrid="0">
      <p:cViewPr varScale="1">
        <p:scale>
          <a:sx n="58" d="100"/>
          <a:sy n="58" d="100"/>
        </p:scale>
        <p:origin x="450" y="60"/>
      </p:cViewPr>
      <p:guideLst/>
    </p:cSldViewPr>
  </p:slideViewPr>
  <p:notesTextViewPr>
    <p:cViewPr>
      <p:scale>
        <a:sx n="1" d="1"/>
        <a:sy n="1" d="1"/>
      </p:scale>
      <p:origin x="0" y="0"/>
    </p:cViewPr>
  </p:notesTextViewPr>
  <p:notesViewPr>
    <p:cSldViewPr snapToGrid="0">
      <p:cViewPr varScale="1">
        <p:scale>
          <a:sx n="65" d="100"/>
          <a:sy n="65" d="100"/>
        </p:scale>
        <p:origin x="265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Mong muốn </a:t>
            </a:r>
            <a:r>
              <a:rPr lang="en-US"/>
              <a:t>của </a:t>
            </a:r>
            <a:r>
              <a:rPr lang="en-US" smtClean="0"/>
              <a:t>người</a:t>
            </a:r>
            <a:r>
              <a:rPr lang="en-US" baseline="0" smtClean="0"/>
              <a:t> dùng</a:t>
            </a:r>
            <a:endParaRPr lang="en-US"/>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Mong muốn của khách hàng</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6"/>
              </a:solidFill>
              <a:ln w="19050">
                <a:solidFill>
                  <a:schemeClr val="lt1"/>
                </a:solidFill>
              </a:ln>
              <a:effectLst/>
            </c:spPr>
          </c:dPt>
          <c:dPt>
            <c:idx val="3"/>
            <c:bubble3D val="0"/>
            <c:spPr>
              <a:solidFill>
                <a:schemeClr val="bg2"/>
              </a:solidFill>
              <a:ln w="19050">
                <a:solidFill>
                  <a:schemeClr val="lt1"/>
                </a:solidFill>
              </a:ln>
              <a:effectLst/>
            </c:spPr>
          </c:dPt>
          <c:cat>
            <c:strRef>
              <c:f>Sheet1!$A$2:$A$5</c:f>
              <c:strCache>
                <c:ptCount val="4"/>
                <c:pt idx="0">
                  <c:v>Thông tin về địa điểm du lịch</c:v>
                </c:pt>
                <c:pt idx="1">
                  <c:v>Tìm kiếm đường đi dễ dàng</c:v>
                </c:pt>
                <c:pt idx="2">
                  <c:v>Có các gợi ý, chỉ dẫn cần thiết</c:v>
                </c:pt>
                <c:pt idx="3">
                  <c:v>Nhu cầu khác</c:v>
                </c:pt>
              </c:strCache>
            </c:strRef>
          </c:cat>
          <c:val>
            <c:numRef>
              <c:f>Sheet1!$B$2:$B$5</c:f>
              <c:numCache>
                <c:formatCode>General</c:formatCode>
                <c:ptCount val="4"/>
                <c:pt idx="0">
                  <c:v>35</c:v>
                </c:pt>
                <c:pt idx="1">
                  <c:v>28</c:v>
                </c:pt>
                <c:pt idx="2">
                  <c:v>32</c:v>
                </c:pt>
                <c:pt idx="3">
                  <c:v>5</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Các phần mềm hiện tại</c:v>
                </c:pt>
              </c:strCache>
            </c:strRef>
          </c:tx>
          <c:dPt>
            <c:idx val="0"/>
            <c:bubble3D val="0"/>
            <c:spPr>
              <a:solidFill>
                <a:schemeClr val="accent1"/>
              </a:solidFill>
              <a:ln w="19050">
                <a:solidFill>
                  <a:schemeClr val="lt1"/>
                </a:solidFill>
              </a:ln>
              <a:effectLst/>
            </c:spPr>
          </c:dPt>
          <c:dPt>
            <c:idx val="1"/>
            <c:bubble3D val="0"/>
            <c:spPr>
              <a:solidFill>
                <a:srgbClr val="FF0000"/>
              </a:solidFill>
              <a:ln w="19050">
                <a:solidFill>
                  <a:schemeClr val="lt1"/>
                </a:solidFill>
              </a:ln>
              <a:effectLst/>
            </c:spPr>
          </c:dPt>
          <c:dPt>
            <c:idx val="2"/>
            <c:bubble3D val="0"/>
            <c:spPr>
              <a:solidFill>
                <a:schemeClr val="accent6"/>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3"/>
                <c:pt idx="0">
                  <c:v>Google map</c:v>
                </c:pt>
                <c:pt idx="1">
                  <c:v>Foody app</c:v>
                </c:pt>
                <c:pt idx="2">
                  <c:v>Phần mềm khác</c:v>
                </c:pt>
              </c:strCache>
            </c:strRef>
          </c:cat>
          <c:val>
            <c:numRef>
              <c:f>Sheet1!$B$2:$B$5</c:f>
              <c:numCache>
                <c:formatCode>General</c:formatCode>
                <c:ptCount val="4"/>
                <c:pt idx="0">
                  <c:v>85</c:v>
                </c:pt>
                <c:pt idx="1">
                  <c:v>10</c:v>
                </c:pt>
                <c:pt idx="2">
                  <c:v>5</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Nguồn thông tin du lịch của người dùng</c:v>
                </c:pt>
              </c:strCache>
            </c:strRef>
          </c:tx>
          <c:dPt>
            <c:idx val="0"/>
            <c:bubble3D val="0"/>
            <c:spPr>
              <a:solidFill>
                <a:schemeClr val="accent1"/>
              </a:solidFill>
              <a:ln w="19050">
                <a:solidFill>
                  <a:schemeClr val="lt1"/>
                </a:solidFill>
              </a:ln>
              <a:effectLst/>
            </c:spPr>
          </c:dPt>
          <c:dPt>
            <c:idx val="1"/>
            <c:bubble3D val="0"/>
            <c:spPr>
              <a:solidFill>
                <a:schemeClr val="accent6"/>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3"/>
                <c:pt idx="0">
                  <c:v>Từ bạn bè, người thân</c:v>
                </c:pt>
                <c:pt idx="1">
                  <c:v>Từ internet</c:v>
                </c:pt>
                <c:pt idx="2">
                  <c:v>Dùng các app mobie</c:v>
                </c:pt>
              </c:strCache>
            </c:strRef>
          </c:cat>
          <c:val>
            <c:numRef>
              <c:f>Sheet1!$B$2:$B$5</c:f>
              <c:numCache>
                <c:formatCode>General</c:formatCode>
                <c:ptCount val="4"/>
                <c:pt idx="0">
                  <c:v>39</c:v>
                </c:pt>
                <c:pt idx="1">
                  <c:v>45</c:v>
                </c:pt>
                <c:pt idx="2">
                  <c:v>16</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E0F984-768A-4484-8460-FA6DA1C1FF53}" type="datetimeFigureOut">
              <a:rPr lang="en-US" smtClean="0"/>
              <a:t>9/23/2015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866B3-D52A-4FA5-8864-EDD3EDDFB39E}" type="slidenum">
              <a:rPr lang="en-US" smtClean="0"/>
              <a:t>‹#›</a:t>
            </a:fld>
            <a:endParaRPr lang="en-US"/>
          </a:p>
        </p:txBody>
      </p:sp>
    </p:spTree>
    <p:extLst>
      <p:ext uri="{BB962C8B-B14F-4D97-AF65-F5344CB8AC3E}">
        <p14:creationId xmlns:p14="http://schemas.microsoft.com/office/powerpoint/2010/main" val="338720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Thiếu</a:t>
            </a:r>
            <a:r>
              <a:rPr lang="en-US" baseline="0" smtClean="0"/>
              <a:t> thông tin về các địa điểm du lịch danh lam thắng cảnh</a:t>
            </a:r>
          </a:p>
          <a:p>
            <a:r>
              <a:rPr lang="en-US" baseline="0" smtClean="0"/>
              <a:t>Khó khăn trong việc tìm kiếm đường đi</a:t>
            </a:r>
            <a:br>
              <a:rPr lang="en-US" baseline="0" smtClean="0"/>
            </a:br>
            <a:r>
              <a:rPr lang="en-US" baseline="0" smtClean="0"/>
              <a:t>Không có chỉ dẫn, gợi ý cần thiết</a:t>
            </a:r>
            <a:endParaRPr lang="en-US"/>
          </a:p>
        </p:txBody>
      </p:sp>
      <p:sp>
        <p:nvSpPr>
          <p:cNvPr id="4" name="Slide Number Placeholder 3"/>
          <p:cNvSpPr>
            <a:spLocks noGrp="1"/>
          </p:cNvSpPr>
          <p:nvPr>
            <p:ph type="sldNum" sz="quarter" idx="10"/>
          </p:nvPr>
        </p:nvSpPr>
        <p:spPr/>
        <p:txBody>
          <a:bodyPr/>
          <a:lstStyle/>
          <a:p>
            <a:fld id="{414866B3-D52A-4FA5-8864-EDD3EDDFB39E}" type="slidenum">
              <a:rPr lang="en-US" smtClean="0"/>
              <a:t>1</a:t>
            </a:fld>
            <a:endParaRPr lang="en-US"/>
          </a:p>
        </p:txBody>
      </p:sp>
    </p:spTree>
    <p:extLst>
      <p:ext uri="{BB962C8B-B14F-4D97-AF65-F5344CB8AC3E}">
        <p14:creationId xmlns:p14="http://schemas.microsoft.com/office/powerpoint/2010/main" val="3150813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t>Giới thiệu về các danh lam thắng cảnh, địa điểm nổi tiếng.</a:t>
            </a:r>
          </a:p>
          <a:p>
            <a:pPr lvl="0"/>
            <a:r>
              <a:rPr lang="en-US"/>
              <a:t>Hướng dẫn khách đi đến địa điểm (xe buýt, taxi, đi bộ …) </a:t>
            </a:r>
          </a:p>
          <a:p>
            <a:pPr lvl="0"/>
            <a:r>
              <a:rPr lang="en-US"/>
              <a:t>Gợi ý địa điểm ăn uống, nghỉ ngơi cho khách. </a:t>
            </a:r>
          </a:p>
          <a:p>
            <a:pPr lvl="0"/>
            <a:r>
              <a:rPr lang="en-US"/>
              <a:t>Có bảng giá tham khảo các dịch vụ</a:t>
            </a:r>
          </a:p>
          <a:p>
            <a:pPr lvl="0"/>
            <a:r>
              <a:rPr lang="en-US"/>
              <a:t>Cảnh báo các vấn đề về thời tiết</a:t>
            </a:r>
          </a:p>
          <a:p>
            <a:pPr lvl="0"/>
            <a:r>
              <a:rPr lang="en-US"/>
              <a:t>Có danh mục các số gọi khẩn cấp</a:t>
            </a:r>
          </a:p>
          <a:p>
            <a:endParaRPr lang="en-US"/>
          </a:p>
        </p:txBody>
      </p:sp>
      <p:sp>
        <p:nvSpPr>
          <p:cNvPr id="4" name="Slide Number Placeholder 3"/>
          <p:cNvSpPr>
            <a:spLocks noGrp="1"/>
          </p:cNvSpPr>
          <p:nvPr>
            <p:ph type="sldNum" sz="quarter" idx="10"/>
          </p:nvPr>
        </p:nvSpPr>
        <p:spPr/>
        <p:txBody>
          <a:bodyPr/>
          <a:lstStyle/>
          <a:p>
            <a:fld id="{414866B3-D52A-4FA5-8864-EDD3EDDFB39E}" type="slidenum">
              <a:rPr lang="en-US" smtClean="0"/>
              <a:t>2</a:t>
            </a:fld>
            <a:endParaRPr lang="en-US"/>
          </a:p>
        </p:txBody>
      </p:sp>
      <p:pic>
        <p:nvPicPr>
          <p:cNvPr id="5" name="Picture 6" descr="cancelled, close, delete, exit, no, reject, wron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2299" y="1313907"/>
            <a:ext cx="1219200"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399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4866B3-D52A-4FA5-8864-EDD3EDDFB39E}" type="slidenum">
              <a:rPr lang="en-US" smtClean="0"/>
              <a:t>3</a:t>
            </a:fld>
            <a:endParaRPr lang="en-US"/>
          </a:p>
        </p:txBody>
      </p:sp>
    </p:spTree>
    <p:extLst>
      <p:ext uri="{BB962C8B-B14F-4D97-AF65-F5344CB8AC3E}">
        <p14:creationId xmlns:p14="http://schemas.microsoft.com/office/powerpoint/2010/main" val="2765670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Thống</a:t>
            </a:r>
            <a:r>
              <a:rPr lang="en-US" baseline="0" smtClean="0"/>
              <a:t> kê năm 2014</a:t>
            </a:r>
            <a:br>
              <a:rPr lang="en-US" baseline="0" smtClean="0"/>
            </a:br>
            <a:r>
              <a:rPr lang="en-US" baseline="0" smtClean="0"/>
              <a:t>Nguồn: http://vietnamtourism.gov.vn/index.php/cat/1205(Bộ văn hóa, thể thao và du lịch)</a:t>
            </a:r>
          </a:p>
          <a:p>
            <a:endParaRPr lang="en-US" baseline="0" smtClean="0"/>
          </a:p>
          <a:p>
            <a:r>
              <a:rPr lang="en-US" baseline="0" smtClean="0"/>
              <a:t>- Việt Nam thị trường du lịch rất năng động với nhiều danh lam thắng cảnh, có văn hóa đặc trưng, thú vị cùng nền chính trị ổn định thu hút rất nhiều du khách quốc tế. Những năm gần đây thị trường nội địa là mảnh đất màu mỡ của nghành du lịch, người dân bắt đầu có xu hướng đi du lịch nhiều hơn.</a:t>
            </a:r>
            <a:endParaRPr lang="en-US"/>
          </a:p>
        </p:txBody>
      </p:sp>
      <p:sp>
        <p:nvSpPr>
          <p:cNvPr id="4" name="Slide Number Placeholder 3"/>
          <p:cNvSpPr>
            <a:spLocks noGrp="1"/>
          </p:cNvSpPr>
          <p:nvPr>
            <p:ph type="sldNum" sz="quarter" idx="10"/>
          </p:nvPr>
        </p:nvSpPr>
        <p:spPr/>
        <p:txBody>
          <a:bodyPr/>
          <a:lstStyle/>
          <a:p>
            <a:fld id="{414866B3-D52A-4FA5-8864-EDD3EDDFB39E}" type="slidenum">
              <a:rPr lang="en-US" smtClean="0"/>
              <a:t>4</a:t>
            </a:fld>
            <a:endParaRPr lang="en-US"/>
          </a:p>
        </p:txBody>
      </p:sp>
    </p:spTree>
    <p:extLst>
      <p:ext uri="{BB962C8B-B14F-4D97-AF65-F5344CB8AC3E}">
        <p14:creationId xmlns:p14="http://schemas.microsoft.com/office/powerpoint/2010/main" val="3792296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Theo</a:t>
            </a:r>
            <a:r>
              <a:rPr lang="en-US" baseline="0" smtClean="0"/>
              <a:t> khảo sát nhu cầu về du lịch của người dùng tập trung vào việc tìm kiếm địa điểm, danh lam thắng cảnh đẹp. Người dùng thường thiếu thông tin, không có các chỉ dẫn, gợi ý về giá cả, nhà trọ,…</a:t>
            </a:r>
          </a:p>
          <a:p>
            <a:r>
              <a:rPr lang="en-US" baseline="0" smtClean="0"/>
              <a:t>- Nguồn tìm kiếm thông tin còn rất hạn chế: chủ yếu từ bạn bè, người thân hay từ internet. Chưa tận dụng được chiếc smartphone rất tiện dụng nhanh chóng để du lịch dễ dàng hơn bao giờ hết.</a:t>
            </a:r>
          </a:p>
          <a:p>
            <a:r>
              <a:rPr lang="en-US" baseline="0" smtClean="0"/>
              <a:t>- Các phần mềm hiện tại chưa đáp ứng được nhu cầu. Phần lớn chỉ sử dụng google map với tính năng hạn chế(chỉ dùng cho chỉ đường).</a:t>
            </a:r>
            <a:endParaRPr lang="en-US"/>
          </a:p>
        </p:txBody>
      </p:sp>
      <p:sp>
        <p:nvSpPr>
          <p:cNvPr id="4" name="Slide Number Placeholder 3"/>
          <p:cNvSpPr>
            <a:spLocks noGrp="1"/>
          </p:cNvSpPr>
          <p:nvPr>
            <p:ph type="sldNum" sz="quarter" idx="10"/>
          </p:nvPr>
        </p:nvSpPr>
        <p:spPr/>
        <p:txBody>
          <a:bodyPr/>
          <a:lstStyle/>
          <a:p>
            <a:fld id="{414866B3-D52A-4FA5-8864-EDD3EDDFB39E}" type="slidenum">
              <a:rPr lang="en-US" smtClean="0"/>
              <a:t>5</a:t>
            </a:fld>
            <a:endParaRPr lang="en-US"/>
          </a:p>
        </p:txBody>
      </p:sp>
    </p:spTree>
    <p:extLst>
      <p:ext uri="{BB962C8B-B14F-4D97-AF65-F5344CB8AC3E}">
        <p14:creationId xmlns:p14="http://schemas.microsoft.com/office/powerpoint/2010/main" val="4266816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489EFF-3AF9-42EA-BC1A-94C6CDCEDD32}" type="datetimeFigureOut">
              <a:rPr lang="en-US" smtClean="0"/>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08550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489EFF-3AF9-42EA-BC1A-94C6CDCEDD32}" type="datetimeFigureOut">
              <a:rPr lang="en-US" smtClean="0"/>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01750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489EFF-3AF9-42EA-BC1A-94C6CDCEDD32}" type="datetimeFigureOut">
              <a:rPr lang="en-US" smtClean="0"/>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101358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489EFF-3AF9-42EA-BC1A-94C6CDCEDD32}" type="datetimeFigureOut">
              <a:rPr lang="en-US" smtClean="0"/>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381832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489EFF-3AF9-42EA-BC1A-94C6CDCEDD32}" type="datetimeFigureOut">
              <a:rPr lang="en-US" smtClean="0"/>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712553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489EFF-3AF9-42EA-BC1A-94C6CDCEDD32}" type="datetimeFigureOut">
              <a:rPr lang="en-US" smtClean="0"/>
              <a:t>9/23/2015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34992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489EFF-3AF9-42EA-BC1A-94C6CDCEDD32}" type="datetimeFigureOut">
              <a:rPr lang="en-US" smtClean="0"/>
              <a:t>9/23/2015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0471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489EFF-3AF9-42EA-BC1A-94C6CDCEDD32}" type="datetimeFigureOut">
              <a:rPr lang="en-US" smtClean="0"/>
              <a:t>9/23/2015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80969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489EFF-3AF9-42EA-BC1A-94C6CDCEDD32}" type="datetimeFigureOut">
              <a:rPr lang="en-US" smtClean="0"/>
              <a:t>9/23/2015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186658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489EFF-3AF9-42EA-BC1A-94C6CDCEDD32}" type="datetimeFigureOut">
              <a:rPr lang="en-US" smtClean="0"/>
              <a:t>9/23/2015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85010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489EFF-3AF9-42EA-BC1A-94C6CDCEDD32}" type="datetimeFigureOut">
              <a:rPr lang="en-US" smtClean="0"/>
              <a:t>9/23/2015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563142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89EFF-3AF9-42EA-BC1A-94C6CDCEDD32}" type="datetimeFigureOut">
              <a:rPr lang="en-US" smtClean="0"/>
              <a:t>9/23/2015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51628B-B711-4D44-8D35-0F575EAEB34E}" type="slidenum">
              <a:rPr lang="en-US" smtClean="0"/>
              <a:t>‹#›</a:t>
            </a:fld>
            <a:endParaRPr lang="en-US"/>
          </a:p>
        </p:txBody>
      </p:sp>
    </p:spTree>
    <p:extLst>
      <p:ext uri="{BB962C8B-B14F-4D97-AF65-F5344CB8AC3E}">
        <p14:creationId xmlns:p14="http://schemas.microsoft.com/office/powerpoint/2010/main" val="3835963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g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ctr"/>
            <a:r>
              <a:rPr lang="en-US" b="1" smtClean="0">
                <a:solidFill>
                  <a:srgbClr val="FF0066"/>
                </a:solidFill>
              </a:rPr>
              <a:t>Vấn đề</a:t>
            </a:r>
            <a:endParaRPr lang="en-US" b="1">
              <a:solidFill>
                <a:srgbClr val="FF0066"/>
              </a:solidFill>
            </a:endParaRPr>
          </a:p>
        </p:txBody>
      </p:sp>
      <p:sp>
        <p:nvSpPr>
          <p:cNvPr id="5" name="Rectangle 4"/>
          <p:cNvSpPr/>
          <p:nvPr/>
        </p:nvSpPr>
        <p:spPr>
          <a:xfrm>
            <a:off x="3497481" y="5295826"/>
            <a:ext cx="5517857" cy="553998"/>
          </a:xfrm>
          <a:prstGeom prst="rect">
            <a:avLst/>
          </a:prstGeom>
          <a:noFill/>
        </p:spPr>
        <p:txBody>
          <a:bodyPr wrap="square" lIns="91440" tIns="45720" rIns="91440" bIns="45720">
            <a:spAutoFit/>
          </a:bodyPr>
          <a:lstStyle/>
          <a:p>
            <a:pPr algn="ctr"/>
            <a:r>
              <a:rPr lang="en-US" sz="3000" smtClean="0">
                <a:ln w="0"/>
                <a:solidFill>
                  <a:schemeClr val="accent1"/>
                </a:solidFill>
                <a:effectLst>
                  <a:outerShdw blurRad="38100" dist="25400" dir="5400000" algn="ctr" rotWithShape="0">
                    <a:srgbClr val="6E747A">
                      <a:alpha val="43000"/>
                    </a:srgbClr>
                  </a:outerShdw>
                </a:effectLst>
              </a:rPr>
              <a:t>Khó tìm đường</a:t>
            </a:r>
            <a:endParaRPr lang="en-US" sz="3000" b="0" cap="none" spc="0">
              <a:ln w="0"/>
              <a:solidFill>
                <a:schemeClr val="accent1"/>
              </a:solidFill>
              <a:effectLst>
                <a:outerShdw blurRad="38100" dist="25400" dir="5400000" algn="ctr" rotWithShape="0">
                  <a:srgbClr val="6E747A">
                    <a:alpha val="43000"/>
                  </a:srgbClr>
                </a:outerShdw>
              </a:effectLst>
            </a:endParaRPr>
          </a:p>
        </p:txBody>
      </p:sp>
      <p:sp>
        <p:nvSpPr>
          <p:cNvPr id="7" name="Rectangle 6"/>
          <p:cNvSpPr/>
          <p:nvPr/>
        </p:nvSpPr>
        <p:spPr>
          <a:xfrm>
            <a:off x="8616505" y="5298435"/>
            <a:ext cx="2836033" cy="553998"/>
          </a:xfrm>
          <a:prstGeom prst="rect">
            <a:avLst/>
          </a:prstGeom>
          <a:noFill/>
        </p:spPr>
        <p:txBody>
          <a:bodyPr wrap="none" lIns="91440" tIns="45720" rIns="91440" bIns="45720">
            <a:spAutoFit/>
          </a:bodyPr>
          <a:lstStyle/>
          <a:p>
            <a:pPr algn="ctr"/>
            <a:r>
              <a:rPr lang="en-US" sz="3000" smtClean="0">
                <a:ln w="0"/>
                <a:solidFill>
                  <a:schemeClr val="accent1"/>
                </a:solidFill>
                <a:effectLst>
                  <a:outerShdw blurRad="38100" dist="25400" dir="5400000" algn="ctr" rotWithShape="0">
                    <a:srgbClr val="6E747A">
                      <a:alpha val="43000"/>
                    </a:srgbClr>
                  </a:outerShdw>
                </a:effectLst>
              </a:rPr>
              <a:t>Không có chỉ dẫn</a:t>
            </a:r>
            <a:endParaRPr lang="en-US" sz="3000" b="0" cap="none" spc="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446338" y="5287348"/>
            <a:ext cx="4019049" cy="553998"/>
          </a:xfrm>
          <a:prstGeom prst="rect">
            <a:avLst/>
          </a:prstGeom>
          <a:noFill/>
        </p:spPr>
        <p:txBody>
          <a:bodyPr wrap="none" lIns="91440" tIns="45720" rIns="91440" bIns="45720">
            <a:spAutoFit/>
          </a:bodyPr>
          <a:lstStyle/>
          <a:p>
            <a:pPr algn="ctr"/>
            <a:r>
              <a:rPr lang="en-US" sz="3000" b="0" cap="none" spc="0" smtClean="0">
                <a:ln w="0"/>
                <a:solidFill>
                  <a:schemeClr val="accent1"/>
                </a:solidFill>
                <a:effectLst>
                  <a:outerShdw blurRad="38100" dist="25400" dir="5400000" algn="ctr" rotWithShape="0">
                    <a:srgbClr val="6E747A">
                      <a:alpha val="43000"/>
                    </a:srgbClr>
                  </a:outerShdw>
                </a:effectLst>
              </a:rPr>
              <a:t>Thiếu thông tin địa điểm</a:t>
            </a:r>
            <a:endParaRPr lang="en-US" sz="3000" b="0" cap="none" spc="0">
              <a:ln w="0"/>
              <a:solidFill>
                <a:schemeClr val="accent1"/>
              </a:solidFill>
              <a:effectLst>
                <a:outerShdw blurRad="38100" dist="25400" dir="5400000" algn="ctr" rotWithShape="0">
                  <a:srgbClr val="6E747A">
                    <a:alpha val="43000"/>
                  </a:srgbClr>
                </a:outerShdw>
              </a:effectLst>
            </a:endParaRPr>
          </a:p>
        </p:txBody>
      </p:sp>
      <p:grpSp>
        <p:nvGrpSpPr>
          <p:cNvPr id="13" name="Group 12"/>
          <p:cNvGrpSpPr/>
          <p:nvPr/>
        </p:nvGrpSpPr>
        <p:grpSpPr>
          <a:xfrm>
            <a:off x="4767325" y="1350266"/>
            <a:ext cx="2978167" cy="3350144"/>
            <a:chOff x="4823332" y="1313907"/>
            <a:chExt cx="2978167" cy="3350144"/>
          </a:xfrm>
        </p:grpSpPr>
        <p:pic>
          <p:nvPicPr>
            <p:cNvPr id="2" name="Picture 1"/>
            <p:cNvPicPr>
              <a:picLocks noChangeAspect="1"/>
            </p:cNvPicPr>
            <p:nvPr/>
          </p:nvPicPr>
          <p:blipFill>
            <a:blip r:embed="rId3"/>
            <a:stretch>
              <a:fillRect/>
            </a:stretch>
          </p:blipFill>
          <p:spPr>
            <a:xfrm>
              <a:off x="4823332" y="2311376"/>
              <a:ext cx="2866156" cy="2352675"/>
            </a:xfrm>
            <a:prstGeom prst="rect">
              <a:avLst/>
            </a:prstGeom>
          </p:spPr>
        </p:pic>
        <p:pic>
          <p:nvPicPr>
            <p:cNvPr id="11" name="Picture 6" descr="cancelled, close, delete, exit, no, reject, wrong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2299" y="1313907"/>
              <a:ext cx="1219200" cy="12192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p:cNvGrpSpPr/>
          <p:nvPr/>
        </p:nvGrpSpPr>
        <p:grpSpPr>
          <a:xfrm>
            <a:off x="8712618" y="1350266"/>
            <a:ext cx="3215317" cy="3302698"/>
            <a:chOff x="8712618" y="1350266"/>
            <a:chExt cx="3215317" cy="3302698"/>
          </a:xfrm>
        </p:grpSpPr>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12618" y="2300289"/>
              <a:ext cx="3054567" cy="2352675"/>
            </a:xfrm>
            <a:prstGeom prst="rect">
              <a:avLst/>
            </a:prstGeom>
          </p:spPr>
        </p:pic>
        <p:pic>
          <p:nvPicPr>
            <p:cNvPr id="12" name="Picture 6" descr="cancelled, close, delete, exit, no, reject, wrong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08735" y="1350266"/>
              <a:ext cx="1219200" cy="12192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15"/>
          <p:cNvGrpSpPr/>
          <p:nvPr/>
        </p:nvGrpSpPr>
        <p:grpSpPr>
          <a:xfrm>
            <a:off x="727860" y="1350266"/>
            <a:ext cx="2982389" cy="3465217"/>
            <a:chOff x="912589" y="-704703"/>
            <a:chExt cx="2982389" cy="3465217"/>
          </a:xfrm>
        </p:grpSpPr>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2589" y="-82623"/>
              <a:ext cx="2982389" cy="28431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6" descr="cancelled, close, delete, exit, no, reject, wrong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3393" y="-704703"/>
              <a:ext cx="1219200" cy="121920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1340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ctr"/>
            <a:r>
              <a:rPr lang="en-US" b="1" smtClean="0">
                <a:solidFill>
                  <a:srgbClr val="FF0066"/>
                </a:solidFill>
              </a:rPr>
              <a:t>Nhu cầu: </a:t>
            </a:r>
            <a:r>
              <a:rPr lang="en-US" smtClean="0">
                <a:ln w="0"/>
                <a:effectLst>
                  <a:outerShdw blurRad="38100" dist="19050" dir="2700000" algn="tl" rotWithShape="0">
                    <a:schemeClr val="dk1">
                      <a:alpha val="40000"/>
                    </a:schemeClr>
                  </a:outerShdw>
                </a:effectLst>
              </a:rPr>
              <a:t>Tìm kiếm thông tin + đường đi + chỉ dẫn du lịch</a:t>
            </a:r>
            <a:endParaRPr lang="en-US">
              <a:ln w="0"/>
              <a:effectLst>
                <a:outerShdw blurRad="38100" dist="19050" dir="2700000" algn="tl" rotWithShape="0">
                  <a:schemeClr val="dk1">
                    <a:alpha val="40000"/>
                  </a:schemeClr>
                </a:outerShdw>
              </a:effectLs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6442" y="2627288"/>
            <a:ext cx="3293372" cy="223949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1657" y="2961781"/>
            <a:ext cx="1905000" cy="19050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9599" y="2627288"/>
            <a:ext cx="3400102" cy="1894977"/>
          </a:xfrm>
          <a:prstGeom prst="rect">
            <a:avLst/>
          </a:prstGeom>
        </p:spPr>
      </p:pic>
    </p:spTree>
    <p:extLst>
      <p:ext uri="{BB962C8B-B14F-4D97-AF65-F5344CB8AC3E}">
        <p14:creationId xmlns:p14="http://schemas.microsoft.com/office/powerpoint/2010/main" val="2534508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2575"/>
            <a:ext cx="10515600" cy="1325563"/>
          </a:xfrm>
        </p:spPr>
        <p:txBody>
          <a:bodyPr/>
          <a:lstStyle/>
          <a:p>
            <a:pPr algn="ctr"/>
            <a:r>
              <a:rPr lang="en-US" b="1" smtClean="0">
                <a:solidFill>
                  <a:srgbClr val="FF0066"/>
                </a:solidFill>
              </a:rPr>
              <a:t>Khó khăn</a:t>
            </a:r>
            <a:endParaRPr lang="en-US" b="1">
              <a:solidFill>
                <a:srgbClr val="FF0066"/>
              </a:solidFill>
            </a:endParaRPr>
          </a:p>
        </p:txBody>
      </p:sp>
    </p:spTree>
    <p:extLst>
      <p:ext uri="{BB962C8B-B14F-4D97-AF65-F5344CB8AC3E}">
        <p14:creationId xmlns:p14="http://schemas.microsoft.com/office/powerpoint/2010/main" val="215121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smtClean="0">
                <a:solidFill>
                  <a:srgbClr val="FF0066"/>
                </a:solidFill>
              </a:rPr>
              <a:t>Thống kê: </a:t>
            </a:r>
            <a:r>
              <a:rPr lang="en-US" b="1" smtClean="0"/>
              <a:t>thị trường du lịch Việt Nam</a:t>
            </a:r>
            <a:r>
              <a:rPr lang="en-US" b="1">
                <a:solidFill>
                  <a:srgbClr val="FF0066"/>
                </a:solidFill>
              </a:rPr>
              <a:t/>
            </a:r>
            <a:br>
              <a:rPr lang="en-US" b="1">
                <a:solidFill>
                  <a:srgbClr val="FF0066"/>
                </a:solidFill>
              </a:rPr>
            </a:br>
            <a:endParaRPr lang="en-US"/>
          </a:p>
        </p:txBody>
      </p:sp>
      <p:sp>
        <p:nvSpPr>
          <p:cNvPr id="7" name="Oval 6"/>
          <p:cNvSpPr/>
          <p:nvPr/>
        </p:nvSpPr>
        <p:spPr>
          <a:xfrm>
            <a:off x="2228849" y="2083933"/>
            <a:ext cx="2177046" cy="21614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8 triệu</a:t>
            </a:r>
            <a:endParaRPr lang="en-US" sz="2400">
              <a:effectLst/>
              <a:ea typeface="Calibri" panose="020F0502020204030204" pitchFamily="34" charset="0"/>
              <a:cs typeface="Times New Roman" panose="02020603050405020304" pitchFamily="18" charset="0"/>
            </a:endParaRPr>
          </a:p>
        </p:txBody>
      </p:sp>
      <p:sp>
        <p:nvSpPr>
          <p:cNvPr id="8" name="Oval 7"/>
          <p:cNvSpPr/>
          <p:nvPr/>
        </p:nvSpPr>
        <p:spPr>
          <a:xfrm>
            <a:off x="6668181" y="1479776"/>
            <a:ext cx="3145290" cy="31738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32-35 triệu</a:t>
            </a:r>
            <a:endParaRPr lang="en-US" sz="2400">
              <a:effectLst/>
              <a:ea typeface="Calibri" panose="020F0502020204030204" pitchFamily="34" charset="0"/>
              <a:cs typeface="Times New Roman" panose="02020603050405020304" pitchFamily="18" charset="0"/>
            </a:endParaRPr>
          </a:p>
        </p:txBody>
      </p:sp>
      <p:sp>
        <p:nvSpPr>
          <p:cNvPr id="9" name="Rectangle 8"/>
          <p:cNvSpPr/>
          <p:nvPr/>
        </p:nvSpPr>
        <p:spPr>
          <a:xfrm>
            <a:off x="1615117" y="4876119"/>
            <a:ext cx="3077937" cy="5123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Khách quốc tế</a:t>
            </a:r>
            <a:endParaRPr lang="en-US" sz="2800">
              <a:effectLst/>
              <a:ea typeface="Calibri" panose="020F0502020204030204" pitchFamily="34" charset="0"/>
              <a:cs typeface="Times New Roman" panose="02020603050405020304" pitchFamily="18" charset="0"/>
            </a:endParaRPr>
          </a:p>
        </p:txBody>
      </p:sp>
      <p:sp>
        <p:nvSpPr>
          <p:cNvPr id="10" name="Rectangle 9"/>
          <p:cNvSpPr/>
          <p:nvPr/>
        </p:nvSpPr>
        <p:spPr>
          <a:xfrm>
            <a:off x="6784521" y="4948578"/>
            <a:ext cx="3028950" cy="4398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Khách nội địa</a:t>
            </a:r>
            <a:endParaRPr lang="en-US" sz="280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8353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2575"/>
            <a:ext cx="10515600" cy="1325563"/>
          </a:xfrm>
        </p:spPr>
        <p:txBody>
          <a:bodyPr/>
          <a:lstStyle/>
          <a:p>
            <a:pPr algn="ctr"/>
            <a:r>
              <a:rPr lang="en-US" b="1">
                <a:solidFill>
                  <a:srgbClr val="FF0066"/>
                </a:solidFill>
              </a:rPr>
              <a:t>Khảo sát: </a:t>
            </a:r>
            <a:r>
              <a:rPr lang="en-US" b="1"/>
              <a:t>Tiềm năng sản phẩm</a:t>
            </a:r>
            <a:endParaRPr lang="en-US" b="1">
              <a:solidFill>
                <a:srgbClr val="FF0066"/>
              </a:solidFill>
            </a:endParaRPr>
          </a:p>
        </p:txBody>
      </p:sp>
      <p:graphicFrame>
        <p:nvGraphicFramePr>
          <p:cNvPr id="11" name="Chart 10"/>
          <p:cNvGraphicFramePr/>
          <p:nvPr>
            <p:extLst>
              <p:ext uri="{D42A27DB-BD31-4B8C-83A1-F6EECF244321}">
                <p14:modId xmlns:p14="http://schemas.microsoft.com/office/powerpoint/2010/main" val="45746973"/>
              </p:ext>
            </p:extLst>
          </p:nvPr>
        </p:nvGraphicFramePr>
        <p:xfrm>
          <a:off x="121557" y="928688"/>
          <a:ext cx="3895271" cy="46687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p:cNvGraphicFramePr/>
          <p:nvPr>
            <p:extLst>
              <p:ext uri="{D42A27DB-BD31-4B8C-83A1-F6EECF244321}">
                <p14:modId xmlns:p14="http://schemas.microsoft.com/office/powerpoint/2010/main" val="1682490286"/>
              </p:ext>
            </p:extLst>
          </p:nvPr>
        </p:nvGraphicFramePr>
        <p:xfrm>
          <a:off x="7658101" y="1042988"/>
          <a:ext cx="5045529" cy="406785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p:cNvGraphicFramePr/>
          <p:nvPr>
            <p:extLst>
              <p:ext uri="{D42A27DB-BD31-4B8C-83A1-F6EECF244321}">
                <p14:modId xmlns:p14="http://schemas.microsoft.com/office/powerpoint/2010/main" val="203279388"/>
              </p:ext>
            </p:extLst>
          </p:nvPr>
        </p:nvGraphicFramePr>
        <p:xfrm>
          <a:off x="3419928" y="899280"/>
          <a:ext cx="5250543" cy="416257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0463860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440</TotalTime>
  <Words>294</Words>
  <Application>Microsoft Office PowerPoint</Application>
  <PresentationFormat>Widescreen</PresentationFormat>
  <Paragraphs>34</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Vấn đề</vt:lpstr>
      <vt:lpstr>Nhu cầu: Tìm kiếm thông tin + đường đi + chỉ dẫn du lịch</vt:lpstr>
      <vt:lpstr>Khó khăn</vt:lpstr>
      <vt:lpstr>Thống kê: thị trường du lịch Việt Nam </vt:lpstr>
      <vt:lpstr>Khảo sát: Tiềm năng sản phẩm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Chiến lược thực hiện</dc:title>
  <dc:creator>Long Nguyễn Đức Hoàng</dc:creator>
  <cp:lastModifiedBy>Long Nguyễn Đức Hoàng</cp:lastModifiedBy>
  <cp:revision>43</cp:revision>
  <dcterms:created xsi:type="dcterms:W3CDTF">2015-09-01T14:51:33Z</dcterms:created>
  <dcterms:modified xsi:type="dcterms:W3CDTF">2015-09-23T02:19:24Z</dcterms:modified>
</cp:coreProperties>
</file>