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6"/>
  </p:notesMasterIdLst>
  <p:sldIdLst>
    <p:sldId id="256" r:id="rId2"/>
    <p:sldId id="259" r:id="rId3"/>
    <p:sldId id="257" r:id="rId4"/>
    <p:sldId id="288" r:id="rId5"/>
    <p:sldId id="314" r:id="rId6"/>
    <p:sldId id="286" r:id="rId7"/>
    <p:sldId id="290" r:id="rId8"/>
    <p:sldId id="289" r:id="rId9"/>
    <p:sldId id="291" r:id="rId10"/>
    <p:sldId id="292" r:id="rId11"/>
    <p:sldId id="293" r:id="rId12"/>
    <p:sldId id="294" r:id="rId13"/>
    <p:sldId id="295" r:id="rId14"/>
    <p:sldId id="299" r:id="rId15"/>
    <p:sldId id="296" r:id="rId16"/>
    <p:sldId id="297" r:id="rId17"/>
    <p:sldId id="298" r:id="rId18"/>
    <p:sldId id="300" r:id="rId19"/>
    <p:sldId id="301" r:id="rId20"/>
    <p:sldId id="302" r:id="rId21"/>
    <p:sldId id="303" r:id="rId22"/>
    <p:sldId id="304" r:id="rId23"/>
    <p:sldId id="305" r:id="rId24"/>
    <p:sldId id="306" r:id="rId25"/>
    <p:sldId id="307" r:id="rId26"/>
    <p:sldId id="308" r:id="rId27"/>
    <p:sldId id="309" r:id="rId28"/>
    <p:sldId id="311" r:id="rId29"/>
    <p:sldId id="312" r:id="rId30"/>
    <p:sldId id="313"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10" r:id="rId75"/>
  </p:sldIdLst>
  <p:sldSz cx="9144000" cy="5143500" type="screen16x9"/>
  <p:notesSz cx="6858000" cy="9144000"/>
  <p:embeddedFontLst>
    <p:embeddedFont>
      <p:font typeface="Oswald" panose="020B0604020202020204" charset="0"/>
      <p:regular r:id="rId77"/>
      <p:bold r:id="rId78"/>
    </p:embeddedFont>
    <p:embeddedFont>
      <p:font typeface="Roboto Condensed" panose="020B060402020202020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532DC8-5A0D-4294-A40C-238ED1B8C798}">
  <a:tblStyle styleId="{E9532DC8-5A0D-4294-A40C-238ED1B8C79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142" d="100"/>
          <a:sy n="142" d="100"/>
        </p:scale>
        <p:origin x="72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222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78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779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56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5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554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60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86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0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40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47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114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114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46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310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486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14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88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972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3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5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942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185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0200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304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028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780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537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715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58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921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177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942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0716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870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939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4599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15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15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0385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6483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1644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0496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06361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0636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7875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03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69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1736250" y="1727532"/>
            <a:ext cx="5671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bg1"/>
                </a:solidFill>
              </a:rPr>
              <a:t>C</a:t>
            </a:r>
            <a:r>
              <a:rPr lang="en-US">
                <a:solidFill>
                  <a:schemeClr val="bg1"/>
                </a:solidFill>
              </a:rPr>
              <a:t>LEAN CODE</a:t>
            </a:r>
            <a:endParaRPr>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5. Đặt tên tìm kiếm đ</a:t>
            </a:r>
            <a:r>
              <a:rPr lang="vi-VN" sz="2300"/>
              <a:t>ư</a:t>
            </a:r>
            <a:r>
              <a:rPr lang="en-US" sz="2300"/>
              <a:t>ợc</a:t>
            </a:r>
          </a:p>
        </p:txBody>
      </p:sp>
      <p:pic>
        <p:nvPicPr>
          <p:cNvPr id="2" name="Picture 1">
            <a:extLst>
              <a:ext uri="{FF2B5EF4-FFF2-40B4-BE49-F238E27FC236}">
                <a16:creationId xmlns:a16="http://schemas.microsoft.com/office/drawing/2014/main" id="{B10B3EC2-4F7E-4867-91EA-97243AEFCF62}"/>
              </a:ext>
            </a:extLst>
          </p:cNvPr>
          <p:cNvPicPr>
            <a:picLocks noChangeAspect="1"/>
          </p:cNvPicPr>
          <p:nvPr/>
        </p:nvPicPr>
        <p:blipFill>
          <a:blip r:embed="rId3"/>
          <a:stretch>
            <a:fillRect/>
          </a:stretch>
        </p:blipFill>
        <p:spPr>
          <a:xfrm>
            <a:off x="2069305" y="2161030"/>
            <a:ext cx="3533775" cy="1285875"/>
          </a:xfrm>
          <a:prstGeom prst="rect">
            <a:avLst/>
          </a:prstGeom>
        </p:spPr>
      </p:pic>
    </p:spTree>
    <p:extLst>
      <p:ext uri="{BB962C8B-B14F-4D97-AF65-F5344CB8AC3E}">
        <p14:creationId xmlns:p14="http://schemas.microsoft.com/office/powerpoint/2010/main" val="53628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6. Không thêm các ngữ cảnh thừa</a:t>
            </a:r>
          </a:p>
        </p:txBody>
      </p:sp>
      <p:pic>
        <p:nvPicPr>
          <p:cNvPr id="2" name="Picture 1">
            <a:extLst>
              <a:ext uri="{FF2B5EF4-FFF2-40B4-BE49-F238E27FC236}">
                <a16:creationId xmlns:a16="http://schemas.microsoft.com/office/drawing/2014/main" id="{F271BB3F-9238-4206-A687-9916BF20A647}"/>
              </a:ext>
            </a:extLst>
          </p:cNvPr>
          <p:cNvPicPr>
            <a:picLocks noChangeAspect="1"/>
          </p:cNvPicPr>
          <p:nvPr/>
        </p:nvPicPr>
        <p:blipFill>
          <a:blip r:embed="rId3"/>
          <a:stretch>
            <a:fillRect/>
          </a:stretch>
        </p:blipFill>
        <p:spPr>
          <a:xfrm>
            <a:off x="1114425" y="2125311"/>
            <a:ext cx="2879286" cy="2125575"/>
          </a:xfrm>
          <a:prstGeom prst="rect">
            <a:avLst/>
          </a:prstGeom>
        </p:spPr>
      </p:pic>
      <p:pic>
        <p:nvPicPr>
          <p:cNvPr id="3" name="Picture 2">
            <a:extLst>
              <a:ext uri="{FF2B5EF4-FFF2-40B4-BE49-F238E27FC236}">
                <a16:creationId xmlns:a16="http://schemas.microsoft.com/office/drawing/2014/main" id="{6C1BB903-CA8A-4917-B32B-8CE2EE0F59FF}"/>
              </a:ext>
            </a:extLst>
          </p:cNvPr>
          <p:cNvPicPr>
            <a:picLocks noChangeAspect="1"/>
          </p:cNvPicPr>
          <p:nvPr/>
        </p:nvPicPr>
        <p:blipFill>
          <a:blip r:embed="rId4"/>
          <a:stretch>
            <a:fillRect/>
          </a:stretch>
        </p:blipFill>
        <p:spPr>
          <a:xfrm>
            <a:off x="5009685" y="2062162"/>
            <a:ext cx="3019890" cy="2125575"/>
          </a:xfrm>
          <a:prstGeom prst="rect">
            <a:avLst/>
          </a:prstGeom>
        </p:spPr>
      </p:pic>
    </p:spTree>
    <p:extLst>
      <p:ext uri="{BB962C8B-B14F-4D97-AF65-F5344CB8AC3E}">
        <p14:creationId xmlns:p14="http://schemas.microsoft.com/office/powerpoint/2010/main" val="230446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7. Tên lớp</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Tên lớp nên là danh từ như Customer, Student, Category,…</a:t>
            </a:r>
          </a:p>
          <a:p>
            <a:pPr marL="101600" indent="0">
              <a:buSzPts val="2000"/>
              <a:buNone/>
            </a:pPr>
            <a:endParaRPr lang="vi-VN"/>
          </a:p>
        </p:txBody>
      </p:sp>
    </p:spTree>
    <p:extLst>
      <p:ext uri="{BB962C8B-B14F-4D97-AF65-F5344CB8AC3E}">
        <p14:creationId xmlns:p14="http://schemas.microsoft.com/office/powerpoint/2010/main" val="55558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8. Tên ph</a:t>
            </a:r>
            <a:r>
              <a:rPr lang="vi-VN" sz="2300"/>
              <a:t>ư</a:t>
            </a:r>
            <a:r>
              <a:rPr lang="en-US" sz="2300"/>
              <a:t>ơng thức</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52871" y="1905712"/>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Tên ph</a:t>
            </a:r>
            <a:r>
              <a:rPr lang="vi-VN"/>
              <a:t>ư</a:t>
            </a:r>
            <a:r>
              <a:rPr lang="en-US"/>
              <a:t>ơng thức nên bắt đầu bằng động từ, trả lời câu hỏi làm gì với cái gì? </a:t>
            </a:r>
            <a:endParaRPr lang="vi-VN"/>
          </a:p>
        </p:txBody>
      </p:sp>
    </p:spTree>
    <p:extLst>
      <p:ext uri="{BB962C8B-B14F-4D97-AF65-F5344CB8AC3E}">
        <p14:creationId xmlns:p14="http://schemas.microsoft.com/office/powerpoint/2010/main" val="214764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9. Tên ph</a:t>
            </a:r>
            <a:r>
              <a:rPr lang="vi-VN" sz="2300"/>
              <a:t>ư</a:t>
            </a:r>
            <a:r>
              <a:rPr lang="en-US" sz="2300"/>
              <a:t>ơng thức cần có nghĩa</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52871" y="1905712"/>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endParaRPr lang="vi-VN"/>
          </a:p>
        </p:txBody>
      </p:sp>
      <p:pic>
        <p:nvPicPr>
          <p:cNvPr id="3" name="Picture 2">
            <a:extLst>
              <a:ext uri="{FF2B5EF4-FFF2-40B4-BE49-F238E27FC236}">
                <a16:creationId xmlns:a16="http://schemas.microsoft.com/office/drawing/2014/main" id="{D8E971BA-691A-466F-A242-884610F20E72}"/>
              </a:ext>
            </a:extLst>
          </p:cNvPr>
          <p:cNvPicPr>
            <a:picLocks noChangeAspect="1"/>
          </p:cNvPicPr>
          <p:nvPr/>
        </p:nvPicPr>
        <p:blipFill>
          <a:blip r:embed="rId3"/>
          <a:stretch>
            <a:fillRect/>
          </a:stretch>
        </p:blipFill>
        <p:spPr>
          <a:xfrm>
            <a:off x="146818" y="2018609"/>
            <a:ext cx="8997182" cy="1846265"/>
          </a:xfrm>
          <a:prstGeom prst="rect">
            <a:avLst/>
          </a:prstGeom>
        </p:spPr>
      </p:pic>
    </p:spTree>
    <p:extLst>
      <p:ext uri="{BB962C8B-B14F-4D97-AF65-F5344CB8AC3E}">
        <p14:creationId xmlns:p14="http://schemas.microsoft.com/office/powerpoint/2010/main" val="237099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Small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a:t>Nguyên tắc đầu tiên của functions là chúng cần phải nhỏ. Nguyên tắc thứ hai là chúng cần phải nhỏ hơn nữa.</a:t>
            </a:r>
            <a:r>
              <a:rPr lang="en-US"/>
              <a:t> </a:t>
            </a:r>
            <a:r>
              <a:rPr lang="vi-VN"/>
              <a:t>Function không nên dài quá 20 dòng và một dòng không nên quá 150 ký tự (không vượt quá màn hình 100-120 ký tự).</a:t>
            </a:r>
          </a:p>
          <a:p>
            <a:r>
              <a:rPr lang="en-US"/>
              <a:t>Block and Indenting</a:t>
            </a:r>
            <a:br>
              <a:rPr lang="en-US"/>
            </a:br>
            <a:r>
              <a:rPr lang="vi-VN"/>
              <a:t>Những khối câu lệnh if, else, while nên được chứa trong một dòng, và những dòng này nên được đặt thành một lời gọi hàm.</a:t>
            </a:r>
            <a:br>
              <a:rPr lang="vi-VN"/>
            </a:br>
            <a:endParaRPr lang="vi-VN"/>
          </a:p>
        </p:txBody>
      </p:sp>
    </p:spTree>
    <p:extLst>
      <p:ext uri="{BB962C8B-B14F-4D97-AF65-F5344CB8AC3E}">
        <p14:creationId xmlns:p14="http://schemas.microsoft.com/office/powerpoint/2010/main" val="87687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Do one thing!!!</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a:t>Hàm nên được rõ ràng và chỉ nên đảm nhiệm làm 1 thứ.</a:t>
            </a:r>
          </a:p>
        </p:txBody>
      </p:sp>
      <p:pic>
        <p:nvPicPr>
          <p:cNvPr id="2" name="Picture 1">
            <a:extLst>
              <a:ext uri="{FF2B5EF4-FFF2-40B4-BE49-F238E27FC236}">
                <a16:creationId xmlns:a16="http://schemas.microsoft.com/office/drawing/2014/main" id="{CF62C7B2-0CAF-435E-A368-E292794C4B7D}"/>
              </a:ext>
            </a:extLst>
          </p:cNvPr>
          <p:cNvPicPr>
            <a:picLocks noChangeAspect="1"/>
          </p:cNvPicPr>
          <p:nvPr/>
        </p:nvPicPr>
        <p:blipFill>
          <a:blip r:embed="rId3"/>
          <a:stretch>
            <a:fillRect/>
          </a:stretch>
        </p:blipFill>
        <p:spPr>
          <a:xfrm>
            <a:off x="0" y="2504348"/>
            <a:ext cx="9144000" cy="2639152"/>
          </a:xfrm>
          <a:prstGeom prst="rect">
            <a:avLst/>
          </a:prstGeom>
        </p:spPr>
      </p:pic>
    </p:spTree>
    <p:extLst>
      <p:ext uri="{BB962C8B-B14F-4D97-AF65-F5344CB8AC3E}">
        <p14:creationId xmlns:p14="http://schemas.microsoft.com/office/powerpoint/2010/main" val="343617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Use Descriptive Names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Sử dụng tên mô tả những gì function làm. Không ngại bởi vì nó là cái tên dài. Tên mô tả dài tốt hơn là một tên ngắn bí ẩn</a:t>
            </a:r>
            <a:br>
              <a:rPr lang="en-US"/>
            </a:br>
            <a:endParaRPr lang="vi-VN"/>
          </a:p>
        </p:txBody>
      </p:sp>
      <p:pic>
        <p:nvPicPr>
          <p:cNvPr id="2" name="Picture 1">
            <a:extLst>
              <a:ext uri="{FF2B5EF4-FFF2-40B4-BE49-F238E27FC236}">
                <a16:creationId xmlns:a16="http://schemas.microsoft.com/office/drawing/2014/main" id="{AE1A4010-54C1-463D-A0FD-14F0988293FE}"/>
              </a:ext>
            </a:extLst>
          </p:cNvPr>
          <p:cNvPicPr>
            <a:picLocks noChangeAspect="1"/>
          </p:cNvPicPr>
          <p:nvPr/>
        </p:nvPicPr>
        <p:blipFill>
          <a:blip r:embed="rId3"/>
          <a:stretch>
            <a:fillRect/>
          </a:stretch>
        </p:blipFill>
        <p:spPr>
          <a:xfrm>
            <a:off x="782509" y="2764986"/>
            <a:ext cx="8048625" cy="1047750"/>
          </a:xfrm>
          <a:prstGeom prst="rect">
            <a:avLst/>
          </a:prstGeom>
        </p:spPr>
      </p:pic>
    </p:spTree>
    <p:extLst>
      <p:ext uri="{BB962C8B-B14F-4D97-AF65-F5344CB8AC3E}">
        <p14:creationId xmlns:p14="http://schemas.microsoft.com/office/powerpoint/2010/main" val="217386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Command Querry Separation ( Tách lệnh truy vấn)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Tách lệnh truy vấn: </a:t>
            </a:r>
            <a:br>
              <a:rPr lang="en-US"/>
            </a:br>
            <a:r>
              <a:rPr lang="vi-VN"/>
              <a:t>Hàm nên thực hiện hoặc làm một điều gì đó hoặc trả lời một cái gì đó, nhưng không bao gồm cả hai. Hàm của bạn nên thay đổi trạng thái của đối tượng hoặc trả về thông tin của một đối tượng. Làm cả hai sẽ dẫn đến sự nhầm lẫn.</a:t>
            </a:r>
          </a:p>
        </p:txBody>
      </p:sp>
    </p:spTree>
    <p:extLst>
      <p:ext uri="{BB962C8B-B14F-4D97-AF65-F5344CB8AC3E}">
        <p14:creationId xmlns:p14="http://schemas.microsoft.com/office/powerpoint/2010/main" val="99139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971551"/>
            <a:ext cx="7525359" cy="40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br>
              <a:rPr lang="en-US"/>
            </a:br>
            <a:r>
              <a:rPr lang="en-US"/>
              <a:t>Hàm này đặt giá trị của một thuộc tính và trả về true nếu thành công, và false nếu thuộc tính không tồn tại.</a:t>
            </a:r>
          </a:p>
          <a:p>
            <a:pPr marL="114300" indent="0">
              <a:buNone/>
            </a:pPr>
            <a:endParaRPr lang="en-US"/>
          </a:p>
          <a:p>
            <a:r>
              <a:rPr lang="vi-VN"/>
              <a:t>Vấn đề: Không biết set này dùng theo cách</a:t>
            </a:r>
          </a:p>
          <a:p>
            <a:r>
              <a:rPr lang="vi-VN"/>
              <a:t>- Nếu "username" đã tồn tại giá trị "unclebob" trước chưa</a:t>
            </a:r>
          </a:p>
          <a:p>
            <a:r>
              <a:rPr lang="vi-VN"/>
              <a:t>- Set thuộc tính "username" với giá trị "unclebob"...</a:t>
            </a:r>
          </a:p>
          <a:p>
            <a:r>
              <a:rPr lang="vi-VN"/>
              <a:t>=&gt; Gây nhầm lẫn</a:t>
            </a:r>
          </a:p>
          <a:p>
            <a:pPr marL="114300" indent="0">
              <a:buNone/>
            </a:pPr>
            <a:endParaRPr lang="vi-VN"/>
          </a:p>
        </p:txBody>
      </p:sp>
      <p:pic>
        <p:nvPicPr>
          <p:cNvPr id="2" name="Picture 1">
            <a:extLst>
              <a:ext uri="{FF2B5EF4-FFF2-40B4-BE49-F238E27FC236}">
                <a16:creationId xmlns:a16="http://schemas.microsoft.com/office/drawing/2014/main" id="{F5949F27-A8DF-4D28-A84D-0ECF8D93165E}"/>
              </a:ext>
            </a:extLst>
          </p:cNvPr>
          <p:cNvPicPr>
            <a:picLocks noChangeAspect="1"/>
          </p:cNvPicPr>
          <p:nvPr/>
        </p:nvPicPr>
        <p:blipFill>
          <a:blip r:embed="rId3"/>
          <a:stretch>
            <a:fillRect/>
          </a:stretch>
        </p:blipFill>
        <p:spPr>
          <a:xfrm>
            <a:off x="1629175" y="1014769"/>
            <a:ext cx="5534025" cy="381000"/>
          </a:xfrm>
          <a:prstGeom prst="rect">
            <a:avLst/>
          </a:prstGeom>
        </p:spPr>
      </p:pic>
      <p:pic>
        <p:nvPicPr>
          <p:cNvPr id="3" name="Picture 2">
            <a:extLst>
              <a:ext uri="{FF2B5EF4-FFF2-40B4-BE49-F238E27FC236}">
                <a16:creationId xmlns:a16="http://schemas.microsoft.com/office/drawing/2014/main" id="{5DAB467E-6A06-4CB9-BB73-9AB3396F4DFA}"/>
              </a:ext>
            </a:extLst>
          </p:cNvPr>
          <p:cNvPicPr>
            <a:picLocks noChangeAspect="1"/>
          </p:cNvPicPr>
          <p:nvPr/>
        </p:nvPicPr>
        <p:blipFill>
          <a:blip r:embed="rId4"/>
          <a:stretch>
            <a:fillRect/>
          </a:stretch>
        </p:blipFill>
        <p:spPr>
          <a:xfrm>
            <a:off x="2476899" y="2063229"/>
            <a:ext cx="3838575" cy="390525"/>
          </a:xfrm>
          <a:prstGeom prst="rect">
            <a:avLst/>
          </a:prstGeom>
        </p:spPr>
      </p:pic>
      <p:pic>
        <p:nvPicPr>
          <p:cNvPr id="4" name="Picture 3">
            <a:extLst>
              <a:ext uri="{FF2B5EF4-FFF2-40B4-BE49-F238E27FC236}">
                <a16:creationId xmlns:a16="http://schemas.microsoft.com/office/drawing/2014/main" id="{B293E191-83D6-47E0-A39E-30AAE3045309}"/>
              </a:ext>
            </a:extLst>
          </p:cNvPr>
          <p:cNvPicPr>
            <a:picLocks noChangeAspect="1"/>
          </p:cNvPicPr>
          <p:nvPr/>
        </p:nvPicPr>
        <p:blipFill>
          <a:blip r:embed="rId5"/>
          <a:stretch>
            <a:fillRect/>
          </a:stretch>
        </p:blipFill>
        <p:spPr>
          <a:xfrm>
            <a:off x="1816075" y="3817903"/>
            <a:ext cx="4191000" cy="1066800"/>
          </a:xfrm>
          <a:prstGeom prst="rect">
            <a:avLst/>
          </a:prstGeom>
        </p:spPr>
      </p:pic>
    </p:spTree>
    <p:extLst>
      <p:ext uri="{BB962C8B-B14F-4D97-AF65-F5344CB8AC3E}">
        <p14:creationId xmlns:p14="http://schemas.microsoft.com/office/powerpoint/2010/main" val="103212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2164556" y="799919"/>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7200" b="0">
              <a:solidFill>
                <a:srgbClr val="3796BF"/>
              </a:solidFill>
            </a:endParaRPr>
          </a:p>
          <a:p>
            <a:pPr marL="0" lvl="0" indent="0" algn="l" rtl="0">
              <a:spcBef>
                <a:spcPts val="0"/>
              </a:spcBef>
              <a:spcAft>
                <a:spcPts val="0"/>
              </a:spcAft>
              <a:buNone/>
            </a:pPr>
            <a:r>
              <a:rPr lang="en-US"/>
              <a:t>CLEAN CODE LÀ GÌ? </a:t>
            </a:r>
            <a:endParaRPr/>
          </a:p>
        </p:txBody>
      </p:sp>
      <p:sp>
        <p:nvSpPr>
          <p:cNvPr id="190" name="Google Shape;190;p15"/>
          <p:cNvSpPr txBox="1">
            <a:spLocks noGrp="1"/>
          </p:cNvSpPr>
          <p:nvPr>
            <p:ph type="subTitle" idx="1"/>
          </p:nvPr>
        </p:nvSpPr>
        <p:spPr>
          <a:xfrm>
            <a:off x="850106" y="2513822"/>
            <a:ext cx="5074500" cy="1379522"/>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a:t>Clean Code là tiêu chuẩn của code “tốt “</a:t>
            </a:r>
            <a:br>
              <a:rPr lang="en-US"/>
            </a:br>
            <a:br>
              <a:rPr lang="en-US"/>
            </a:br>
            <a:endParaRPr lang="en-US"/>
          </a:p>
          <a:p>
            <a:pPr marL="342900" lvl="0" indent="-342900" algn="l" rtl="0">
              <a:spcBef>
                <a:spcPts val="0"/>
              </a:spcBef>
              <a:spcAft>
                <a:spcPts val="0"/>
              </a:spcAft>
              <a:buFont typeface="Arial" panose="020B0604020202020204" pitchFamily="34" charset="0"/>
              <a:buChar char="•"/>
            </a:pPr>
            <a:r>
              <a:rPr lang="en-US"/>
              <a:t>Code nh</a:t>
            </a:r>
            <a:r>
              <a:rPr lang="vi-VN"/>
              <a:t>ư</a:t>
            </a:r>
            <a:r>
              <a:rPr lang="en-US"/>
              <a:t> nào đ</a:t>
            </a:r>
            <a:r>
              <a:rPr lang="vi-VN"/>
              <a:t>ư</a:t>
            </a:r>
            <a:r>
              <a:rPr lang="en-US"/>
              <a:t>ợc thì đ</a:t>
            </a:r>
            <a:r>
              <a:rPr lang="vi-VN"/>
              <a:t>ư</a:t>
            </a:r>
            <a:r>
              <a:rPr lang="en-US"/>
              <a:t>ợc coi là code tốt?</a:t>
            </a:r>
            <a:br>
              <a:rPr lang="en-US"/>
            </a:br>
            <a:endParaRPr lang="en-US"/>
          </a:p>
          <a:p>
            <a:pPr marL="342900" lvl="0" indent="-342900" algn="l" rtl="0">
              <a:spcBef>
                <a:spcPts val="0"/>
              </a:spcBef>
              <a:spcAft>
                <a:spcPts val="0"/>
              </a:spcAft>
              <a:buFont typeface="Arial" panose="020B0604020202020204" pitchFamily="34" charset="0"/>
              <a:buChar char="•"/>
            </a:pP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Comments Do Not Make Up for Bad Code</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r>
              <a:rPr lang="en-US"/>
              <a:t>Một trong những lý do chính để bạn comment là bad code </a:t>
            </a:r>
          </a:p>
          <a:p>
            <a:pPr lvl="0" indent="-355600">
              <a:buSzPts val="2000"/>
            </a:pPr>
            <a:r>
              <a:rPr lang="vi-VN"/>
              <a:t>Một đoạn mã tốt với chỉ với một vài comment sẽ tốt hơn rất nhiều so với sự lộn xộn và phức tạp của một đoạn mã với quá nhiều comment</a:t>
            </a:r>
            <a:endParaRPr lang="en-US"/>
          </a:p>
        </p:txBody>
      </p:sp>
    </p:spTree>
    <p:extLst>
      <p:ext uri="{BB962C8B-B14F-4D97-AF65-F5344CB8AC3E}">
        <p14:creationId xmlns:p14="http://schemas.microsoft.com/office/powerpoint/2010/main" val="304600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Explain Yourself in Code (Tự giải thích trong code)</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endParaRPr lang="en-US"/>
          </a:p>
          <a:p>
            <a:pPr marL="101600" lvl="0" indent="0">
              <a:buSzPts val="2000"/>
              <a:buNone/>
            </a:pPr>
            <a:endParaRPr lang="en-US"/>
          </a:p>
          <a:p>
            <a:pPr lvl="0" indent="-355600">
              <a:buSzPts val="2000"/>
            </a:pPr>
            <a:endParaRPr lang="en-US"/>
          </a:p>
          <a:p>
            <a:pPr marL="101600" lvl="0" indent="0">
              <a:buSzPts val="2000"/>
              <a:buNone/>
            </a:pPr>
            <a:r>
              <a:rPr lang="vi-VN"/>
              <a:t> Có comment giải thích đoạn if cho bạn. Vậy tại sao không để nó tự giải thích như thế này chẳng hạn</a:t>
            </a:r>
            <a:endParaRPr lang="en-US"/>
          </a:p>
          <a:p>
            <a:pPr lvl="0" indent="-355600">
              <a:buSzPts val="2000"/>
            </a:pPr>
            <a:endParaRPr lang="en-US"/>
          </a:p>
          <a:p>
            <a:pPr lvl="0" indent="-355600">
              <a:buSzPts val="2000"/>
            </a:pPr>
            <a:endParaRPr lang="en-US"/>
          </a:p>
          <a:p>
            <a:pPr marL="101600" lvl="0" indent="0">
              <a:buSzPts val="2000"/>
              <a:buNone/>
            </a:pPr>
            <a:r>
              <a:rPr lang="vi-VN"/>
              <a:t>Chỉ mất vài giây để người đọc hiểu đoạn code muốn đề cập đến vấn đề gì thay vì đọc comment</a:t>
            </a:r>
            <a:endParaRPr lang="en-US"/>
          </a:p>
        </p:txBody>
      </p:sp>
      <p:pic>
        <p:nvPicPr>
          <p:cNvPr id="7" name="Picture 6">
            <a:extLst>
              <a:ext uri="{FF2B5EF4-FFF2-40B4-BE49-F238E27FC236}">
                <a16:creationId xmlns:a16="http://schemas.microsoft.com/office/drawing/2014/main" id="{D3C5BAC2-04CB-483C-A19E-3FD48BFDC814}"/>
              </a:ext>
            </a:extLst>
          </p:cNvPr>
          <p:cNvPicPr/>
          <p:nvPr/>
        </p:nvPicPr>
        <p:blipFill>
          <a:blip r:embed="rId3"/>
          <a:stretch>
            <a:fillRect/>
          </a:stretch>
        </p:blipFill>
        <p:spPr>
          <a:xfrm>
            <a:off x="939775" y="1827130"/>
            <a:ext cx="5943600" cy="969010"/>
          </a:xfrm>
          <a:prstGeom prst="rect">
            <a:avLst/>
          </a:prstGeom>
        </p:spPr>
      </p:pic>
      <p:pic>
        <p:nvPicPr>
          <p:cNvPr id="2" name="Picture 1">
            <a:extLst>
              <a:ext uri="{FF2B5EF4-FFF2-40B4-BE49-F238E27FC236}">
                <a16:creationId xmlns:a16="http://schemas.microsoft.com/office/drawing/2014/main" id="{C060CFAC-A4D0-4677-BF35-D96D1C647DC6}"/>
              </a:ext>
            </a:extLst>
          </p:cNvPr>
          <p:cNvPicPr>
            <a:picLocks noChangeAspect="1"/>
          </p:cNvPicPr>
          <p:nvPr/>
        </p:nvPicPr>
        <p:blipFill>
          <a:blip r:embed="rId4"/>
          <a:stretch>
            <a:fillRect/>
          </a:stretch>
        </p:blipFill>
        <p:spPr>
          <a:xfrm>
            <a:off x="1195387" y="3807307"/>
            <a:ext cx="4152900" cy="285750"/>
          </a:xfrm>
          <a:prstGeom prst="rect">
            <a:avLst/>
          </a:prstGeom>
        </p:spPr>
      </p:pic>
    </p:spTree>
    <p:extLst>
      <p:ext uri="{BB962C8B-B14F-4D97-AF65-F5344CB8AC3E}">
        <p14:creationId xmlns:p14="http://schemas.microsoft.com/office/powerpoint/2010/main" val="397602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Good Comment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827130"/>
            <a:ext cx="5760300" cy="2566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lvl="0" indent="0">
              <a:buSzPts val="2000"/>
              <a:buNone/>
            </a:pPr>
            <a:r>
              <a:rPr lang="en-US"/>
              <a:t>Nhận xét nên hạn chế được đưa vào code, tuy nhiên dưới đây là một số good comment bạn nên đưa vào để bổ sung các thông tin hữu ích cho các đoạn code của bạn</a:t>
            </a:r>
          </a:p>
        </p:txBody>
      </p:sp>
    </p:spTree>
    <p:extLst>
      <p:ext uri="{BB962C8B-B14F-4D97-AF65-F5344CB8AC3E}">
        <p14:creationId xmlns:p14="http://schemas.microsoft.com/office/powerpoint/2010/main" val="357153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Good Comment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r>
              <a:rPr lang="en-US"/>
              <a:t>Comment về phấp lý: Đó là các comment để cho người khác biết ai viết đoạn code đó. Bạn nên comment để cho người khác biết</a:t>
            </a:r>
          </a:p>
          <a:p>
            <a:pPr lvl="0" indent="-355600">
              <a:buSzPts val="2000"/>
            </a:pPr>
            <a:r>
              <a:rPr lang="en-US"/>
              <a:t>Các comment chứa thông tin: Đó là các thông tin khá hữu ích, cung cấp các thông tin cơ bản nhất về 1 hàm (chẳng hạn đầu vào, đầu ra)</a:t>
            </a:r>
          </a:p>
          <a:p>
            <a:pPr indent="-355600">
              <a:buSzPts val="2000"/>
            </a:pPr>
            <a:r>
              <a:rPr lang="en-US"/>
              <a:t>To Do Commnet: Đó là comment các công việc bạn chưa kịp thực hiện hoặc các chức năng bạn có thể phát triển trong tương lai</a:t>
            </a:r>
          </a:p>
          <a:p>
            <a:pPr lvl="0" indent="-355600">
              <a:buSzPts val="2000"/>
            </a:pPr>
            <a:endParaRPr lang="en-US"/>
          </a:p>
        </p:txBody>
      </p:sp>
    </p:spTree>
    <p:extLst>
      <p:ext uri="{BB962C8B-B14F-4D97-AF65-F5344CB8AC3E}">
        <p14:creationId xmlns:p14="http://schemas.microsoft.com/office/powerpoint/2010/main" val="2902093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828675"/>
            <a:ext cx="7869688" cy="4261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lvl="0" indent="0">
              <a:buSzPts val="2000"/>
              <a:buNone/>
            </a:pPr>
            <a:r>
              <a:rPr lang="en-US" dirty="0"/>
              <a:t>Khi </a:t>
            </a:r>
            <a:r>
              <a:rPr lang="en-US" dirty="0" err="1"/>
              <a:t>mọi</a:t>
            </a:r>
            <a:r>
              <a:rPr lang="en-US" dirty="0"/>
              <a:t> </a:t>
            </a:r>
            <a:r>
              <a:rPr lang="en-US" dirty="0" err="1"/>
              <a:t>người</a:t>
            </a:r>
            <a:r>
              <a:rPr lang="en-US" dirty="0"/>
              <a:t> </a:t>
            </a:r>
            <a:r>
              <a:rPr lang="en-US" dirty="0" err="1"/>
              <a:t>nhìn</a:t>
            </a:r>
            <a:r>
              <a:rPr lang="en-US" dirty="0"/>
              <a:t> </a:t>
            </a:r>
            <a:r>
              <a:rPr lang="en-US" dirty="0" err="1"/>
              <a:t>vào</a:t>
            </a:r>
            <a:r>
              <a:rPr lang="en-US" dirty="0"/>
              <a:t>, Code </a:t>
            </a:r>
            <a:r>
              <a:rPr lang="en-US" dirty="0" err="1"/>
              <a:t>nênđược</a:t>
            </a:r>
            <a:r>
              <a:rPr lang="en-US" dirty="0"/>
              <a:t> </a:t>
            </a:r>
            <a:r>
              <a:rPr lang="en-US" dirty="0" err="1"/>
              <a:t>gọn</a:t>
            </a:r>
            <a:r>
              <a:rPr lang="en-US" dirty="0"/>
              <a:t> </a:t>
            </a:r>
            <a:r>
              <a:rPr lang="en-US" dirty="0" err="1"/>
              <a:t>gàng</a:t>
            </a:r>
            <a:r>
              <a:rPr lang="en-US" dirty="0"/>
              <a:t>, </a:t>
            </a:r>
            <a:r>
              <a:rPr lang="en-US" dirty="0" err="1"/>
              <a:t>nhất</a:t>
            </a:r>
            <a:r>
              <a:rPr lang="en-US" dirty="0"/>
              <a:t> </a:t>
            </a:r>
            <a:r>
              <a:rPr lang="en-US" dirty="0" err="1"/>
              <a:t>quán</a:t>
            </a:r>
            <a:r>
              <a:rPr lang="en-US" dirty="0"/>
              <a:t>, chi </a:t>
            </a:r>
            <a:r>
              <a:rPr lang="en-US" dirty="0" err="1"/>
              <a:t>tiết</a:t>
            </a:r>
            <a:r>
              <a:rPr lang="en-US" dirty="0"/>
              <a:t>. </a:t>
            </a:r>
            <a:r>
              <a:rPr lang="en-US" dirty="0" err="1"/>
              <a:t>Muốn</a:t>
            </a:r>
            <a:r>
              <a:rPr lang="en-US" dirty="0"/>
              <a:t> </a:t>
            </a:r>
            <a:r>
              <a:rPr lang="en-US" dirty="0" err="1"/>
              <a:t>mọi</a:t>
            </a:r>
            <a:r>
              <a:rPr lang="en-US" dirty="0"/>
              <a:t> </a:t>
            </a:r>
            <a:r>
              <a:rPr lang="en-US" dirty="0" err="1"/>
              <a:t>người</a:t>
            </a:r>
            <a:r>
              <a:rPr lang="en-US" dirty="0"/>
              <a:t> </a:t>
            </a:r>
            <a:r>
              <a:rPr lang="en-US" dirty="0" err="1"/>
              <a:t>cảm</a:t>
            </a:r>
            <a:r>
              <a:rPr lang="en-US" dirty="0"/>
              <a:t> </a:t>
            </a:r>
            <a:r>
              <a:rPr lang="en-US" dirty="0" err="1"/>
              <a:t>nhận</a:t>
            </a:r>
            <a:r>
              <a:rPr lang="en-US" dirty="0"/>
              <a:t> </a:t>
            </a:r>
            <a:r>
              <a:rPr lang="en-US" dirty="0" err="1"/>
              <a:t>được</a:t>
            </a:r>
            <a:r>
              <a:rPr lang="en-US" dirty="0"/>
              <a:t>  </a:t>
            </a:r>
            <a:r>
              <a:rPr lang="en-US" dirty="0" err="1"/>
              <a:t>đây</a:t>
            </a:r>
            <a:r>
              <a:rPr lang="en-US" dirty="0"/>
              <a:t> </a:t>
            </a:r>
            <a:r>
              <a:rPr lang="en-US" dirty="0" err="1"/>
              <a:t>là</a:t>
            </a:r>
            <a:r>
              <a:rPr lang="en-US" dirty="0"/>
              <a:t> do </a:t>
            </a:r>
            <a:r>
              <a:rPr lang="en-US" dirty="0" err="1"/>
              <a:t>một</a:t>
            </a:r>
            <a:r>
              <a:rPr lang="en-US" dirty="0"/>
              <a:t> </a:t>
            </a:r>
            <a:r>
              <a:rPr lang="en-US" dirty="0" err="1"/>
              <a:t>chuyên</a:t>
            </a:r>
            <a:r>
              <a:rPr lang="en-US" dirty="0"/>
              <a:t> </a:t>
            </a:r>
            <a:r>
              <a:rPr lang="en-US" dirty="0" err="1"/>
              <a:t>gia</a:t>
            </a:r>
            <a:r>
              <a:rPr lang="en-US" dirty="0"/>
              <a:t> </a:t>
            </a:r>
            <a:r>
              <a:rPr lang="en-US" dirty="0" err="1"/>
              <a:t>làm</a:t>
            </a:r>
            <a:r>
              <a:rPr lang="en-US" dirty="0"/>
              <a:t> </a:t>
            </a:r>
            <a:r>
              <a:rPr lang="en-US" dirty="0" err="1"/>
              <a:t>việc</a:t>
            </a:r>
            <a:r>
              <a:rPr lang="en-US" dirty="0"/>
              <a:t>. </a:t>
            </a:r>
            <a:r>
              <a:rPr lang="en-US" dirty="0" err="1"/>
              <a:t>Nếu</a:t>
            </a:r>
            <a:r>
              <a:rPr lang="en-US" dirty="0"/>
              <a:t> </a:t>
            </a:r>
            <a:r>
              <a:rPr lang="en-US" dirty="0" err="1"/>
              <a:t>thay</a:t>
            </a:r>
            <a:r>
              <a:rPr lang="en-US" dirty="0"/>
              <a:t> </a:t>
            </a:r>
            <a:r>
              <a:rPr lang="en-US" dirty="0" err="1"/>
              <a:t>vào</a:t>
            </a:r>
            <a:r>
              <a:rPr lang="en-US" dirty="0"/>
              <a:t> </a:t>
            </a:r>
            <a:r>
              <a:rPr lang="en-US" dirty="0" err="1"/>
              <a:t>đó</a:t>
            </a:r>
            <a:r>
              <a:rPr lang="en-US" dirty="0"/>
              <a:t> </a:t>
            </a:r>
            <a:r>
              <a:rPr lang="en-US" dirty="0" err="1"/>
              <a:t>họ</a:t>
            </a:r>
            <a:r>
              <a:rPr lang="en-US" dirty="0"/>
              <a:t> </a:t>
            </a:r>
            <a:r>
              <a:rPr lang="en-US" dirty="0" err="1"/>
              <a:t>thấy</a:t>
            </a:r>
            <a:r>
              <a:rPr lang="en-US" dirty="0"/>
              <a:t> </a:t>
            </a:r>
            <a:r>
              <a:rPr lang="en-US" dirty="0" err="1"/>
              <a:t>được</a:t>
            </a:r>
            <a:r>
              <a:rPr lang="en-US" dirty="0"/>
              <a:t> </a:t>
            </a:r>
            <a:r>
              <a:rPr lang="en-US" dirty="0" err="1"/>
              <a:t>một</a:t>
            </a:r>
            <a:r>
              <a:rPr lang="en-US" dirty="0"/>
              <a:t> </a:t>
            </a:r>
            <a:r>
              <a:rPr lang="en-US" dirty="0" err="1"/>
              <a:t>khối</a:t>
            </a:r>
            <a:r>
              <a:rPr lang="en-US" dirty="0"/>
              <a:t> </a:t>
            </a:r>
            <a:r>
              <a:rPr lang="en-US" dirty="0" err="1"/>
              <a:t>lượng</a:t>
            </a:r>
            <a:r>
              <a:rPr lang="en-US" dirty="0"/>
              <a:t> code </a:t>
            </a:r>
            <a:r>
              <a:rPr lang="en-US" dirty="0" err="1"/>
              <a:t>xáo</a:t>
            </a:r>
            <a:r>
              <a:rPr lang="en-US" dirty="0"/>
              <a:t> </a:t>
            </a:r>
            <a:r>
              <a:rPr lang="en-US" dirty="0" err="1"/>
              <a:t>trộn</a:t>
            </a:r>
            <a:r>
              <a:rPr lang="en-US" dirty="0"/>
              <a:t> </a:t>
            </a:r>
            <a:r>
              <a:rPr lang="en-US" dirty="0" err="1"/>
              <a:t>trông</a:t>
            </a:r>
            <a:r>
              <a:rPr lang="en-US" dirty="0"/>
              <a:t> </a:t>
            </a:r>
            <a:r>
              <a:rPr lang="en-US" dirty="0" err="1"/>
              <a:t>giống</a:t>
            </a:r>
            <a:r>
              <a:rPr lang="en-US" dirty="0"/>
              <a:t> </a:t>
            </a:r>
            <a:r>
              <a:rPr lang="en-US" dirty="0" err="1"/>
              <a:t>như</a:t>
            </a:r>
            <a:r>
              <a:rPr lang="en-US" dirty="0"/>
              <a:t> </a:t>
            </a:r>
            <a:r>
              <a:rPr lang="en-US" dirty="0" err="1"/>
              <a:t>được</a:t>
            </a:r>
            <a:r>
              <a:rPr lang="en-US" dirty="0"/>
              <a:t> </a:t>
            </a:r>
            <a:r>
              <a:rPr lang="en-US" dirty="0" err="1"/>
              <a:t>viết</a:t>
            </a:r>
            <a:r>
              <a:rPr lang="en-US" dirty="0"/>
              <a:t> </a:t>
            </a:r>
            <a:r>
              <a:rPr lang="en-US" dirty="0" err="1"/>
              <a:t>bởi</a:t>
            </a:r>
            <a:r>
              <a:rPr lang="en-US" dirty="0"/>
              <a:t> </a:t>
            </a:r>
            <a:r>
              <a:rPr lang="en-US" dirty="0" err="1"/>
              <a:t>một</a:t>
            </a:r>
            <a:r>
              <a:rPr lang="en-US" dirty="0"/>
              <a:t> </a:t>
            </a:r>
            <a:r>
              <a:rPr lang="en-US" dirty="0" err="1"/>
              <a:t>loạt</a:t>
            </a:r>
            <a:r>
              <a:rPr lang="en-US" dirty="0"/>
              <a:t> </a:t>
            </a:r>
            <a:r>
              <a:rPr lang="en-US" dirty="0" err="1"/>
              <a:t>thủy</a:t>
            </a:r>
            <a:r>
              <a:rPr lang="en-US" dirty="0"/>
              <a:t> </a:t>
            </a:r>
            <a:r>
              <a:rPr lang="en-US" dirty="0" err="1"/>
              <a:t>thủ</a:t>
            </a:r>
            <a:r>
              <a:rPr lang="en-US" dirty="0"/>
              <a:t> say </a:t>
            </a:r>
            <a:r>
              <a:rPr lang="en-US" dirty="0" err="1"/>
              <a:t>rượu</a:t>
            </a:r>
            <a:r>
              <a:rPr lang="en-US" dirty="0"/>
              <a:t>, </a:t>
            </a:r>
            <a:r>
              <a:rPr lang="en-US" dirty="0" err="1"/>
              <a:t>sau</a:t>
            </a:r>
            <a:r>
              <a:rPr lang="en-US" dirty="0"/>
              <a:t> </a:t>
            </a:r>
            <a:r>
              <a:rPr lang="en-US" dirty="0" err="1"/>
              <a:t>đó</a:t>
            </a:r>
            <a:r>
              <a:rPr lang="en-US" dirty="0"/>
              <a:t> </a:t>
            </a:r>
            <a:r>
              <a:rPr lang="en-US" dirty="0" err="1"/>
              <a:t>họ</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luận</a:t>
            </a:r>
            <a:r>
              <a:rPr lang="en-US" dirty="0"/>
              <a:t> </a:t>
            </a:r>
            <a:r>
              <a:rPr lang="en-US" dirty="0" err="1"/>
              <a:t>rằng</a:t>
            </a:r>
            <a:r>
              <a:rPr lang="en-US" dirty="0"/>
              <a:t> </a:t>
            </a:r>
            <a:r>
              <a:rPr lang="en-US" dirty="0" err="1"/>
              <a:t>sự</a:t>
            </a:r>
            <a:r>
              <a:rPr lang="en-US" dirty="0"/>
              <a:t> </a:t>
            </a:r>
            <a:r>
              <a:rPr lang="en-US" dirty="0" err="1"/>
              <a:t>thiếu</a:t>
            </a:r>
            <a:r>
              <a:rPr lang="en-US" dirty="0"/>
              <a:t> </a:t>
            </a:r>
            <a:r>
              <a:rPr lang="en-US" dirty="0" err="1"/>
              <a:t>chú</a:t>
            </a:r>
            <a:r>
              <a:rPr lang="en-US" dirty="0"/>
              <a:t> ý </a:t>
            </a:r>
            <a:r>
              <a:rPr lang="en-US" dirty="0" err="1"/>
              <a:t>đến</a:t>
            </a:r>
            <a:r>
              <a:rPr lang="en-US" dirty="0"/>
              <a:t> chi </a:t>
            </a:r>
            <a:r>
              <a:rPr lang="en-US" dirty="0" err="1"/>
              <a:t>tiết</a:t>
            </a:r>
            <a:r>
              <a:rPr lang="en-US" dirty="0"/>
              <a:t> </a:t>
            </a:r>
            <a:r>
              <a:rPr lang="en-US" dirty="0" err="1"/>
              <a:t>tràn</a:t>
            </a:r>
            <a:r>
              <a:rPr lang="en-US" dirty="0"/>
              <a:t> </a:t>
            </a:r>
            <a:r>
              <a:rPr lang="en-US" dirty="0" err="1"/>
              <a:t>ngập</a:t>
            </a:r>
            <a:r>
              <a:rPr lang="en-US" dirty="0"/>
              <a:t> </a:t>
            </a:r>
            <a:r>
              <a:rPr lang="en-US" dirty="0" err="1"/>
              <a:t>trong</a:t>
            </a:r>
            <a:r>
              <a:rPr lang="en-US" dirty="0"/>
              <a:t> </a:t>
            </a:r>
            <a:r>
              <a:rPr lang="en-US" dirty="0" err="1"/>
              <a:t>mọi</a:t>
            </a:r>
            <a:r>
              <a:rPr lang="en-US" dirty="0"/>
              <a:t> </a:t>
            </a:r>
            <a:r>
              <a:rPr lang="en-US" dirty="0" err="1"/>
              <a:t>khía</a:t>
            </a:r>
            <a:r>
              <a:rPr lang="en-US" dirty="0"/>
              <a:t> </a:t>
            </a:r>
            <a:r>
              <a:rPr lang="en-US" dirty="0" err="1"/>
              <a:t>cạnh</a:t>
            </a:r>
            <a:r>
              <a:rPr lang="en-US" dirty="0"/>
              <a:t> </a:t>
            </a:r>
            <a:r>
              <a:rPr lang="en-US" dirty="0" err="1"/>
              <a:t>khác</a:t>
            </a:r>
            <a:r>
              <a:rPr lang="en-US" dirty="0"/>
              <a:t> </a:t>
            </a:r>
            <a:r>
              <a:rPr lang="en-US" dirty="0" err="1"/>
              <a:t>của</a:t>
            </a:r>
            <a:r>
              <a:rPr lang="en-US" dirty="0"/>
              <a:t> </a:t>
            </a:r>
            <a:r>
              <a:rPr lang="en-US" dirty="0" err="1"/>
              <a:t>dự</a:t>
            </a:r>
            <a:r>
              <a:rPr lang="en-US" dirty="0"/>
              <a:t> </a:t>
            </a:r>
            <a:r>
              <a:rPr lang="en-US" dirty="0" err="1"/>
              <a:t>án</a:t>
            </a:r>
            <a:r>
              <a:rPr lang="en-US" dirty="0"/>
              <a:t>.</a:t>
            </a:r>
          </a:p>
        </p:txBody>
      </p:sp>
      <p:pic>
        <p:nvPicPr>
          <p:cNvPr id="7" name="Picture 6">
            <a:extLst>
              <a:ext uri="{FF2B5EF4-FFF2-40B4-BE49-F238E27FC236}">
                <a16:creationId xmlns:a16="http://schemas.microsoft.com/office/drawing/2014/main" id="{C5B83BD7-F8A7-4C5F-8D51-FDFC446426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0243" y="2403213"/>
            <a:ext cx="4121945" cy="2633131"/>
          </a:xfrm>
          <a:prstGeom prst="rect">
            <a:avLst/>
          </a:prstGeom>
          <a:noFill/>
          <a:ln>
            <a:noFill/>
          </a:ln>
        </p:spPr>
      </p:pic>
    </p:spTree>
    <p:extLst>
      <p:ext uri="{BB962C8B-B14F-4D97-AF65-F5344CB8AC3E}">
        <p14:creationId xmlns:p14="http://schemas.microsoft.com/office/powerpoint/2010/main" val="163154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Vertical Formatting ( Theo chiều dọc)</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a:r>
              <a:rPr lang="en-US"/>
              <a:t>Chúng ta muốn mã nguồn giống như một bài báo. Tên đơn giản nhưng giải thích rõ ràng. Cái tên cho chúng ta biết có đang ở đúng module hay không. Ở phía đầu cung cấp những khái niệm ở cấp cao và các thuật toán. Chi tiết sẽ tăng thêm khi chúng ta di chuyển xuống dưới. Cho đến khi kết thúc, chúng ta tìm những hàm ở mức thấp nhất và chi tiết của file nguồn.</a:t>
            </a:r>
          </a:p>
          <a:p>
            <a:pPr marL="101600" lvl="0" indent="0">
              <a:buSzPts val="2000"/>
              <a:buNone/>
            </a:pPr>
            <a:endParaRPr lang="en-US"/>
          </a:p>
        </p:txBody>
      </p:sp>
    </p:spTree>
    <p:extLst>
      <p:ext uri="{BB962C8B-B14F-4D97-AF65-F5344CB8AC3E}">
        <p14:creationId xmlns:p14="http://schemas.microsoft.com/office/powerpoint/2010/main" val="34191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424331"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Vertical Openness Between Concept</a:t>
            </a:r>
            <a:br>
              <a:rPr lang="en-US" sz="2300"/>
            </a:br>
            <a:r>
              <a:rPr lang="en-US" sz="2300"/>
              <a:t> (Sự cởi mở giữa các khái niệm)</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238594" y="1962862"/>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Gần như tất cả Code đề được đọc từ trái sang phải, từ trên xuống dưới. Mỗi dòng đều đại diện cho một biểu thức hoặc một mệnh đề. </a:t>
            </a:r>
            <a:r>
              <a:rPr lang="en-US" i="1"/>
              <a:t>Những khái niệm nên được tách ra với một dòng trắng</a:t>
            </a:r>
            <a:r>
              <a:rPr lang="en-US"/>
              <a:t>. =&gt; Tăng khả năng đọc Code</a:t>
            </a:r>
          </a:p>
          <a:p>
            <a:pPr marL="101600" lvl="0" indent="0">
              <a:buSzPts val="2000"/>
              <a:buNone/>
            </a:pPr>
            <a:endParaRPr lang="en-US"/>
          </a:p>
        </p:txBody>
      </p:sp>
    </p:spTree>
    <p:extLst>
      <p:ext uri="{BB962C8B-B14F-4D97-AF65-F5344CB8AC3E}">
        <p14:creationId xmlns:p14="http://schemas.microsoft.com/office/powerpoint/2010/main" val="259504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90611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Vertical Density (Mật độ)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417650"/>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lvl="0" indent="0">
              <a:buNone/>
            </a:pPr>
            <a:r>
              <a:rPr lang="en-US"/>
              <a:t>Cở mở chia tách các khai niệm, sau đó mật độ liên kết chặt chẽ lại.</a:t>
            </a:r>
            <a:br>
              <a:rPr lang="en-US"/>
            </a:br>
            <a:r>
              <a:rPr lang="en-US"/>
              <a:t>=&gt; Comment làm phá hỏng sự liên kết:</a:t>
            </a:r>
          </a:p>
        </p:txBody>
      </p:sp>
      <p:pic>
        <p:nvPicPr>
          <p:cNvPr id="7" name="Picture 6">
            <a:extLst>
              <a:ext uri="{FF2B5EF4-FFF2-40B4-BE49-F238E27FC236}">
                <a16:creationId xmlns:a16="http://schemas.microsoft.com/office/drawing/2014/main" id="{678FBACF-FEDA-4153-9021-0C8D00FAE265}"/>
              </a:ext>
            </a:extLst>
          </p:cNvPr>
          <p:cNvPicPr/>
          <p:nvPr/>
        </p:nvPicPr>
        <p:blipFill>
          <a:blip r:embed="rId3"/>
          <a:stretch>
            <a:fillRect/>
          </a:stretch>
        </p:blipFill>
        <p:spPr>
          <a:xfrm>
            <a:off x="1607344" y="2724720"/>
            <a:ext cx="5000625" cy="2339626"/>
          </a:xfrm>
          <a:prstGeom prst="rect">
            <a:avLst/>
          </a:prstGeom>
        </p:spPr>
      </p:pic>
    </p:spTree>
    <p:extLst>
      <p:ext uri="{BB962C8B-B14F-4D97-AF65-F5344CB8AC3E}">
        <p14:creationId xmlns:p14="http://schemas.microsoft.com/office/powerpoint/2010/main" val="241758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90611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Vertical Density (Mật độ)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58975"/>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lvl="0" indent="0">
              <a:buNone/>
            </a:pPr>
            <a:r>
              <a:rPr lang="en-US"/>
              <a:t>=&gt; Dễ dàng hơn để đọc:</a:t>
            </a:r>
          </a:p>
        </p:txBody>
      </p:sp>
      <p:pic>
        <p:nvPicPr>
          <p:cNvPr id="9" name="Picture 8">
            <a:extLst>
              <a:ext uri="{FF2B5EF4-FFF2-40B4-BE49-F238E27FC236}">
                <a16:creationId xmlns:a16="http://schemas.microsoft.com/office/drawing/2014/main" id="{85E9DB8D-DEF5-444C-9860-5E1FFF67D633}"/>
              </a:ext>
            </a:extLst>
          </p:cNvPr>
          <p:cNvPicPr/>
          <p:nvPr/>
        </p:nvPicPr>
        <p:blipFill>
          <a:blip r:embed="rId3"/>
          <a:stretch>
            <a:fillRect/>
          </a:stretch>
        </p:blipFill>
        <p:spPr>
          <a:xfrm>
            <a:off x="1543450" y="2519362"/>
            <a:ext cx="5248275" cy="2105025"/>
          </a:xfrm>
          <a:prstGeom prst="rect">
            <a:avLst/>
          </a:prstGeom>
        </p:spPr>
      </p:pic>
    </p:spTree>
    <p:extLst>
      <p:ext uri="{BB962C8B-B14F-4D97-AF65-F5344CB8AC3E}">
        <p14:creationId xmlns:p14="http://schemas.microsoft.com/office/powerpoint/2010/main" val="348997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Horizontal ( Theo chiều ngang)</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Cố gắng giữ cho dòng được ngắn. Đừng bao giờ phải di chuyển sang phải</a:t>
            </a:r>
          </a:p>
          <a:p>
            <a:pPr marL="114300" lvl="0" indent="0">
              <a:buNone/>
            </a:pPr>
            <a:endParaRPr lang="en-US"/>
          </a:p>
        </p:txBody>
      </p:sp>
    </p:spTree>
    <p:extLst>
      <p:ext uri="{BB962C8B-B14F-4D97-AF65-F5344CB8AC3E}">
        <p14:creationId xmlns:p14="http://schemas.microsoft.com/office/powerpoint/2010/main" val="346652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367306" y="53251"/>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CLEAN CODE LÀ GÌ?</a:t>
            </a:r>
            <a:endParaRPr/>
          </a:p>
        </p:txBody>
      </p:sp>
      <p:sp>
        <p:nvSpPr>
          <p:cNvPr id="173" name="Google Shape;173;p13"/>
          <p:cNvSpPr txBox="1">
            <a:spLocks noGrp="1"/>
          </p:cNvSpPr>
          <p:nvPr>
            <p:ph type="body" idx="2"/>
          </p:nvPr>
        </p:nvSpPr>
        <p:spPr>
          <a:xfrm>
            <a:off x="5114745" y="1181786"/>
            <a:ext cx="2796000" cy="203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sz="1200" b="1"/>
          </a:p>
        </p:txBody>
      </p:sp>
      <p:sp>
        <p:nvSpPr>
          <p:cNvPr id="175" name="Google Shape;175;p13"/>
          <p:cNvSpPr txBox="1">
            <a:spLocks noGrp="1"/>
          </p:cNvSpPr>
          <p:nvPr>
            <p:ph type="body" idx="1"/>
          </p:nvPr>
        </p:nvSpPr>
        <p:spPr>
          <a:xfrm>
            <a:off x="1024281" y="1539773"/>
            <a:ext cx="2118969" cy="15705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a:p>
          <a:p>
            <a:pPr marL="0" lvl="0" indent="0" algn="l" rtl="0">
              <a:spcBef>
                <a:spcPts val="600"/>
              </a:spcBef>
              <a:spcAft>
                <a:spcPts val="0"/>
              </a:spcAft>
              <a:buNone/>
            </a:pP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026" name="Picture 2">
            <a:extLst>
              <a:ext uri="{FF2B5EF4-FFF2-40B4-BE49-F238E27FC236}">
                <a16:creationId xmlns:a16="http://schemas.microsoft.com/office/drawing/2014/main" id="{F9C25DDA-9DD0-40DE-A1FE-69273BA0E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759" y="830484"/>
            <a:ext cx="1085491" cy="1244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E09AD7-4A43-46F3-81EF-ED12437A4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17" y="1904104"/>
            <a:ext cx="1386068" cy="18480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29F3C81-BDF1-4F27-A3CE-BB2631B3602C}"/>
              </a:ext>
            </a:extLst>
          </p:cNvPr>
          <p:cNvSpPr txBox="1"/>
          <p:nvPr/>
        </p:nvSpPr>
        <p:spPr>
          <a:xfrm>
            <a:off x="1907470" y="2165120"/>
            <a:ext cx="1386068" cy="461665"/>
          </a:xfrm>
          <a:prstGeom prst="rect">
            <a:avLst/>
          </a:prstGeom>
          <a:noFill/>
        </p:spPr>
        <p:txBody>
          <a:bodyPr wrap="square" rtlCol="0">
            <a:spAutoFit/>
          </a:bodyPr>
          <a:lstStyle/>
          <a:p>
            <a:r>
              <a:rPr lang="en-US" sz="1200"/>
              <a:t>Bjarne Stroustrup</a:t>
            </a:r>
            <a:br>
              <a:rPr lang="en-US" sz="1200"/>
            </a:br>
            <a:r>
              <a:rPr lang="en-US" sz="1200"/>
              <a:t>  (Cha đẻ C++)</a:t>
            </a:r>
          </a:p>
        </p:txBody>
      </p:sp>
      <p:pic>
        <p:nvPicPr>
          <p:cNvPr id="1030" name="Picture 6">
            <a:extLst>
              <a:ext uri="{FF2B5EF4-FFF2-40B4-BE49-F238E27FC236}">
                <a16:creationId xmlns:a16="http://schemas.microsoft.com/office/drawing/2014/main" id="{985EB188-A1D9-45A8-A4E6-E4F5EE7BF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2717" y="733951"/>
            <a:ext cx="1345532" cy="124451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220C513-9F75-4795-82FE-6C9FBFDD4B89}"/>
              </a:ext>
            </a:extLst>
          </p:cNvPr>
          <p:cNvSpPr txBox="1"/>
          <p:nvPr/>
        </p:nvSpPr>
        <p:spPr>
          <a:xfrm>
            <a:off x="3962449" y="2104408"/>
            <a:ext cx="1386068" cy="646331"/>
          </a:xfrm>
          <a:prstGeom prst="rect">
            <a:avLst/>
          </a:prstGeom>
          <a:noFill/>
        </p:spPr>
        <p:txBody>
          <a:bodyPr wrap="square" rtlCol="0">
            <a:spAutoFit/>
          </a:bodyPr>
          <a:lstStyle/>
          <a:p>
            <a:pPr algn="ctr"/>
            <a:r>
              <a:rPr lang="en-US" sz="1200"/>
              <a:t>Grady Booch</a:t>
            </a:r>
            <a:br>
              <a:rPr lang="en-US" sz="1200"/>
            </a:br>
            <a:r>
              <a:rPr lang="en-US" sz="1200"/>
              <a:t>(Object Oriented Analysis)</a:t>
            </a:r>
          </a:p>
        </p:txBody>
      </p:sp>
      <p:pic>
        <p:nvPicPr>
          <p:cNvPr id="1032" name="Picture 8">
            <a:extLst>
              <a:ext uri="{FF2B5EF4-FFF2-40B4-BE49-F238E27FC236}">
                <a16:creationId xmlns:a16="http://schemas.microsoft.com/office/drawing/2014/main" id="{69C6A70A-E1CC-4B50-B661-DB38F585EA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4558" y="788185"/>
            <a:ext cx="1097811" cy="130816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F8DDB01-ED66-4B68-B45B-8E4791F3800D}"/>
              </a:ext>
            </a:extLst>
          </p:cNvPr>
          <p:cNvSpPr txBox="1"/>
          <p:nvPr/>
        </p:nvSpPr>
        <p:spPr>
          <a:xfrm>
            <a:off x="6092291" y="2195841"/>
            <a:ext cx="1762344" cy="646331"/>
          </a:xfrm>
          <a:prstGeom prst="rect">
            <a:avLst/>
          </a:prstGeom>
          <a:noFill/>
        </p:spPr>
        <p:txBody>
          <a:bodyPr wrap="square" rtlCol="0">
            <a:spAutoFit/>
          </a:bodyPr>
          <a:lstStyle/>
          <a:p>
            <a:pPr algn="ctr"/>
            <a:r>
              <a:rPr lang="en-US" sz="1200"/>
              <a:t>“Big” Dave Thomas </a:t>
            </a:r>
            <a:br>
              <a:rPr lang="en-US" sz="1200"/>
            </a:br>
            <a:r>
              <a:rPr lang="en-US" sz="1200"/>
              <a:t>(Sáng lập OTI, Bố già của Eclipse)</a:t>
            </a:r>
          </a:p>
        </p:txBody>
      </p:sp>
      <p:pic>
        <p:nvPicPr>
          <p:cNvPr id="1034" name="Picture 10">
            <a:extLst>
              <a:ext uri="{FF2B5EF4-FFF2-40B4-BE49-F238E27FC236}">
                <a16:creationId xmlns:a16="http://schemas.microsoft.com/office/drawing/2014/main" id="{AF69595F-AC8B-4669-B716-2EB9A58630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8154" y="2879527"/>
            <a:ext cx="1016553" cy="129670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AD8638-BD9E-45CC-9E78-5F0B39B90538}"/>
              </a:ext>
            </a:extLst>
          </p:cNvPr>
          <p:cNvSpPr txBox="1"/>
          <p:nvPr/>
        </p:nvSpPr>
        <p:spPr>
          <a:xfrm>
            <a:off x="1719879" y="4304063"/>
            <a:ext cx="1800136" cy="646331"/>
          </a:xfrm>
          <a:prstGeom prst="rect">
            <a:avLst/>
          </a:prstGeom>
          <a:noFill/>
        </p:spPr>
        <p:txBody>
          <a:bodyPr wrap="square" rtlCol="0">
            <a:spAutoFit/>
          </a:bodyPr>
          <a:lstStyle/>
          <a:p>
            <a:pPr algn="ctr"/>
            <a:r>
              <a:rPr lang="en-US" sz="1200"/>
              <a:t>MichaelFeathers </a:t>
            </a:r>
            <a:br>
              <a:rPr lang="en-US" sz="1200"/>
            </a:br>
            <a:r>
              <a:rPr lang="en-US" sz="1200"/>
              <a:t>(WorkingEffectively with Legacy Code)</a:t>
            </a:r>
          </a:p>
        </p:txBody>
      </p:sp>
      <p:pic>
        <p:nvPicPr>
          <p:cNvPr id="1036" name="Picture 12">
            <a:extLst>
              <a:ext uri="{FF2B5EF4-FFF2-40B4-BE49-F238E27FC236}">
                <a16:creationId xmlns:a16="http://schemas.microsoft.com/office/drawing/2014/main" id="{CA3139C8-9690-4C7E-A118-625BE3D74A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6527" y="2828149"/>
            <a:ext cx="1086762" cy="116902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3E2B6E1-DB46-4137-91CC-B04DBAFBB28B}"/>
              </a:ext>
            </a:extLst>
          </p:cNvPr>
          <p:cNvSpPr txBox="1"/>
          <p:nvPr/>
        </p:nvSpPr>
        <p:spPr>
          <a:xfrm>
            <a:off x="3393450" y="4074586"/>
            <a:ext cx="2287618" cy="1015663"/>
          </a:xfrm>
          <a:prstGeom prst="rect">
            <a:avLst/>
          </a:prstGeom>
          <a:noFill/>
        </p:spPr>
        <p:txBody>
          <a:bodyPr wrap="square" rtlCol="0">
            <a:spAutoFit/>
          </a:bodyPr>
          <a:lstStyle/>
          <a:p>
            <a:pPr algn="ctr"/>
            <a:r>
              <a:rPr lang="en-US" sz="1200"/>
              <a:t>Ron Jeffries</a:t>
            </a:r>
            <a:br>
              <a:rPr lang="en-US" sz="1200"/>
            </a:br>
            <a:r>
              <a:rPr lang="en-US" sz="1200"/>
              <a:t>(Extreme Programming Installed và Extreme Programming Adventures in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5. Team Rules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Mỗi lập trình viên đều có một nguyên tắc định dạng riêng. nhưng khi làm việc nhóm phải tuân theo nguyên tắc của nhóm. Một nhóm phát triển nên thỏa thuận về một kiểu định dạng duy nhất, sau đó mỗi thành viên trong nhóm nên sử dụng kiểu định dạng đó. =&gt; Tính nhất quán.</a:t>
            </a:r>
          </a:p>
        </p:txBody>
      </p:sp>
    </p:spTree>
    <p:extLst>
      <p:ext uri="{BB962C8B-B14F-4D97-AF65-F5344CB8AC3E}">
        <p14:creationId xmlns:p14="http://schemas.microsoft.com/office/powerpoint/2010/main" val="3243060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and Data Structures</a:t>
            </a:r>
          </a:p>
        </p:txBody>
      </p:sp>
      <p:sp>
        <p:nvSpPr>
          <p:cNvPr id="3" name="Text Placeholder 2"/>
          <p:cNvSpPr>
            <a:spLocks noGrp="1"/>
          </p:cNvSpPr>
          <p:nvPr>
            <p:ph type="body" idx="1"/>
          </p:nvPr>
        </p:nvSpPr>
        <p:spPr>
          <a:xfrm>
            <a:off x="1031425" y="1860875"/>
            <a:ext cx="2427392" cy="3064800"/>
          </a:xfrm>
        </p:spPr>
        <p:txBody>
          <a:bodyPr/>
          <a:lstStyle/>
          <a:p>
            <a:r>
              <a:rPr lang="en-US" dirty="0" err="1"/>
              <a:t>Nội</a:t>
            </a:r>
            <a:r>
              <a:rPr lang="en-US" dirty="0"/>
              <a:t> Dung </a:t>
            </a:r>
            <a:r>
              <a:rPr lang="en-US" dirty="0" err="1"/>
              <a:t>Chính</a:t>
            </a:r>
            <a:endParaRPr lang="en-US" dirty="0"/>
          </a:p>
        </p:txBody>
      </p:sp>
      <p:sp>
        <p:nvSpPr>
          <p:cNvPr id="4" name="Text Placeholder 3"/>
          <p:cNvSpPr>
            <a:spLocks noGrp="1"/>
          </p:cNvSpPr>
          <p:nvPr>
            <p:ph type="body" idx="2"/>
          </p:nvPr>
        </p:nvSpPr>
        <p:spPr>
          <a:xfrm>
            <a:off x="3664226" y="1860875"/>
            <a:ext cx="3127546" cy="3064800"/>
          </a:xfrm>
        </p:spPr>
        <p:txBody>
          <a:bodyPr/>
          <a:lstStyle/>
          <a:p>
            <a:r>
              <a:rPr lang="en-US" b="1" dirty="0"/>
              <a:t>Data Abstraction</a:t>
            </a:r>
          </a:p>
          <a:p>
            <a:r>
              <a:rPr lang="en-US" b="1" dirty="0"/>
              <a:t>Data/Object Anti-Symmetry</a:t>
            </a:r>
          </a:p>
          <a:p>
            <a:r>
              <a:rPr lang="en-US" b="1" dirty="0"/>
              <a:t>The Law of Demeter</a:t>
            </a:r>
          </a:p>
          <a:p>
            <a:r>
              <a:rPr lang="en-US" b="1" dirty="0"/>
              <a:t>Train Wrecks</a:t>
            </a:r>
          </a:p>
          <a:p>
            <a:r>
              <a:rPr lang="en-US" b="1" dirty="0"/>
              <a:t>Hybrids</a:t>
            </a:r>
          </a:p>
          <a:p>
            <a:r>
              <a:rPr lang="en-US" b="1" dirty="0"/>
              <a:t>Data Transfer Objects</a:t>
            </a:r>
          </a:p>
          <a:p>
            <a:endParaRPr lang="en-US" b="1" dirty="0"/>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837395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Abstraction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Ta </a:t>
            </a:r>
            <a:r>
              <a:rPr lang="en-US" dirty="0" err="1"/>
              <a:t>xét</a:t>
            </a:r>
            <a:r>
              <a:rPr lang="en-US" dirty="0"/>
              <a:t> VD </a:t>
            </a:r>
            <a:r>
              <a:rPr lang="en-US" dirty="0" err="1"/>
              <a:t>sau</a:t>
            </a:r>
            <a:r>
              <a:rPr lang="en-US" dirty="0"/>
              <a:t>:</a:t>
            </a:r>
          </a:p>
          <a:p>
            <a:pPr marL="114300" indent="0">
              <a:buNone/>
            </a:pPr>
            <a:endParaRPr lang="en-US" dirty="0"/>
          </a:p>
        </p:txBody>
      </p:sp>
      <p:pic>
        <p:nvPicPr>
          <p:cNvPr id="2" name="Picture 1"/>
          <p:cNvPicPr>
            <a:picLocks noChangeAspect="1"/>
          </p:cNvPicPr>
          <p:nvPr/>
        </p:nvPicPr>
        <p:blipFill>
          <a:blip r:embed="rId3"/>
          <a:stretch>
            <a:fillRect/>
          </a:stretch>
        </p:blipFill>
        <p:spPr>
          <a:xfrm>
            <a:off x="3033712" y="2260738"/>
            <a:ext cx="3076575" cy="885825"/>
          </a:xfrm>
          <a:prstGeom prst="rect">
            <a:avLst/>
          </a:prstGeom>
        </p:spPr>
      </p:pic>
      <p:pic>
        <p:nvPicPr>
          <p:cNvPr id="3" name="Picture 2"/>
          <p:cNvPicPr>
            <a:picLocks noChangeAspect="1"/>
          </p:cNvPicPr>
          <p:nvPr/>
        </p:nvPicPr>
        <p:blipFill>
          <a:blip r:embed="rId4"/>
          <a:stretch>
            <a:fillRect/>
          </a:stretch>
        </p:blipFill>
        <p:spPr>
          <a:xfrm>
            <a:off x="3033712" y="3175138"/>
            <a:ext cx="3790950" cy="1695450"/>
          </a:xfrm>
          <a:prstGeom prst="rect">
            <a:avLst/>
          </a:prstGeom>
        </p:spPr>
      </p:pic>
    </p:spTree>
    <p:extLst>
      <p:ext uri="{BB962C8B-B14F-4D97-AF65-F5344CB8AC3E}">
        <p14:creationId xmlns:p14="http://schemas.microsoft.com/office/powerpoint/2010/main" val="2430375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Abstraction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Cả</a:t>
            </a:r>
            <a:r>
              <a:rPr lang="en-US" dirty="0"/>
              <a:t> </a:t>
            </a:r>
            <a:r>
              <a:rPr lang="en-US" dirty="0" err="1"/>
              <a:t>đều</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một</a:t>
            </a:r>
            <a:r>
              <a:rPr lang="en-US" dirty="0"/>
              <a:t> </a:t>
            </a:r>
            <a:r>
              <a:rPr lang="en-US" dirty="0" err="1"/>
              <a:t>điểm</a:t>
            </a:r>
            <a:r>
              <a:rPr lang="en-US" dirty="0"/>
              <a:t> </a:t>
            </a:r>
            <a:r>
              <a:rPr lang="en-US" dirty="0" err="1"/>
              <a:t>trên</a:t>
            </a:r>
            <a:r>
              <a:rPr lang="en-US" dirty="0"/>
              <a:t> </a:t>
            </a:r>
            <a:r>
              <a:rPr lang="en-US" dirty="0" err="1"/>
              <a:t>mặt</a:t>
            </a:r>
            <a:r>
              <a:rPr lang="en-US" dirty="0"/>
              <a:t> </a:t>
            </a:r>
            <a:r>
              <a:rPr lang="en-US" dirty="0" err="1"/>
              <a:t>phẳng</a:t>
            </a:r>
            <a:r>
              <a:rPr lang="en-US" dirty="0"/>
              <a:t>.</a:t>
            </a:r>
          </a:p>
          <a:p>
            <a:pPr marL="114300" indent="0">
              <a:buNone/>
            </a:pPr>
            <a:r>
              <a:rPr lang="en-US" dirty="0" err="1"/>
              <a:t>Nhưng</a:t>
            </a:r>
            <a:r>
              <a:rPr lang="en-US" dirty="0"/>
              <a:t> </a:t>
            </a:r>
            <a:r>
              <a:rPr lang="en-US" dirty="0" err="1"/>
              <a:t>điểm</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chúng</a:t>
            </a:r>
            <a:r>
              <a:rPr lang="en-US" dirty="0"/>
              <a:t> </a:t>
            </a:r>
            <a:r>
              <a:rPr lang="en-US" dirty="0" err="1"/>
              <a:t>là</a:t>
            </a:r>
            <a:r>
              <a:rPr lang="en-US" dirty="0"/>
              <a:t> </a:t>
            </a:r>
            <a:r>
              <a:rPr lang="en-US" dirty="0" err="1"/>
              <a:t>một</a:t>
            </a:r>
            <a:r>
              <a:rPr lang="en-US" dirty="0"/>
              <a:t> </a:t>
            </a:r>
            <a:r>
              <a:rPr lang="en-US" dirty="0" err="1"/>
              <a:t>cái</a:t>
            </a:r>
            <a:r>
              <a:rPr lang="en-US" dirty="0"/>
              <a:t> </a:t>
            </a:r>
            <a:r>
              <a:rPr lang="en-US" dirty="0" err="1"/>
              <a:t>phơi</a:t>
            </a:r>
            <a:r>
              <a:rPr lang="en-US" dirty="0"/>
              <a:t> </a:t>
            </a:r>
            <a:r>
              <a:rPr lang="en-US" dirty="0" err="1"/>
              <a:t>bày</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cái</a:t>
            </a:r>
            <a:r>
              <a:rPr lang="en-US" dirty="0"/>
              <a:t> </a:t>
            </a:r>
            <a:r>
              <a:rPr lang="en-US" dirty="0" err="1"/>
              <a:t>kia</a:t>
            </a:r>
            <a:r>
              <a:rPr lang="en-US" dirty="0"/>
              <a:t> </a:t>
            </a:r>
            <a:r>
              <a:rPr lang="en-US" dirty="0" err="1"/>
              <a:t>hoàn</a:t>
            </a:r>
            <a:r>
              <a:rPr lang="en-US" dirty="0"/>
              <a:t> </a:t>
            </a:r>
            <a:r>
              <a:rPr lang="en-US" dirty="0" err="1"/>
              <a:t>toàn</a:t>
            </a:r>
            <a:r>
              <a:rPr lang="en-US" dirty="0"/>
              <a:t> </a:t>
            </a:r>
            <a:r>
              <a:rPr lang="en-US" dirty="0" err="1"/>
              <a:t>che</a:t>
            </a:r>
            <a:r>
              <a:rPr lang="en-US" dirty="0"/>
              <a:t> </a:t>
            </a:r>
            <a:r>
              <a:rPr lang="en-US" dirty="0" err="1"/>
              <a:t>dấu</a:t>
            </a:r>
            <a:r>
              <a:rPr lang="en-US" dirty="0"/>
              <a:t> </a:t>
            </a:r>
            <a:r>
              <a:rPr lang="en-US" dirty="0" err="1"/>
              <a:t>nó</a:t>
            </a:r>
            <a:r>
              <a:rPr lang="en-US" dirty="0"/>
              <a:t>.</a:t>
            </a:r>
          </a:p>
          <a:p>
            <a:pPr marL="114300" indent="0">
              <a:buNone/>
            </a:pPr>
            <a:r>
              <a:rPr lang="en-US" dirty="0"/>
              <a:t>Ở Class </a:t>
            </a:r>
            <a:r>
              <a:rPr lang="en-US" dirty="0" err="1"/>
              <a:t>thứ</a:t>
            </a:r>
            <a:r>
              <a:rPr lang="en-US" dirty="0"/>
              <a:t> </a:t>
            </a:r>
            <a:r>
              <a:rPr lang="en-US" dirty="0" err="1"/>
              <a:t>nhất</a:t>
            </a:r>
            <a:r>
              <a:rPr lang="en-US" dirty="0"/>
              <a:t>.</a:t>
            </a:r>
          </a:p>
          <a:p>
            <a:pPr marL="114300" indent="0">
              <a:buNone/>
            </a:pPr>
            <a:r>
              <a:rPr lang="vi-VN" dirty="0"/>
              <a:t>Một lớp không chỉ đơn giản là đẩy các biến của nó ra thông qua getters và setters. Thay vào đó, nó phơi bày các giao diện trừu tượng cho phép người dùng thao tác bản chất của dữ liệu mà không cần phải biết việc thực hiện.</a:t>
            </a:r>
            <a:endParaRPr lang="en-US" dirty="0"/>
          </a:p>
        </p:txBody>
      </p:sp>
    </p:spTree>
    <p:extLst>
      <p:ext uri="{BB962C8B-B14F-4D97-AF65-F5344CB8AC3E}">
        <p14:creationId xmlns:p14="http://schemas.microsoft.com/office/powerpoint/2010/main" val="1724990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Từ</a:t>
            </a:r>
            <a:r>
              <a:rPr lang="en-US" dirty="0"/>
              <a:t> VD </a:t>
            </a:r>
            <a:r>
              <a:rPr lang="en-US" dirty="0" err="1"/>
              <a:t>cũ</a:t>
            </a:r>
            <a:r>
              <a:rPr lang="en-US" dirty="0"/>
              <a:t> ta </a:t>
            </a:r>
            <a:r>
              <a:rPr lang="en-US" dirty="0" err="1"/>
              <a:t>có</a:t>
            </a:r>
            <a:r>
              <a:rPr lang="en-US" dirty="0"/>
              <a:t> </a:t>
            </a:r>
            <a:r>
              <a:rPr lang="en-US" dirty="0" err="1"/>
              <a:t>thể</a:t>
            </a:r>
            <a:r>
              <a:rPr lang="en-US" dirty="0"/>
              <a:t> </a:t>
            </a:r>
            <a:r>
              <a:rPr lang="en-US" dirty="0" err="1"/>
              <a:t>thấy</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Object </a:t>
            </a:r>
            <a:r>
              <a:rPr lang="en-US" dirty="0" err="1"/>
              <a:t>và</a:t>
            </a:r>
            <a:r>
              <a:rPr lang="en-US" dirty="0"/>
              <a:t> Data </a:t>
            </a:r>
            <a:r>
              <a:rPr lang="en-US" dirty="0" err="1"/>
              <a:t>Strustures</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ẩn</a:t>
            </a:r>
            <a:r>
              <a:rPr lang="en-US" dirty="0"/>
              <a:t> </a:t>
            </a:r>
            <a:r>
              <a:rPr lang="en-US" dirty="0" err="1"/>
              <a:t>dữ</a:t>
            </a:r>
            <a:r>
              <a:rPr lang="en-US" dirty="0"/>
              <a:t> </a:t>
            </a:r>
            <a:r>
              <a:rPr lang="en-US" dirty="0" err="1"/>
              <a:t>liệu</a:t>
            </a:r>
            <a:r>
              <a:rPr lang="en-US" dirty="0"/>
              <a:t> </a:t>
            </a:r>
            <a:r>
              <a:rPr lang="vi-VN" dirty="0"/>
              <a:t>và phơi bày các chức năng hoạt động trên dữ liệu đó</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phơi</a:t>
            </a:r>
            <a:r>
              <a:rPr lang="en-US" dirty="0"/>
              <a:t> </a:t>
            </a:r>
            <a:r>
              <a:rPr lang="en-US" dirty="0" err="1"/>
              <a:t>bày</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có</a:t>
            </a:r>
            <a:r>
              <a:rPr lang="en-US" dirty="0"/>
              <a:t> ỹ </a:t>
            </a:r>
            <a:r>
              <a:rPr lang="en-US" dirty="0" err="1"/>
              <a:t>nghĩa</a:t>
            </a:r>
            <a:r>
              <a:rPr lang="en-US" dirty="0"/>
              <a:t>.</a:t>
            </a:r>
          </a:p>
          <a:p>
            <a:pPr marL="114300" indent="0">
              <a:buNone/>
            </a:pPr>
            <a:r>
              <a:rPr lang="en-US" dirty="0"/>
              <a:t>→ </a:t>
            </a:r>
            <a:r>
              <a:rPr lang="en-US" dirty="0" err="1"/>
              <a:t>Đó</a:t>
            </a:r>
            <a:r>
              <a:rPr lang="en-US" dirty="0"/>
              <a:t> </a:t>
            </a:r>
            <a:r>
              <a:rPr lang="en-US" dirty="0" err="1"/>
              <a:t>là</a:t>
            </a:r>
            <a:r>
              <a:rPr lang="en-US" dirty="0"/>
              <a:t> </a:t>
            </a:r>
            <a:r>
              <a:rPr lang="en-US" dirty="0" err="1"/>
              <a:t>những</a:t>
            </a:r>
            <a:r>
              <a:rPr lang="en-US" dirty="0"/>
              <a:t> </a:t>
            </a:r>
            <a:r>
              <a:rPr lang="en-US" dirty="0" err="1"/>
              <a:t>đối</a:t>
            </a:r>
            <a:r>
              <a:rPr lang="en-US" dirty="0"/>
              <a:t> </a:t>
            </a:r>
            <a:r>
              <a:rPr lang="en-US" dirty="0" err="1"/>
              <a:t>lập</a:t>
            </a:r>
            <a:r>
              <a:rPr lang="en-US" dirty="0"/>
              <a:t> </a:t>
            </a:r>
            <a:r>
              <a:rPr lang="en-US" dirty="0" err="1"/>
              <a:t>ảo</a:t>
            </a:r>
            <a:r>
              <a:rPr lang="en-US" dirty="0"/>
              <a:t> </a:t>
            </a:r>
            <a:r>
              <a:rPr lang="en-US" dirty="0" err="1"/>
              <a:t>nhưng</a:t>
            </a:r>
            <a:r>
              <a:rPr lang="en-US" dirty="0"/>
              <a:t> </a:t>
            </a:r>
            <a:r>
              <a:rPr lang="en-US" dirty="0" err="1"/>
              <a:t>mang</a:t>
            </a:r>
            <a:r>
              <a:rPr lang="en-US" dirty="0"/>
              <a:t> </a:t>
            </a:r>
            <a:r>
              <a:rPr lang="en-US" dirty="0" err="1"/>
              <a:t>những</a:t>
            </a:r>
            <a:r>
              <a:rPr lang="en-US" dirty="0"/>
              <a:t> ỹ </a:t>
            </a:r>
            <a:r>
              <a:rPr lang="en-US" dirty="0" err="1"/>
              <a:t>nghĩa</a:t>
            </a:r>
            <a:r>
              <a:rPr lang="en-US" dirty="0"/>
              <a:t> </a:t>
            </a:r>
            <a:r>
              <a:rPr lang="en-US" dirty="0" err="1"/>
              <a:t>sâu</a:t>
            </a:r>
            <a:r>
              <a:rPr lang="en-US" dirty="0"/>
              <a:t> </a:t>
            </a:r>
            <a:r>
              <a:rPr lang="en-US" dirty="0" err="1"/>
              <a:t>rộng</a:t>
            </a:r>
            <a:r>
              <a:rPr lang="en-US" dirty="0"/>
              <a:t>.</a:t>
            </a:r>
          </a:p>
        </p:txBody>
      </p:sp>
    </p:spTree>
    <p:extLst>
      <p:ext uri="{BB962C8B-B14F-4D97-AF65-F5344CB8AC3E}">
        <p14:creationId xmlns:p14="http://schemas.microsoft.com/office/powerpoint/2010/main" val="2942765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Procedural Shape </a:t>
            </a:r>
          </a:p>
          <a:p>
            <a:pPr marL="114300" indent="0">
              <a:buNone/>
            </a:pPr>
            <a:r>
              <a:rPr lang="en-US" dirty="0"/>
              <a:t>public class Square { </a:t>
            </a:r>
          </a:p>
          <a:p>
            <a:pPr marL="114300" indent="0">
              <a:buNone/>
            </a:pPr>
            <a:r>
              <a:rPr lang="en-US" dirty="0"/>
              <a:t>	public Point </a:t>
            </a:r>
            <a:r>
              <a:rPr lang="en-US" dirty="0" err="1"/>
              <a:t>topLeft</a:t>
            </a:r>
            <a:r>
              <a:rPr lang="en-US" dirty="0"/>
              <a:t>; </a:t>
            </a:r>
          </a:p>
          <a:p>
            <a:pPr marL="114300" indent="0">
              <a:buNone/>
            </a:pPr>
            <a:r>
              <a:rPr lang="en-US" dirty="0"/>
              <a:t>	public double side; }</a:t>
            </a:r>
          </a:p>
          <a:p>
            <a:pPr marL="114300" indent="0">
              <a:buNone/>
            </a:pPr>
            <a:r>
              <a:rPr lang="en-US" dirty="0"/>
              <a:t>public class Geometry {</a:t>
            </a:r>
          </a:p>
          <a:p>
            <a:pPr marL="114300" indent="0">
              <a:buNone/>
            </a:pPr>
            <a:r>
              <a:rPr lang="en-US" dirty="0"/>
              <a:t>public double area(Object shape) {</a:t>
            </a:r>
          </a:p>
          <a:p>
            <a:pPr marL="571500" lvl="1" indent="0">
              <a:buNone/>
            </a:pPr>
            <a:r>
              <a:rPr lang="en-US" dirty="0"/>
              <a:t>if (shape </a:t>
            </a:r>
            <a:r>
              <a:rPr lang="en-US" dirty="0" err="1"/>
              <a:t>instanceof</a:t>
            </a:r>
            <a:r>
              <a:rPr lang="en-US" dirty="0"/>
              <a:t> Square) { </a:t>
            </a:r>
          </a:p>
          <a:p>
            <a:pPr marL="571500" lvl="1" indent="0">
              <a:buNone/>
            </a:pPr>
            <a:r>
              <a:rPr lang="en-US" dirty="0"/>
              <a:t>	Square s = (Square)shape; return </a:t>
            </a:r>
            <a:r>
              <a:rPr lang="en-US" dirty="0" err="1"/>
              <a:t>s.side</a:t>
            </a:r>
            <a:r>
              <a:rPr lang="en-US" dirty="0"/>
              <a:t> * </a:t>
            </a:r>
            <a:r>
              <a:rPr lang="en-US" dirty="0" err="1"/>
              <a:t>s.side</a:t>
            </a:r>
            <a:r>
              <a:rPr lang="en-US" dirty="0"/>
              <a:t>; </a:t>
            </a:r>
          </a:p>
          <a:p>
            <a:pPr marL="571500" lvl="1" indent="0">
              <a:buNone/>
            </a:pPr>
            <a:r>
              <a:rPr lang="en-US" dirty="0"/>
              <a:t>}</a:t>
            </a:r>
          </a:p>
          <a:p>
            <a:pPr marL="114300" indent="0">
              <a:buNone/>
            </a:pPr>
            <a:r>
              <a:rPr lang="en-US" dirty="0"/>
              <a:t>}</a:t>
            </a:r>
          </a:p>
        </p:txBody>
      </p:sp>
    </p:spTree>
    <p:extLst>
      <p:ext uri="{BB962C8B-B14F-4D97-AF65-F5344CB8AC3E}">
        <p14:creationId xmlns:p14="http://schemas.microsoft.com/office/powerpoint/2010/main" val="1108456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Nhìn</a:t>
            </a:r>
            <a:r>
              <a:rPr lang="en-US" dirty="0"/>
              <a:t> </a:t>
            </a:r>
            <a:r>
              <a:rPr lang="en-US" dirty="0" err="1"/>
              <a:t>vào</a:t>
            </a:r>
            <a:r>
              <a:rPr lang="en-US" dirty="0"/>
              <a:t> VD </a:t>
            </a:r>
            <a:r>
              <a:rPr lang="en-US" dirty="0" err="1"/>
              <a:t>trên</a:t>
            </a:r>
            <a:r>
              <a:rPr lang="en-US" dirty="0"/>
              <a:t> </a:t>
            </a:r>
            <a:r>
              <a:rPr lang="en-US" dirty="0" err="1"/>
              <a:t>nếu</a:t>
            </a:r>
            <a:r>
              <a:rPr lang="en-US" dirty="0"/>
              <a:t> ta </a:t>
            </a:r>
            <a:r>
              <a:rPr lang="en-US" dirty="0" err="1"/>
              <a:t>thêm</a:t>
            </a:r>
            <a:r>
              <a:rPr lang="en-US" dirty="0"/>
              <a:t> </a:t>
            </a:r>
            <a:r>
              <a:rPr lang="en-US" dirty="0" err="1"/>
              <a:t>một</a:t>
            </a:r>
            <a:r>
              <a:rPr lang="en-US" dirty="0"/>
              <a:t> </a:t>
            </a:r>
            <a:r>
              <a:rPr lang="en-US" dirty="0" err="1"/>
              <a:t>hàm</a:t>
            </a:r>
            <a:r>
              <a:rPr lang="en-US" dirty="0"/>
              <a:t> </a:t>
            </a:r>
            <a:r>
              <a:rPr lang="vi-VN" i="1" dirty="0"/>
              <a:t>perimeter()</a:t>
            </a:r>
            <a:r>
              <a:rPr lang="vi-VN" dirty="0"/>
              <a:t> được thêm vào </a:t>
            </a:r>
            <a:r>
              <a:rPr lang="vi-VN" i="1" dirty="0"/>
              <a:t>Geometry</a:t>
            </a:r>
            <a:r>
              <a:rPr lang="en-US" i="1" dirty="0"/>
              <a:t>. </a:t>
            </a:r>
            <a:r>
              <a:rPr lang="en-US" i="1" dirty="0" err="1"/>
              <a:t>Thì</a:t>
            </a:r>
            <a:r>
              <a:rPr lang="en-US" i="1" dirty="0"/>
              <a:t> </a:t>
            </a:r>
            <a:r>
              <a:rPr lang="en-US" i="1" dirty="0" err="1"/>
              <a:t>các</a:t>
            </a:r>
            <a:r>
              <a:rPr lang="en-US" i="1" dirty="0"/>
              <a:t> shape classes </a:t>
            </a:r>
            <a:r>
              <a:rPr lang="en-US" i="1" dirty="0" err="1"/>
              <a:t>không</a:t>
            </a:r>
            <a:r>
              <a:rPr lang="en-US" i="1" dirty="0"/>
              <a:t> </a:t>
            </a:r>
            <a:r>
              <a:rPr lang="en-US" i="1" dirty="0" err="1"/>
              <a:t>bị</a:t>
            </a:r>
            <a:r>
              <a:rPr lang="en-US" i="1" dirty="0"/>
              <a:t> </a:t>
            </a:r>
            <a:r>
              <a:rPr lang="en-US" i="1" dirty="0" err="1"/>
              <a:t>ảnh</a:t>
            </a:r>
            <a:r>
              <a:rPr lang="en-US" i="1" dirty="0"/>
              <a:t> </a:t>
            </a:r>
            <a:r>
              <a:rPr lang="en-US" i="1" dirty="0" err="1"/>
              <a:t>hưởng</a:t>
            </a:r>
            <a:r>
              <a:rPr lang="en-US" i="1" dirty="0"/>
              <a:t>. </a:t>
            </a:r>
            <a:r>
              <a:rPr lang="en-US" i="1" dirty="0" err="1"/>
              <a:t>Bất</a:t>
            </a:r>
            <a:r>
              <a:rPr lang="en-US" i="1" dirty="0"/>
              <a:t> </a:t>
            </a:r>
            <a:r>
              <a:rPr lang="en-US" i="1" dirty="0" err="1"/>
              <a:t>kì</a:t>
            </a:r>
            <a:r>
              <a:rPr lang="en-US" i="1" dirty="0"/>
              <a:t> </a:t>
            </a:r>
            <a:r>
              <a:rPr lang="en-US" i="1" dirty="0" err="1"/>
              <a:t>lớp</a:t>
            </a:r>
            <a:r>
              <a:rPr lang="en-US" i="1" dirty="0"/>
              <a:t> </a:t>
            </a:r>
            <a:r>
              <a:rPr lang="en-US" i="1" dirty="0" err="1"/>
              <a:t>nào</a:t>
            </a:r>
            <a:r>
              <a:rPr lang="en-US" i="1" dirty="0"/>
              <a:t> </a:t>
            </a:r>
            <a:r>
              <a:rPr lang="en-US" i="1" dirty="0" err="1"/>
              <a:t>khác</a:t>
            </a:r>
            <a:r>
              <a:rPr lang="en-US" i="1" dirty="0"/>
              <a:t> </a:t>
            </a:r>
            <a:r>
              <a:rPr lang="en-US" i="1" dirty="0" err="1"/>
              <a:t>phụ</a:t>
            </a:r>
            <a:r>
              <a:rPr lang="en-US" i="1" dirty="0"/>
              <a:t> </a:t>
            </a:r>
            <a:r>
              <a:rPr lang="en-US" i="1" dirty="0" err="1"/>
              <a:t>thuộc</a:t>
            </a:r>
            <a:r>
              <a:rPr lang="en-US" i="1" dirty="0"/>
              <a:t> </a:t>
            </a:r>
            <a:r>
              <a:rPr lang="en-US" i="1" dirty="0" err="1"/>
              <a:t>vào</a:t>
            </a:r>
            <a:r>
              <a:rPr lang="en-US" i="1" dirty="0"/>
              <a:t> shape classes </a:t>
            </a:r>
            <a:r>
              <a:rPr lang="en-US" i="1" dirty="0" err="1"/>
              <a:t>cũng</a:t>
            </a:r>
            <a:r>
              <a:rPr lang="en-US" i="1" dirty="0"/>
              <a:t> </a:t>
            </a:r>
            <a:r>
              <a:rPr lang="en-US" i="1" dirty="0" err="1"/>
              <a:t>sẽ</a:t>
            </a:r>
            <a:r>
              <a:rPr lang="en-US" i="1" dirty="0"/>
              <a:t> </a:t>
            </a:r>
            <a:r>
              <a:rPr lang="en-US" i="1" dirty="0" err="1"/>
              <a:t>không</a:t>
            </a:r>
            <a:r>
              <a:rPr lang="en-US" i="1" dirty="0"/>
              <a:t> </a:t>
            </a:r>
            <a:r>
              <a:rPr lang="en-US" i="1" dirty="0" err="1"/>
              <a:t>bị</a:t>
            </a:r>
            <a:r>
              <a:rPr lang="en-US" i="1" dirty="0"/>
              <a:t> </a:t>
            </a:r>
            <a:r>
              <a:rPr lang="en-US" i="1" dirty="0" err="1"/>
              <a:t>ảnh</a:t>
            </a:r>
            <a:r>
              <a:rPr lang="en-US" i="1" dirty="0"/>
              <a:t> </a:t>
            </a:r>
            <a:r>
              <a:rPr lang="en-US" i="1" dirty="0" err="1"/>
              <a:t>hưởng</a:t>
            </a:r>
            <a:r>
              <a:rPr lang="en-US" i="1" dirty="0"/>
              <a:t>.</a:t>
            </a:r>
          </a:p>
          <a:p>
            <a:pPr marL="114300" indent="0">
              <a:buNone/>
            </a:pPr>
            <a:endParaRPr lang="en-US" i="1" dirty="0"/>
          </a:p>
          <a:p>
            <a:pPr marL="114300" indent="0">
              <a:buNone/>
            </a:pPr>
            <a:r>
              <a:rPr lang="en-US" i="1" dirty="0" err="1"/>
              <a:t>Nhưng</a:t>
            </a:r>
            <a:r>
              <a:rPr lang="en-US" i="1" dirty="0"/>
              <a:t> </a:t>
            </a:r>
            <a:r>
              <a:rPr lang="en-US" i="1" dirty="0" err="1"/>
              <a:t>nếu</a:t>
            </a:r>
            <a:r>
              <a:rPr lang="en-US" i="1" dirty="0"/>
              <a:t> ta </a:t>
            </a:r>
            <a:r>
              <a:rPr lang="en-US" i="1" dirty="0" err="1"/>
              <a:t>thêm</a:t>
            </a:r>
            <a:r>
              <a:rPr lang="en-US" i="1" dirty="0"/>
              <a:t> </a:t>
            </a:r>
            <a:r>
              <a:rPr lang="en-US" i="1" dirty="0" err="1"/>
              <a:t>một</a:t>
            </a:r>
            <a:r>
              <a:rPr lang="en-US" i="1" dirty="0"/>
              <a:t> shape </a:t>
            </a:r>
            <a:r>
              <a:rPr lang="en-US" i="1" dirty="0" err="1"/>
              <a:t>thì</a:t>
            </a:r>
            <a:r>
              <a:rPr lang="en-US" i="1" dirty="0"/>
              <a:t> </a:t>
            </a:r>
            <a:r>
              <a:rPr lang="en-US" i="1" dirty="0" err="1"/>
              <a:t>phải</a:t>
            </a:r>
            <a:r>
              <a:rPr lang="en-US" i="1" dirty="0"/>
              <a:t> </a:t>
            </a:r>
            <a:r>
              <a:rPr lang="en-US" i="1" dirty="0" err="1"/>
              <a:t>thay</a:t>
            </a:r>
            <a:r>
              <a:rPr lang="en-US" i="1" dirty="0"/>
              <a:t> </a:t>
            </a:r>
            <a:r>
              <a:rPr lang="en-US" i="1" dirty="0" err="1"/>
              <a:t>đổi</a:t>
            </a:r>
            <a:r>
              <a:rPr lang="en-US" i="1" dirty="0"/>
              <a:t> </a:t>
            </a:r>
            <a:r>
              <a:rPr lang="en-US" i="1" dirty="0" err="1"/>
              <a:t>thì</a:t>
            </a:r>
            <a:r>
              <a:rPr lang="en-US" i="1" dirty="0"/>
              <a:t> </a:t>
            </a:r>
            <a:r>
              <a:rPr lang="en-US" i="1" dirty="0" err="1"/>
              <a:t>phải</a:t>
            </a:r>
            <a:r>
              <a:rPr lang="en-US" i="1" dirty="0"/>
              <a:t> </a:t>
            </a:r>
            <a:r>
              <a:rPr lang="en-US" i="1" dirty="0" err="1"/>
              <a:t>thay</a:t>
            </a:r>
            <a:r>
              <a:rPr lang="en-US" i="1" dirty="0"/>
              <a:t> </a:t>
            </a:r>
            <a:r>
              <a:rPr lang="en-US" i="1" dirty="0" err="1"/>
              <a:t>đổi</a:t>
            </a:r>
            <a:r>
              <a:rPr lang="en-US" i="1" dirty="0"/>
              <a:t> </a:t>
            </a:r>
            <a:r>
              <a:rPr lang="en-US" i="1" dirty="0" err="1"/>
              <a:t>tất</a:t>
            </a:r>
            <a:r>
              <a:rPr lang="en-US" i="1" dirty="0"/>
              <a:t> </a:t>
            </a:r>
            <a:r>
              <a:rPr lang="en-US" i="1" dirty="0" err="1"/>
              <a:t>cả</a:t>
            </a:r>
            <a:r>
              <a:rPr lang="en-US" i="1" dirty="0"/>
              <a:t> </a:t>
            </a:r>
            <a:r>
              <a:rPr lang="en-US" i="1" dirty="0" err="1"/>
              <a:t>chức</a:t>
            </a:r>
            <a:r>
              <a:rPr lang="en-US" i="1" dirty="0"/>
              <a:t> </a:t>
            </a:r>
            <a:r>
              <a:rPr lang="en-US" i="1" dirty="0" err="1"/>
              <a:t>năng</a:t>
            </a:r>
            <a:r>
              <a:rPr lang="en-US" i="1" dirty="0"/>
              <a:t> </a:t>
            </a:r>
            <a:r>
              <a:rPr lang="en-US" i="1" dirty="0" err="1"/>
              <a:t>trong</a:t>
            </a:r>
            <a:r>
              <a:rPr lang="en-US" i="1" dirty="0"/>
              <a:t> Geometry </a:t>
            </a:r>
            <a:r>
              <a:rPr lang="en-US" i="1" dirty="0" err="1"/>
              <a:t>để</a:t>
            </a:r>
            <a:r>
              <a:rPr lang="en-US" i="1" dirty="0"/>
              <a:t> </a:t>
            </a:r>
            <a:r>
              <a:rPr lang="en-US" i="1" dirty="0" err="1"/>
              <a:t>đối</a:t>
            </a:r>
            <a:r>
              <a:rPr lang="en-US" i="1" dirty="0"/>
              <a:t> </a:t>
            </a:r>
            <a:r>
              <a:rPr lang="en-US" i="1" dirty="0" err="1"/>
              <a:t>phó</a:t>
            </a:r>
            <a:r>
              <a:rPr lang="en-US" i="1" dirty="0"/>
              <a:t> </a:t>
            </a:r>
            <a:r>
              <a:rPr lang="en-US" i="1" dirty="0" err="1"/>
              <a:t>với</a:t>
            </a:r>
            <a:r>
              <a:rPr lang="en-US" i="1" dirty="0"/>
              <a:t> </a:t>
            </a:r>
            <a:r>
              <a:rPr lang="en-US" i="1" dirty="0" err="1"/>
              <a:t>nó</a:t>
            </a:r>
            <a:r>
              <a:rPr lang="en-US" i="1" dirty="0"/>
              <a:t>.</a:t>
            </a:r>
          </a:p>
          <a:p>
            <a:pPr marL="114300" indent="0">
              <a:buNone/>
            </a:pPr>
            <a:endParaRPr lang="en-US" i="1" dirty="0"/>
          </a:p>
          <a:p>
            <a:pPr marL="114300" indent="0">
              <a:buNone/>
            </a:pPr>
            <a:endParaRPr lang="en-US" dirty="0"/>
          </a:p>
        </p:txBody>
      </p:sp>
    </p:spTree>
    <p:extLst>
      <p:ext uri="{BB962C8B-B14F-4D97-AF65-F5344CB8AC3E}">
        <p14:creationId xmlns:p14="http://schemas.microsoft.com/office/powerpoint/2010/main" val="3758560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7347188" cy="2923463"/>
          </a:xfrm>
          <a:prstGeom prst="rect">
            <a:avLst/>
          </a:prstGeom>
        </p:spPr>
        <p:txBody>
          <a:bodyPr spcFirstLastPara="1" wrap="square" lIns="91425" tIns="91425" rIns="91425" bIns="91425" anchor="t" anchorCtr="0">
            <a:noAutofit/>
          </a:bodyPr>
          <a:lstStyle/>
          <a:p>
            <a:pPr marL="101600" indent="0">
              <a:buSzPts val="2000"/>
              <a:buNone/>
            </a:pPr>
            <a:r>
              <a:rPr lang="vi-VN" dirty="0"/>
              <a:t>Bây giờ hãy xem xét giải pháp hướng đối tượng</a:t>
            </a:r>
            <a:r>
              <a:rPr lang="en-US" dirty="0"/>
              <a:t>:</a:t>
            </a:r>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2323253"/>
            <a:ext cx="3330602" cy="2766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Polymorphic Shapes</a:t>
            </a:r>
          </a:p>
          <a:p>
            <a:pPr marL="114300" indent="0">
              <a:buNone/>
            </a:pPr>
            <a:r>
              <a:rPr lang="en-US" dirty="0"/>
              <a:t>public class Square implements Shape { </a:t>
            </a:r>
          </a:p>
          <a:p>
            <a:pPr marL="571500" lvl="1" indent="0">
              <a:buNone/>
            </a:pPr>
            <a:r>
              <a:rPr lang="en-US" dirty="0"/>
              <a:t>private Point </a:t>
            </a:r>
            <a:r>
              <a:rPr lang="en-US" dirty="0" err="1"/>
              <a:t>topLeft</a:t>
            </a:r>
            <a:r>
              <a:rPr lang="en-US" dirty="0"/>
              <a:t>; </a:t>
            </a:r>
          </a:p>
          <a:p>
            <a:pPr marL="571500" lvl="1" indent="0">
              <a:buNone/>
            </a:pPr>
            <a:r>
              <a:rPr lang="en-US" dirty="0"/>
              <a:t>private double side; </a:t>
            </a:r>
          </a:p>
          <a:p>
            <a:pPr marL="571500" lvl="1" indent="0">
              <a:buNone/>
            </a:pPr>
            <a:r>
              <a:rPr lang="en-US" dirty="0"/>
              <a:t>public double area() {</a:t>
            </a:r>
          </a:p>
          <a:p>
            <a:pPr marL="571500" lvl="1" indent="0">
              <a:buNone/>
            </a:pPr>
            <a:r>
              <a:rPr lang="en-US" dirty="0"/>
              <a:t>	 return side*side;</a:t>
            </a:r>
          </a:p>
          <a:p>
            <a:pPr marL="571500" lvl="1" indent="0">
              <a:buNone/>
            </a:pPr>
            <a:r>
              <a:rPr lang="en-US" dirty="0"/>
              <a:t>	} </a:t>
            </a:r>
          </a:p>
          <a:p>
            <a:pPr marL="571500" lvl="1" indent="0">
              <a:buNone/>
            </a:pPr>
            <a:r>
              <a:rPr lang="en-US" dirty="0"/>
              <a:t>}</a:t>
            </a:r>
            <a:endParaRPr lang="en-US" i="1" dirty="0"/>
          </a:p>
        </p:txBody>
      </p:sp>
      <p:sp>
        <p:nvSpPr>
          <p:cNvPr id="7" name="Google Shape;203;p17">
            <a:extLst>
              <a:ext uri="{FF2B5EF4-FFF2-40B4-BE49-F238E27FC236}">
                <a16:creationId xmlns:a16="http://schemas.microsoft.com/office/drawing/2014/main" id="{448543F2-362B-4143-8E57-A691DF7D595A}"/>
              </a:ext>
            </a:extLst>
          </p:cNvPr>
          <p:cNvSpPr txBox="1">
            <a:spLocks/>
          </p:cNvSpPr>
          <p:nvPr/>
        </p:nvSpPr>
        <p:spPr>
          <a:xfrm>
            <a:off x="4516305" y="2323253"/>
            <a:ext cx="3862308" cy="2766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class Circle implements Shape {</a:t>
            </a:r>
          </a:p>
          <a:p>
            <a:pPr marL="571500" lvl="1" indent="0">
              <a:buNone/>
            </a:pPr>
            <a:r>
              <a:rPr lang="en-US" dirty="0"/>
              <a:t>private Point center; </a:t>
            </a:r>
          </a:p>
          <a:p>
            <a:pPr marL="571500" lvl="1" indent="0">
              <a:buNone/>
            </a:pPr>
            <a:r>
              <a:rPr lang="en-US" dirty="0"/>
              <a:t>private double radius;</a:t>
            </a:r>
          </a:p>
          <a:p>
            <a:pPr marL="571500" lvl="1" indent="0">
              <a:buNone/>
            </a:pPr>
            <a:r>
              <a:rPr lang="en-US" dirty="0"/>
              <a:t>public final double PI = 3.1415; </a:t>
            </a:r>
          </a:p>
          <a:p>
            <a:pPr marL="571500" lvl="1" indent="0">
              <a:buNone/>
            </a:pPr>
            <a:r>
              <a:rPr lang="en-US" dirty="0"/>
              <a:t>public double area() { </a:t>
            </a:r>
          </a:p>
          <a:p>
            <a:pPr marL="571500" lvl="1" indent="0">
              <a:buNone/>
            </a:pPr>
            <a:r>
              <a:rPr lang="en-US" dirty="0"/>
              <a:t>	return PI * radius * radius; </a:t>
            </a:r>
          </a:p>
          <a:p>
            <a:pPr marL="571500" lvl="1" indent="0">
              <a:buNone/>
            </a:pPr>
            <a:r>
              <a:rPr lang="en-US" dirty="0"/>
              <a:t>}</a:t>
            </a:r>
          </a:p>
          <a:p>
            <a:pPr marL="114300" indent="0">
              <a:buNone/>
            </a:pPr>
            <a:r>
              <a:rPr lang="en-US" dirty="0"/>
              <a:t> }</a:t>
            </a:r>
          </a:p>
        </p:txBody>
      </p:sp>
    </p:spTree>
    <p:extLst>
      <p:ext uri="{BB962C8B-B14F-4D97-AF65-F5344CB8AC3E}">
        <p14:creationId xmlns:p14="http://schemas.microsoft.com/office/powerpoint/2010/main" val="4205153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en-US" dirty="0"/>
              <a:t>Procedural code (code </a:t>
            </a:r>
            <a:r>
              <a:rPr lang="en-US" dirty="0" err="1"/>
              <a:t>sử</a:t>
            </a:r>
            <a:r>
              <a:rPr lang="en-US" dirty="0"/>
              <a:t> </a:t>
            </a:r>
            <a:r>
              <a:rPr lang="en-US" dirty="0" err="1"/>
              <a:t>dụng</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giúp</a:t>
            </a:r>
            <a:r>
              <a:rPr lang="en-US" dirty="0"/>
              <a:t> </a:t>
            </a:r>
            <a:r>
              <a:rPr lang="en-US" dirty="0" err="1"/>
              <a:t>dễ</a:t>
            </a:r>
            <a:r>
              <a:rPr lang="en-US" dirty="0"/>
              <a:t> </a:t>
            </a:r>
            <a:r>
              <a:rPr lang="en-US" dirty="0" err="1"/>
              <a:t>dàng</a:t>
            </a:r>
            <a:r>
              <a:rPr lang="en-US" dirty="0"/>
              <a:t> </a:t>
            </a:r>
            <a:r>
              <a:rPr lang="en-US" dirty="0" err="1"/>
              <a:t>thêm</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mới</a:t>
            </a:r>
            <a:r>
              <a:rPr lang="en-US" dirty="0"/>
              <a:t> </a:t>
            </a:r>
            <a:r>
              <a:rPr lang="en-US" dirty="0" err="1"/>
              <a:t>mà</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hiện</a:t>
            </a:r>
            <a:r>
              <a:rPr lang="en-US" dirty="0"/>
              <a:t> </a:t>
            </a:r>
            <a:r>
              <a:rPr lang="en-US" dirty="0" err="1"/>
              <a:t>có</a:t>
            </a:r>
            <a:r>
              <a:rPr lang="en-US" dirty="0"/>
              <a:t>. </a:t>
            </a:r>
            <a:r>
              <a:rPr lang="en-US" dirty="0" err="1"/>
              <a:t>Mặt</a:t>
            </a:r>
            <a:r>
              <a:rPr lang="en-US" dirty="0"/>
              <a:t> </a:t>
            </a:r>
            <a:r>
              <a:rPr lang="en-US" dirty="0" err="1"/>
              <a:t>khác</a:t>
            </a:r>
            <a:r>
              <a:rPr lang="en-US" dirty="0"/>
              <a:t>, code </a:t>
            </a:r>
            <a:r>
              <a:rPr lang="en-US" dirty="0" err="1"/>
              <a:t>hướng</a:t>
            </a:r>
            <a:r>
              <a:rPr lang="en-US" dirty="0"/>
              <a:t> </a:t>
            </a:r>
            <a:r>
              <a:rPr lang="en-US" dirty="0" err="1"/>
              <a:t>đối</a:t>
            </a:r>
            <a:r>
              <a:rPr lang="en-US" dirty="0"/>
              <a:t> </a:t>
            </a:r>
            <a:r>
              <a:rPr lang="en-US" dirty="0" err="1"/>
              <a:t>tượng</a:t>
            </a:r>
            <a:r>
              <a:rPr lang="en-US" dirty="0"/>
              <a:t> </a:t>
            </a:r>
            <a:r>
              <a:rPr lang="en-US" dirty="0" err="1"/>
              <a:t>giúp</a:t>
            </a:r>
            <a:r>
              <a:rPr lang="en-US" dirty="0"/>
              <a:t> </a:t>
            </a:r>
            <a:r>
              <a:rPr lang="en-US" dirty="0" err="1"/>
              <a:t>dễ</a:t>
            </a:r>
            <a:r>
              <a:rPr lang="en-US" dirty="0"/>
              <a:t> </a:t>
            </a:r>
            <a:r>
              <a:rPr lang="en-US" dirty="0" err="1"/>
              <a:t>dàng</a:t>
            </a:r>
            <a:r>
              <a:rPr lang="en-US" dirty="0"/>
              <a:t> </a:t>
            </a:r>
            <a:r>
              <a:rPr lang="en-US" dirty="0" err="1"/>
              <a:t>thêm</a:t>
            </a:r>
            <a:r>
              <a:rPr lang="en-US" dirty="0"/>
              <a:t> </a:t>
            </a:r>
            <a:r>
              <a:rPr lang="en-US" dirty="0" err="1"/>
              <a:t>các</a:t>
            </a:r>
            <a:r>
              <a:rPr lang="en-US" dirty="0"/>
              <a:t> </a:t>
            </a:r>
            <a:r>
              <a:rPr lang="en-US" dirty="0" err="1"/>
              <a:t>lớp</a:t>
            </a:r>
            <a:r>
              <a:rPr lang="en-US" dirty="0"/>
              <a:t> </a:t>
            </a:r>
            <a:r>
              <a:rPr lang="en-US" dirty="0" err="1"/>
              <a:t>mới</a:t>
            </a:r>
            <a:r>
              <a:rPr lang="en-US" dirty="0"/>
              <a:t> </a:t>
            </a:r>
            <a:r>
              <a:rPr lang="en-US" dirty="0" err="1"/>
              <a:t>mà</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hiện</a:t>
            </a:r>
            <a:r>
              <a:rPr lang="en-US" dirty="0"/>
              <a:t> </a:t>
            </a:r>
            <a:r>
              <a:rPr lang="en-US" dirty="0" err="1"/>
              <a:t>có</a:t>
            </a:r>
            <a:r>
              <a:rPr lang="en-US" dirty="0"/>
              <a:t>.</a:t>
            </a:r>
          </a:p>
          <a:p>
            <a:r>
              <a:rPr lang="en-US" dirty="0"/>
              <a:t>Procedural code </a:t>
            </a:r>
            <a:r>
              <a:rPr lang="en-US" dirty="0" err="1"/>
              <a:t>làm</a:t>
            </a:r>
            <a:r>
              <a:rPr lang="en-US" dirty="0"/>
              <a:t> </a:t>
            </a:r>
            <a:r>
              <a:rPr lang="en-US" dirty="0" err="1"/>
              <a:t>cho</a:t>
            </a:r>
            <a:r>
              <a:rPr lang="en-US" dirty="0"/>
              <a:t> </a:t>
            </a:r>
            <a:r>
              <a:rPr lang="en-US" dirty="0" err="1"/>
              <a:t>việc</a:t>
            </a:r>
            <a:r>
              <a:rPr lang="en-US" dirty="0"/>
              <a:t> </a:t>
            </a:r>
            <a:r>
              <a:rPr lang="en-US" dirty="0" err="1"/>
              <a:t>thêm</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khăn</a:t>
            </a:r>
            <a:r>
              <a:rPr lang="en-US" dirty="0"/>
              <a:t> </a:t>
            </a:r>
            <a:r>
              <a:rPr lang="en-US" dirty="0" err="1"/>
              <a:t>vì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phải</a:t>
            </a:r>
            <a:r>
              <a:rPr lang="en-US" dirty="0"/>
              <a:t> </a:t>
            </a:r>
            <a:r>
              <a:rPr lang="en-US" dirty="0" err="1"/>
              <a:t>thay</a:t>
            </a:r>
            <a:r>
              <a:rPr lang="en-US" dirty="0"/>
              <a:t> </a:t>
            </a:r>
            <a:r>
              <a:rPr lang="en-US" dirty="0" err="1"/>
              <a:t>đổi</a:t>
            </a:r>
            <a:r>
              <a:rPr lang="en-US" dirty="0"/>
              <a:t>. </a:t>
            </a:r>
            <a:r>
              <a:rPr lang="en-US" dirty="0" err="1"/>
              <a:t>Mã</a:t>
            </a:r>
            <a:r>
              <a:rPr lang="en-US" dirty="0"/>
              <a:t> code </a:t>
            </a:r>
            <a:r>
              <a:rPr lang="en-US" dirty="0" err="1"/>
              <a:t>hướng</a:t>
            </a:r>
            <a:r>
              <a:rPr lang="en-US" dirty="0"/>
              <a:t> </a:t>
            </a:r>
            <a:r>
              <a:rPr lang="en-US" dirty="0" err="1"/>
              <a:t>đối</a:t>
            </a:r>
            <a:r>
              <a:rPr lang="en-US" dirty="0"/>
              <a:t> </a:t>
            </a:r>
            <a:r>
              <a:rPr lang="en-US" dirty="0" err="1"/>
              <a:t>tượng</a:t>
            </a:r>
            <a:r>
              <a:rPr lang="en-US" dirty="0"/>
              <a:t> </a:t>
            </a:r>
            <a:r>
              <a:rPr lang="en-US" dirty="0" err="1"/>
              <a:t>làm</a:t>
            </a:r>
            <a:r>
              <a:rPr lang="en-US" dirty="0"/>
              <a:t> </a:t>
            </a:r>
            <a:r>
              <a:rPr lang="en-US" dirty="0" err="1"/>
              <a:t>cho</a:t>
            </a:r>
            <a:r>
              <a:rPr lang="en-US" dirty="0"/>
              <a:t> </a:t>
            </a:r>
            <a:r>
              <a:rPr lang="en-US" dirty="0" err="1"/>
              <a:t>việc</a:t>
            </a:r>
            <a:r>
              <a:rPr lang="en-US" dirty="0"/>
              <a:t> </a:t>
            </a:r>
            <a:r>
              <a:rPr lang="en-US" dirty="0" err="1"/>
              <a:t>thêm</a:t>
            </a:r>
            <a:r>
              <a:rPr lang="en-US" dirty="0"/>
              <a:t> </a:t>
            </a:r>
            <a:r>
              <a:rPr lang="en-US" dirty="0" err="1"/>
              <a:t>các</a:t>
            </a:r>
            <a:r>
              <a:rPr lang="en-US" dirty="0"/>
              <a:t> </a:t>
            </a:r>
            <a:r>
              <a:rPr lang="en-US" dirty="0" err="1"/>
              <a:t>hàm</a:t>
            </a:r>
            <a:r>
              <a:rPr lang="en-US" dirty="0"/>
              <a:t> </a:t>
            </a:r>
            <a:r>
              <a:rPr lang="en-US" dirty="0" err="1"/>
              <a:t>mới</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khăn</a:t>
            </a:r>
            <a:r>
              <a:rPr lang="en-US" dirty="0"/>
              <a:t> </a:t>
            </a:r>
            <a:r>
              <a:rPr lang="en-US" dirty="0" err="1"/>
              <a:t>vì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lớp</a:t>
            </a:r>
            <a:r>
              <a:rPr lang="en-US" dirty="0"/>
              <a:t> </a:t>
            </a:r>
            <a:r>
              <a:rPr lang="en-US" dirty="0" err="1"/>
              <a:t>phải</a:t>
            </a:r>
            <a:r>
              <a:rPr lang="en-US" dirty="0"/>
              <a:t> </a:t>
            </a:r>
            <a:r>
              <a:rPr lang="en-US" dirty="0" err="1"/>
              <a:t>thay</a:t>
            </a:r>
            <a:r>
              <a:rPr lang="en-US" dirty="0"/>
              <a:t> </a:t>
            </a:r>
            <a:r>
              <a:rPr lang="en-US" dirty="0" err="1"/>
              <a:t>đổi</a:t>
            </a:r>
            <a:endParaRPr lang="en-US" dirty="0"/>
          </a:p>
          <a:p>
            <a:pPr marL="114300" indent="0">
              <a:buNone/>
            </a:pPr>
            <a:endParaRPr lang="en-US" dirty="0"/>
          </a:p>
        </p:txBody>
      </p:sp>
    </p:spTree>
    <p:extLst>
      <p:ext uri="{BB962C8B-B14F-4D97-AF65-F5344CB8AC3E}">
        <p14:creationId xmlns:p14="http://schemas.microsoft.com/office/powerpoint/2010/main" val="217543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The Law of Demeter</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4" y="1598507"/>
            <a:ext cx="7624895" cy="3210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M</a:t>
            </a:r>
            <a:r>
              <a:rPr lang="vi-VN" dirty="0"/>
              <a:t>ột đối tượng không nên phơi bày cấu trúc bên trong của nó thông qua các bộ truy cập bởi vì làm như vậy là để lộ, thay vì che giấu, cấu trúc bên trong của nó.</a:t>
            </a:r>
            <a:endParaRPr lang="en-US" dirty="0"/>
          </a:p>
          <a:p>
            <a:pPr marL="114300" indent="0">
              <a:buNone/>
            </a:pPr>
            <a:r>
              <a:rPr lang="vi-VN" dirty="0"/>
              <a:t>Chính xác hơn, Luật Demeter nói rằng một phương thức f của lớp C chỉ nên gọi các phương thức sau:</a:t>
            </a:r>
            <a:endParaRPr lang="en-US" dirty="0"/>
          </a:p>
          <a:p>
            <a:r>
              <a:rPr lang="vi-VN" dirty="0"/>
              <a:t>C</a:t>
            </a:r>
          </a:p>
          <a:p>
            <a:r>
              <a:rPr lang="vi-VN" dirty="0"/>
              <a:t>Một đối tượng được tạo bởi f</a:t>
            </a:r>
          </a:p>
          <a:p>
            <a:r>
              <a:rPr lang="vi-VN" dirty="0"/>
              <a:t>Một đối tượng được truyền dưới dạng đối số cho f</a:t>
            </a:r>
            <a:endParaRPr lang="en-US" dirty="0"/>
          </a:p>
          <a:p>
            <a:r>
              <a:rPr lang="en-US" dirty="0" err="1"/>
              <a:t>Một</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giữ</a:t>
            </a:r>
            <a:r>
              <a:rPr lang="en-US" dirty="0"/>
              <a:t> </a:t>
            </a:r>
            <a:r>
              <a:rPr lang="en-US" dirty="0" err="1"/>
              <a:t>trong</a:t>
            </a:r>
            <a:r>
              <a:rPr lang="en-US" dirty="0"/>
              <a:t> </a:t>
            </a:r>
            <a:r>
              <a:rPr lang="en-US" dirty="0" err="1"/>
              <a:t>biến</a:t>
            </a:r>
            <a:r>
              <a:rPr lang="en-US" dirty="0"/>
              <a:t> </a:t>
            </a:r>
            <a:r>
              <a:rPr lang="en-US" dirty="0" err="1"/>
              <a:t>thể</a:t>
            </a:r>
            <a:r>
              <a:rPr lang="en-US" dirty="0"/>
              <a:t> </a:t>
            </a:r>
            <a:r>
              <a:rPr lang="en-US" dirty="0" err="1"/>
              <a:t>của</a:t>
            </a:r>
            <a:r>
              <a:rPr lang="en-US" dirty="0"/>
              <a:t> C.</a:t>
            </a:r>
            <a:r>
              <a:rPr lang="vi-VN" dirty="0"/>
              <a:t> Phương thức không được gọi các phương thức trên các đối tượng được trả về bởi bất kỳ hàm nào được phép. Nói cách khác, nói chuyện với bạn bè, không nói chuyện với người lạ.</a:t>
            </a:r>
          </a:p>
        </p:txBody>
      </p:sp>
    </p:spTree>
    <p:extLst>
      <p:ext uri="{BB962C8B-B14F-4D97-AF65-F5344CB8AC3E}">
        <p14:creationId xmlns:p14="http://schemas.microsoft.com/office/powerpoint/2010/main" val="26370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24444"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CLEAN CODE</a:t>
            </a:r>
            <a:endParaRPr/>
          </a:p>
        </p:txBody>
      </p:sp>
      <p:sp>
        <p:nvSpPr>
          <p:cNvPr id="203" name="Google Shape;203;p17"/>
          <p:cNvSpPr txBox="1">
            <a:spLocks noGrp="1"/>
          </p:cNvSpPr>
          <p:nvPr>
            <p:ph type="body" idx="1"/>
          </p:nvPr>
        </p:nvSpPr>
        <p:spPr>
          <a:xfrm>
            <a:off x="1017138" y="1134186"/>
            <a:ext cx="5760300"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Đơn giản </a:t>
            </a:r>
          </a:p>
          <a:p>
            <a:pPr marL="457200" lvl="0" indent="-355600" algn="l" rtl="0">
              <a:spcBef>
                <a:spcPts val="600"/>
              </a:spcBef>
              <a:spcAft>
                <a:spcPts val="0"/>
              </a:spcAft>
              <a:buSzPts val="2000"/>
              <a:buChar char="»"/>
            </a:pPr>
            <a:r>
              <a:rPr lang="en-US"/>
              <a:t>Trực tiếp</a:t>
            </a:r>
          </a:p>
          <a:p>
            <a:pPr marL="457200" lvl="0" indent="-355600" algn="l" rtl="0">
              <a:spcBef>
                <a:spcPts val="600"/>
              </a:spcBef>
              <a:spcAft>
                <a:spcPts val="0"/>
              </a:spcAft>
              <a:buSzPts val="2000"/>
              <a:buChar char="»"/>
            </a:pPr>
            <a:r>
              <a:rPr lang="en-US"/>
              <a:t>Dễ đọc hiểu</a:t>
            </a:r>
          </a:p>
          <a:p>
            <a:pPr marL="457200" lvl="0" indent="-355600" algn="l" rtl="0">
              <a:spcBef>
                <a:spcPts val="600"/>
              </a:spcBef>
              <a:spcAft>
                <a:spcPts val="0"/>
              </a:spcAft>
              <a:buSzPts val="2000"/>
              <a:buChar char="»"/>
            </a:pPr>
            <a:r>
              <a:rPr lang="en-US"/>
              <a:t>Có ít phụ thuộc</a:t>
            </a:r>
          </a:p>
          <a:p>
            <a:r>
              <a:rPr lang="en-US"/>
              <a:t>Giống một bài văn</a:t>
            </a:r>
          </a:p>
          <a:p>
            <a:pPr marL="457200" lvl="0" indent="-355600" algn="l" rtl="0">
              <a:spcBef>
                <a:spcPts val="600"/>
              </a:spcBef>
              <a:spcAft>
                <a:spcPts val="0"/>
              </a:spcAft>
              <a:buSzPts val="2000"/>
              <a:buChar char="»"/>
            </a:pPr>
            <a:r>
              <a:rPr lang="en-US"/>
              <a:t>Không có code lặp</a:t>
            </a:r>
          </a:p>
          <a:p>
            <a:pPr marL="457200" lvl="0" indent="-355600" algn="l" rtl="0">
              <a:spcBef>
                <a:spcPts val="600"/>
              </a:spcBef>
              <a:spcAft>
                <a:spcPts val="0"/>
              </a:spcAft>
              <a:buSzPts val="2000"/>
              <a:buChar char="»"/>
            </a:pPr>
            <a:r>
              <a:rPr lang="en-US"/>
              <a:t>Chạy tất cả các bài kiểm thử</a:t>
            </a:r>
          </a:p>
          <a:p>
            <a:pPr marL="457200" lvl="0" indent="-355600" algn="l" rtl="0">
              <a:spcBef>
                <a:spcPts val="600"/>
              </a:spcBef>
              <a:spcAft>
                <a:spcPts val="0"/>
              </a:spcAft>
              <a:buSzPts val="2000"/>
              <a:buChar char="»"/>
            </a:pPr>
            <a:r>
              <a:rPr lang="en-US"/>
              <a:t>Không làm mờ đi ý định của ng</a:t>
            </a:r>
            <a:r>
              <a:rPr lang="vi-VN"/>
              <a:t>ư</a:t>
            </a:r>
            <a:r>
              <a:rPr lang="en-US"/>
              <a:t>ời viết</a:t>
            </a:r>
          </a:p>
          <a:p>
            <a:pPr marL="457200" lvl="0" indent="-355600" algn="l" rtl="0">
              <a:spcBef>
                <a:spcPts val="600"/>
              </a:spcBef>
              <a:spcAft>
                <a:spcPts val="0"/>
              </a:spcAft>
              <a:buSzPts val="2000"/>
              <a:buChar char="»"/>
            </a:pPr>
            <a:r>
              <a:rPr lang="en-US"/>
              <a:t>Giống nh</a:t>
            </a:r>
            <a:r>
              <a:rPr lang="vi-VN"/>
              <a:t>ư</a:t>
            </a:r>
            <a:r>
              <a:rPr lang="en-US"/>
              <a:t> là viết ra bởi một ng</a:t>
            </a:r>
            <a:r>
              <a:rPr lang="vi-VN"/>
              <a:t>ư</a:t>
            </a:r>
            <a:r>
              <a:rPr lang="en-US"/>
              <a:t>ời có tâm</a:t>
            </a:r>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488667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Train Wrecks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789513"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Ta </a:t>
            </a:r>
            <a:r>
              <a:rPr lang="en-US" dirty="0" err="1"/>
              <a:t>có</a:t>
            </a:r>
            <a:r>
              <a:rPr lang="en-US" dirty="0"/>
              <a:t> VD</a:t>
            </a:r>
          </a:p>
          <a:p>
            <a:pPr marL="114300" indent="0">
              <a:buNone/>
            </a:pPr>
            <a:endParaRPr lang="en-US" dirty="0"/>
          </a:p>
          <a:p>
            <a:pPr marL="114300" indent="0">
              <a:buNone/>
            </a:pPr>
            <a:endParaRPr lang="en-US" dirty="0"/>
          </a:p>
          <a:p>
            <a:pPr marL="114300" indent="0">
              <a:buNone/>
            </a:pPr>
            <a:r>
              <a:rPr lang="en-US" dirty="0" err="1"/>
              <a:t>Loại</a:t>
            </a:r>
            <a:r>
              <a:rPr lang="en-US" dirty="0"/>
              <a:t> </a:t>
            </a:r>
            <a:r>
              <a:rPr lang="en-US" dirty="0" err="1"/>
              <a:t>mã</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Xác</a:t>
            </a:r>
            <a:r>
              <a:rPr lang="en-US" dirty="0"/>
              <a:t> </a:t>
            </a:r>
            <a:r>
              <a:rPr lang="en-US" dirty="0" err="1"/>
              <a:t>tàu</a:t>
            </a:r>
            <a:r>
              <a:rPr lang="en-US" dirty="0"/>
              <a:t> </a:t>
            </a:r>
            <a:r>
              <a:rPr lang="en-US" dirty="0" err="1"/>
              <a:t>hỏa</a:t>
            </a:r>
            <a:r>
              <a:rPr lang="en-US" dirty="0"/>
              <a:t>” </a:t>
            </a:r>
            <a:r>
              <a:rPr lang="en-US" dirty="0" err="1"/>
              <a:t>Vì</a:t>
            </a:r>
            <a:r>
              <a:rPr lang="en-US" dirty="0"/>
              <a:t> </a:t>
            </a:r>
            <a:r>
              <a:rPr lang="en-US" dirty="0" err="1"/>
              <a:t>nó</a:t>
            </a:r>
            <a:r>
              <a:rPr lang="en-US" dirty="0"/>
              <a:t> </a:t>
            </a:r>
            <a:r>
              <a:rPr lang="en-US" dirty="0" err="1"/>
              <a:t>trông</a:t>
            </a:r>
            <a:r>
              <a:rPr lang="en-US" dirty="0"/>
              <a:t> </a:t>
            </a:r>
            <a:r>
              <a:rPr lang="en-US" dirty="0" err="1"/>
              <a:t>giống</a:t>
            </a:r>
            <a:r>
              <a:rPr lang="en-US" dirty="0"/>
              <a:t> </a:t>
            </a:r>
            <a:r>
              <a:rPr lang="en-US" dirty="0" err="1"/>
              <a:t>như</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toa</a:t>
            </a:r>
            <a:r>
              <a:rPr lang="en-US" dirty="0"/>
              <a:t> </a:t>
            </a:r>
            <a:r>
              <a:rPr lang="en-US" dirty="0" err="1"/>
              <a:t>tầu</a:t>
            </a:r>
            <a:r>
              <a:rPr lang="en-US" dirty="0"/>
              <a:t> </a:t>
            </a:r>
            <a:r>
              <a:rPr lang="en-US" dirty="0" err="1"/>
              <a:t>được</a:t>
            </a:r>
            <a:r>
              <a:rPr lang="en-US" dirty="0"/>
              <a:t> </a:t>
            </a:r>
            <a:r>
              <a:rPr lang="en-US" dirty="0" err="1"/>
              <a:t>ghép</a:t>
            </a:r>
            <a:r>
              <a:rPr lang="en-US" dirty="0"/>
              <a:t> </a:t>
            </a:r>
            <a:r>
              <a:rPr lang="en-US" dirty="0" err="1"/>
              <a:t>nối</a:t>
            </a:r>
            <a:r>
              <a:rPr lang="en-US" dirty="0"/>
              <a:t>. </a:t>
            </a:r>
            <a:r>
              <a:rPr lang="en-US" dirty="0" err="1"/>
              <a:t>Các</a:t>
            </a:r>
            <a:r>
              <a:rPr lang="en-US" dirty="0"/>
              <a:t> </a:t>
            </a:r>
            <a:r>
              <a:rPr lang="en-US" dirty="0" err="1"/>
              <a:t>chuối</a:t>
            </a:r>
            <a:r>
              <a:rPr lang="en-US" dirty="0"/>
              <a:t> </a:t>
            </a:r>
            <a:r>
              <a:rPr lang="en-US" dirty="0" err="1"/>
              <a:t>như</a:t>
            </a:r>
            <a:r>
              <a:rPr lang="en-US" dirty="0"/>
              <a:t> </a:t>
            </a:r>
            <a:r>
              <a:rPr lang="en-US" dirty="0" err="1"/>
              <a:t>này</a:t>
            </a:r>
            <a:r>
              <a:rPr lang="en-US" dirty="0"/>
              <a:t> </a:t>
            </a:r>
            <a:r>
              <a:rPr lang="en-US" dirty="0" err="1"/>
              <a:t>thường</a:t>
            </a:r>
            <a:r>
              <a:rPr lang="en-US" dirty="0"/>
              <a:t> </a:t>
            </a:r>
            <a:r>
              <a:rPr lang="en-US" dirty="0" err="1"/>
              <a:t>được</a:t>
            </a:r>
            <a:r>
              <a:rPr lang="en-US" dirty="0"/>
              <a:t> </a:t>
            </a:r>
            <a:r>
              <a:rPr lang="en-US" dirty="0" err="1"/>
              <a:t>xem</a:t>
            </a:r>
            <a:r>
              <a:rPr lang="en-US" dirty="0"/>
              <a:t> </a:t>
            </a:r>
            <a:r>
              <a:rPr lang="en-US" dirty="0" err="1"/>
              <a:t>là</a:t>
            </a:r>
            <a:r>
              <a:rPr lang="en-US" dirty="0"/>
              <a:t> </a:t>
            </a:r>
            <a:r>
              <a:rPr lang="en-US" dirty="0" err="1"/>
              <a:t>cẩu</a:t>
            </a:r>
            <a:r>
              <a:rPr lang="en-US" dirty="0"/>
              <a:t> </a:t>
            </a:r>
            <a:r>
              <a:rPr lang="en-US" dirty="0" err="1"/>
              <a:t>thả</a:t>
            </a:r>
            <a:r>
              <a:rPr lang="en-US" dirty="0"/>
              <a:t> </a:t>
            </a:r>
            <a:r>
              <a:rPr lang="en-US" dirty="0" err="1"/>
              <a:t>và</a:t>
            </a:r>
            <a:r>
              <a:rPr lang="en-US" dirty="0"/>
              <a:t> </a:t>
            </a:r>
            <a:r>
              <a:rPr lang="en-US" dirty="0" err="1"/>
              <a:t>lên</a:t>
            </a:r>
            <a:r>
              <a:rPr lang="en-US" dirty="0"/>
              <a:t> </a:t>
            </a:r>
            <a:r>
              <a:rPr lang="en-US" dirty="0" err="1"/>
              <a:t>tránh</a:t>
            </a:r>
            <a:r>
              <a:rPr lang="en-US" dirty="0"/>
              <a:t>.</a:t>
            </a:r>
          </a:p>
          <a:p>
            <a:pPr marL="114300" indent="0">
              <a:buNone/>
            </a:pPr>
            <a:endParaRPr lang="en-US" dirty="0"/>
          </a:p>
        </p:txBody>
      </p:sp>
      <p:pic>
        <p:nvPicPr>
          <p:cNvPr id="2" name="Picture 1"/>
          <p:cNvPicPr>
            <a:picLocks noChangeAspect="1"/>
          </p:cNvPicPr>
          <p:nvPr/>
        </p:nvPicPr>
        <p:blipFill>
          <a:blip r:embed="rId3"/>
          <a:stretch>
            <a:fillRect/>
          </a:stretch>
        </p:blipFill>
        <p:spPr>
          <a:xfrm>
            <a:off x="1257300" y="2347912"/>
            <a:ext cx="5292513" cy="447675"/>
          </a:xfrm>
          <a:prstGeom prst="rect">
            <a:avLst/>
          </a:prstGeom>
        </p:spPr>
      </p:pic>
    </p:spTree>
    <p:extLst>
      <p:ext uri="{BB962C8B-B14F-4D97-AF65-F5344CB8AC3E}">
        <p14:creationId xmlns:p14="http://schemas.microsoft.com/office/powerpoint/2010/main" val="3153906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Hybrids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Sự nhầm lẫn này đôi khi dẫn đến các cấu trúc lai không may là một nửa đối tượng và một nửa cấu trúc dữ liệu. </a:t>
            </a:r>
            <a:endParaRPr lang="en-US" dirty="0"/>
          </a:p>
          <a:p>
            <a:r>
              <a:rPr lang="vi-VN" dirty="0"/>
              <a:t>Các </a:t>
            </a:r>
            <a:r>
              <a:rPr lang="en-US" dirty="0" err="1"/>
              <a:t>loại</a:t>
            </a:r>
            <a:r>
              <a:rPr lang="vi-VN" dirty="0"/>
              <a:t> lai này làm cho việc thêm các chức năng mới trở nên khó khăn nhưng cũng khiến việc thêm các cấu trúc dữ liệu mới trở nên khó khăn. Tránh tạo ra chúng. </a:t>
            </a:r>
          </a:p>
        </p:txBody>
      </p:sp>
    </p:spTree>
    <p:extLst>
      <p:ext uri="{BB962C8B-B14F-4D97-AF65-F5344CB8AC3E}">
        <p14:creationId xmlns:p14="http://schemas.microsoft.com/office/powerpoint/2010/main" val="3156630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Transfer Objects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a:t>Dạng tinh túy của cấu trúc dữ liệu là một lớp có các biến công khai và không có hàm. Điều này đôi khi được gọi là một đối tượng truyền dữ liệu, hoặc DTO.</a:t>
            </a:r>
            <a:endParaRPr lang="en-US" dirty="0"/>
          </a:p>
        </p:txBody>
      </p:sp>
    </p:spTree>
    <p:extLst>
      <p:ext uri="{BB962C8B-B14F-4D97-AF65-F5344CB8AC3E}">
        <p14:creationId xmlns:p14="http://schemas.microsoft.com/office/powerpoint/2010/main" val="4113355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Conclusion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Cấu trúc dữ liệu (data structure) phơi bày dữ liệu và không có hành vi đáng kể. Điều này giúp dễ dàng thêm các hành vi mới vào các cấu trúc dữ liệu (data structure) hiện có nhưng làm cho việc thêm cấu trúc dữ liệu (data structure) mới vào các chức năng hiện có trở nên khó khăn.</a:t>
            </a:r>
          </a:p>
          <a:p>
            <a:r>
              <a:rPr lang="vi-VN" dirty="0"/>
              <a:t>Các nhà phát triển phần mềm giỏi hiểu những vấn đề này mà không ảnh hưởng và chọn cách tiếp cận tốt nhất cho công việc trong tay.</a:t>
            </a:r>
          </a:p>
        </p:txBody>
      </p:sp>
    </p:spTree>
    <p:extLst>
      <p:ext uri="{BB962C8B-B14F-4D97-AF65-F5344CB8AC3E}">
        <p14:creationId xmlns:p14="http://schemas.microsoft.com/office/powerpoint/2010/main" val="4101853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Exceptions Rather Than Return Codes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6845962"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void </a:t>
            </a:r>
            <a:r>
              <a:rPr lang="en-US" dirty="0" err="1"/>
              <a:t>sendShutDown</a:t>
            </a:r>
            <a:r>
              <a:rPr lang="en-US" dirty="0"/>
              <a:t>() { </a:t>
            </a:r>
          </a:p>
          <a:p>
            <a:pPr marL="114300" indent="0">
              <a:buNone/>
            </a:pPr>
            <a:r>
              <a:rPr lang="en-US" dirty="0" err="1"/>
              <a:t>DeviceHandle</a:t>
            </a:r>
            <a:r>
              <a:rPr lang="en-US" dirty="0"/>
              <a:t> handle = </a:t>
            </a:r>
            <a:r>
              <a:rPr lang="en-US" dirty="0" err="1"/>
              <a:t>getHandle</a:t>
            </a:r>
            <a:r>
              <a:rPr lang="en-US" dirty="0"/>
              <a:t>(DEV1); </a:t>
            </a:r>
          </a:p>
          <a:p>
            <a:pPr marL="114300" indent="0">
              <a:buNone/>
            </a:pPr>
            <a:r>
              <a:rPr lang="en-US" dirty="0"/>
              <a:t>if (handle != </a:t>
            </a:r>
            <a:r>
              <a:rPr lang="en-US" dirty="0" err="1"/>
              <a:t>DeviceHandle.INVALID</a:t>
            </a:r>
            <a:r>
              <a:rPr lang="en-US" dirty="0"/>
              <a:t>) {</a:t>
            </a:r>
          </a:p>
          <a:p>
            <a:pPr marL="114300" indent="0">
              <a:buNone/>
            </a:pPr>
            <a:r>
              <a:rPr lang="en-US" dirty="0"/>
              <a:t>	</a:t>
            </a:r>
            <a:r>
              <a:rPr lang="en-US" dirty="0" err="1"/>
              <a:t>DeviceRecord</a:t>
            </a:r>
            <a:r>
              <a:rPr lang="en-US" dirty="0"/>
              <a:t> record = </a:t>
            </a:r>
            <a:r>
              <a:rPr lang="en-US" dirty="0" err="1"/>
              <a:t>retrieveDeviceRecord</a:t>
            </a:r>
            <a:r>
              <a:rPr lang="en-US" dirty="0"/>
              <a:t>(handle);</a:t>
            </a:r>
          </a:p>
          <a:p>
            <a:pPr marL="114300" indent="0">
              <a:buNone/>
            </a:pPr>
            <a:r>
              <a:rPr lang="en-US" dirty="0"/>
              <a:t>} else { </a:t>
            </a:r>
          </a:p>
          <a:p>
            <a:pPr marL="114300" indent="0">
              <a:buNone/>
            </a:pPr>
            <a:r>
              <a:rPr lang="en-US" dirty="0"/>
              <a:t>	logger.log("Invalid handle for: " + DEV1.toString()); </a:t>
            </a:r>
          </a:p>
          <a:p>
            <a:pPr marL="114300" indent="0">
              <a:buNone/>
            </a:pPr>
            <a:r>
              <a:rPr lang="en-US" dirty="0"/>
              <a:t>	} </a:t>
            </a:r>
          </a:p>
          <a:p>
            <a:pPr marL="114300" indent="0">
              <a:buNone/>
            </a:pPr>
            <a:r>
              <a:rPr lang="en-US" dirty="0"/>
              <a:t>}</a:t>
            </a:r>
            <a:endParaRPr lang="vi-VN" dirty="0"/>
          </a:p>
        </p:txBody>
      </p:sp>
    </p:spTree>
    <p:extLst>
      <p:ext uri="{BB962C8B-B14F-4D97-AF65-F5344CB8AC3E}">
        <p14:creationId xmlns:p14="http://schemas.microsoft.com/office/powerpoint/2010/main" val="191990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Exceptions Rather Than Return Codes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en-US" dirty="0" err="1"/>
              <a:t>Chúng</a:t>
            </a:r>
            <a:r>
              <a:rPr lang="en-US" dirty="0"/>
              <a:t> ta </a:t>
            </a:r>
            <a:r>
              <a:rPr lang="en-US" dirty="0" err="1"/>
              <a:t>cùng</a:t>
            </a:r>
            <a:r>
              <a:rPr lang="en-US" dirty="0"/>
              <a:t> </a:t>
            </a:r>
            <a:r>
              <a:rPr lang="en-US" dirty="0" err="1"/>
              <a:t>xem</a:t>
            </a:r>
            <a:r>
              <a:rPr lang="en-US" dirty="0"/>
              <a:t> </a:t>
            </a:r>
            <a:r>
              <a:rPr lang="en-US" dirty="0" err="1"/>
              <a:t>đoạn</a:t>
            </a:r>
            <a:r>
              <a:rPr lang="en-US" dirty="0"/>
              <a:t> code </a:t>
            </a:r>
            <a:r>
              <a:rPr lang="en-US" dirty="0" err="1"/>
              <a:t>sau</a:t>
            </a:r>
            <a:r>
              <a:rPr lang="en-US" dirty="0"/>
              <a:t>:</a:t>
            </a:r>
            <a:endParaRPr lang="vi-VN" dirty="0"/>
          </a:p>
        </p:txBody>
      </p:sp>
      <p:sp>
        <p:nvSpPr>
          <p:cNvPr id="9" name="Google Shape;203;p17">
            <a:extLst>
              <a:ext uri="{FF2B5EF4-FFF2-40B4-BE49-F238E27FC236}">
                <a16:creationId xmlns:a16="http://schemas.microsoft.com/office/drawing/2014/main" id="{448543F2-362B-4143-8E57-A691DF7D595A}"/>
              </a:ext>
            </a:extLst>
          </p:cNvPr>
          <p:cNvSpPr txBox="1">
            <a:spLocks/>
          </p:cNvSpPr>
          <p:nvPr/>
        </p:nvSpPr>
        <p:spPr>
          <a:xfrm>
            <a:off x="1031425" y="2323254"/>
            <a:ext cx="4143402" cy="2709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void </a:t>
            </a:r>
            <a:r>
              <a:rPr lang="en-US" dirty="0" err="1"/>
              <a:t>sendShutDown</a:t>
            </a:r>
            <a:r>
              <a:rPr lang="en-US" dirty="0"/>
              <a:t>() { </a:t>
            </a:r>
          </a:p>
          <a:p>
            <a:pPr marL="114300" indent="0">
              <a:buNone/>
            </a:pPr>
            <a:r>
              <a:rPr lang="en-US" dirty="0"/>
              <a:t>try {</a:t>
            </a:r>
          </a:p>
          <a:p>
            <a:pPr marL="114300" indent="0">
              <a:buNone/>
            </a:pPr>
            <a:r>
              <a:rPr lang="en-US" dirty="0"/>
              <a:t>	</a:t>
            </a:r>
            <a:r>
              <a:rPr lang="en-US" dirty="0" err="1"/>
              <a:t>tryToShutDown</a:t>
            </a:r>
            <a:r>
              <a:rPr lang="en-US" dirty="0"/>
              <a:t>(); </a:t>
            </a:r>
          </a:p>
          <a:p>
            <a:pPr marL="114300" indent="0">
              <a:buNone/>
            </a:pPr>
            <a:r>
              <a:rPr lang="en-US" dirty="0"/>
              <a:t>} catch (</a:t>
            </a:r>
            <a:r>
              <a:rPr lang="en-US" dirty="0" err="1"/>
              <a:t>DeviceShutDownError</a:t>
            </a:r>
            <a:r>
              <a:rPr lang="en-US" dirty="0"/>
              <a:t> e) { 	logger.log(e); } </a:t>
            </a:r>
          </a:p>
          <a:p>
            <a:pPr marL="114300" indent="0">
              <a:buNone/>
            </a:pPr>
            <a:r>
              <a:rPr lang="en-US" dirty="0"/>
              <a:t>}</a:t>
            </a:r>
            <a:endParaRPr lang="vi-VN" dirty="0"/>
          </a:p>
        </p:txBody>
      </p:sp>
    </p:spTree>
    <p:extLst>
      <p:ext uri="{BB962C8B-B14F-4D97-AF65-F5344CB8AC3E}">
        <p14:creationId xmlns:p14="http://schemas.microsoft.com/office/powerpoint/2010/main" val="3583235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Write Your Try-Catch-Finally Statement First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dirty="0"/>
              <a:t>Try - tương tự Transactions trong khi làm việc với Databases</a:t>
            </a:r>
            <a:br>
              <a:rPr lang="vi-VN" dirty="0"/>
            </a:br>
            <a:r>
              <a:rPr lang="vi-VN" dirty="0"/>
              <a:t>Catch - tương tự rollback, tức đoạn mã trong try không xảy ra, không được thực thi.</a:t>
            </a:r>
            <a:endParaRPr lang="en-US" dirty="0"/>
          </a:p>
          <a:p>
            <a:pPr marL="114300" indent="0">
              <a:buNone/>
            </a:pPr>
            <a:r>
              <a:rPr lang="en-US" dirty="0"/>
              <a:t>Finally-</a:t>
            </a:r>
            <a:r>
              <a:rPr lang="en-US" dirty="0" err="1"/>
              <a:t>Thực</a:t>
            </a:r>
            <a:r>
              <a:rPr lang="en-US" dirty="0"/>
              <a:t> </a:t>
            </a:r>
            <a:r>
              <a:rPr lang="en-US" dirty="0" err="1"/>
              <a:t>hiện</a:t>
            </a:r>
            <a:r>
              <a:rPr lang="en-US" dirty="0"/>
              <a:t> </a:t>
            </a:r>
            <a:r>
              <a:rPr lang="en-US" dirty="0" err="1"/>
              <a:t>tất</a:t>
            </a:r>
            <a:r>
              <a:rPr lang="en-US" dirty="0"/>
              <a:t> </a:t>
            </a:r>
            <a:r>
              <a:rPr lang="en-US" dirty="0" err="1"/>
              <a:t>câu</a:t>
            </a:r>
            <a:r>
              <a:rPr lang="en-US" dirty="0"/>
              <a:t> </a:t>
            </a:r>
            <a:r>
              <a:rPr lang="en-US" dirty="0" err="1"/>
              <a:t>lệnh</a:t>
            </a:r>
            <a:r>
              <a:rPr lang="en-US" dirty="0"/>
              <a:t> </a:t>
            </a:r>
            <a:r>
              <a:rPr lang="en-US" dirty="0" err="1"/>
              <a:t>trong</a:t>
            </a:r>
            <a:r>
              <a:rPr lang="en-US" dirty="0"/>
              <a:t> </a:t>
            </a:r>
            <a:r>
              <a:rPr lang="en-US" dirty="0" err="1"/>
              <a:t>nó</a:t>
            </a:r>
            <a:r>
              <a:rPr lang="en-US" dirty="0"/>
              <a:t> </a:t>
            </a:r>
            <a:r>
              <a:rPr lang="en-US" dirty="0" err="1"/>
              <a:t>cho</a:t>
            </a:r>
            <a:r>
              <a:rPr lang="en-US" dirty="0"/>
              <a:t> </a:t>
            </a:r>
            <a:r>
              <a:rPr lang="en-US" dirty="0" err="1"/>
              <a:t>dù</a:t>
            </a:r>
            <a:r>
              <a:rPr lang="en-US" dirty="0"/>
              <a:t> </a:t>
            </a:r>
            <a:r>
              <a:rPr lang="en-US" dirty="0" err="1"/>
              <a:t>có</a:t>
            </a:r>
            <a:r>
              <a:rPr lang="en-US" dirty="0"/>
              <a:t> hay </a:t>
            </a:r>
            <a:r>
              <a:rPr lang="en-US" dirty="0" err="1"/>
              <a:t>không</a:t>
            </a:r>
            <a:r>
              <a:rPr lang="en-US" dirty="0"/>
              <a:t> exception </a:t>
            </a:r>
            <a:r>
              <a:rPr lang="en-US" dirty="0" err="1"/>
              <a:t>được</a:t>
            </a:r>
            <a:r>
              <a:rPr lang="en-US" dirty="0"/>
              <a:t> </a:t>
            </a:r>
            <a:r>
              <a:rPr lang="en-US" dirty="0" err="1"/>
              <a:t>bắt</a:t>
            </a:r>
            <a:r>
              <a:rPr lang="en-US" dirty="0"/>
              <a:t>.</a:t>
            </a:r>
            <a:br>
              <a:rPr lang="vi-VN" dirty="0"/>
            </a:br>
            <a:r>
              <a:rPr lang="vi-VN" dirty="0"/>
              <a:t>Sử dụng try-catch-finally là một cách tốt để bắt đầu viết code khi bạn đang viết code và ném đi những ngoại lệ. Điều này giúp chúng ta định nghĩa được những gì mà người dùng nên mong đợi, không vấn đề gì xảy ra đối với các đoạn code ở trong try.</a:t>
            </a:r>
          </a:p>
        </p:txBody>
      </p:sp>
    </p:spTree>
    <p:extLst>
      <p:ext uri="{BB962C8B-B14F-4D97-AF65-F5344CB8AC3E}">
        <p14:creationId xmlns:p14="http://schemas.microsoft.com/office/powerpoint/2010/main" val="4223599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Unchecked Exceptions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Trong nhiều năm, các lập trình viên Java đã tranh luận về lợi ích và trách nhiệm của các ngoại lệ được kiểm tra. Khi các ngoại lệ được kiểm tra được giới thiệu trong phiên bản đầu tiên của Java, chúng có vẻ như là một ý tưởng tuyệt vời. </a:t>
            </a:r>
            <a:endParaRPr lang="en-US" dirty="0"/>
          </a:p>
          <a:p>
            <a:r>
              <a:rPr lang="vi-VN" b="1" dirty="0"/>
              <a:t>Checked</a:t>
            </a:r>
            <a:r>
              <a:rPr lang="vi-VN" dirty="0"/>
              <a:t> : là các ngoại lệ được kiểm tra tại thời điểm biên dịch (compile).</a:t>
            </a:r>
            <a:endParaRPr lang="en-US" dirty="0"/>
          </a:p>
          <a:p>
            <a:r>
              <a:rPr lang="vi-VN" b="1" dirty="0"/>
              <a:t>Unchecked</a:t>
            </a:r>
            <a:r>
              <a:rPr lang="vi-VN" dirty="0"/>
              <a:t> : là các ngoại lệ không được kiểm tra tại thời điểm biên dịch (compile).</a:t>
            </a:r>
          </a:p>
        </p:txBody>
      </p:sp>
    </p:spTree>
    <p:extLst>
      <p:ext uri="{BB962C8B-B14F-4D97-AF65-F5344CB8AC3E}">
        <p14:creationId xmlns:p14="http://schemas.microsoft.com/office/powerpoint/2010/main" val="961178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Provide Context with Exceptions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Mỗi trường hợp ngoại lệ ta nên cung cấp ngữ cảnh để xác định nguồn gốc và vị trí của lỗi.</a:t>
            </a:r>
            <a:endParaRPr lang="en-US" dirty="0"/>
          </a:p>
          <a:p>
            <a:endParaRPr lang="en-US" dirty="0"/>
          </a:p>
          <a:p>
            <a:r>
              <a:rPr lang="vi-VN" dirty="0"/>
              <a:t>Ta nên tạo một thông điệp báo lỗi và truyền cho chúng với ngoại lệ của chương trình bắn ra. Đề cập đến các hành động gây ra lỗi và loại lỗi.</a:t>
            </a:r>
            <a:br>
              <a:rPr lang="vi-VN" dirty="0"/>
            </a:br>
            <a:endParaRPr lang="vi-VN" dirty="0"/>
          </a:p>
        </p:txBody>
      </p:sp>
    </p:spTree>
    <p:extLst>
      <p:ext uri="{BB962C8B-B14F-4D97-AF65-F5344CB8AC3E}">
        <p14:creationId xmlns:p14="http://schemas.microsoft.com/office/powerpoint/2010/main" val="2105287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Khi chúng ta trả về null, chúng ta tự tạo công việc cho bản thân và thêm vấn đề cho người gọi nó.</a:t>
            </a:r>
            <a:endParaRPr lang="en-US" dirty="0"/>
          </a:p>
          <a:p>
            <a:r>
              <a:rPr lang="en-US" dirty="0"/>
              <a:t>Ta </a:t>
            </a:r>
            <a:r>
              <a:rPr lang="en-US" dirty="0" err="1"/>
              <a:t>có</a:t>
            </a:r>
            <a:r>
              <a:rPr lang="en-US" dirty="0"/>
              <a:t> </a:t>
            </a:r>
            <a:r>
              <a:rPr lang="en-US" dirty="0" err="1"/>
              <a:t>đoạn</a:t>
            </a:r>
            <a:r>
              <a:rPr lang="en-US" dirty="0"/>
              <a:t> code </a:t>
            </a:r>
            <a:r>
              <a:rPr lang="en-US" dirty="0" err="1"/>
              <a:t>sau</a:t>
            </a:r>
            <a:r>
              <a:rPr lang="en-US" dirty="0"/>
              <a:t>:</a:t>
            </a:r>
          </a:p>
          <a:p>
            <a:pPr marL="114300" indent="0">
              <a:buNone/>
            </a:pPr>
            <a:r>
              <a:rPr lang="en-US" dirty="0"/>
              <a:t>List&lt;Employee&gt; employees = </a:t>
            </a:r>
            <a:r>
              <a:rPr lang="en-US" dirty="0" err="1"/>
              <a:t>getEmployees</a:t>
            </a:r>
            <a:r>
              <a:rPr lang="en-US" dirty="0"/>
              <a:t>(); </a:t>
            </a:r>
          </a:p>
          <a:p>
            <a:pPr marL="114300" indent="0">
              <a:buNone/>
            </a:pPr>
            <a:r>
              <a:rPr lang="en-US" dirty="0"/>
              <a:t>if (employees != null) { </a:t>
            </a:r>
          </a:p>
          <a:p>
            <a:pPr marL="114300" indent="0">
              <a:buNone/>
            </a:pPr>
            <a:r>
              <a:rPr lang="en-US" dirty="0"/>
              <a:t>for(Employee e : employees) {</a:t>
            </a:r>
          </a:p>
          <a:p>
            <a:pPr marL="114300" indent="0">
              <a:buNone/>
            </a:pPr>
            <a:r>
              <a:rPr lang="en-US" dirty="0"/>
              <a:t>	</a:t>
            </a:r>
            <a:r>
              <a:rPr lang="en-US" dirty="0" err="1"/>
              <a:t>totalPay</a:t>
            </a:r>
            <a:r>
              <a:rPr lang="en-US" dirty="0"/>
              <a:t> += </a:t>
            </a:r>
            <a:r>
              <a:rPr lang="en-US" dirty="0" err="1"/>
              <a:t>e.getPay</a:t>
            </a:r>
            <a:r>
              <a:rPr lang="en-US" dirty="0"/>
              <a:t>(); </a:t>
            </a:r>
          </a:p>
          <a:p>
            <a:pPr marL="114300" indent="0">
              <a:buNone/>
            </a:pPr>
            <a:r>
              <a:rPr lang="en-US" dirty="0"/>
              <a:t>	}</a:t>
            </a:r>
          </a:p>
          <a:p>
            <a:pPr marL="114300" indent="0">
              <a:buNone/>
            </a:pPr>
            <a:r>
              <a:rPr lang="en-US" dirty="0"/>
              <a:t>}</a:t>
            </a:r>
            <a:endParaRPr lang="vi-VN" dirty="0"/>
          </a:p>
        </p:txBody>
      </p:sp>
    </p:spTree>
    <p:extLst>
      <p:ext uri="{BB962C8B-B14F-4D97-AF65-F5344CB8AC3E}">
        <p14:creationId xmlns:p14="http://schemas.microsoft.com/office/powerpoint/2010/main" val="72277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24444"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CLEAN CODE THÌ ĐƯỢC GÌ</a:t>
            </a:r>
            <a:endParaRPr/>
          </a:p>
        </p:txBody>
      </p:sp>
      <p:sp>
        <p:nvSpPr>
          <p:cNvPr id="203" name="Google Shape;203;p17"/>
          <p:cNvSpPr txBox="1">
            <a:spLocks noGrp="1"/>
          </p:cNvSpPr>
          <p:nvPr>
            <p:ph type="body" idx="1"/>
          </p:nvPr>
        </p:nvSpPr>
        <p:spPr>
          <a:xfrm>
            <a:off x="1252882" y="1462799"/>
            <a:ext cx="5760300"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Cộng tác dễ dàng h</a:t>
            </a:r>
            <a:r>
              <a:rPr lang="vi-VN"/>
              <a:t>ơ</a:t>
            </a:r>
            <a:r>
              <a:rPr lang="en-US"/>
              <a:t>n</a:t>
            </a:r>
          </a:p>
          <a:p>
            <a:pPr marL="457200" lvl="0" indent="-355600" algn="l" rtl="0">
              <a:spcBef>
                <a:spcPts val="600"/>
              </a:spcBef>
              <a:spcAft>
                <a:spcPts val="0"/>
              </a:spcAft>
              <a:buSzPts val="2000"/>
              <a:buChar char="»"/>
            </a:pPr>
            <a:r>
              <a:rPr lang="en-US"/>
              <a:t>Debug dễ dàng h</a:t>
            </a:r>
            <a:r>
              <a:rPr lang="vi-VN"/>
              <a:t>ơ</a:t>
            </a:r>
            <a:r>
              <a:rPr lang="en-US"/>
              <a:t>n</a:t>
            </a:r>
          </a:p>
          <a:p>
            <a:pPr marL="457200" lvl="0" indent="-355600" algn="l" rtl="0">
              <a:spcBef>
                <a:spcPts val="600"/>
              </a:spcBef>
              <a:spcAft>
                <a:spcPts val="0"/>
              </a:spcAft>
              <a:buSzPts val="2000"/>
              <a:buChar char="»"/>
            </a:pPr>
            <a:r>
              <a:rPr lang="en-US"/>
              <a:t>Ít rủi ro h</a:t>
            </a:r>
            <a:r>
              <a:rPr lang="vi-VN"/>
              <a:t>ơ</a:t>
            </a:r>
            <a:r>
              <a:rPr lang="en-US"/>
              <a:t>n</a:t>
            </a:r>
          </a:p>
          <a:p>
            <a:pPr marL="457200" lvl="0" indent="-355600" algn="l" rtl="0">
              <a:spcBef>
                <a:spcPts val="600"/>
              </a:spcBef>
              <a:spcAft>
                <a:spcPts val="0"/>
              </a:spcAft>
              <a:buSzPts val="2000"/>
              <a:buChar char="»"/>
            </a:pPr>
            <a:r>
              <a:rPr lang="en-US"/>
              <a:t>Năng suất h</a:t>
            </a:r>
            <a:r>
              <a:rPr lang="vi-VN"/>
              <a:t>ơ</a:t>
            </a:r>
            <a:r>
              <a:rPr lang="en-US"/>
              <a:t>n</a:t>
            </a:r>
          </a:p>
          <a:p>
            <a:pPr marL="457200" lvl="0" indent="-355600" algn="l" rtl="0">
              <a:spcBef>
                <a:spcPts val="600"/>
              </a:spcBef>
              <a:spcAft>
                <a:spcPts val="0"/>
              </a:spcAft>
              <a:buSzPts val="2000"/>
              <a:buChar char="»"/>
            </a:pPr>
            <a:r>
              <a:rPr lang="en-US"/>
              <a:t>Đi đ</a:t>
            </a:r>
            <a:r>
              <a:rPr lang="vi-VN"/>
              <a:t>ư</a:t>
            </a:r>
            <a:r>
              <a:rPr lang="en-US"/>
              <a:t>ợc đường dài h</a:t>
            </a:r>
            <a:r>
              <a:rPr lang="vi-VN"/>
              <a:t>ơ</a:t>
            </a:r>
            <a:r>
              <a:rPr lang="en-US"/>
              <a:t>n</a:t>
            </a:r>
          </a:p>
          <a:p>
            <a:pPr marL="101600" lvl="0" indent="0" algn="l" rtl="0">
              <a:spcBef>
                <a:spcPts val="600"/>
              </a:spcBef>
              <a:spcAft>
                <a:spcPts val="0"/>
              </a:spcAft>
              <a:buSzPts val="2000"/>
              <a:buNone/>
            </a:pPr>
            <a:endParaRPr lang="en-US"/>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60907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Bây giờ getEmployees có thể trả về null, nhưng nó có cần thiết phải làm như vậy không? Nếu chúng ta thay đổi getEmployees rằng nó trả về một danh sách rỗng, chúng ta có thể clean code như sau:</a:t>
            </a:r>
          </a:p>
        </p:txBody>
      </p:sp>
    </p:spTree>
    <p:extLst>
      <p:ext uri="{BB962C8B-B14F-4D97-AF65-F5344CB8AC3E}">
        <p14:creationId xmlns:p14="http://schemas.microsoft.com/office/powerpoint/2010/main" val="1000216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7191402"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dirty="0"/>
              <a:t>for(Employee e : employees) { </a:t>
            </a:r>
            <a:endParaRPr lang="en-US" dirty="0"/>
          </a:p>
          <a:p>
            <a:pPr marL="114300" indent="0">
              <a:buNone/>
            </a:pPr>
            <a:r>
              <a:rPr lang="en-US" dirty="0"/>
              <a:t>	</a:t>
            </a:r>
            <a:r>
              <a:rPr lang="vi-VN" dirty="0"/>
              <a:t>totalPay += e.getPay(); </a:t>
            </a:r>
            <a:endParaRPr lang="en-US" dirty="0"/>
          </a:p>
          <a:p>
            <a:pPr marL="114300" indent="0">
              <a:buNone/>
            </a:pPr>
            <a:r>
              <a:rPr lang="vi-VN" dirty="0"/>
              <a:t>}</a:t>
            </a:r>
            <a:endParaRPr lang="en-US" dirty="0"/>
          </a:p>
          <a:p>
            <a:pPr marL="114300" indent="0">
              <a:buNone/>
            </a:pPr>
            <a:r>
              <a:rPr lang="vi-VN" dirty="0"/>
              <a:t> public List&lt;Employee&gt; getEmployees() {</a:t>
            </a:r>
            <a:endParaRPr lang="en-US" dirty="0"/>
          </a:p>
          <a:p>
            <a:pPr marL="114300" indent="0">
              <a:buNone/>
            </a:pPr>
            <a:r>
              <a:rPr lang="vi-VN" dirty="0"/>
              <a:t> </a:t>
            </a:r>
            <a:r>
              <a:rPr lang="en-US" dirty="0"/>
              <a:t>	</a:t>
            </a:r>
            <a:r>
              <a:rPr lang="vi-VN" dirty="0"/>
              <a:t>if( .. there are no employees .. ) { return Collections.emptyList(); </a:t>
            </a:r>
            <a:endParaRPr lang="en-US" dirty="0"/>
          </a:p>
          <a:p>
            <a:pPr marL="114300" indent="0">
              <a:buNone/>
            </a:pPr>
            <a:r>
              <a:rPr lang="vi-VN" dirty="0"/>
              <a:t>}</a:t>
            </a:r>
            <a:endParaRPr lang="en-US" dirty="0"/>
          </a:p>
          <a:p>
            <a:pPr marL="114300" indent="0">
              <a:buNone/>
            </a:pPr>
            <a:r>
              <a:rPr lang="vi-VN" dirty="0"/>
              <a:t> return // Trả về một danh sách xác định trước không thay đổi trong Java </a:t>
            </a:r>
            <a:endParaRPr lang="en-US" dirty="0"/>
          </a:p>
          <a:p>
            <a:pPr marL="114300" indent="0">
              <a:buNone/>
            </a:pPr>
            <a:r>
              <a:rPr lang="vi-VN" dirty="0"/>
              <a:t>}</a:t>
            </a:r>
          </a:p>
        </p:txBody>
      </p:sp>
    </p:spTree>
    <p:extLst>
      <p:ext uri="{BB962C8B-B14F-4D97-AF65-F5344CB8AC3E}">
        <p14:creationId xmlns:p14="http://schemas.microsoft.com/office/powerpoint/2010/main" val="3947646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Pass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Trả</a:t>
            </a:r>
            <a:r>
              <a:rPr lang="en-US" dirty="0"/>
              <a:t> </a:t>
            </a:r>
            <a:r>
              <a:rPr lang="en-US" dirty="0" err="1"/>
              <a:t>về</a:t>
            </a:r>
            <a:r>
              <a:rPr lang="en-US" dirty="0"/>
              <a:t> null </a:t>
            </a:r>
            <a:r>
              <a:rPr lang="en-US" dirty="0" err="1"/>
              <a:t>là</a:t>
            </a:r>
            <a:r>
              <a:rPr lang="en-US" dirty="0"/>
              <a:t> </a:t>
            </a:r>
            <a:r>
              <a:rPr lang="en-US" dirty="0" err="1"/>
              <a:t>không</a:t>
            </a:r>
            <a:r>
              <a:rPr lang="en-US" dirty="0"/>
              <a:t> </a:t>
            </a:r>
            <a:r>
              <a:rPr lang="en-US" dirty="0" err="1"/>
              <a:t>tốt</a:t>
            </a:r>
            <a:r>
              <a:rPr lang="en-US" dirty="0"/>
              <a:t> </a:t>
            </a:r>
            <a:r>
              <a:rPr lang="en-US" dirty="0" err="1"/>
              <a:t>nhưng</a:t>
            </a:r>
            <a:r>
              <a:rPr lang="en-US" dirty="0"/>
              <a:t> </a:t>
            </a:r>
            <a:r>
              <a:rPr lang="en-US" dirty="0" err="1"/>
              <a:t>nếu</a:t>
            </a:r>
            <a:r>
              <a:rPr lang="en-US" dirty="0"/>
              <a:t> </a:t>
            </a:r>
            <a:r>
              <a:rPr lang="en-US" dirty="0" err="1"/>
              <a:t>chúng</a:t>
            </a:r>
            <a:r>
              <a:rPr lang="en-US" dirty="0"/>
              <a:t> ta </a:t>
            </a:r>
            <a:r>
              <a:rPr lang="en-US" dirty="0" err="1"/>
              <a:t>vượt</a:t>
            </a:r>
            <a:r>
              <a:rPr lang="en-US" dirty="0"/>
              <a:t> qua </a:t>
            </a:r>
            <a:r>
              <a:rPr lang="en-US" dirty="0" err="1"/>
              <a:t>nó</a:t>
            </a:r>
            <a:r>
              <a:rPr lang="en-US" dirty="0"/>
              <a:t> </a:t>
            </a:r>
            <a:r>
              <a:rPr lang="en-US" dirty="0" err="1"/>
              <a:t>còn</a:t>
            </a:r>
            <a:r>
              <a:rPr lang="en-US" dirty="0"/>
              <a:t> </a:t>
            </a:r>
            <a:r>
              <a:rPr lang="en-US" dirty="0" err="1"/>
              <a:t>tồi</a:t>
            </a:r>
            <a:r>
              <a:rPr lang="en-US" dirty="0"/>
              <a:t> </a:t>
            </a:r>
            <a:r>
              <a:rPr lang="en-US" dirty="0" err="1"/>
              <a:t>tệ</a:t>
            </a:r>
            <a:r>
              <a:rPr lang="en-US" dirty="0"/>
              <a:t> </a:t>
            </a:r>
            <a:r>
              <a:rPr lang="en-US" dirty="0" err="1"/>
              <a:t>hơn</a:t>
            </a:r>
            <a:endParaRPr lang="en-US" dirty="0"/>
          </a:p>
          <a:p>
            <a:pPr marL="114300" indent="0">
              <a:buNone/>
            </a:pPr>
            <a:r>
              <a:rPr lang="en-US" dirty="0"/>
              <a:t>public double </a:t>
            </a:r>
            <a:r>
              <a:rPr lang="en-US" dirty="0" err="1"/>
              <a:t>xProjection</a:t>
            </a:r>
            <a:r>
              <a:rPr lang="en-US" dirty="0"/>
              <a:t>(Point p1, Point p2) { </a:t>
            </a:r>
          </a:p>
          <a:p>
            <a:pPr marL="114300" indent="0">
              <a:buNone/>
            </a:pPr>
            <a:r>
              <a:rPr lang="en-US" dirty="0"/>
              <a:t>	return (p2.x – p1.x) * 1.5; } … </a:t>
            </a:r>
          </a:p>
          <a:p>
            <a:pPr marL="114300" indent="0">
              <a:buNone/>
            </a:pPr>
            <a:r>
              <a:rPr lang="en-US" dirty="0"/>
              <a:t>}</a:t>
            </a:r>
          </a:p>
          <a:p>
            <a:pPr marL="114300" indent="0">
              <a:buNone/>
            </a:pPr>
            <a:r>
              <a:rPr lang="en-US" dirty="0" err="1"/>
              <a:t>Điều</a:t>
            </a:r>
            <a:r>
              <a:rPr lang="en-US" dirty="0"/>
              <a:t> </a:t>
            </a:r>
            <a:r>
              <a:rPr lang="en-US" dirty="0" err="1"/>
              <a:t>gì</a:t>
            </a:r>
            <a:r>
              <a:rPr lang="en-US" dirty="0"/>
              <a:t> </a:t>
            </a:r>
            <a:r>
              <a:rPr lang="en-US" dirty="0" err="1"/>
              <a:t>sẽ</a:t>
            </a:r>
            <a:r>
              <a:rPr lang="en-US" dirty="0"/>
              <a:t> </a:t>
            </a:r>
            <a:r>
              <a:rPr lang="en-US" dirty="0" err="1"/>
              <a:t>sảy</a:t>
            </a:r>
            <a:r>
              <a:rPr lang="en-US" dirty="0"/>
              <a:t> </a:t>
            </a:r>
            <a:r>
              <a:rPr lang="en-US" dirty="0" err="1"/>
              <a:t>ra</a:t>
            </a:r>
            <a:r>
              <a:rPr lang="en-US" dirty="0"/>
              <a:t> </a:t>
            </a:r>
            <a:r>
              <a:rPr lang="en-US" dirty="0" err="1"/>
              <a:t>nếu</a:t>
            </a:r>
            <a:r>
              <a:rPr lang="en-US" dirty="0"/>
              <a:t> </a:t>
            </a:r>
            <a:r>
              <a:rPr lang="en-US" dirty="0" err="1"/>
              <a:t>nếu</a:t>
            </a:r>
            <a:r>
              <a:rPr lang="en-US" dirty="0"/>
              <a:t> </a:t>
            </a:r>
            <a:r>
              <a:rPr lang="en-US" dirty="0" err="1"/>
              <a:t>đi</a:t>
            </a:r>
            <a:r>
              <a:rPr lang="en-US" dirty="0"/>
              <a:t> qua </a:t>
            </a:r>
            <a:r>
              <a:rPr lang="en-US" dirty="0" err="1"/>
              <a:t>một</a:t>
            </a:r>
            <a:r>
              <a:rPr lang="en-US" dirty="0"/>
              <a:t> </a:t>
            </a:r>
            <a:r>
              <a:rPr lang="en-US" dirty="0" err="1"/>
              <a:t>tham</a:t>
            </a:r>
            <a:r>
              <a:rPr lang="en-US" dirty="0"/>
              <a:t> </a:t>
            </a:r>
            <a:r>
              <a:rPr lang="en-US" dirty="0" err="1"/>
              <a:t>số</a:t>
            </a:r>
            <a:r>
              <a:rPr lang="en-US" dirty="0"/>
              <a:t> null.</a:t>
            </a:r>
            <a:endParaRPr lang="vi-VN" dirty="0"/>
          </a:p>
        </p:txBody>
      </p:sp>
    </p:spTree>
    <p:extLst>
      <p:ext uri="{BB962C8B-B14F-4D97-AF65-F5344CB8AC3E}">
        <p14:creationId xmlns:p14="http://schemas.microsoft.com/office/powerpoint/2010/main" val="105292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Pass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Chúng</a:t>
            </a:r>
            <a:r>
              <a:rPr lang="en-US" dirty="0"/>
              <a:t> ta </a:t>
            </a:r>
            <a:r>
              <a:rPr lang="en-US" dirty="0" err="1"/>
              <a:t>sẽ</a:t>
            </a:r>
            <a:r>
              <a:rPr lang="en-US" dirty="0"/>
              <a:t> </a:t>
            </a:r>
            <a:r>
              <a:rPr lang="en-US" dirty="0" err="1"/>
              <a:t>có</a:t>
            </a:r>
            <a:r>
              <a:rPr lang="en-US" dirty="0"/>
              <a:t> </a:t>
            </a:r>
            <a:r>
              <a:rPr lang="en-US" dirty="0" err="1"/>
              <a:t>một</a:t>
            </a:r>
            <a:r>
              <a:rPr lang="en-US" dirty="0"/>
              <a:t> </a:t>
            </a:r>
            <a:r>
              <a:rPr lang="en-US" dirty="0" err="1"/>
              <a:t>NullPointerException</a:t>
            </a:r>
            <a:r>
              <a:rPr lang="en-US" dirty="0"/>
              <a:t>. </a:t>
            </a:r>
            <a:r>
              <a:rPr lang="en-US" dirty="0" err="1"/>
              <a:t>Sửa</a:t>
            </a:r>
            <a:r>
              <a:rPr lang="en-US" dirty="0"/>
              <a:t> </a:t>
            </a:r>
            <a:r>
              <a:rPr lang="en-US" dirty="0" err="1"/>
              <a:t>chữa</a:t>
            </a:r>
            <a:r>
              <a:rPr lang="en-US" dirty="0"/>
              <a:t> </a:t>
            </a:r>
            <a:r>
              <a:rPr lang="en-US" dirty="0" err="1"/>
              <a:t>lại</a:t>
            </a:r>
            <a:r>
              <a:rPr lang="en-US" dirty="0"/>
              <a:t>:</a:t>
            </a:r>
          </a:p>
          <a:p>
            <a:pPr marL="114300" indent="0">
              <a:buNone/>
            </a:pPr>
            <a:r>
              <a:rPr lang="en-US" dirty="0"/>
              <a:t>public double </a:t>
            </a:r>
            <a:r>
              <a:rPr lang="en-US" dirty="0" err="1"/>
              <a:t>xProjection</a:t>
            </a:r>
            <a:r>
              <a:rPr lang="en-US" dirty="0"/>
              <a:t>(Point p1, Point p2) { </a:t>
            </a:r>
          </a:p>
          <a:p>
            <a:pPr marL="114300" indent="0">
              <a:buNone/>
            </a:pPr>
            <a:r>
              <a:rPr lang="en-US" dirty="0"/>
              <a:t>	if (p1 == null || p2 == null) { </a:t>
            </a:r>
          </a:p>
          <a:p>
            <a:pPr marL="1028700" lvl="2" indent="0">
              <a:buNone/>
            </a:pPr>
            <a:r>
              <a:rPr lang="en-US" dirty="0"/>
              <a:t>throw </a:t>
            </a:r>
            <a:r>
              <a:rPr lang="en-US" dirty="0" err="1"/>
              <a:t>InvalidArgumentException</a:t>
            </a:r>
            <a:r>
              <a:rPr lang="en-US" dirty="0"/>
              <a:t>( "Invalid argument for </a:t>
            </a:r>
            <a:r>
              <a:rPr lang="en-US" dirty="0" err="1"/>
              <a:t>MetricsCalculator.xProjection</a:t>
            </a:r>
            <a:r>
              <a:rPr lang="en-US" dirty="0"/>
              <a:t>"); </a:t>
            </a:r>
          </a:p>
          <a:p>
            <a:pPr marL="114300" indent="0">
              <a:buNone/>
            </a:pPr>
            <a:r>
              <a:rPr lang="en-US" dirty="0"/>
              <a:t>	} </a:t>
            </a:r>
          </a:p>
          <a:p>
            <a:pPr marL="114300" indent="0">
              <a:buNone/>
            </a:pPr>
            <a:r>
              <a:rPr lang="en-US" dirty="0"/>
              <a:t>	return (p2.x – p1.x) * 1.5; </a:t>
            </a:r>
          </a:p>
          <a:p>
            <a:pPr marL="114300" indent="0">
              <a:buNone/>
            </a:pPr>
            <a:r>
              <a:rPr lang="en-US" dirty="0"/>
              <a:t>}</a:t>
            </a:r>
            <a:endParaRPr lang="vi-VN" dirty="0"/>
          </a:p>
        </p:txBody>
      </p:sp>
    </p:spTree>
    <p:extLst>
      <p:ext uri="{BB962C8B-B14F-4D97-AF65-F5344CB8AC3E}">
        <p14:creationId xmlns:p14="http://schemas.microsoft.com/office/powerpoint/2010/main" val="1115588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dirty="0"/>
              <a:t>Conclusion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Code sạch là code có thể</a:t>
            </a:r>
            <a:r>
              <a:rPr lang="en-US" dirty="0"/>
              <a:t> </a:t>
            </a:r>
            <a:r>
              <a:rPr lang="en-US" dirty="0" err="1"/>
              <a:t>dễ</a:t>
            </a:r>
            <a:r>
              <a:rPr lang="vi-VN" dirty="0"/>
              <a:t> đọc được</a:t>
            </a:r>
            <a:r>
              <a:rPr lang="en-US" dirty="0"/>
              <a:t>,</a:t>
            </a:r>
            <a:r>
              <a:rPr lang="en-US" dirty="0" err="1"/>
              <a:t>ngắn</a:t>
            </a:r>
            <a:r>
              <a:rPr lang="en-US" dirty="0"/>
              <a:t> </a:t>
            </a:r>
            <a:r>
              <a:rPr lang="en-US" dirty="0" err="1"/>
              <a:t>gọn</a:t>
            </a:r>
            <a:r>
              <a:rPr lang="vi-VN" dirty="0"/>
              <a:t>, nhưng nó cũng cần phải mạnh mẽ. Đây không phải là điều mâu thuẫn. Chúng ta có thể viết code sạch và mạnh mẽ nếu chúng ta thấy được xử lý lỗi là một mối quan tâm riêng, đôi khi có thể xem nó như không phụ thuộc với logic cơ bản của chúng ta. </a:t>
            </a:r>
          </a:p>
        </p:txBody>
      </p:sp>
    </p:spTree>
    <p:extLst>
      <p:ext uri="{BB962C8B-B14F-4D97-AF65-F5344CB8AC3E}">
        <p14:creationId xmlns:p14="http://schemas.microsoft.com/office/powerpoint/2010/main" val="4278164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101600" lvl="0" indent="0">
              <a:buNone/>
            </a:pPr>
            <a:r>
              <a:rPr lang="en-US" dirty="0" err="1"/>
              <a:t>Đôi</a:t>
            </a:r>
            <a:r>
              <a:rPr lang="en-US" dirty="0"/>
              <a:t> </a:t>
            </a:r>
            <a:r>
              <a:rPr lang="en-US" dirty="0" err="1"/>
              <a:t>khi</a:t>
            </a:r>
            <a:r>
              <a:rPr lang="en-US" dirty="0"/>
              <a:t> </a:t>
            </a:r>
            <a:r>
              <a:rPr lang="en-US" dirty="0" err="1"/>
              <a:t>có</a:t>
            </a:r>
            <a:r>
              <a:rPr lang="en-US" dirty="0"/>
              <a:t> </a:t>
            </a:r>
            <a:r>
              <a:rPr lang="en-US" dirty="0" err="1"/>
              <a:t>những</a:t>
            </a:r>
            <a:r>
              <a:rPr lang="en-US" dirty="0"/>
              <a:t> </a:t>
            </a:r>
            <a:r>
              <a:rPr lang="en-US" dirty="0" err="1"/>
              <a:t>dự</a:t>
            </a:r>
            <a:r>
              <a:rPr lang="en-US" dirty="0"/>
              <a:t> </a:t>
            </a:r>
            <a:r>
              <a:rPr lang="en-US" dirty="0" err="1"/>
              <a:t>án</a:t>
            </a:r>
            <a:r>
              <a:rPr lang="en-US" dirty="0"/>
              <a:t> ta </a:t>
            </a:r>
            <a:r>
              <a:rPr lang="en-US" dirty="0" err="1"/>
              <a:t>phải</a:t>
            </a:r>
            <a:r>
              <a:rPr lang="en-US" dirty="0"/>
              <a:t> </a:t>
            </a:r>
            <a:r>
              <a:rPr lang="en-US" dirty="0" err="1"/>
              <a:t>mua</a:t>
            </a:r>
            <a:r>
              <a:rPr lang="en-US" dirty="0"/>
              <a:t> </a:t>
            </a:r>
            <a:r>
              <a:rPr lang="en-US" dirty="0" err="1"/>
              <a:t>các</a:t>
            </a:r>
            <a:r>
              <a:rPr lang="en-US" dirty="0"/>
              <a:t> package </a:t>
            </a:r>
            <a:r>
              <a:rPr lang="en-US" dirty="0" err="1"/>
              <a:t>của</a:t>
            </a:r>
            <a:r>
              <a:rPr lang="en-US" dirty="0"/>
              <a:t> </a:t>
            </a:r>
            <a:r>
              <a:rPr lang="en-US" dirty="0" err="1"/>
              <a:t>bên</a:t>
            </a:r>
            <a:r>
              <a:rPr lang="en-US" dirty="0"/>
              <a:t> </a:t>
            </a:r>
            <a:r>
              <a:rPr lang="en-US" dirty="0" err="1"/>
              <a:t>thứ</a:t>
            </a:r>
            <a:r>
              <a:rPr lang="en-US" dirty="0"/>
              <a:t> 3 </a:t>
            </a:r>
            <a:r>
              <a:rPr lang="en-US" dirty="0" err="1"/>
              <a:t>hoặc</a:t>
            </a:r>
            <a:r>
              <a:rPr lang="en-US" dirty="0"/>
              <a:t> </a:t>
            </a:r>
            <a:r>
              <a:rPr lang="en-US" dirty="0" err="1"/>
              <a:t>sử</a:t>
            </a:r>
            <a:r>
              <a:rPr lang="en-US" dirty="0"/>
              <a:t> </a:t>
            </a:r>
            <a:r>
              <a:rPr lang="en-US" dirty="0" err="1"/>
              <a:t>dụng</a:t>
            </a:r>
            <a:r>
              <a:rPr lang="en-US" dirty="0"/>
              <a:t> Open Source.</a:t>
            </a: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6393845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pic>
        <p:nvPicPr>
          <p:cNvPr id="2" name="Hình ảnh 1">
            <a:extLst>
              <a:ext uri="{FF2B5EF4-FFF2-40B4-BE49-F238E27FC236}">
                <a16:creationId xmlns:a16="http://schemas.microsoft.com/office/drawing/2014/main" id="{9B27F109-44CE-4E1F-BCB6-23A6A3977134}"/>
              </a:ext>
            </a:extLst>
          </p:cNvPr>
          <p:cNvPicPr>
            <a:picLocks noChangeAspect="1"/>
          </p:cNvPicPr>
          <p:nvPr/>
        </p:nvPicPr>
        <p:blipFill>
          <a:blip r:embed="rId3"/>
          <a:stretch>
            <a:fillRect/>
          </a:stretch>
        </p:blipFill>
        <p:spPr>
          <a:xfrm>
            <a:off x="2387692" y="1223681"/>
            <a:ext cx="4140855" cy="3529853"/>
          </a:xfrm>
          <a:prstGeom prst="rect">
            <a:avLst/>
          </a:prstGeom>
        </p:spPr>
      </p:pic>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Tree>
    <p:extLst>
      <p:ext uri="{BB962C8B-B14F-4D97-AF65-F5344CB8AC3E}">
        <p14:creationId xmlns:p14="http://schemas.microsoft.com/office/powerpoint/2010/main" val="411792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pic>
        <p:nvPicPr>
          <p:cNvPr id="4" name="Hình ảnh 3">
            <a:extLst>
              <a:ext uri="{FF2B5EF4-FFF2-40B4-BE49-F238E27FC236}">
                <a16:creationId xmlns:a16="http://schemas.microsoft.com/office/drawing/2014/main" id="{FD7DA8DE-1D96-43F8-A9FB-78B8ABD8A3DE}"/>
              </a:ext>
            </a:extLst>
          </p:cNvPr>
          <p:cNvPicPr>
            <a:picLocks noChangeAspect="1"/>
          </p:cNvPicPr>
          <p:nvPr/>
        </p:nvPicPr>
        <p:blipFill>
          <a:blip r:embed="rId3"/>
          <a:stretch>
            <a:fillRect/>
          </a:stretch>
        </p:blipFill>
        <p:spPr>
          <a:xfrm>
            <a:off x="2590799" y="1285875"/>
            <a:ext cx="3962400" cy="1285875"/>
          </a:xfrm>
          <a:prstGeom prst="rect">
            <a:avLst/>
          </a:prstGeom>
        </p:spPr>
      </p:pic>
      <p:pic>
        <p:nvPicPr>
          <p:cNvPr id="5" name="Hình ảnh 4">
            <a:extLst>
              <a:ext uri="{FF2B5EF4-FFF2-40B4-BE49-F238E27FC236}">
                <a16:creationId xmlns:a16="http://schemas.microsoft.com/office/drawing/2014/main" id="{C4449613-110A-447D-9C87-8738E69A7872}"/>
              </a:ext>
            </a:extLst>
          </p:cNvPr>
          <p:cNvPicPr>
            <a:picLocks noChangeAspect="1"/>
          </p:cNvPicPr>
          <p:nvPr/>
        </p:nvPicPr>
        <p:blipFill>
          <a:blip r:embed="rId4"/>
          <a:stretch>
            <a:fillRect/>
          </a:stretch>
        </p:blipFill>
        <p:spPr>
          <a:xfrm>
            <a:off x="2719386" y="2915769"/>
            <a:ext cx="3705225" cy="1695450"/>
          </a:xfrm>
          <a:prstGeom prst="rect">
            <a:avLst/>
          </a:prstGeom>
        </p:spPr>
      </p:pic>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14348080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UNIT TESTS</a:t>
            </a:r>
            <a:endParaRPr dirty="0"/>
          </a:p>
        </p:txBody>
      </p:sp>
      <p:sp>
        <p:nvSpPr>
          <p:cNvPr id="203" name="Google Shape;203;p17"/>
          <p:cNvSpPr txBox="1">
            <a:spLocks noGrp="1"/>
          </p:cNvSpPr>
          <p:nvPr>
            <p:ph type="body" idx="1"/>
          </p:nvPr>
        </p:nvSpPr>
        <p:spPr>
          <a:xfrm>
            <a:off x="1431454" y="1474233"/>
            <a:ext cx="5892291" cy="3271304"/>
          </a:xfrm>
          <a:prstGeom prst="rect">
            <a:avLst/>
          </a:prstGeom>
        </p:spPr>
        <p:txBody>
          <a:bodyPr spcFirstLastPara="1" wrap="square" lIns="91425" tIns="91425" rIns="91425" bIns="91425" anchor="t" anchorCtr="0">
            <a:noAutofit/>
          </a:bodyPr>
          <a:lstStyle/>
          <a:p>
            <a:pPr marL="101600" lvl="0" indent="0">
              <a:buNone/>
            </a:pPr>
            <a:r>
              <a:rPr lang="en-US" dirty="0" err="1"/>
              <a:t>Là</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lập</a:t>
            </a:r>
            <a:r>
              <a:rPr lang="en-US" dirty="0"/>
              <a:t> </a:t>
            </a:r>
            <a:r>
              <a:rPr lang="en-US" dirty="0" err="1"/>
              <a:t>trình</a:t>
            </a:r>
            <a:r>
              <a:rPr lang="en-US" dirty="0"/>
              <a:t>, </a:t>
            </a:r>
            <a:r>
              <a:rPr lang="en-US" dirty="0" err="1"/>
              <a:t>trong</a:t>
            </a:r>
            <a:r>
              <a:rPr lang="en-US" dirty="0"/>
              <a:t> </a:t>
            </a:r>
            <a:r>
              <a:rPr lang="en-US" dirty="0" err="1"/>
              <a:t>đó</a:t>
            </a:r>
            <a:r>
              <a:rPr lang="en-US" dirty="0"/>
              <a:t> bao </a:t>
            </a:r>
            <a:r>
              <a:rPr lang="en-US" dirty="0" err="1"/>
              <a:t>gồm</a:t>
            </a:r>
            <a:r>
              <a:rPr lang="en-US" dirty="0"/>
              <a:t> </a:t>
            </a:r>
            <a:r>
              <a:rPr lang="en-US" dirty="0" err="1"/>
              <a:t>nhiều</a:t>
            </a:r>
            <a:r>
              <a:rPr lang="en-US" dirty="0"/>
              <a:t> </a:t>
            </a:r>
            <a:r>
              <a:rPr lang="en-US" dirty="0" err="1"/>
              <a:t>giai</a:t>
            </a:r>
            <a:r>
              <a:rPr lang="en-US" dirty="0"/>
              <a:t> </a:t>
            </a:r>
            <a:r>
              <a:rPr lang="en-US" dirty="0" err="1"/>
              <a:t>đoạn</a:t>
            </a:r>
            <a:r>
              <a:rPr lang="en-US" dirty="0"/>
              <a:t> </a:t>
            </a:r>
            <a:r>
              <a:rPr lang="en-US" dirty="0" err="1"/>
              <a:t>nhỏ</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mỗi</a:t>
            </a:r>
            <a:r>
              <a:rPr lang="en-US" dirty="0"/>
              <a:t> </a:t>
            </a:r>
            <a:r>
              <a:rPr lang="en-US" dirty="0" err="1"/>
              <a:t>giai</a:t>
            </a:r>
            <a:r>
              <a:rPr lang="en-US" dirty="0"/>
              <a:t> </a:t>
            </a:r>
            <a:r>
              <a:rPr lang="en-US" dirty="0" err="1"/>
              <a:t>đoạn</a:t>
            </a:r>
            <a:r>
              <a:rPr lang="en-US" dirty="0"/>
              <a:t> bao </a:t>
            </a:r>
            <a:r>
              <a:rPr lang="en-US" dirty="0" err="1"/>
              <a:t>gồm</a:t>
            </a:r>
            <a:r>
              <a:rPr lang="en-US" dirty="0"/>
              <a:t> </a:t>
            </a:r>
            <a:r>
              <a:rPr lang="en-US" dirty="0" err="1"/>
              <a:t>các</a:t>
            </a:r>
            <a:r>
              <a:rPr lang="en-US" dirty="0"/>
              <a:t> </a:t>
            </a:r>
            <a:r>
              <a:rPr lang="en-US" dirty="0" err="1"/>
              <a:t>bước</a:t>
            </a:r>
            <a:r>
              <a:rPr lang="en-US" dirty="0"/>
              <a:t>: </a:t>
            </a:r>
          </a:p>
          <a:p>
            <a:r>
              <a:rPr lang="en-US" dirty="0" err="1"/>
              <a:t>Viết</a:t>
            </a:r>
            <a:r>
              <a:rPr lang="en-US" dirty="0"/>
              <a:t> </a:t>
            </a:r>
            <a:r>
              <a:rPr lang="en-US" dirty="0" err="1"/>
              <a:t>các</a:t>
            </a:r>
            <a:r>
              <a:rPr lang="en-US" dirty="0"/>
              <a:t> </a:t>
            </a:r>
            <a:r>
              <a:rPr lang="en-US" dirty="0" err="1"/>
              <a:t>bài</a:t>
            </a:r>
            <a:r>
              <a:rPr lang="en-US" dirty="0"/>
              <a:t> </a:t>
            </a:r>
            <a:r>
              <a:rPr lang="en-US" dirty="0" err="1"/>
              <a:t>kiểm</a:t>
            </a:r>
            <a:r>
              <a:rPr lang="en-US" dirty="0"/>
              <a:t> </a:t>
            </a:r>
            <a:r>
              <a:rPr lang="en-US" dirty="0" err="1"/>
              <a:t>thử</a:t>
            </a:r>
            <a:endParaRPr lang="en-US" dirty="0"/>
          </a:p>
          <a:p>
            <a:r>
              <a:rPr lang="en-US" dirty="0" err="1"/>
              <a:t>Viết</a:t>
            </a:r>
            <a:r>
              <a:rPr lang="en-US" dirty="0"/>
              <a:t> </a:t>
            </a:r>
            <a:r>
              <a:rPr lang="en-US" dirty="0" err="1"/>
              <a:t>mã</a:t>
            </a:r>
            <a:r>
              <a:rPr lang="en-US" dirty="0"/>
              <a:t> </a:t>
            </a:r>
            <a:r>
              <a:rPr lang="en-US" dirty="0" err="1"/>
              <a:t>nguồn</a:t>
            </a:r>
            <a:endParaRPr lang="en-US" dirty="0"/>
          </a:p>
          <a:p>
            <a:r>
              <a:rPr lang="en-US" dirty="0" err="1"/>
              <a:t>Tái</a:t>
            </a:r>
            <a:r>
              <a:rPr lang="en-US" dirty="0"/>
              <a:t> </a:t>
            </a:r>
            <a:r>
              <a:rPr lang="en-US" dirty="0" err="1"/>
              <a:t>cấu</a:t>
            </a:r>
            <a:r>
              <a:rPr lang="en-US" dirty="0"/>
              <a:t> </a:t>
            </a:r>
            <a:r>
              <a:rPr lang="en-US" dirty="0" err="1"/>
              <a:t>trúc</a:t>
            </a:r>
            <a:r>
              <a:rPr lang="en-US" dirty="0"/>
              <a:t> </a:t>
            </a:r>
            <a:r>
              <a:rPr lang="en-US" dirty="0" err="1"/>
              <a:t>mã</a:t>
            </a:r>
            <a:r>
              <a:rPr lang="en-US" dirty="0"/>
              <a:t> </a:t>
            </a:r>
            <a:r>
              <a:rPr lang="en-US" dirty="0" err="1"/>
              <a:t>nguồn</a:t>
            </a:r>
            <a:r>
              <a:rPr lang="en-US" dirty="0"/>
              <a:t> </a:t>
            </a: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6" name="Google Shape;172;p13">
            <a:extLst>
              <a:ext uri="{FF2B5EF4-FFF2-40B4-BE49-F238E27FC236}">
                <a16:creationId xmlns:a16="http://schemas.microsoft.com/office/drawing/2014/main" id="{FDA609D1-5B5B-4740-B3BA-8A7B5B70673A}"/>
              </a:ext>
            </a:extLst>
          </p:cNvPr>
          <p:cNvSpPr txBox="1">
            <a:spLocks/>
          </p:cNvSpPr>
          <p:nvPr/>
        </p:nvSpPr>
        <p:spPr>
          <a:xfrm>
            <a:off x="1409560" y="740137"/>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1. </a:t>
            </a:r>
            <a:r>
              <a:rPr lang="en-US" sz="2300" dirty="0" err="1"/>
              <a:t>TDD</a:t>
            </a:r>
            <a:r>
              <a:rPr lang="en-US" sz="2300" dirty="0"/>
              <a:t> </a:t>
            </a:r>
            <a:r>
              <a:rPr lang="en-US" sz="2300" dirty="0" err="1"/>
              <a:t>là</a:t>
            </a:r>
            <a:r>
              <a:rPr lang="en-US" sz="2300" dirty="0"/>
              <a:t> </a:t>
            </a:r>
            <a:r>
              <a:rPr lang="en-US" sz="2300" dirty="0" err="1"/>
              <a:t>gì</a:t>
            </a:r>
            <a:r>
              <a:rPr lang="en-US" sz="2300" dirty="0"/>
              <a:t> ?</a:t>
            </a:r>
          </a:p>
        </p:txBody>
      </p:sp>
    </p:spTree>
    <p:extLst>
      <p:ext uri="{BB962C8B-B14F-4D97-AF65-F5344CB8AC3E}">
        <p14:creationId xmlns:p14="http://schemas.microsoft.com/office/powerpoint/2010/main" val="651987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UNIT TESTS</a:t>
            </a:r>
            <a:endParaRPr dirty="0"/>
          </a:p>
        </p:txBody>
      </p:sp>
      <p:sp>
        <p:nvSpPr>
          <p:cNvPr id="203" name="Google Shape;203;p17"/>
          <p:cNvSpPr txBox="1">
            <a:spLocks noGrp="1"/>
          </p:cNvSpPr>
          <p:nvPr>
            <p:ph type="body" idx="1"/>
          </p:nvPr>
        </p:nvSpPr>
        <p:spPr>
          <a:xfrm>
            <a:off x="1409560" y="1420837"/>
            <a:ext cx="5892291" cy="3271304"/>
          </a:xfrm>
          <a:prstGeom prst="rect">
            <a:avLst/>
          </a:prstGeom>
        </p:spPr>
        <p:txBody>
          <a:bodyPr spcFirstLastPara="1" wrap="square" lIns="91425" tIns="91425" rIns="91425" bIns="91425" anchor="t" anchorCtr="0">
            <a:noAutofit/>
          </a:bodyPr>
          <a:lstStyle/>
          <a:p>
            <a:r>
              <a:rPr lang="en-US" dirty="0" err="1"/>
              <a:t>Viết</a:t>
            </a:r>
            <a:r>
              <a:rPr lang="en-US" dirty="0"/>
              <a:t> test:</a:t>
            </a:r>
            <a:br>
              <a:rPr lang="en-US" dirty="0"/>
            </a:br>
            <a:endParaRPr lang="en-US" dirty="0"/>
          </a:p>
          <a:p>
            <a:r>
              <a:rPr lang="en-US" dirty="0" err="1"/>
              <a:t>Viết</a:t>
            </a:r>
            <a:r>
              <a:rPr lang="en-US" dirty="0"/>
              <a:t> </a:t>
            </a:r>
            <a:r>
              <a:rPr lang="en-US" dirty="0" err="1"/>
              <a:t>mã</a:t>
            </a:r>
            <a:r>
              <a:rPr lang="en-US" dirty="0"/>
              <a:t> </a:t>
            </a:r>
            <a:r>
              <a:rPr lang="en-US" dirty="0" err="1"/>
              <a:t>nguồn</a:t>
            </a:r>
            <a:br>
              <a:rPr lang="en-US" dirty="0"/>
            </a:br>
            <a:endParaRPr lang="en-US" dirty="0"/>
          </a:p>
          <a:p>
            <a:r>
              <a:rPr lang="en-US" dirty="0" err="1"/>
              <a:t>Tái</a:t>
            </a:r>
            <a:r>
              <a:rPr lang="en-US" dirty="0"/>
              <a:t> </a:t>
            </a:r>
            <a:r>
              <a:rPr lang="en-US" dirty="0" err="1"/>
              <a:t>cấu</a:t>
            </a:r>
            <a:r>
              <a:rPr lang="en-US" dirty="0"/>
              <a:t> </a:t>
            </a:r>
            <a:r>
              <a:rPr lang="en-US" dirty="0" err="1"/>
              <a:t>trúc</a:t>
            </a:r>
            <a:r>
              <a:rPr lang="en-US" dirty="0"/>
              <a:t> </a:t>
            </a:r>
            <a:r>
              <a:rPr lang="en-US" dirty="0" err="1"/>
              <a:t>mã</a:t>
            </a:r>
            <a:r>
              <a:rPr lang="en-US" dirty="0"/>
              <a:t> </a:t>
            </a:r>
            <a:r>
              <a:rPr lang="en-US" dirty="0" err="1"/>
              <a:t>nguồn</a:t>
            </a:r>
            <a:br>
              <a:rPr lang="en-US" dirty="0"/>
            </a:br>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6" name="Google Shape;172;p13">
            <a:extLst>
              <a:ext uri="{FF2B5EF4-FFF2-40B4-BE49-F238E27FC236}">
                <a16:creationId xmlns:a16="http://schemas.microsoft.com/office/drawing/2014/main" id="{FDA609D1-5B5B-4740-B3BA-8A7B5B70673A}"/>
              </a:ext>
            </a:extLst>
          </p:cNvPr>
          <p:cNvSpPr txBox="1">
            <a:spLocks/>
          </p:cNvSpPr>
          <p:nvPr/>
        </p:nvSpPr>
        <p:spPr>
          <a:xfrm>
            <a:off x="1409560" y="740137"/>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err="1"/>
              <a:t>Vòng</a:t>
            </a:r>
            <a:r>
              <a:rPr lang="en-US" sz="2300" dirty="0"/>
              <a:t> </a:t>
            </a:r>
            <a:r>
              <a:rPr lang="en-US" sz="2300" dirty="0" err="1"/>
              <a:t>thực</a:t>
            </a:r>
            <a:r>
              <a:rPr lang="en-US" sz="2300" dirty="0"/>
              <a:t> </a:t>
            </a:r>
            <a:r>
              <a:rPr lang="en-US" sz="2300" dirty="0" err="1"/>
              <a:t>thi</a:t>
            </a:r>
            <a:r>
              <a:rPr lang="en-US" sz="2300" dirty="0"/>
              <a:t> </a:t>
            </a:r>
            <a:r>
              <a:rPr lang="en-US" sz="2300" dirty="0" err="1"/>
              <a:t>của</a:t>
            </a:r>
            <a:r>
              <a:rPr lang="en-US" sz="2300" dirty="0"/>
              <a:t> </a:t>
            </a:r>
            <a:r>
              <a:rPr lang="en-US" sz="2300" dirty="0" err="1"/>
              <a:t>TDD</a:t>
            </a:r>
            <a:endParaRPr lang="en-US" sz="2300" dirty="0"/>
          </a:p>
        </p:txBody>
      </p:sp>
      <p:pic>
        <p:nvPicPr>
          <p:cNvPr id="1028" name="Picture 4" descr="Unit Testing trong phát triển phần mềm hiện đại - GP Coder (Lập ...">
            <a:extLst>
              <a:ext uri="{FF2B5EF4-FFF2-40B4-BE49-F238E27FC236}">
                <a16:creationId xmlns:a16="http://schemas.microsoft.com/office/drawing/2014/main" id="{1AD0745D-2903-46F5-BDCA-0689CAC4E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710" y="1420837"/>
            <a:ext cx="3741663" cy="251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89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Không tốt: </a:t>
            </a:r>
            <a:br>
              <a:rPr lang="en-US"/>
            </a:br>
            <a:br>
              <a:rPr lang="en-US"/>
            </a:br>
            <a:br>
              <a:rPr lang="en-US"/>
            </a:br>
            <a:endParaRPr lang="en-US"/>
          </a:p>
          <a:p>
            <a:pPr marL="457200" lvl="0" indent="-355600" algn="l" rtl="0">
              <a:spcBef>
                <a:spcPts val="600"/>
              </a:spcBef>
              <a:spcAft>
                <a:spcPts val="0"/>
              </a:spcAft>
              <a:buSzPts val="2000"/>
              <a:buChar char="»"/>
            </a:pPr>
            <a:r>
              <a:rPr lang="en-US"/>
              <a:t>Tốt: </a:t>
            </a:r>
            <a:br>
              <a:rPr lang="en-US"/>
            </a:br>
            <a:br>
              <a:rPr lang="en-US"/>
            </a:br>
            <a:endParaRPr lang="en-US"/>
          </a:p>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Sử dụng tên gợi lên các thông tin</a:t>
            </a:r>
          </a:p>
        </p:txBody>
      </p:sp>
      <p:pic>
        <p:nvPicPr>
          <p:cNvPr id="16" name="Picture 15">
            <a:extLst>
              <a:ext uri="{FF2B5EF4-FFF2-40B4-BE49-F238E27FC236}">
                <a16:creationId xmlns:a16="http://schemas.microsoft.com/office/drawing/2014/main" id="{EE49260A-63BB-4128-9ED4-EB171E457AD5}"/>
              </a:ext>
            </a:extLst>
          </p:cNvPr>
          <p:cNvPicPr>
            <a:picLocks noChangeAspect="1"/>
          </p:cNvPicPr>
          <p:nvPr/>
        </p:nvPicPr>
        <p:blipFill>
          <a:blip r:embed="rId3"/>
          <a:stretch>
            <a:fillRect/>
          </a:stretch>
        </p:blipFill>
        <p:spPr>
          <a:xfrm>
            <a:off x="1423987" y="2421731"/>
            <a:ext cx="3494855" cy="628650"/>
          </a:xfrm>
          <a:prstGeom prst="rect">
            <a:avLst/>
          </a:prstGeom>
        </p:spPr>
      </p:pic>
      <p:pic>
        <p:nvPicPr>
          <p:cNvPr id="9" name="Picture 8">
            <a:extLst>
              <a:ext uri="{FF2B5EF4-FFF2-40B4-BE49-F238E27FC236}">
                <a16:creationId xmlns:a16="http://schemas.microsoft.com/office/drawing/2014/main" id="{3D29D1AF-3EF7-441A-BE6C-EE74A94058A9}"/>
              </a:ext>
            </a:extLst>
          </p:cNvPr>
          <p:cNvPicPr>
            <a:picLocks noChangeAspect="1"/>
          </p:cNvPicPr>
          <p:nvPr/>
        </p:nvPicPr>
        <p:blipFill>
          <a:blip r:embed="rId4"/>
          <a:stretch>
            <a:fillRect/>
          </a:stretch>
        </p:blipFill>
        <p:spPr>
          <a:xfrm>
            <a:off x="1413642" y="3860005"/>
            <a:ext cx="3505200" cy="695325"/>
          </a:xfrm>
          <a:prstGeom prst="rect">
            <a:avLst/>
          </a:prstGeom>
        </p:spPr>
      </p:pic>
    </p:spTree>
    <p:extLst>
      <p:ext uri="{BB962C8B-B14F-4D97-AF65-F5344CB8AC3E}">
        <p14:creationId xmlns:p14="http://schemas.microsoft.com/office/powerpoint/2010/main" val="636279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1. Class Organization</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Class </a:t>
            </a:r>
            <a:r>
              <a:rPr lang="en-US" dirty="0" err="1"/>
              <a:t>nên</a:t>
            </a:r>
            <a:r>
              <a:rPr lang="en-US" dirty="0"/>
              <a:t>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a:t>
            </a:r>
            <a:endParaRPr lang="vi-VN" dirty="0"/>
          </a:p>
        </p:txBody>
      </p:sp>
      <p:pic>
        <p:nvPicPr>
          <p:cNvPr id="3" name="Hình ảnh 2">
            <a:extLst>
              <a:ext uri="{FF2B5EF4-FFF2-40B4-BE49-F238E27FC236}">
                <a16:creationId xmlns:a16="http://schemas.microsoft.com/office/drawing/2014/main" id="{BEEFAAD5-4765-428A-84BF-126A42CD6F53}"/>
              </a:ext>
            </a:extLst>
          </p:cNvPr>
          <p:cNvPicPr>
            <a:picLocks noChangeAspect="1"/>
          </p:cNvPicPr>
          <p:nvPr/>
        </p:nvPicPr>
        <p:blipFill>
          <a:blip r:embed="rId3"/>
          <a:stretch>
            <a:fillRect/>
          </a:stretch>
        </p:blipFill>
        <p:spPr>
          <a:xfrm>
            <a:off x="2945659" y="2760223"/>
            <a:ext cx="2438400" cy="1057275"/>
          </a:xfrm>
          <a:prstGeom prst="rect">
            <a:avLst/>
          </a:prstGeom>
        </p:spPr>
      </p:pic>
    </p:spTree>
    <p:extLst>
      <p:ext uri="{BB962C8B-B14F-4D97-AF65-F5344CB8AC3E}">
        <p14:creationId xmlns:p14="http://schemas.microsoft.com/office/powerpoint/2010/main" val="985535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2. Classes Should Be Small</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387350" indent="-285750">
              <a:buSzPts val="2000"/>
            </a:pPr>
            <a:r>
              <a:rPr lang="en-US" dirty="0" err="1"/>
              <a:t>Nguyên</a:t>
            </a:r>
            <a:r>
              <a:rPr lang="en-US" dirty="0"/>
              <a:t> </a:t>
            </a:r>
            <a:r>
              <a:rPr lang="en-US" dirty="0" err="1"/>
              <a:t>tắc</a:t>
            </a:r>
            <a:r>
              <a:rPr lang="en-US" dirty="0"/>
              <a:t> 1: Class </a:t>
            </a:r>
            <a:r>
              <a:rPr lang="en-US" dirty="0" err="1"/>
              <a:t>nên</a:t>
            </a:r>
            <a:r>
              <a:rPr lang="en-US" dirty="0"/>
              <a:t> </a:t>
            </a:r>
            <a:r>
              <a:rPr lang="en-US" dirty="0" err="1"/>
              <a:t>nhỏ</a:t>
            </a:r>
            <a:endParaRPr lang="en-US" dirty="0"/>
          </a:p>
          <a:p>
            <a:pPr marL="387350" indent="-285750">
              <a:buSzPts val="2000"/>
            </a:pPr>
            <a:r>
              <a:rPr lang="en-US" dirty="0" err="1"/>
              <a:t>Nguyên</a:t>
            </a:r>
            <a:r>
              <a:rPr lang="en-US" dirty="0"/>
              <a:t> </a:t>
            </a:r>
            <a:r>
              <a:rPr lang="en-US" dirty="0" err="1"/>
              <a:t>tắc</a:t>
            </a:r>
            <a:r>
              <a:rPr lang="en-US" dirty="0"/>
              <a:t> 2: Class </a:t>
            </a:r>
            <a:r>
              <a:rPr lang="en-US" dirty="0" err="1"/>
              <a:t>nên</a:t>
            </a:r>
            <a:r>
              <a:rPr lang="en-US" dirty="0"/>
              <a:t> </a:t>
            </a:r>
            <a:r>
              <a:rPr lang="en-US" dirty="0" err="1"/>
              <a:t>nhỏ</a:t>
            </a:r>
            <a:r>
              <a:rPr lang="en-US" dirty="0"/>
              <a:t> </a:t>
            </a:r>
            <a:r>
              <a:rPr lang="en-US" dirty="0" err="1"/>
              <a:t>hơn</a:t>
            </a:r>
            <a:r>
              <a:rPr lang="en-US" dirty="0"/>
              <a:t> </a:t>
            </a:r>
            <a:r>
              <a:rPr lang="en-US" dirty="0" err="1"/>
              <a:t>nữa</a:t>
            </a:r>
            <a:endParaRPr lang="vi-VN" dirty="0"/>
          </a:p>
        </p:txBody>
      </p:sp>
    </p:spTree>
    <p:extLst>
      <p:ext uri="{BB962C8B-B14F-4D97-AF65-F5344CB8AC3E}">
        <p14:creationId xmlns:p14="http://schemas.microsoft.com/office/powerpoint/2010/main" val="100309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 </a:t>
            </a:r>
            <a:r>
              <a:rPr lang="en-US" dirty="0" err="1"/>
              <a:t>Mỗi</a:t>
            </a:r>
            <a:r>
              <a:rPr lang="en-US" dirty="0"/>
              <a:t> </a:t>
            </a:r>
            <a:r>
              <a:rPr lang="en-US" dirty="0" err="1"/>
              <a:t>lớp</a:t>
            </a:r>
            <a:r>
              <a:rPr lang="en-US" dirty="0"/>
              <a:t> </a:t>
            </a:r>
            <a:r>
              <a:rPr lang="en-US" dirty="0" err="1"/>
              <a:t>chỉ</a:t>
            </a:r>
            <a:r>
              <a:rPr lang="en-US" dirty="0"/>
              <a:t> </a:t>
            </a:r>
            <a:r>
              <a:rPr lang="en-US" dirty="0" err="1"/>
              <a:t>nên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về</a:t>
            </a:r>
            <a:r>
              <a:rPr lang="en-US" dirty="0"/>
              <a:t> </a:t>
            </a:r>
            <a:r>
              <a:rPr lang="en-US" dirty="0" err="1"/>
              <a:t>một</a:t>
            </a:r>
            <a:r>
              <a:rPr lang="en-US" dirty="0"/>
              <a:t> </a:t>
            </a:r>
            <a:r>
              <a:rPr lang="en-US" dirty="0" err="1"/>
              <a:t>nhiệm</a:t>
            </a:r>
            <a:r>
              <a:rPr lang="en-US" dirty="0"/>
              <a:t> </a:t>
            </a:r>
            <a:r>
              <a:rPr lang="en-US" dirty="0" err="1"/>
              <a:t>vụ</a:t>
            </a:r>
            <a:r>
              <a:rPr lang="en-US" dirty="0"/>
              <a:t> </a:t>
            </a:r>
            <a:r>
              <a:rPr lang="en-US" dirty="0" err="1"/>
              <a:t>cụ</a:t>
            </a:r>
            <a:r>
              <a:rPr lang="en-US" dirty="0"/>
              <a:t> </a:t>
            </a:r>
            <a:r>
              <a:rPr lang="en-US" dirty="0" err="1"/>
              <a:t>thể</a:t>
            </a:r>
            <a:r>
              <a:rPr lang="en-US" dirty="0"/>
              <a:t> </a:t>
            </a:r>
            <a:r>
              <a:rPr lang="en-US" dirty="0" err="1"/>
              <a:t>nào</a:t>
            </a:r>
            <a:r>
              <a:rPr lang="en-US" dirty="0"/>
              <a:t> </a:t>
            </a:r>
            <a:r>
              <a:rPr lang="en-US" dirty="0" err="1"/>
              <a:t>đó</a:t>
            </a:r>
            <a:r>
              <a:rPr lang="en-US" dirty="0"/>
              <a:t> </a:t>
            </a:r>
            <a:r>
              <a:rPr lang="en-US" dirty="0" err="1"/>
              <a:t>mà</a:t>
            </a:r>
            <a:r>
              <a:rPr lang="en-US" dirty="0"/>
              <a:t> </a:t>
            </a:r>
            <a:r>
              <a:rPr lang="en-US" dirty="0" err="1"/>
              <a:t>thôi</a:t>
            </a:r>
            <a:r>
              <a:rPr lang="en-US" dirty="0"/>
              <a:t>.</a:t>
            </a:r>
            <a:endParaRPr lang="vi-VN" dirty="0"/>
          </a:p>
        </p:txBody>
      </p:sp>
    </p:spTree>
    <p:extLst>
      <p:ext uri="{BB962C8B-B14F-4D97-AF65-F5344CB8AC3E}">
        <p14:creationId xmlns:p14="http://schemas.microsoft.com/office/powerpoint/2010/main" val="1801066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10" name="Hình ảnh 9">
            <a:extLst>
              <a:ext uri="{FF2B5EF4-FFF2-40B4-BE49-F238E27FC236}">
                <a16:creationId xmlns:a16="http://schemas.microsoft.com/office/drawing/2014/main" id="{C4345347-BF4D-4B6D-A178-13D461052DC4}"/>
              </a:ext>
            </a:extLst>
          </p:cNvPr>
          <p:cNvPicPr/>
          <p:nvPr/>
        </p:nvPicPr>
        <p:blipFill>
          <a:blip r:embed="rId3"/>
          <a:stretch>
            <a:fillRect/>
          </a:stretch>
        </p:blipFill>
        <p:spPr>
          <a:xfrm>
            <a:off x="2269591" y="1344706"/>
            <a:ext cx="4522134" cy="3494208"/>
          </a:xfrm>
          <a:prstGeom prst="rect">
            <a:avLst/>
          </a:prstGeom>
        </p:spPr>
      </p:pic>
    </p:spTree>
    <p:extLst>
      <p:ext uri="{BB962C8B-B14F-4D97-AF65-F5344CB8AC3E}">
        <p14:creationId xmlns:p14="http://schemas.microsoft.com/office/powerpoint/2010/main" val="12636115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7" name="Hình ảnh 6">
            <a:extLst>
              <a:ext uri="{FF2B5EF4-FFF2-40B4-BE49-F238E27FC236}">
                <a16:creationId xmlns:a16="http://schemas.microsoft.com/office/drawing/2014/main" id="{6A14EDA3-B5C3-439E-99E5-5547F3948AFF}"/>
              </a:ext>
            </a:extLst>
          </p:cNvPr>
          <p:cNvPicPr/>
          <p:nvPr/>
        </p:nvPicPr>
        <p:blipFill>
          <a:blip r:embed="rId3"/>
          <a:stretch>
            <a:fillRect/>
          </a:stretch>
        </p:blipFill>
        <p:spPr>
          <a:xfrm>
            <a:off x="2373407" y="1396218"/>
            <a:ext cx="3718110" cy="3606088"/>
          </a:xfrm>
          <a:prstGeom prst="rect">
            <a:avLst/>
          </a:prstGeom>
        </p:spPr>
      </p:pic>
    </p:spTree>
    <p:extLst>
      <p:ext uri="{BB962C8B-B14F-4D97-AF65-F5344CB8AC3E}">
        <p14:creationId xmlns:p14="http://schemas.microsoft.com/office/powerpoint/2010/main" val="40496661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1026" name="Picture 2" descr="Tủ gỗ MFC đựng hồ sơ tài liệu nhỏ gọn NTTH-121 - Nội thất Tứ Hưng">
            <a:extLst>
              <a:ext uri="{FF2B5EF4-FFF2-40B4-BE49-F238E27FC236}">
                <a16:creationId xmlns:a16="http://schemas.microsoft.com/office/drawing/2014/main" id="{569CE741-C765-49BA-B371-FC86932EC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169" y="972011"/>
            <a:ext cx="3369583" cy="4118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ủ đồ nhiều ngăn kéo TD-37">
            <a:extLst>
              <a:ext uri="{FF2B5EF4-FFF2-40B4-BE49-F238E27FC236}">
                <a16:creationId xmlns:a16="http://schemas.microsoft.com/office/drawing/2014/main" id="{B0AB7A74-8AB2-4997-AC5E-C99E8B74A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927" y="1595775"/>
            <a:ext cx="3270298" cy="327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357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 </a:t>
            </a:r>
            <a:r>
              <a:rPr lang="vi-VN" dirty="0" err="1"/>
              <a:t>Mỗi</a:t>
            </a:r>
            <a:r>
              <a:rPr lang="vi-VN" dirty="0"/>
              <a:t> </a:t>
            </a:r>
            <a:r>
              <a:rPr lang="vi-VN" dirty="0" err="1"/>
              <a:t>sự</a:t>
            </a:r>
            <a:r>
              <a:rPr lang="vi-VN" dirty="0"/>
              <a:t> thay </a:t>
            </a:r>
            <a:r>
              <a:rPr lang="vi-VN" dirty="0" err="1"/>
              <a:t>đổi</a:t>
            </a:r>
            <a:r>
              <a:rPr lang="vi-VN" dirty="0"/>
              <a:t> </a:t>
            </a:r>
            <a:r>
              <a:rPr lang="vi-VN" dirty="0" err="1"/>
              <a:t>đều</a:t>
            </a:r>
            <a:r>
              <a:rPr lang="vi-VN" dirty="0"/>
              <a:t> </a:t>
            </a:r>
            <a:r>
              <a:rPr lang="vi-VN" dirty="0" err="1"/>
              <a:t>dẫn</a:t>
            </a:r>
            <a:r>
              <a:rPr lang="vi-VN" dirty="0"/>
              <a:t> </a:t>
            </a:r>
            <a:r>
              <a:rPr lang="vi-VN" dirty="0" err="1"/>
              <a:t>đến</a:t>
            </a:r>
            <a:r>
              <a:rPr lang="vi-VN" dirty="0"/>
              <a:t> </a:t>
            </a:r>
            <a:r>
              <a:rPr lang="vi-VN" dirty="0" err="1"/>
              <a:t>rủi</a:t>
            </a:r>
            <a:r>
              <a:rPr lang="vi-VN" dirty="0"/>
              <a:t> ro </a:t>
            </a:r>
            <a:r>
              <a:rPr lang="vi-VN" dirty="0" err="1"/>
              <a:t>về</a:t>
            </a:r>
            <a:r>
              <a:rPr lang="vi-VN" dirty="0"/>
              <a:t> </a:t>
            </a:r>
            <a:r>
              <a:rPr lang="vi-VN" dirty="0" err="1"/>
              <a:t>phần</a:t>
            </a:r>
            <a:r>
              <a:rPr lang="vi-VN" dirty="0"/>
              <a:t> </a:t>
            </a:r>
            <a:r>
              <a:rPr lang="vi-VN" dirty="0" err="1"/>
              <a:t>còn</a:t>
            </a:r>
            <a:r>
              <a:rPr lang="vi-VN" dirty="0"/>
              <a:t> </a:t>
            </a:r>
            <a:r>
              <a:rPr lang="vi-VN" dirty="0" err="1"/>
              <a:t>lại</a:t>
            </a:r>
            <a:r>
              <a:rPr lang="vi-VN" dirty="0"/>
              <a:t> </a:t>
            </a:r>
            <a:r>
              <a:rPr lang="vi-VN" dirty="0" err="1"/>
              <a:t>của</a:t>
            </a:r>
            <a:r>
              <a:rPr lang="vi-VN" dirty="0"/>
              <a:t> </a:t>
            </a:r>
            <a:r>
              <a:rPr lang="vi-VN" dirty="0" err="1"/>
              <a:t>hệ</a:t>
            </a:r>
            <a:r>
              <a:rPr lang="vi-VN" dirty="0"/>
              <a:t> </a:t>
            </a:r>
            <a:r>
              <a:rPr lang="vi-VN" dirty="0" err="1"/>
              <a:t>thống</a:t>
            </a:r>
            <a:r>
              <a:rPr lang="vi-VN" dirty="0"/>
              <a:t> không </a:t>
            </a:r>
            <a:r>
              <a:rPr lang="vi-VN" dirty="0" err="1"/>
              <a:t>còn</a:t>
            </a:r>
            <a:r>
              <a:rPr lang="vi-VN" dirty="0"/>
              <a:t> </a:t>
            </a:r>
            <a:r>
              <a:rPr lang="vi-VN" dirty="0" err="1"/>
              <a:t>hoạt</a:t>
            </a:r>
            <a:r>
              <a:rPr lang="vi-VN" dirty="0"/>
              <a:t> </a:t>
            </a:r>
            <a:r>
              <a:rPr lang="vi-VN" dirty="0" err="1"/>
              <a:t>động</a:t>
            </a:r>
            <a:r>
              <a:rPr lang="vi-VN" dirty="0"/>
              <a:t> như </a:t>
            </a:r>
            <a:r>
              <a:rPr lang="vi-VN" dirty="0" err="1"/>
              <a:t>dự</a:t>
            </a:r>
            <a:r>
              <a:rPr lang="vi-VN" dirty="0"/>
              <a:t> </a:t>
            </a:r>
            <a:r>
              <a:rPr lang="vi-VN" dirty="0" err="1"/>
              <a:t>định</a:t>
            </a:r>
            <a:endParaRPr lang="vi-VN" dirty="0"/>
          </a:p>
        </p:txBody>
      </p:sp>
    </p:spTree>
    <p:extLst>
      <p:ext uri="{BB962C8B-B14F-4D97-AF65-F5344CB8AC3E}">
        <p14:creationId xmlns:p14="http://schemas.microsoft.com/office/powerpoint/2010/main" val="2562153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pic>
        <p:nvPicPr>
          <p:cNvPr id="3" name="Hình ảnh 2">
            <a:extLst>
              <a:ext uri="{FF2B5EF4-FFF2-40B4-BE49-F238E27FC236}">
                <a16:creationId xmlns:a16="http://schemas.microsoft.com/office/drawing/2014/main" id="{F2EC9571-D72A-40DD-97F1-90D8E6859348}"/>
              </a:ext>
            </a:extLst>
          </p:cNvPr>
          <p:cNvPicPr>
            <a:picLocks noChangeAspect="1"/>
          </p:cNvPicPr>
          <p:nvPr/>
        </p:nvPicPr>
        <p:blipFill>
          <a:blip r:embed="rId3"/>
          <a:stretch>
            <a:fillRect/>
          </a:stretch>
        </p:blipFill>
        <p:spPr>
          <a:xfrm>
            <a:off x="2228632" y="1416843"/>
            <a:ext cx="4501620" cy="3333750"/>
          </a:xfrm>
          <a:prstGeom prst="rect">
            <a:avLst/>
          </a:prstGeom>
        </p:spPr>
      </p:pic>
    </p:spTree>
    <p:extLst>
      <p:ext uri="{BB962C8B-B14F-4D97-AF65-F5344CB8AC3E}">
        <p14:creationId xmlns:p14="http://schemas.microsoft.com/office/powerpoint/2010/main" val="29367900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pic>
        <p:nvPicPr>
          <p:cNvPr id="2" name="Hình ảnh 1">
            <a:extLst>
              <a:ext uri="{FF2B5EF4-FFF2-40B4-BE49-F238E27FC236}">
                <a16:creationId xmlns:a16="http://schemas.microsoft.com/office/drawing/2014/main" id="{A9620D3B-7154-425B-9FE6-BCE97C776D0D}"/>
              </a:ext>
            </a:extLst>
          </p:cNvPr>
          <p:cNvPicPr>
            <a:picLocks noChangeAspect="1"/>
          </p:cNvPicPr>
          <p:nvPr/>
        </p:nvPicPr>
        <p:blipFill>
          <a:blip r:embed="rId3"/>
          <a:stretch>
            <a:fillRect/>
          </a:stretch>
        </p:blipFill>
        <p:spPr>
          <a:xfrm>
            <a:off x="2702838" y="1317251"/>
            <a:ext cx="3444688" cy="3570754"/>
          </a:xfrm>
          <a:prstGeom prst="rect">
            <a:avLst/>
          </a:prstGeom>
        </p:spPr>
      </p:pic>
    </p:spTree>
    <p:extLst>
      <p:ext uri="{BB962C8B-B14F-4D97-AF65-F5344CB8AC3E}">
        <p14:creationId xmlns:p14="http://schemas.microsoft.com/office/powerpoint/2010/main" val="1546732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457200" lvl="0" indent="-355600" algn="l" rtl="0">
              <a:spcBef>
                <a:spcPts val="600"/>
              </a:spcBef>
              <a:spcAft>
                <a:spcPts val="0"/>
              </a:spcAft>
              <a:buSzPts val="2000"/>
              <a:buChar char="»"/>
            </a:pPr>
            <a:r>
              <a:rPr lang="en-US" dirty="0"/>
              <a:t>Simple Design Rule 1: Runs All The Tests</a:t>
            </a:r>
          </a:p>
          <a:p>
            <a:pPr lvl="0"/>
            <a:r>
              <a:rPr lang="en-US" dirty="0"/>
              <a:t>Simple Design Rule 2: No Duplication</a:t>
            </a:r>
          </a:p>
          <a:p>
            <a:pPr lvl="0"/>
            <a:r>
              <a:rPr lang="en-US" dirty="0"/>
              <a:t>Simple Design Rule 3: Expressive</a:t>
            </a:r>
          </a:p>
          <a:p>
            <a:pPr lvl="0"/>
            <a:r>
              <a:rPr lang="en-US" dirty="0"/>
              <a:t>Simple Design Rule 4: Small</a:t>
            </a:r>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spTree>
    <p:extLst>
      <p:ext uri="{BB962C8B-B14F-4D97-AF65-F5344CB8AC3E}">
        <p14:creationId xmlns:p14="http://schemas.microsoft.com/office/powerpoint/2010/main" val="402275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lvl="0" indent="-355600">
              <a:buSzPts val="2000"/>
            </a:pPr>
            <a:r>
              <a:rPr lang="vi-VN"/>
              <a:t>Tránh đặt những gợi ý sai lầm làm lu mờ ý nghĩa thực sự của Code. Ví dụ như viết tắt từ này có thể hiểu nhầm sang nghĩa khác.</a:t>
            </a:r>
            <a:br>
              <a:rPr lang="en-US"/>
            </a:br>
            <a:br>
              <a:rPr lang="en-US"/>
            </a:br>
            <a:r>
              <a:rPr lang="vi-VN"/>
              <a:t>Ví dụ: Đừng quy một nhóm tài khoản thành accountList nếu nó không thực sự là một danh sách, vì có thể làm hiểu sai ý nghĩa. Nên thay bằng accountGroup hay chỉ đơn giản là accounts</a:t>
            </a:r>
            <a:endParaRPr lang="en-US"/>
          </a:p>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Tránh sai lệch ý nghĩa</a:t>
            </a:r>
          </a:p>
        </p:txBody>
      </p:sp>
    </p:spTree>
    <p:extLst>
      <p:ext uri="{BB962C8B-B14F-4D97-AF65-F5344CB8AC3E}">
        <p14:creationId xmlns:p14="http://schemas.microsoft.com/office/powerpoint/2010/main" val="932519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2: No Duplication</a:t>
            </a:r>
          </a:p>
          <a:p>
            <a:endParaRPr lang="en-US" sz="2300" dirty="0"/>
          </a:p>
        </p:txBody>
      </p:sp>
      <p:pic>
        <p:nvPicPr>
          <p:cNvPr id="6" name="Hình ảnh 5">
            <a:extLst>
              <a:ext uri="{FF2B5EF4-FFF2-40B4-BE49-F238E27FC236}">
                <a16:creationId xmlns:a16="http://schemas.microsoft.com/office/drawing/2014/main" id="{919B4951-86D8-442D-9C70-1FCB1F83B5D3}"/>
              </a:ext>
            </a:extLst>
          </p:cNvPr>
          <p:cNvPicPr/>
          <p:nvPr/>
        </p:nvPicPr>
        <p:blipFill>
          <a:blip r:embed="rId3"/>
          <a:stretch>
            <a:fillRect/>
          </a:stretch>
        </p:blipFill>
        <p:spPr>
          <a:xfrm>
            <a:off x="1031424" y="1537048"/>
            <a:ext cx="2995970" cy="3234683"/>
          </a:xfrm>
          <a:prstGeom prst="rect">
            <a:avLst/>
          </a:prstGeom>
        </p:spPr>
      </p:pic>
      <p:pic>
        <p:nvPicPr>
          <p:cNvPr id="7" name="Hình ảnh 6">
            <a:extLst>
              <a:ext uri="{FF2B5EF4-FFF2-40B4-BE49-F238E27FC236}">
                <a16:creationId xmlns:a16="http://schemas.microsoft.com/office/drawing/2014/main" id="{FA6D98E9-197A-4A0F-AC33-2DA1EFFBD3C9}"/>
              </a:ext>
            </a:extLst>
          </p:cNvPr>
          <p:cNvPicPr/>
          <p:nvPr/>
        </p:nvPicPr>
        <p:blipFill>
          <a:blip r:embed="rId4"/>
          <a:stretch>
            <a:fillRect/>
          </a:stretch>
        </p:blipFill>
        <p:spPr>
          <a:xfrm>
            <a:off x="5029200" y="1537048"/>
            <a:ext cx="2995970" cy="3234683"/>
          </a:xfrm>
          <a:prstGeom prst="rect">
            <a:avLst/>
          </a:prstGeom>
        </p:spPr>
      </p:pic>
    </p:spTree>
    <p:extLst>
      <p:ext uri="{BB962C8B-B14F-4D97-AF65-F5344CB8AC3E}">
        <p14:creationId xmlns:p14="http://schemas.microsoft.com/office/powerpoint/2010/main" val="20260352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3: Expressive</a:t>
            </a:r>
          </a:p>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402590"/>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a:t>Code </a:t>
            </a:r>
            <a:r>
              <a:rPr lang="en-US" dirty="0" err="1"/>
              <a:t>cần</a:t>
            </a:r>
            <a:r>
              <a:rPr lang="en-US" dirty="0"/>
              <a:t> </a:t>
            </a:r>
            <a:r>
              <a:rPr lang="en-US" dirty="0" err="1"/>
              <a:t>thể</a:t>
            </a:r>
            <a:r>
              <a:rPr lang="en-US" dirty="0"/>
              <a:t> </a:t>
            </a:r>
            <a:r>
              <a:rPr lang="en-US" dirty="0" err="1"/>
              <a:t>hiện</a:t>
            </a:r>
            <a:r>
              <a:rPr lang="en-US" dirty="0"/>
              <a:t> </a:t>
            </a:r>
            <a:r>
              <a:rPr lang="en-US" dirty="0" err="1"/>
              <a:t>rõ</a:t>
            </a:r>
            <a:r>
              <a:rPr lang="en-US" dirty="0"/>
              <a:t> ý </a:t>
            </a:r>
            <a:r>
              <a:rPr lang="en-US" dirty="0" err="1"/>
              <a:t>định</a:t>
            </a:r>
            <a:r>
              <a:rPr lang="en-US" dirty="0"/>
              <a:t> </a:t>
            </a:r>
            <a:r>
              <a:rPr lang="en-US" dirty="0" err="1"/>
              <a:t>của</a:t>
            </a:r>
            <a:r>
              <a:rPr lang="en-US" dirty="0"/>
              <a:t> </a:t>
            </a:r>
            <a:r>
              <a:rPr lang="en-US" dirty="0" err="1"/>
              <a:t>người</a:t>
            </a:r>
            <a:r>
              <a:rPr lang="en-US" dirty="0"/>
              <a:t> </a:t>
            </a:r>
            <a:r>
              <a:rPr lang="en-US" dirty="0" err="1"/>
              <a:t>viết</a:t>
            </a:r>
            <a:r>
              <a:rPr lang="en-US" dirty="0"/>
              <a:t>.</a:t>
            </a:r>
          </a:p>
          <a:p>
            <a:pPr marL="101600" indent="0">
              <a:buSzPts val="2000"/>
              <a:buNone/>
            </a:pPr>
            <a:endParaRPr lang="en-US" dirty="0"/>
          </a:p>
        </p:txBody>
      </p:sp>
    </p:spTree>
    <p:extLst>
      <p:ext uri="{BB962C8B-B14F-4D97-AF65-F5344CB8AC3E}">
        <p14:creationId xmlns:p14="http://schemas.microsoft.com/office/powerpoint/2010/main" val="2180187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961046"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4: Small</a:t>
            </a:r>
          </a:p>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402590"/>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a:t>Project </a:t>
            </a:r>
            <a:r>
              <a:rPr lang="en-US" dirty="0" err="1"/>
              <a:t>không</a:t>
            </a:r>
            <a:r>
              <a:rPr lang="en-US" dirty="0"/>
              <a:t> </a:t>
            </a:r>
            <a:r>
              <a:rPr lang="en-US" dirty="0" err="1"/>
              <a:t>nên</a:t>
            </a:r>
            <a:r>
              <a:rPr lang="en-US" dirty="0"/>
              <a:t> </a:t>
            </a:r>
            <a:r>
              <a:rPr lang="en-US" dirty="0" err="1"/>
              <a:t>có</a:t>
            </a:r>
            <a:r>
              <a:rPr lang="en-US" dirty="0"/>
              <a:t> </a:t>
            </a:r>
            <a:r>
              <a:rPr lang="en-US" dirty="0" err="1"/>
              <a:t>những</a:t>
            </a:r>
            <a:r>
              <a:rPr lang="en-US" dirty="0"/>
              <a:t> </a:t>
            </a:r>
            <a:r>
              <a:rPr lang="en-US" dirty="0" err="1"/>
              <a:t>phần</a:t>
            </a:r>
            <a:r>
              <a:rPr lang="en-US" dirty="0"/>
              <a:t> </a:t>
            </a:r>
            <a:r>
              <a:rPr lang="en-US" dirty="0" err="1"/>
              <a:t>mà</a:t>
            </a:r>
            <a:r>
              <a:rPr lang="en-US" dirty="0"/>
              <a:t> </a:t>
            </a:r>
            <a:r>
              <a:rPr lang="en-US" dirty="0" err="1"/>
              <a:t>bạn</a:t>
            </a:r>
            <a:r>
              <a:rPr lang="en-US" dirty="0"/>
              <a:t> </a:t>
            </a:r>
            <a:r>
              <a:rPr lang="en-US" dirty="0" err="1"/>
              <a:t>không</a:t>
            </a:r>
            <a:r>
              <a:rPr lang="en-US" dirty="0"/>
              <a:t> </a:t>
            </a:r>
            <a:r>
              <a:rPr lang="en-US" dirty="0" err="1"/>
              <a:t>cần</a:t>
            </a:r>
            <a:r>
              <a:rPr lang="en-US" dirty="0"/>
              <a:t>.</a:t>
            </a:r>
          </a:p>
        </p:txBody>
      </p:sp>
    </p:spTree>
    <p:extLst>
      <p:ext uri="{BB962C8B-B14F-4D97-AF65-F5344CB8AC3E}">
        <p14:creationId xmlns:p14="http://schemas.microsoft.com/office/powerpoint/2010/main" val="37420087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SMELL HEURISTICS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961046"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176358"/>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err="1"/>
              <a:t>Đặt</a:t>
            </a:r>
            <a:r>
              <a:rPr lang="en-US" dirty="0"/>
              <a:t> </a:t>
            </a:r>
            <a:r>
              <a:rPr lang="en-US" dirty="0" err="1"/>
              <a:t>tên</a:t>
            </a:r>
            <a:r>
              <a:rPr lang="en-US" dirty="0"/>
              <a:t> </a:t>
            </a:r>
            <a:r>
              <a:rPr lang="en-US" dirty="0" err="1"/>
              <a:t>vô</a:t>
            </a:r>
            <a:r>
              <a:rPr lang="en-US" dirty="0"/>
              <a:t> </a:t>
            </a:r>
            <a:r>
              <a:rPr lang="en-US" dirty="0" err="1"/>
              <a:t>nghĩa</a:t>
            </a:r>
            <a:endParaRPr lang="en-US" dirty="0"/>
          </a:p>
          <a:p>
            <a:pPr indent="-355600">
              <a:buSzPts val="2000"/>
            </a:pPr>
            <a:r>
              <a:rPr lang="en-US" dirty="0" err="1"/>
              <a:t>Phương</a:t>
            </a:r>
            <a:r>
              <a:rPr lang="en-US" dirty="0"/>
              <a:t> </a:t>
            </a:r>
            <a:r>
              <a:rPr lang="en-US" dirty="0" err="1"/>
              <a:t>thức</a:t>
            </a:r>
            <a:r>
              <a:rPr lang="en-US" dirty="0"/>
              <a:t> </a:t>
            </a:r>
            <a:r>
              <a:rPr lang="en-US" dirty="0" err="1"/>
              <a:t>quá</a:t>
            </a:r>
            <a:r>
              <a:rPr lang="en-US" dirty="0"/>
              <a:t> </a:t>
            </a:r>
            <a:r>
              <a:rPr lang="en-US" dirty="0" err="1"/>
              <a:t>dài</a:t>
            </a:r>
            <a:endParaRPr lang="en-US" dirty="0"/>
          </a:p>
          <a:p>
            <a:pPr indent="-355600">
              <a:buSzPts val="2000"/>
            </a:pPr>
            <a:r>
              <a:rPr lang="en-US" dirty="0" err="1"/>
              <a:t>Lớp</a:t>
            </a:r>
            <a:r>
              <a:rPr lang="en-US" dirty="0"/>
              <a:t> </a:t>
            </a:r>
            <a:r>
              <a:rPr lang="en-US" dirty="0" err="1"/>
              <a:t>quá</a:t>
            </a:r>
            <a:r>
              <a:rPr lang="en-US" dirty="0"/>
              <a:t> </a:t>
            </a:r>
            <a:r>
              <a:rPr lang="en-US" dirty="0" err="1"/>
              <a:t>dài</a:t>
            </a:r>
            <a:endParaRPr lang="en-US" dirty="0"/>
          </a:p>
          <a:p>
            <a:pPr indent="-355600">
              <a:buSzPts val="2000"/>
            </a:pP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quá</a:t>
            </a:r>
            <a:r>
              <a:rPr lang="en-US" dirty="0"/>
              <a:t> </a:t>
            </a:r>
            <a:r>
              <a:rPr lang="en-US" dirty="0" err="1"/>
              <a:t>nhiều</a:t>
            </a:r>
            <a:r>
              <a:rPr lang="en-US" dirty="0"/>
              <a:t> </a:t>
            </a:r>
            <a:r>
              <a:rPr lang="en-US" dirty="0" err="1"/>
              <a:t>việc</a:t>
            </a:r>
            <a:endParaRPr lang="en-US" dirty="0"/>
          </a:p>
          <a:p>
            <a:pPr indent="-355600">
              <a:buSzPts val="2000"/>
            </a:pPr>
            <a:r>
              <a:rPr lang="en-US" dirty="0" err="1"/>
              <a:t>Phương</a:t>
            </a:r>
            <a:r>
              <a:rPr lang="en-US" dirty="0"/>
              <a:t> </a:t>
            </a:r>
            <a:r>
              <a:rPr lang="en-US" dirty="0" err="1"/>
              <a:t>thức</a:t>
            </a:r>
            <a:r>
              <a:rPr lang="en-US" dirty="0"/>
              <a:t> </a:t>
            </a:r>
            <a:r>
              <a:rPr lang="en-US" dirty="0" err="1"/>
              <a:t>có</a:t>
            </a:r>
            <a:r>
              <a:rPr lang="en-US" dirty="0"/>
              <a:t> </a:t>
            </a:r>
            <a:r>
              <a:rPr lang="en-US" dirty="0" err="1"/>
              <a:t>quá</a:t>
            </a:r>
            <a:r>
              <a:rPr lang="en-US" dirty="0"/>
              <a:t> </a:t>
            </a:r>
            <a:r>
              <a:rPr lang="en-US" dirty="0" err="1"/>
              <a:t>nhiều</a:t>
            </a:r>
            <a:r>
              <a:rPr lang="en-US" dirty="0"/>
              <a:t> </a:t>
            </a:r>
            <a:r>
              <a:rPr lang="en-US" dirty="0" err="1"/>
              <a:t>tham</a:t>
            </a:r>
            <a:r>
              <a:rPr lang="en-US" dirty="0"/>
              <a:t> </a:t>
            </a:r>
            <a:r>
              <a:rPr lang="en-US" dirty="0" err="1"/>
              <a:t>số</a:t>
            </a:r>
            <a:endParaRPr lang="en-US" dirty="0"/>
          </a:p>
          <a:p>
            <a:pPr indent="-355600">
              <a:buSzPts val="2000"/>
            </a:pPr>
            <a:r>
              <a:rPr lang="en-US" dirty="0" err="1"/>
              <a:t>Lạm</a:t>
            </a:r>
            <a:r>
              <a:rPr lang="en-US" dirty="0"/>
              <a:t> </a:t>
            </a:r>
            <a:r>
              <a:rPr lang="en-US" dirty="0" err="1"/>
              <a:t>dụng</a:t>
            </a:r>
            <a:r>
              <a:rPr lang="en-US" dirty="0"/>
              <a:t> </a:t>
            </a:r>
            <a:r>
              <a:rPr lang="en-US" dirty="0" err="1"/>
              <a:t>quá</a:t>
            </a:r>
            <a:r>
              <a:rPr lang="en-US" dirty="0"/>
              <a:t> </a:t>
            </a:r>
            <a:r>
              <a:rPr lang="en-US" dirty="0" err="1"/>
              <a:t>nhiều</a:t>
            </a:r>
            <a:r>
              <a:rPr lang="en-US" dirty="0"/>
              <a:t> </a:t>
            </a:r>
            <a:r>
              <a:rPr lang="en-US" dirty="0" err="1"/>
              <a:t>ghi</a:t>
            </a:r>
            <a:r>
              <a:rPr lang="en-US" dirty="0"/>
              <a:t> </a:t>
            </a:r>
            <a:r>
              <a:rPr lang="en-US" dirty="0" err="1"/>
              <a:t>chú</a:t>
            </a:r>
            <a:r>
              <a:rPr lang="en-US" dirty="0"/>
              <a:t> (comment) </a:t>
            </a:r>
            <a:r>
              <a:rPr lang="en-US" dirty="0" err="1"/>
              <a:t>trong</a:t>
            </a:r>
            <a:r>
              <a:rPr lang="en-US" dirty="0"/>
              <a:t> code</a:t>
            </a:r>
          </a:p>
          <a:p>
            <a:pPr indent="-355600">
              <a:buSzPts val="2000"/>
            </a:pPr>
            <a:r>
              <a:rPr lang="en-US" dirty="0"/>
              <a:t>Code </a:t>
            </a:r>
            <a:r>
              <a:rPr lang="en-US" dirty="0" err="1"/>
              <a:t>bị</a:t>
            </a:r>
            <a:r>
              <a:rPr lang="en-US" dirty="0"/>
              <a:t> </a:t>
            </a:r>
            <a:r>
              <a:rPr lang="en-US" dirty="0" err="1"/>
              <a:t>trùng</a:t>
            </a:r>
            <a:r>
              <a:rPr lang="en-US" dirty="0"/>
              <a:t> </a:t>
            </a:r>
            <a:r>
              <a:rPr lang="en-US" dirty="0" err="1"/>
              <a:t>lặp</a:t>
            </a:r>
            <a:endParaRPr lang="en-US" dirty="0"/>
          </a:p>
          <a:p>
            <a:pPr indent="-355600">
              <a:buSzPts val="2000"/>
            </a:pPr>
            <a:r>
              <a:rPr lang="en-US" dirty="0" err="1"/>
              <a:t>Sử</a:t>
            </a:r>
            <a:r>
              <a:rPr lang="en-US" dirty="0"/>
              <a:t> </a:t>
            </a:r>
            <a:r>
              <a:rPr lang="en-US" dirty="0" err="1"/>
              <a:t>dụng</a:t>
            </a:r>
            <a:r>
              <a:rPr lang="en-US" dirty="0"/>
              <a:t> </a:t>
            </a:r>
            <a:r>
              <a:rPr lang="en-US" dirty="0" err="1"/>
              <a:t>các</a:t>
            </a:r>
            <a:r>
              <a:rPr lang="en-US" dirty="0"/>
              <a:t> </a:t>
            </a:r>
            <a:r>
              <a:rPr lang="en-US" dirty="0" err="1"/>
              <a:t>giá</a:t>
            </a:r>
            <a:r>
              <a:rPr lang="en-US" dirty="0"/>
              <a:t> </a:t>
            </a:r>
            <a:r>
              <a:rPr lang="en-US" dirty="0" err="1"/>
              <a:t>trị</a:t>
            </a:r>
            <a:r>
              <a:rPr lang="en-US" dirty="0"/>
              <a:t> magic</a:t>
            </a:r>
          </a:p>
        </p:txBody>
      </p:sp>
    </p:spTree>
    <p:extLst>
      <p:ext uri="{BB962C8B-B14F-4D97-AF65-F5344CB8AC3E}">
        <p14:creationId xmlns:p14="http://schemas.microsoft.com/office/powerpoint/2010/main" val="19085841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E33-5ADB-4156-A676-01A7381A4F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BA978B-6124-43EA-B7D4-B60113A28AA3}"/>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E63F5CF3-3321-436C-AA70-94F62E27E0DD}"/>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98FE982A-CDF8-4153-BAAE-A5B921CD37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pic>
        <p:nvPicPr>
          <p:cNvPr id="3074" name="Picture 2">
            <a:extLst>
              <a:ext uri="{FF2B5EF4-FFF2-40B4-BE49-F238E27FC236}">
                <a16:creationId xmlns:a16="http://schemas.microsoft.com/office/drawing/2014/main" id="{F1592801-9E5C-499B-A8CF-096EB46E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1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48561"/>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lang="en-US"/>
          </a:p>
          <a:p>
            <a:pPr marL="101600" lvl="0" indent="0" algn="l" rtl="0">
              <a:spcBef>
                <a:spcPts val="600"/>
              </a:spcBef>
              <a:spcAft>
                <a:spcPts val="0"/>
              </a:spcAft>
              <a:buSzPts val="2000"/>
              <a:buNone/>
            </a:pPr>
            <a:br>
              <a:rPr lang="en-US"/>
            </a:br>
            <a:endParaRPr lang="en-US"/>
          </a:p>
          <a:p>
            <a:pPr marL="101600" lvl="0" indent="0" algn="l" rtl="0">
              <a:spcBef>
                <a:spcPts val="600"/>
              </a:spcBef>
              <a:spcAft>
                <a:spcPts val="0"/>
              </a:spcAft>
              <a:buSzPts val="2000"/>
              <a:buNone/>
            </a:pPr>
            <a:endParaRPr lang="en-US"/>
          </a:p>
          <a:p>
            <a:pPr marL="101600" lvl="0" indent="0" algn="l" rtl="0">
              <a:spcBef>
                <a:spcPts val="600"/>
              </a:spcBef>
              <a:spcAft>
                <a:spcPts val="0"/>
              </a:spcAft>
              <a:buSzPts val="2000"/>
              <a:buNone/>
            </a:pP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Tạo sự phân biệt có ý nghĩa</a:t>
            </a:r>
          </a:p>
        </p:txBody>
      </p:sp>
      <p:pic>
        <p:nvPicPr>
          <p:cNvPr id="2" name="Picture 1">
            <a:extLst>
              <a:ext uri="{FF2B5EF4-FFF2-40B4-BE49-F238E27FC236}">
                <a16:creationId xmlns:a16="http://schemas.microsoft.com/office/drawing/2014/main" id="{6F523F74-0ACE-4385-BD75-4D8A708C9D89}"/>
              </a:ext>
            </a:extLst>
          </p:cNvPr>
          <p:cNvPicPr>
            <a:picLocks noChangeAspect="1"/>
          </p:cNvPicPr>
          <p:nvPr/>
        </p:nvPicPr>
        <p:blipFill>
          <a:blip r:embed="rId3"/>
          <a:stretch>
            <a:fillRect/>
          </a:stretch>
        </p:blipFill>
        <p:spPr>
          <a:xfrm>
            <a:off x="1674364" y="2053874"/>
            <a:ext cx="4326388" cy="1546390"/>
          </a:xfrm>
          <a:prstGeom prst="rect">
            <a:avLst/>
          </a:prstGeom>
        </p:spPr>
      </p:pic>
      <p:sp>
        <p:nvSpPr>
          <p:cNvPr id="3" name="Hộp Văn bản 2">
            <a:extLst>
              <a:ext uri="{FF2B5EF4-FFF2-40B4-BE49-F238E27FC236}">
                <a16:creationId xmlns:a16="http://schemas.microsoft.com/office/drawing/2014/main" id="{A28FD708-3F87-46D0-AEBE-0EC43CC551E0}"/>
              </a:ext>
            </a:extLst>
          </p:cNvPr>
          <p:cNvSpPr txBox="1"/>
          <p:nvPr/>
        </p:nvSpPr>
        <p:spPr>
          <a:xfrm>
            <a:off x="2447366" y="4032255"/>
            <a:ext cx="3247464" cy="307777"/>
          </a:xfrm>
          <a:prstGeom prst="rect">
            <a:avLst/>
          </a:prstGeom>
          <a:noFill/>
        </p:spPr>
        <p:txBody>
          <a:bodyPr wrap="square" rtlCol="0">
            <a:spAutoFit/>
          </a:bodyPr>
          <a:lstStyle/>
          <a:p>
            <a:r>
              <a:rPr lang="en-US" dirty="0"/>
              <a:t>Source and Destination</a:t>
            </a:r>
          </a:p>
        </p:txBody>
      </p:sp>
    </p:spTree>
    <p:extLst>
      <p:ext uri="{BB962C8B-B14F-4D97-AF65-F5344CB8AC3E}">
        <p14:creationId xmlns:p14="http://schemas.microsoft.com/office/powerpoint/2010/main" val="6192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Sử dụng tên có thể phát âm đ</a:t>
            </a:r>
            <a:r>
              <a:rPr lang="vi-VN" sz="2300"/>
              <a:t>ư</a:t>
            </a:r>
            <a:r>
              <a:rPr lang="en-US" sz="2300"/>
              <a:t>ợc</a:t>
            </a:r>
          </a:p>
        </p:txBody>
      </p:sp>
      <p:pic>
        <p:nvPicPr>
          <p:cNvPr id="3" name="Picture 2">
            <a:extLst>
              <a:ext uri="{FF2B5EF4-FFF2-40B4-BE49-F238E27FC236}">
                <a16:creationId xmlns:a16="http://schemas.microsoft.com/office/drawing/2014/main" id="{EC9E14BE-AC79-4FFD-BF38-9A0BF496C045}"/>
              </a:ext>
            </a:extLst>
          </p:cNvPr>
          <p:cNvPicPr>
            <a:picLocks noChangeAspect="1"/>
          </p:cNvPicPr>
          <p:nvPr/>
        </p:nvPicPr>
        <p:blipFill>
          <a:blip r:embed="rId3"/>
          <a:stretch>
            <a:fillRect/>
          </a:stretch>
        </p:blipFill>
        <p:spPr>
          <a:xfrm>
            <a:off x="1664493" y="1827130"/>
            <a:ext cx="3843338" cy="2923462"/>
          </a:xfrm>
          <a:prstGeom prst="rect">
            <a:avLst/>
          </a:prstGeom>
        </p:spPr>
      </p:pic>
    </p:spTree>
    <p:extLst>
      <p:ext uri="{BB962C8B-B14F-4D97-AF65-F5344CB8AC3E}">
        <p14:creationId xmlns:p14="http://schemas.microsoft.com/office/powerpoint/2010/main" val="117054946"/>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3570</Words>
  <Application>Microsoft Office PowerPoint</Application>
  <PresentationFormat>Trình chiếu Trên màn hình (16:9)</PresentationFormat>
  <Paragraphs>484</Paragraphs>
  <Slides>74</Slides>
  <Notes>72</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74</vt:i4>
      </vt:variant>
    </vt:vector>
  </HeadingPairs>
  <TitlesOfParts>
    <vt:vector size="78" baseType="lpstr">
      <vt:lpstr>Oswald</vt:lpstr>
      <vt:lpstr>Arial</vt:lpstr>
      <vt:lpstr>Roboto Condensed</vt:lpstr>
      <vt:lpstr>Wolsey template</vt:lpstr>
      <vt:lpstr>CLEAN CODE</vt:lpstr>
      <vt:lpstr> CLEAN CODE LÀ GÌ? </vt:lpstr>
      <vt:lpstr>CLEAN CODE LÀ GÌ?</vt:lpstr>
      <vt:lpstr>CLEAN CODE</vt:lpstr>
      <vt:lpstr>CLEAN CODE THÌ ĐƯỢC GÌ</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FUNCTIONS</vt:lpstr>
      <vt:lpstr>FUNCTIONS</vt:lpstr>
      <vt:lpstr>FUNCTIONS</vt:lpstr>
      <vt:lpstr>FUNCTIONS</vt:lpstr>
      <vt:lpstr>FUNCTIONS</vt:lpstr>
      <vt:lpstr>COMMENTS</vt:lpstr>
      <vt:lpstr>COMMENTS</vt:lpstr>
      <vt:lpstr>COMMENTS</vt:lpstr>
      <vt:lpstr>COMMENTS</vt:lpstr>
      <vt:lpstr>FORMATTING</vt:lpstr>
      <vt:lpstr>FORMATTING</vt:lpstr>
      <vt:lpstr>FORMATTING</vt:lpstr>
      <vt:lpstr>FORMATTING</vt:lpstr>
      <vt:lpstr>FORMATTING</vt:lpstr>
      <vt:lpstr>FORMATTING</vt:lpstr>
      <vt:lpstr>FORMATTING</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Error Handling</vt:lpstr>
      <vt:lpstr>Error Handling</vt:lpstr>
      <vt:lpstr>Error Handling</vt:lpstr>
      <vt:lpstr>Error Handling</vt:lpstr>
      <vt:lpstr>Error Handling</vt:lpstr>
      <vt:lpstr>Error Handling</vt:lpstr>
      <vt:lpstr>Error Handling</vt:lpstr>
      <vt:lpstr>Error Handling</vt:lpstr>
      <vt:lpstr>Error Handling</vt:lpstr>
      <vt:lpstr>Error Handling</vt:lpstr>
      <vt:lpstr>Error Handling</vt:lpstr>
      <vt:lpstr>BOUNDARIES</vt:lpstr>
      <vt:lpstr>BOUNDARIES</vt:lpstr>
      <vt:lpstr>BOUNDARIES</vt:lpstr>
      <vt:lpstr>UNIT TESTS</vt:lpstr>
      <vt:lpstr>UNIT TESTS</vt:lpstr>
      <vt:lpstr>CLASSES</vt:lpstr>
      <vt:lpstr>CLASSES</vt:lpstr>
      <vt:lpstr>CLASSES</vt:lpstr>
      <vt:lpstr>CLASSES</vt:lpstr>
      <vt:lpstr>CLASSES</vt:lpstr>
      <vt:lpstr>CLASSES</vt:lpstr>
      <vt:lpstr>CLASSES</vt:lpstr>
      <vt:lpstr>CLASSES</vt:lpstr>
      <vt:lpstr>CLASSES</vt:lpstr>
      <vt:lpstr>EMERGENCE</vt:lpstr>
      <vt:lpstr>EMERGENCE</vt:lpstr>
      <vt:lpstr>EMERGENCE</vt:lpstr>
      <vt:lpstr>EMERGENCE</vt:lpstr>
      <vt:lpstr>SMELL HEURISTICS</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84942</dc:creator>
  <cp:lastModifiedBy>DANG NGOC DUY</cp:lastModifiedBy>
  <cp:revision>22</cp:revision>
  <dcterms:modified xsi:type="dcterms:W3CDTF">2020-07-10T04:04:46Z</dcterms:modified>
</cp:coreProperties>
</file>