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6"/>
  </p:notesMasterIdLst>
  <p:sldIdLst>
    <p:sldId id="256" r:id="rId2"/>
    <p:sldId id="368" r:id="rId3"/>
    <p:sldId id="315" r:id="rId4"/>
    <p:sldId id="326" r:id="rId5"/>
    <p:sldId id="335" r:id="rId6"/>
    <p:sldId id="327" r:id="rId7"/>
    <p:sldId id="336" r:id="rId8"/>
    <p:sldId id="337" r:id="rId9"/>
    <p:sldId id="338" r:id="rId10"/>
    <p:sldId id="339" r:id="rId11"/>
    <p:sldId id="329" r:id="rId12"/>
    <p:sldId id="330" r:id="rId13"/>
    <p:sldId id="331" r:id="rId14"/>
    <p:sldId id="333" r:id="rId15"/>
    <p:sldId id="334" r:id="rId16"/>
    <p:sldId id="341" r:id="rId17"/>
    <p:sldId id="349" r:id="rId18"/>
    <p:sldId id="342" r:id="rId19"/>
    <p:sldId id="343" r:id="rId20"/>
    <p:sldId id="344" r:id="rId21"/>
    <p:sldId id="345" r:id="rId22"/>
    <p:sldId id="350" r:id="rId23"/>
    <p:sldId id="351" r:id="rId24"/>
    <p:sldId id="346" r:id="rId25"/>
    <p:sldId id="347" r:id="rId26"/>
    <p:sldId id="348" r:id="rId27"/>
    <p:sldId id="352" r:id="rId28"/>
    <p:sldId id="353" r:id="rId29"/>
    <p:sldId id="354" r:id="rId30"/>
    <p:sldId id="369" r:id="rId31"/>
    <p:sldId id="355" r:id="rId32"/>
    <p:sldId id="356" r:id="rId33"/>
    <p:sldId id="357" r:id="rId34"/>
    <p:sldId id="358" r:id="rId35"/>
    <p:sldId id="359" r:id="rId36"/>
    <p:sldId id="370" r:id="rId37"/>
    <p:sldId id="360" r:id="rId38"/>
    <p:sldId id="361" r:id="rId39"/>
    <p:sldId id="362" r:id="rId40"/>
    <p:sldId id="363" r:id="rId41"/>
    <p:sldId id="364" r:id="rId42"/>
    <p:sldId id="365" r:id="rId43"/>
    <p:sldId id="366" r:id="rId44"/>
    <p:sldId id="367" r:id="rId45"/>
  </p:sldIdLst>
  <p:sldSz cx="9144000" cy="5143500" type="screen16x9"/>
  <p:notesSz cx="6858000" cy="9144000"/>
  <p:embeddedFontLst>
    <p:embeddedFont>
      <p:font typeface="Oswald" panose="020B0604020202020204" charset="0"/>
      <p:regular r:id="rId47"/>
      <p:bold r:id="rId48"/>
    </p:embeddedFont>
    <p:embeddedFont>
      <p:font typeface="Roboto Condensed"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532DC8-5A0D-4294-A40C-238ED1B8C798}">
  <a:tblStyle styleId="{E9532DC8-5A0D-4294-A40C-238ED1B8C7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2343" autoAdjust="0"/>
  </p:normalViewPr>
  <p:slideViewPr>
    <p:cSldViewPr snapToGrid="0">
      <p:cViewPr varScale="1">
        <p:scale>
          <a:sx n="139" d="100"/>
          <a:sy n="139"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78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3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15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5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92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17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942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071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87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3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459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015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038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648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64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049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194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63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75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11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94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18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02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30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02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1218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1736250" y="1727532"/>
            <a:ext cx="5671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bg1"/>
                </a:solidFill>
              </a:rPr>
              <a:t>C</a:t>
            </a:r>
            <a:r>
              <a:rPr lang="en-US">
                <a:solidFill>
                  <a:schemeClr val="bg1"/>
                </a:solidFill>
              </a:rPr>
              <a:t>LEAN CODE</a:t>
            </a:r>
            <a:endParaRPr>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a:t>Procedural code (code </a:t>
            </a:r>
            <a:r>
              <a:rPr lang="en-US" dirty="0" err="1"/>
              <a:t>sử</a:t>
            </a:r>
            <a:r>
              <a:rPr lang="en-US" dirty="0"/>
              <a:t> </a:t>
            </a:r>
            <a:r>
              <a:rPr lang="en-US" dirty="0" err="1"/>
              <a:t>dụng</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hiện</a:t>
            </a:r>
            <a:r>
              <a:rPr lang="en-US" dirty="0"/>
              <a:t> </a:t>
            </a:r>
            <a:r>
              <a:rPr lang="en-US" dirty="0" err="1"/>
              <a:t>có</a:t>
            </a:r>
            <a:r>
              <a:rPr lang="en-US" dirty="0"/>
              <a:t>. </a:t>
            </a:r>
            <a:r>
              <a:rPr lang="en-US" dirty="0" err="1"/>
              <a:t>Mặt</a:t>
            </a:r>
            <a:r>
              <a:rPr lang="en-US" dirty="0"/>
              <a:t> </a:t>
            </a:r>
            <a:r>
              <a:rPr lang="en-US" dirty="0" err="1"/>
              <a:t>khác</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giúp</a:t>
            </a:r>
            <a:r>
              <a:rPr lang="en-US" dirty="0"/>
              <a:t> </a:t>
            </a:r>
            <a:r>
              <a:rPr lang="en-US" dirty="0" err="1"/>
              <a:t>dễ</a:t>
            </a:r>
            <a:r>
              <a:rPr lang="en-US" dirty="0"/>
              <a:t> </a:t>
            </a:r>
            <a:r>
              <a:rPr lang="en-US" dirty="0" err="1"/>
              <a:t>dàng</a:t>
            </a:r>
            <a:r>
              <a:rPr lang="en-US" dirty="0"/>
              <a:t> </a:t>
            </a:r>
            <a:r>
              <a:rPr lang="en-US" dirty="0" err="1"/>
              <a:t>thêm</a:t>
            </a:r>
            <a:r>
              <a:rPr lang="en-US" dirty="0"/>
              <a:t> </a:t>
            </a:r>
            <a:r>
              <a:rPr lang="en-US" dirty="0" err="1"/>
              <a:t>các</a:t>
            </a:r>
            <a:r>
              <a:rPr lang="en-US" dirty="0"/>
              <a:t> </a:t>
            </a:r>
            <a:r>
              <a:rPr lang="en-US" dirty="0" err="1"/>
              <a:t>lớp</a:t>
            </a:r>
            <a:r>
              <a:rPr lang="en-US" dirty="0"/>
              <a:t> </a:t>
            </a:r>
            <a:r>
              <a:rPr lang="en-US" dirty="0" err="1"/>
              <a:t>mới</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hiện</a:t>
            </a:r>
            <a:r>
              <a:rPr lang="en-US" dirty="0"/>
              <a:t> </a:t>
            </a:r>
            <a:r>
              <a:rPr lang="en-US" dirty="0" err="1"/>
              <a:t>có</a:t>
            </a:r>
            <a:r>
              <a:rPr lang="en-US" dirty="0"/>
              <a:t>.</a:t>
            </a:r>
          </a:p>
          <a:p>
            <a:r>
              <a:rPr lang="en-US" dirty="0"/>
              <a:t>Procedural code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Mã</a:t>
            </a:r>
            <a:r>
              <a:rPr lang="en-US" dirty="0"/>
              <a:t> code </a:t>
            </a:r>
            <a:r>
              <a:rPr lang="en-US" dirty="0" err="1"/>
              <a:t>hướng</a:t>
            </a:r>
            <a:r>
              <a:rPr lang="en-US" dirty="0"/>
              <a:t> </a:t>
            </a:r>
            <a:r>
              <a:rPr lang="en-US" dirty="0" err="1"/>
              <a:t>đối</a:t>
            </a:r>
            <a:r>
              <a:rPr lang="en-US" dirty="0"/>
              <a:t> </a:t>
            </a:r>
            <a:r>
              <a:rPr lang="en-US" dirty="0" err="1"/>
              <a:t>tượng</a:t>
            </a:r>
            <a:r>
              <a:rPr lang="en-US" dirty="0"/>
              <a:t> </a:t>
            </a:r>
            <a:r>
              <a:rPr lang="en-US" dirty="0" err="1"/>
              <a:t>làm</a:t>
            </a:r>
            <a:r>
              <a:rPr lang="en-US" dirty="0"/>
              <a:t> </a:t>
            </a:r>
            <a:r>
              <a:rPr lang="en-US" dirty="0" err="1"/>
              <a:t>cho</a:t>
            </a:r>
            <a:r>
              <a:rPr lang="en-US" dirty="0"/>
              <a:t> </a:t>
            </a:r>
            <a:r>
              <a:rPr lang="en-US" dirty="0" err="1"/>
              <a:t>việc</a:t>
            </a:r>
            <a:r>
              <a:rPr lang="en-US" dirty="0"/>
              <a:t> </a:t>
            </a:r>
            <a:r>
              <a:rPr lang="en-US" dirty="0" err="1"/>
              <a:t>thêm</a:t>
            </a:r>
            <a:r>
              <a:rPr lang="en-US" dirty="0"/>
              <a:t> </a:t>
            </a:r>
            <a:r>
              <a:rPr lang="en-US" dirty="0" err="1"/>
              <a:t>các</a:t>
            </a:r>
            <a:r>
              <a:rPr lang="en-US" dirty="0"/>
              <a:t> </a:t>
            </a:r>
            <a:r>
              <a:rPr lang="en-US" dirty="0" err="1"/>
              <a:t>hàm</a:t>
            </a:r>
            <a:r>
              <a:rPr lang="en-US" dirty="0"/>
              <a:t> </a:t>
            </a:r>
            <a:r>
              <a:rPr lang="en-US" dirty="0" err="1"/>
              <a:t>mới</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vì</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lớp</a:t>
            </a:r>
            <a:r>
              <a:rPr lang="en-US" dirty="0"/>
              <a:t> </a:t>
            </a:r>
            <a:r>
              <a:rPr lang="en-US" dirty="0" err="1"/>
              <a:t>phải</a:t>
            </a:r>
            <a:r>
              <a:rPr lang="en-US" dirty="0"/>
              <a:t> </a:t>
            </a:r>
            <a:r>
              <a:rPr lang="en-US" dirty="0" err="1"/>
              <a:t>thay</a:t>
            </a:r>
            <a:r>
              <a:rPr lang="en-US" dirty="0"/>
              <a:t> </a:t>
            </a:r>
            <a:r>
              <a:rPr lang="en-US" dirty="0" err="1"/>
              <a:t>đổi</a:t>
            </a:r>
            <a:endParaRPr lang="en-US" dirty="0"/>
          </a:p>
          <a:p>
            <a:pPr marL="114300" indent="0">
              <a:buNone/>
            </a:pPr>
            <a:endParaRPr lang="en-US" dirty="0"/>
          </a:p>
        </p:txBody>
      </p:sp>
    </p:spTree>
    <p:extLst>
      <p:ext uri="{BB962C8B-B14F-4D97-AF65-F5344CB8AC3E}">
        <p14:creationId xmlns:p14="http://schemas.microsoft.com/office/powerpoint/2010/main" val="21754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The Law of Demeter</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4" y="1598507"/>
            <a:ext cx="7624895" cy="3210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M</a:t>
            </a:r>
            <a:r>
              <a:rPr lang="vi-VN" dirty="0"/>
              <a:t>ột đối tượng không nên phơi bày cấu trúc bên trong của nó thông qua các bộ truy cập bởi vì làm như vậy là để lộ, thay vì che giấu, cấu trúc bên trong của nó.</a:t>
            </a:r>
            <a:endParaRPr lang="en-US" dirty="0"/>
          </a:p>
          <a:p>
            <a:pPr marL="114300" indent="0">
              <a:buNone/>
            </a:pPr>
            <a:r>
              <a:rPr lang="vi-VN" dirty="0"/>
              <a:t>Chính xác hơn, Luật Demeter nói rằng một phương thức f của lớp C chỉ nên gọi các phương thức sau:</a:t>
            </a:r>
            <a:endParaRPr lang="en-US" dirty="0"/>
          </a:p>
          <a:p>
            <a:r>
              <a:rPr lang="vi-VN" dirty="0"/>
              <a:t>C</a:t>
            </a:r>
          </a:p>
          <a:p>
            <a:r>
              <a:rPr lang="vi-VN" dirty="0"/>
              <a:t>Một đối tượng được tạo bởi f</a:t>
            </a:r>
          </a:p>
          <a:p>
            <a:r>
              <a:rPr lang="vi-VN" dirty="0"/>
              <a:t>Một đối tượng được truyền dưới dạng đối số cho f</a:t>
            </a:r>
            <a:endParaRPr lang="en-US" dirty="0"/>
          </a:p>
          <a:p>
            <a:r>
              <a:rPr lang="en-US" dirty="0" err="1"/>
              <a:t>Một</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giữ</a:t>
            </a:r>
            <a:r>
              <a:rPr lang="en-US" dirty="0"/>
              <a:t> </a:t>
            </a:r>
            <a:r>
              <a:rPr lang="en-US" dirty="0" err="1"/>
              <a:t>trong</a:t>
            </a:r>
            <a:r>
              <a:rPr lang="en-US" dirty="0"/>
              <a:t> </a:t>
            </a:r>
            <a:r>
              <a:rPr lang="en-US" dirty="0" err="1"/>
              <a:t>biến</a:t>
            </a:r>
            <a:r>
              <a:rPr lang="en-US" dirty="0"/>
              <a:t> </a:t>
            </a:r>
            <a:r>
              <a:rPr lang="en-US" dirty="0" err="1"/>
              <a:t>thể</a:t>
            </a:r>
            <a:r>
              <a:rPr lang="en-US" dirty="0"/>
              <a:t> </a:t>
            </a:r>
            <a:r>
              <a:rPr lang="en-US" dirty="0" err="1"/>
              <a:t>của</a:t>
            </a:r>
            <a:r>
              <a:rPr lang="en-US" dirty="0"/>
              <a:t> C.</a:t>
            </a:r>
            <a:r>
              <a:rPr lang="vi-VN" dirty="0"/>
              <a:t> Phương thức không được gọi các phương thức trên các đối tượng được trả về bởi bất kỳ hàm nào được phép. Nói cách khác, nói chuyện với bạn bè, không nói chuyện với người lạ.</a:t>
            </a:r>
          </a:p>
        </p:txBody>
      </p:sp>
    </p:spTree>
    <p:extLst>
      <p:ext uri="{BB962C8B-B14F-4D97-AF65-F5344CB8AC3E}">
        <p14:creationId xmlns:p14="http://schemas.microsoft.com/office/powerpoint/2010/main" val="26370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Train Wrecks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789513"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có</a:t>
            </a:r>
            <a:r>
              <a:rPr lang="en-US" dirty="0"/>
              <a:t> VD</a:t>
            </a:r>
          </a:p>
          <a:p>
            <a:pPr marL="114300" indent="0">
              <a:buNone/>
            </a:pPr>
            <a:endParaRPr lang="en-US" dirty="0"/>
          </a:p>
          <a:p>
            <a:pPr marL="114300" indent="0">
              <a:buNone/>
            </a:pPr>
            <a:endParaRPr lang="en-US" dirty="0"/>
          </a:p>
          <a:p>
            <a:pPr marL="114300" indent="0">
              <a:buNone/>
            </a:pPr>
            <a:r>
              <a:rPr lang="en-US" dirty="0" err="1"/>
              <a:t>Loại</a:t>
            </a:r>
            <a:r>
              <a:rPr lang="en-US" dirty="0"/>
              <a:t> </a:t>
            </a:r>
            <a:r>
              <a:rPr lang="en-US" dirty="0" err="1"/>
              <a:t>mã</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Xác</a:t>
            </a:r>
            <a:r>
              <a:rPr lang="en-US" dirty="0"/>
              <a:t> </a:t>
            </a:r>
            <a:r>
              <a:rPr lang="en-US" dirty="0" err="1"/>
              <a:t>tàu</a:t>
            </a:r>
            <a:r>
              <a:rPr lang="en-US" dirty="0"/>
              <a:t> </a:t>
            </a:r>
            <a:r>
              <a:rPr lang="en-US" dirty="0" err="1"/>
              <a:t>hỏa</a:t>
            </a:r>
            <a:r>
              <a:rPr lang="en-US" dirty="0"/>
              <a:t>” </a:t>
            </a:r>
            <a:r>
              <a:rPr lang="en-US" dirty="0" err="1"/>
              <a:t>Vì</a:t>
            </a:r>
            <a:r>
              <a:rPr lang="en-US" dirty="0"/>
              <a:t> </a:t>
            </a:r>
            <a:r>
              <a:rPr lang="en-US" dirty="0" err="1"/>
              <a:t>nó</a:t>
            </a:r>
            <a:r>
              <a:rPr lang="en-US" dirty="0"/>
              <a:t> </a:t>
            </a:r>
            <a:r>
              <a:rPr lang="en-US" dirty="0" err="1"/>
              <a:t>trông</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toa</a:t>
            </a:r>
            <a:r>
              <a:rPr lang="en-US" dirty="0"/>
              <a:t> </a:t>
            </a:r>
            <a:r>
              <a:rPr lang="en-US" dirty="0" err="1"/>
              <a:t>tầu</a:t>
            </a:r>
            <a:r>
              <a:rPr lang="en-US" dirty="0"/>
              <a:t> </a:t>
            </a:r>
            <a:r>
              <a:rPr lang="en-US" dirty="0" err="1"/>
              <a:t>được</a:t>
            </a:r>
            <a:r>
              <a:rPr lang="en-US" dirty="0"/>
              <a:t> </a:t>
            </a:r>
            <a:r>
              <a:rPr lang="en-US" dirty="0" err="1"/>
              <a:t>ghép</a:t>
            </a:r>
            <a:r>
              <a:rPr lang="en-US" dirty="0"/>
              <a:t> </a:t>
            </a:r>
            <a:r>
              <a:rPr lang="en-US" dirty="0" err="1"/>
              <a:t>nối</a:t>
            </a:r>
            <a:r>
              <a:rPr lang="en-US" dirty="0"/>
              <a:t>. </a:t>
            </a:r>
            <a:r>
              <a:rPr lang="en-US" dirty="0" err="1"/>
              <a:t>Các</a:t>
            </a:r>
            <a:r>
              <a:rPr lang="en-US" dirty="0"/>
              <a:t> </a:t>
            </a:r>
            <a:r>
              <a:rPr lang="en-US" dirty="0" err="1"/>
              <a:t>chuối</a:t>
            </a:r>
            <a:r>
              <a:rPr lang="en-US" dirty="0"/>
              <a:t> </a:t>
            </a:r>
            <a:r>
              <a:rPr lang="en-US" dirty="0" err="1"/>
              <a:t>như</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xem</a:t>
            </a:r>
            <a:r>
              <a:rPr lang="en-US" dirty="0"/>
              <a:t> </a:t>
            </a:r>
            <a:r>
              <a:rPr lang="en-US" dirty="0" err="1"/>
              <a:t>là</a:t>
            </a:r>
            <a:r>
              <a:rPr lang="en-US" dirty="0"/>
              <a:t> </a:t>
            </a:r>
            <a:r>
              <a:rPr lang="en-US" dirty="0" err="1"/>
              <a:t>cẩu</a:t>
            </a:r>
            <a:r>
              <a:rPr lang="en-US" dirty="0"/>
              <a:t> </a:t>
            </a:r>
            <a:r>
              <a:rPr lang="en-US" dirty="0" err="1"/>
              <a:t>thả</a:t>
            </a:r>
            <a:r>
              <a:rPr lang="en-US" dirty="0"/>
              <a:t> </a:t>
            </a:r>
            <a:r>
              <a:rPr lang="en-US" dirty="0" err="1"/>
              <a:t>và</a:t>
            </a:r>
            <a:r>
              <a:rPr lang="en-US" dirty="0"/>
              <a:t> </a:t>
            </a:r>
            <a:r>
              <a:rPr lang="en-US" dirty="0" err="1"/>
              <a:t>lên</a:t>
            </a:r>
            <a:r>
              <a:rPr lang="en-US" dirty="0"/>
              <a:t> </a:t>
            </a:r>
            <a:r>
              <a:rPr lang="en-US" dirty="0" err="1"/>
              <a:t>tránh</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1257300" y="2347912"/>
            <a:ext cx="5292513" cy="447675"/>
          </a:xfrm>
          <a:prstGeom prst="rect">
            <a:avLst/>
          </a:prstGeom>
        </p:spPr>
      </p:pic>
    </p:spTree>
    <p:extLst>
      <p:ext uri="{BB962C8B-B14F-4D97-AF65-F5344CB8AC3E}">
        <p14:creationId xmlns:p14="http://schemas.microsoft.com/office/powerpoint/2010/main" val="315390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Hybrids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Sự nhầm lẫn này đôi khi dẫn đến các cấu trúc lai không may là một nửa đối tượng và một nửa cấu trúc dữ liệu. </a:t>
            </a:r>
            <a:endParaRPr lang="en-US" dirty="0"/>
          </a:p>
          <a:p>
            <a:r>
              <a:rPr lang="vi-VN" dirty="0"/>
              <a:t>Các </a:t>
            </a:r>
            <a:r>
              <a:rPr lang="en-US" dirty="0" err="1"/>
              <a:t>loại</a:t>
            </a:r>
            <a:r>
              <a:rPr lang="vi-VN" dirty="0"/>
              <a:t> lai này làm cho việc thêm các chức năng mới trở nên khó khăn nhưng cũng khiến việc thêm các cấu trúc dữ liệu mới trở nên khó khăn. Tránh tạo ra chúng. </a:t>
            </a:r>
          </a:p>
        </p:txBody>
      </p:sp>
    </p:spTree>
    <p:extLst>
      <p:ext uri="{BB962C8B-B14F-4D97-AF65-F5344CB8AC3E}">
        <p14:creationId xmlns:p14="http://schemas.microsoft.com/office/powerpoint/2010/main" val="315663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Transfer Objects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a:t>Dạng tinh túy của cấu trúc dữ liệu là một lớp có các biến công khai và không có hàm. Điều này đôi khi được gọi là một đối tượng truyền dữ liệu, hoặc DTO.</a:t>
            </a:r>
            <a:endParaRPr lang="en-US" dirty="0"/>
          </a:p>
        </p:txBody>
      </p:sp>
    </p:spTree>
    <p:extLst>
      <p:ext uri="{BB962C8B-B14F-4D97-AF65-F5344CB8AC3E}">
        <p14:creationId xmlns:p14="http://schemas.microsoft.com/office/powerpoint/2010/main" val="411335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Cấu trúc dữ liệu (data structure) phơi bày dữ liệu và không có hành vi đáng kể. Điều này giúp dễ dàng thêm các hành vi mới vào các cấu trúc dữ liệu (data structure) hiện có nhưng làm cho việc thêm cấu trúc dữ liệu (data structure) mới vào các chức năng hiện có trở nên khó khăn.</a:t>
            </a:r>
          </a:p>
          <a:p>
            <a:r>
              <a:rPr lang="vi-VN" dirty="0"/>
              <a:t>Các nhà phát triển phần mềm giỏi hiểu những vấn đề này mà không ảnh hưởng và chọn cách tiếp cận tốt nhất cho công việc trong tay.</a:t>
            </a:r>
          </a:p>
        </p:txBody>
      </p:sp>
    </p:spTree>
    <p:extLst>
      <p:ext uri="{BB962C8B-B14F-4D97-AF65-F5344CB8AC3E}">
        <p14:creationId xmlns:p14="http://schemas.microsoft.com/office/powerpoint/2010/main" val="410185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684596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err="1"/>
              <a:t>DeviceHandle</a:t>
            </a:r>
            <a:r>
              <a:rPr lang="en-US" dirty="0"/>
              <a:t> handle = </a:t>
            </a:r>
            <a:r>
              <a:rPr lang="en-US" dirty="0" err="1"/>
              <a:t>getHandle</a:t>
            </a:r>
            <a:r>
              <a:rPr lang="en-US" dirty="0"/>
              <a:t>(DEV1); </a:t>
            </a:r>
          </a:p>
          <a:p>
            <a:pPr marL="114300" indent="0">
              <a:buNone/>
            </a:pPr>
            <a:r>
              <a:rPr lang="en-US" dirty="0"/>
              <a:t>if (handle != </a:t>
            </a:r>
            <a:r>
              <a:rPr lang="en-US" dirty="0" err="1"/>
              <a:t>DeviceHandle.INVALID</a:t>
            </a:r>
            <a:r>
              <a:rPr lang="en-US" dirty="0"/>
              <a:t>) {</a:t>
            </a:r>
          </a:p>
          <a:p>
            <a:pPr marL="114300" indent="0">
              <a:buNone/>
            </a:pPr>
            <a:r>
              <a:rPr lang="en-US" dirty="0"/>
              <a:t>	</a:t>
            </a:r>
            <a:r>
              <a:rPr lang="en-US" dirty="0" err="1"/>
              <a:t>DeviceRecord</a:t>
            </a:r>
            <a:r>
              <a:rPr lang="en-US" dirty="0"/>
              <a:t> record = </a:t>
            </a:r>
            <a:r>
              <a:rPr lang="en-US" dirty="0" err="1"/>
              <a:t>retrieveDeviceRecord</a:t>
            </a:r>
            <a:r>
              <a:rPr lang="en-US" dirty="0"/>
              <a:t>(handle);</a:t>
            </a:r>
          </a:p>
          <a:p>
            <a:pPr marL="114300" indent="0">
              <a:buNone/>
            </a:pPr>
            <a:r>
              <a:rPr lang="en-US" dirty="0"/>
              <a:t>} else { </a:t>
            </a:r>
          </a:p>
          <a:p>
            <a:pPr marL="114300" indent="0">
              <a:buNone/>
            </a:pPr>
            <a:r>
              <a:rPr lang="en-US" dirty="0"/>
              <a:t>	logger.log("Invalid handle for: " + DEV1.toString()); </a:t>
            </a:r>
          </a:p>
          <a:p>
            <a:pPr marL="114300" indent="0">
              <a:buNone/>
            </a:pPr>
            <a:r>
              <a:rPr lang="en-US" dirty="0"/>
              <a:t>	} </a:t>
            </a:r>
          </a:p>
          <a:p>
            <a:pPr marL="114300" indent="0">
              <a:buNone/>
            </a:pPr>
            <a:r>
              <a:rPr lang="en-US" dirty="0"/>
              <a:t>}</a:t>
            </a:r>
            <a:endParaRPr lang="vi-VN" dirty="0"/>
          </a:p>
        </p:txBody>
      </p:sp>
    </p:spTree>
    <p:extLst>
      <p:ext uri="{BB962C8B-B14F-4D97-AF65-F5344CB8AC3E}">
        <p14:creationId xmlns:p14="http://schemas.microsoft.com/office/powerpoint/2010/main" val="19199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Exceptions Rather Than Return Codes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en-US" dirty="0" err="1"/>
              <a:t>Chúng</a:t>
            </a:r>
            <a:r>
              <a:rPr lang="en-US" dirty="0"/>
              <a:t> ta </a:t>
            </a:r>
            <a:r>
              <a:rPr lang="en-US" dirty="0" err="1"/>
              <a:t>cùng</a:t>
            </a:r>
            <a:r>
              <a:rPr lang="en-US" dirty="0"/>
              <a:t> </a:t>
            </a:r>
            <a:r>
              <a:rPr lang="en-US" dirty="0" err="1"/>
              <a:t>xem</a:t>
            </a:r>
            <a:r>
              <a:rPr lang="en-US" dirty="0"/>
              <a:t> </a:t>
            </a:r>
            <a:r>
              <a:rPr lang="en-US" dirty="0" err="1"/>
              <a:t>đoạn</a:t>
            </a:r>
            <a:r>
              <a:rPr lang="en-US" dirty="0"/>
              <a:t> code </a:t>
            </a:r>
            <a:r>
              <a:rPr lang="en-US" dirty="0" err="1"/>
              <a:t>sau</a:t>
            </a:r>
            <a:r>
              <a:rPr lang="en-US" dirty="0"/>
              <a:t>:</a:t>
            </a:r>
            <a:endParaRPr lang="vi-VN" dirty="0"/>
          </a:p>
        </p:txBody>
      </p:sp>
      <p:sp>
        <p:nvSpPr>
          <p:cNvPr id="9" name="Google Shape;203;p17">
            <a:extLst>
              <a:ext uri="{FF2B5EF4-FFF2-40B4-BE49-F238E27FC236}">
                <a16:creationId xmlns:a16="http://schemas.microsoft.com/office/drawing/2014/main" id="{448543F2-362B-4143-8E57-A691DF7D595A}"/>
              </a:ext>
            </a:extLst>
          </p:cNvPr>
          <p:cNvSpPr txBox="1">
            <a:spLocks/>
          </p:cNvSpPr>
          <p:nvPr/>
        </p:nvSpPr>
        <p:spPr>
          <a:xfrm>
            <a:off x="1031425" y="2323254"/>
            <a:ext cx="4143402" cy="2709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void </a:t>
            </a:r>
            <a:r>
              <a:rPr lang="en-US" dirty="0" err="1"/>
              <a:t>sendShutDown</a:t>
            </a:r>
            <a:r>
              <a:rPr lang="en-US" dirty="0"/>
              <a:t>() { </a:t>
            </a:r>
          </a:p>
          <a:p>
            <a:pPr marL="114300" indent="0">
              <a:buNone/>
            </a:pPr>
            <a:r>
              <a:rPr lang="en-US" dirty="0"/>
              <a:t>try {</a:t>
            </a:r>
          </a:p>
          <a:p>
            <a:pPr marL="114300" indent="0">
              <a:buNone/>
            </a:pPr>
            <a:r>
              <a:rPr lang="en-US" dirty="0"/>
              <a:t>	</a:t>
            </a:r>
            <a:r>
              <a:rPr lang="en-US" dirty="0" err="1"/>
              <a:t>tryToShutDown</a:t>
            </a:r>
            <a:r>
              <a:rPr lang="en-US" dirty="0"/>
              <a:t>(); </a:t>
            </a:r>
          </a:p>
          <a:p>
            <a:pPr marL="114300" indent="0">
              <a:buNone/>
            </a:pPr>
            <a:r>
              <a:rPr lang="en-US" dirty="0"/>
              <a:t>} catch (</a:t>
            </a:r>
            <a:r>
              <a:rPr lang="en-US" dirty="0" err="1"/>
              <a:t>DeviceShutDownError</a:t>
            </a:r>
            <a:r>
              <a:rPr lang="en-US" dirty="0"/>
              <a:t> e) { 	logger.log(e); } </a:t>
            </a:r>
          </a:p>
          <a:p>
            <a:pPr marL="114300" indent="0">
              <a:buNone/>
            </a:pPr>
            <a:r>
              <a:rPr lang="en-US" dirty="0"/>
              <a:t>}</a:t>
            </a:r>
            <a:endParaRPr lang="vi-VN" dirty="0"/>
          </a:p>
        </p:txBody>
      </p:sp>
    </p:spTree>
    <p:extLst>
      <p:ext uri="{BB962C8B-B14F-4D97-AF65-F5344CB8AC3E}">
        <p14:creationId xmlns:p14="http://schemas.microsoft.com/office/powerpoint/2010/main" val="358323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Write Your Try-Catch-Finally Statement First</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Try - tương tự Transactions trong khi làm việc với Databases</a:t>
            </a:r>
            <a:br>
              <a:rPr lang="vi-VN" dirty="0"/>
            </a:br>
            <a:r>
              <a:rPr lang="vi-VN" dirty="0"/>
              <a:t>Catch - tương tự rollback, tức đoạn mã trong try không xảy ra, không được thực thi.</a:t>
            </a:r>
            <a:endParaRPr lang="en-US" dirty="0"/>
          </a:p>
          <a:p>
            <a:pPr marL="114300" indent="0">
              <a:buNone/>
            </a:pPr>
            <a:r>
              <a:rPr lang="en-US" dirty="0"/>
              <a:t>Finally-</a:t>
            </a:r>
            <a:r>
              <a:rPr lang="en-US" dirty="0" err="1"/>
              <a:t>Thực</a:t>
            </a:r>
            <a:r>
              <a:rPr lang="en-US" dirty="0"/>
              <a:t> </a:t>
            </a:r>
            <a:r>
              <a:rPr lang="en-US" dirty="0" err="1"/>
              <a:t>hiện</a:t>
            </a:r>
            <a:r>
              <a:rPr lang="en-US" dirty="0"/>
              <a:t> </a:t>
            </a:r>
            <a:r>
              <a:rPr lang="en-US" dirty="0" err="1"/>
              <a:t>tất</a:t>
            </a:r>
            <a:r>
              <a:rPr lang="en-US" dirty="0"/>
              <a:t> </a:t>
            </a:r>
            <a:r>
              <a:rPr lang="en-US" dirty="0" err="1"/>
              <a:t>câu</a:t>
            </a:r>
            <a:r>
              <a:rPr lang="en-US" dirty="0"/>
              <a:t> </a:t>
            </a:r>
            <a:r>
              <a:rPr lang="en-US" dirty="0" err="1"/>
              <a:t>lệnh</a:t>
            </a:r>
            <a:r>
              <a:rPr lang="en-US" dirty="0"/>
              <a:t> </a:t>
            </a:r>
            <a:r>
              <a:rPr lang="en-US" dirty="0" err="1"/>
              <a:t>trong</a:t>
            </a:r>
            <a:r>
              <a:rPr lang="en-US" dirty="0"/>
              <a:t> </a:t>
            </a:r>
            <a:r>
              <a:rPr lang="en-US" dirty="0" err="1"/>
              <a:t>nó</a:t>
            </a:r>
            <a:r>
              <a:rPr lang="en-US" dirty="0"/>
              <a:t> </a:t>
            </a:r>
            <a:r>
              <a:rPr lang="en-US" dirty="0" err="1"/>
              <a:t>cho</a:t>
            </a:r>
            <a:r>
              <a:rPr lang="en-US" dirty="0"/>
              <a:t> </a:t>
            </a:r>
            <a:r>
              <a:rPr lang="en-US" dirty="0" err="1"/>
              <a:t>dù</a:t>
            </a:r>
            <a:r>
              <a:rPr lang="en-US" dirty="0"/>
              <a:t> </a:t>
            </a:r>
            <a:r>
              <a:rPr lang="en-US" dirty="0" err="1"/>
              <a:t>có</a:t>
            </a:r>
            <a:r>
              <a:rPr lang="en-US" dirty="0"/>
              <a:t> hay </a:t>
            </a:r>
            <a:r>
              <a:rPr lang="en-US" dirty="0" err="1"/>
              <a:t>không</a:t>
            </a:r>
            <a:r>
              <a:rPr lang="en-US" dirty="0"/>
              <a:t> exception </a:t>
            </a:r>
            <a:r>
              <a:rPr lang="en-US" dirty="0" err="1"/>
              <a:t>được</a:t>
            </a:r>
            <a:r>
              <a:rPr lang="en-US" dirty="0"/>
              <a:t> </a:t>
            </a:r>
            <a:r>
              <a:rPr lang="en-US" dirty="0" err="1"/>
              <a:t>bắt</a:t>
            </a:r>
            <a:r>
              <a:rPr lang="en-US" dirty="0"/>
              <a:t>.</a:t>
            </a:r>
            <a:br>
              <a:rPr lang="vi-VN" dirty="0"/>
            </a:br>
            <a:r>
              <a:rPr lang="vi-VN" dirty="0"/>
              <a:t>Sử dụng try-catch-finally là một cách tốt để bắt đầu viết code khi bạn đang viết code và ném đi những ngoại lệ. Điều này giúp chúng ta định nghĩa được những gì mà người dùng nên mong đợi, không vấn đề gì xảy ra đối với các đoạn code ở trong try.</a:t>
            </a:r>
          </a:p>
        </p:txBody>
      </p:sp>
    </p:spTree>
    <p:extLst>
      <p:ext uri="{BB962C8B-B14F-4D97-AF65-F5344CB8AC3E}">
        <p14:creationId xmlns:p14="http://schemas.microsoft.com/office/powerpoint/2010/main" val="422359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Use Unchecked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Trong nhiều năm, các lập trình viên Java đã tranh luận về lợi ích và trách nhiệm của các ngoại lệ được kiểm tra. Khi các ngoại lệ được kiểm tra được giới thiệu trong phiên bản đầu tiên của Java, chúng có vẻ như là một ý tưởng tuyệt vời. </a:t>
            </a:r>
            <a:endParaRPr lang="en-US" dirty="0"/>
          </a:p>
          <a:p>
            <a:r>
              <a:rPr lang="vi-VN" b="1" dirty="0"/>
              <a:t>Checked</a:t>
            </a:r>
            <a:r>
              <a:rPr lang="vi-VN" dirty="0"/>
              <a:t> : là các ngoại lệ được kiểm tra tại thời điểm biên dịch (compile).</a:t>
            </a:r>
            <a:endParaRPr lang="en-US" dirty="0"/>
          </a:p>
          <a:p>
            <a:r>
              <a:rPr lang="vi-VN" b="1" dirty="0"/>
              <a:t>Unchecked</a:t>
            </a:r>
            <a:r>
              <a:rPr lang="vi-VN" dirty="0"/>
              <a:t> : là các ngoại lệ không được kiểm tra tại thời điểm biên dịch (compile).</a:t>
            </a:r>
          </a:p>
        </p:txBody>
      </p:sp>
    </p:spTree>
    <p:extLst>
      <p:ext uri="{BB962C8B-B14F-4D97-AF65-F5344CB8AC3E}">
        <p14:creationId xmlns:p14="http://schemas.microsoft.com/office/powerpoint/2010/main" val="96117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NỘI</a:t>
            </a:r>
            <a:r>
              <a:rPr lang="en-US" dirty="0"/>
              <a:t> DUNG </a:t>
            </a:r>
            <a:r>
              <a:rPr lang="en-US" dirty="0" err="1"/>
              <a:t>TRÌNH</a:t>
            </a:r>
            <a:r>
              <a:rPr lang="en-US" dirty="0"/>
              <a:t> </a:t>
            </a:r>
            <a:r>
              <a:rPr lang="en-US" dirty="0" err="1"/>
              <a:t>BÀY</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lvl="0"/>
            <a:r>
              <a:rPr lang="en-US" dirty="0"/>
              <a:t>Object and Data Structures</a:t>
            </a:r>
          </a:p>
          <a:p>
            <a:pPr lvl="0"/>
            <a:r>
              <a:rPr lang="en-US" dirty="0"/>
              <a:t>Error Handling</a:t>
            </a:r>
          </a:p>
          <a:p>
            <a:pPr lvl="0"/>
            <a:r>
              <a:rPr lang="en-US" dirty="0"/>
              <a:t>BOUNDARIES</a:t>
            </a:r>
          </a:p>
          <a:p>
            <a:pPr lvl="0"/>
            <a:r>
              <a:rPr lang="en-US" dirty="0"/>
              <a:t>CLASSES</a:t>
            </a:r>
          </a:p>
          <a:p>
            <a:pPr lvl="0"/>
            <a:r>
              <a:rPr lang="en-US" dirty="0"/>
              <a:t>EMERGENCE</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245368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Provide Context with Exceptions</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Mỗi trường hợp ngoại lệ ta nên cung cấp ngữ cảnh để xác định nguồn gốc và vị trí của lỗi.</a:t>
            </a:r>
            <a:endParaRPr lang="en-US" dirty="0"/>
          </a:p>
          <a:p>
            <a:endParaRPr lang="en-US" dirty="0"/>
          </a:p>
          <a:p>
            <a:r>
              <a:rPr lang="vi-VN" dirty="0"/>
              <a:t>Ta nên tạo một thông điệp báo lỗi và truyền cho chúng với ngoại lệ của chương trình bắn ra. Đề cập đến các hành động gây ra lỗi và loại lỗi.</a:t>
            </a:r>
            <a:br>
              <a:rPr lang="vi-VN" dirty="0"/>
            </a:br>
            <a:endParaRPr lang="vi-VN" dirty="0"/>
          </a:p>
        </p:txBody>
      </p:sp>
    </p:spTree>
    <p:extLst>
      <p:ext uri="{BB962C8B-B14F-4D97-AF65-F5344CB8AC3E}">
        <p14:creationId xmlns:p14="http://schemas.microsoft.com/office/powerpoint/2010/main" val="210528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Khi chúng ta trả về null, chúng ta tự tạo công việc cho bản thân và thêm vấn đề cho người gọi nó.</a:t>
            </a:r>
            <a:endParaRPr lang="en-US" dirty="0"/>
          </a:p>
          <a:p>
            <a:r>
              <a:rPr lang="en-US" dirty="0"/>
              <a:t>Ta </a:t>
            </a:r>
            <a:r>
              <a:rPr lang="en-US" dirty="0" err="1"/>
              <a:t>có</a:t>
            </a:r>
            <a:r>
              <a:rPr lang="en-US" dirty="0"/>
              <a:t> </a:t>
            </a:r>
            <a:r>
              <a:rPr lang="en-US" dirty="0" err="1"/>
              <a:t>đoạn</a:t>
            </a:r>
            <a:r>
              <a:rPr lang="en-US" dirty="0"/>
              <a:t> code </a:t>
            </a:r>
            <a:r>
              <a:rPr lang="en-US" dirty="0" err="1"/>
              <a:t>sau</a:t>
            </a:r>
            <a:r>
              <a:rPr lang="en-US" dirty="0"/>
              <a:t>:</a:t>
            </a:r>
          </a:p>
          <a:p>
            <a:pPr marL="114300" indent="0">
              <a:buNone/>
            </a:pPr>
            <a:r>
              <a:rPr lang="en-US" dirty="0"/>
              <a:t>List&lt;Employee&gt; employees = </a:t>
            </a:r>
            <a:r>
              <a:rPr lang="en-US" dirty="0" err="1"/>
              <a:t>getEmployees</a:t>
            </a:r>
            <a:r>
              <a:rPr lang="en-US" dirty="0"/>
              <a:t>(); </a:t>
            </a:r>
          </a:p>
          <a:p>
            <a:pPr marL="114300" indent="0">
              <a:buNone/>
            </a:pPr>
            <a:r>
              <a:rPr lang="en-US" dirty="0"/>
              <a:t>if (employees != null) { </a:t>
            </a:r>
          </a:p>
          <a:p>
            <a:pPr marL="114300" indent="0">
              <a:buNone/>
            </a:pPr>
            <a:r>
              <a:rPr lang="en-US" dirty="0"/>
              <a:t>for(Employee e : employees) {</a:t>
            </a:r>
          </a:p>
          <a:p>
            <a:pPr marL="114300" indent="0">
              <a:buNone/>
            </a:pPr>
            <a:r>
              <a:rPr lang="en-US" dirty="0"/>
              <a:t>	</a:t>
            </a:r>
            <a:r>
              <a:rPr lang="en-US" dirty="0" err="1"/>
              <a:t>totalPay</a:t>
            </a:r>
            <a:r>
              <a:rPr lang="en-US" dirty="0"/>
              <a:t> += </a:t>
            </a:r>
            <a:r>
              <a:rPr lang="en-US" dirty="0" err="1"/>
              <a:t>e.getPay</a:t>
            </a:r>
            <a:r>
              <a:rPr lang="en-US" dirty="0"/>
              <a:t>(); </a:t>
            </a:r>
          </a:p>
          <a:p>
            <a:pPr marL="114300" indent="0">
              <a:buNone/>
            </a:pPr>
            <a:r>
              <a:rPr lang="en-US" dirty="0"/>
              <a:t>	}</a:t>
            </a:r>
          </a:p>
          <a:p>
            <a:pPr marL="114300" indent="0">
              <a:buNone/>
            </a:pPr>
            <a:r>
              <a:rPr lang="en-US" dirty="0"/>
              <a:t>}</a:t>
            </a:r>
            <a:endParaRPr lang="vi-VN" dirty="0"/>
          </a:p>
        </p:txBody>
      </p:sp>
    </p:spTree>
    <p:extLst>
      <p:ext uri="{BB962C8B-B14F-4D97-AF65-F5344CB8AC3E}">
        <p14:creationId xmlns:p14="http://schemas.microsoft.com/office/powerpoint/2010/main" val="72277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Bây giờ getEmployees có thể trả về null, nhưng nó có cần thiết phải làm như vậy không? Nếu chúng ta thay đổi getEmployees rằng nó trả về một danh sách rỗng, chúng ta có thể clean code như sau:</a:t>
            </a:r>
          </a:p>
        </p:txBody>
      </p:sp>
    </p:spTree>
    <p:extLst>
      <p:ext uri="{BB962C8B-B14F-4D97-AF65-F5344CB8AC3E}">
        <p14:creationId xmlns:p14="http://schemas.microsoft.com/office/powerpoint/2010/main" val="100021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Return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7191402"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vi-VN" dirty="0"/>
              <a:t>for(Employee e : employees) { </a:t>
            </a:r>
            <a:endParaRPr lang="en-US" dirty="0"/>
          </a:p>
          <a:p>
            <a:pPr marL="114300" indent="0">
              <a:buNone/>
            </a:pPr>
            <a:r>
              <a:rPr lang="en-US" dirty="0"/>
              <a:t>	</a:t>
            </a:r>
            <a:r>
              <a:rPr lang="vi-VN" dirty="0"/>
              <a:t>totalPay += e.getPay(); </a:t>
            </a:r>
            <a:endParaRPr lang="en-US" dirty="0"/>
          </a:p>
          <a:p>
            <a:pPr marL="114300" indent="0">
              <a:buNone/>
            </a:pPr>
            <a:r>
              <a:rPr lang="vi-VN" dirty="0"/>
              <a:t>}</a:t>
            </a:r>
            <a:endParaRPr lang="en-US" dirty="0"/>
          </a:p>
          <a:p>
            <a:pPr marL="114300" indent="0">
              <a:buNone/>
            </a:pPr>
            <a:r>
              <a:rPr lang="vi-VN" dirty="0"/>
              <a:t> public List&lt;Employee&gt; getEmployees() {</a:t>
            </a:r>
            <a:endParaRPr lang="en-US" dirty="0"/>
          </a:p>
          <a:p>
            <a:pPr marL="114300" indent="0">
              <a:buNone/>
            </a:pPr>
            <a:r>
              <a:rPr lang="vi-VN" dirty="0"/>
              <a:t> </a:t>
            </a:r>
            <a:r>
              <a:rPr lang="en-US" dirty="0"/>
              <a:t>	</a:t>
            </a:r>
            <a:r>
              <a:rPr lang="vi-VN" dirty="0"/>
              <a:t>if( .. there are no employees .. ) { return Collections.emptyList(); </a:t>
            </a:r>
            <a:endParaRPr lang="en-US" dirty="0"/>
          </a:p>
          <a:p>
            <a:pPr marL="114300" indent="0">
              <a:buNone/>
            </a:pPr>
            <a:r>
              <a:rPr lang="vi-VN" dirty="0"/>
              <a:t>}</a:t>
            </a:r>
            <a:endParaRPr lang="en-US" dirty="0"/>
          </a:p>
          <a:p>
            <a:pPr marL="114300" indent="0">
              <a:buNone/>
            </a:pPr>
            <a:r>
              <a:rPr lang="vi-VN" dirty="0"/>
              <a:t> return // Trả về một danh sách xác định trước không thay đổi trong Java </a:t>
            </a:r>
            <a:endParaRPr lang="en-US" dirty="0"/>
          </a:p>
          <a:p>
            <a:pPr marL="114300" indent="0">
              <a:buNone/>
            </a:pPr>
            <a:r>
              <a:rPr lang="vi-VN" dirty="0"/>
              <a:t>}</a:t>
            </a:r>
          </a:p>
        </p:txBody>
      </p:sp>
    </p:spTree>
    <p:extLst>
      <p:ext uri="{BB962C8B-B14F-4D97-AF65-F5344CB8AC3E}">
        <p14:creationId xmlns:p14="http://schemas.microsoft.com/office/powerpoint/2010/main" val="394764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Trả</a:t>
            </a:r>
            <a:r>
              <a:rPr lang="en-US" dirty="0"/>
              <a:t> </a:t>
            </a:r>
            <a:r>
              <a:rPr lang="en-US" dirty="0" err="1"/>
              <a:t>về</a:t>
            </a:r>
            <a:r>
              <a:rPr lang="en-US" dirty="0"/>
              <a:t> null </a:t>
            </a:r>
            <a:r>
              <a:rPr lang="en-US" dirty="0" err="1"/>
              <a:t>là</a:t>
            </a:r>
            <a:r>
              <a:rPr lang="en-US" dirty="0"/>
              <a:t> </a:t>
            </a:r>
            <a:r>
              <a:rPr lang="en-US" dirty="0" err="1"/>
              <a:t>không</a:t>
            </a:r>
            <a:r>
              <a:rPr lang="en-US" dirty="0"/>
              <a:t> </a:t>
            </a:r>
            <a:r>
              <a:rPr lang="en-US" dirty="0" err="1"/>
              <a:t>tốt</a:t>
            </a:r>
            <a:r>
              <a:rPr lang="en-US" dirty="0"/>
              <a:t> </a:t>
            </a:r>
            <a:r>
              <a:rPr lang="en-US" dirty="0" err="1"/>
              <a:t>nhưng</a:t>
            </a:r>
            <a:r>
              <a:rPr lang="en-US" dirty="0"/>
              <a:t> </a:t>
            </a:r>
            <a:r>
              <a:rPr lang="en-US" dirty="0" err="1"/>
              <a:t>nếu</a:t>
            </a:r>
            <a:r>
              <a:rPr lang="en-US" dirty="0"/>
              <a:t> </a:t>
            </a:r>
            <a:r>
              <a:rPr lang="en-US" dirty="0" err="1"/>
              <a:t>chúng</a:t>
            </a:r>
            <a:r>
              <a:rPr lang="en-US" dirty="0"/>
              <a:t> ta </a:t>
            </a:r>
            <a:r>
              <a:rPr lang="en-US" dirty="0" err="1"/>
              <a:t>vượt</a:t>
            </a:r>
            <a:r>
              <a:rPr lang="en-US" dirty="0"/>
              <a:t> qua </a:t>
            </a:r>
            <a:r>
              <a:rPr lang="en-US" dirty="0" err="1"/>
              <a:t>nó</a:t>
            </a:r>
            <a:r>
              <a:rPr lang="en-US" dirty="0"/>
              <a:t> </a:t>
            </a:r>
            <a:r>
              <a:rPr lang="en-US" dirty="0" err="1"/>
              <a:t>còn</a:t>
            </a:r>
            <a:r>
              <a:rPr lang="en-US" dirty="0"/>
              <a:t> </a:t>
            </a:r>
            <a:r>
              <a:rPr lang="en-US" dirty="0" err="1"/>
              <a:t>tồi</a:t>
            </a:r>
            <a:r>
              <a:rPr lang="en-US" dirty="0"/>
              <a:t> </a:t>
            </a:r>
            <a:r>
              <a:rPr lang="en-US" dirty="0" err="1"/>
              <a:t>tệ</a:t>
            </a:r>
            <a:r>
              <a:rPr lang="en-US" dirty="0"/>
              <a:t> </a:t>
            </a:r>
            <a:r>
              <a:rPr lang="en-US" dirty="0" err="1"/>
              <a:t>hơn</a:t>
            </a:r>
            <a:endParaRPr lang="en-US" dirty="0"/>
          </a:p>
          <a:p>
            <a:pPr marL="114300" indent="0">
              <a:buNone/>
            </a:pPr>
            <a:r>
              <a:rPr lang="en-US" dirty="0"/>
              <a:t>public double </a:t>
            </a:r>
            <a:r>
              <a:rPr lang="en-US" dirty="0" err="1"/>
              <a:t>xProjection</a:t>
            </a:r>
            <a:r>
              <a:rPr lang="en-US" dirty="0"/>
              <a:t>(Point p1, Point p2) { </a:t>
            </a:r>
          </a:p>
          <a:p>
            <a:pPr marL="114300" indent="0">
              <a:buNone/>
            </a:pPr>
            <a:r>
              <a:rPr lang="en-US" dirty="0"/>
              <a:t>	return (p2.x – p1.x) * 1.5; } … </a:t>
            </a:r>
          </a:p>
          <a:p>
            <a:pPr marL="114300" indent="0">
              <a:buNone/>
            </a:pPr>
            <a:r>
              <a:rPr lang="en-US" dirty="0"/>
              <a:t>}</a:t>
            </a:r>
          </a:p>
          <a:p>
            <a:pPr marL="114300" indent="0">
              <a:buNone/>
            </a:pPr>
            <a:r>
              <a:rPr lang="en-US" dirty="0" err="1"/>
              <a:t>Điều</a:t>
            </a:r>
            <a:r>
              <a:rPr lang="en-US" dirty="0"/>
              <a:t> </a:t>
            </a:r>
            <a:r>
              <a:rPr lang="en-US" dirty="0" err="1"/>
              <a:t>gì</a:t>
            </a:r>
            <a:r>
              <a:rPr lang="en-US" dirty="0"/>
              <a:t> </a:t>
            </a:r>
            <a:r>
              <a:rPr lang="en-US" dirty="0" err="1"/>
              <a:t>sẽ</a:t>
            </a:r>
            <a:r>
              <a:rPr lang="en-US" dirty="0"/>
              <a:t> </a:t>
            </a:r>
            <a:r>
              <a:rPr lang="en-US" dirty="0" err="1"/>
              <a:t>sảy</a:t>
            </a:r>
            <a:r>
              <a:rPr lang="en-US" dirty="0"/>
              <a:t> </a:t>
            </a:r>
            <a:r>
              <a:rPr lang="en-US" dirty="0" err="1"/>
              <a:t>ra</a:t>
            </a:r>
            <a:r>
              <a:rPr lang="en-US" dirty="0"/>
              <a:t> </a:t>
            </a:r>
            <a:r>
              <a:rPr lang="en-US" dirty="0" err="1"/>
              <a:t>nếu</a:t>
            </a:r>
            <a:r>
              <a:rPr lang="en-US" dirty="0"/>
              <a:t> </a:t>
            </a:r>
            <a:r>
              <a:rPr lang="en-US" dirty="0" err="1"/>
              <a:t>nếu</a:t>
            </a:r>
            <a:r>
              <a:rPr lang="en-US" dirty="0"/>
              <a:t> </a:t>
            </a:r>
            <a:r>
              <a:rPr lang="en-US" dirty="0" err="1"/>
              <a:t>đi</a:t>
            </a:r>
            <a:r>
              <a:rPr lang="en-US" dirty="0"/>
              <a:t> qua </a:t>
            </a:r>
            <a:r>
              <a:rPr lang="en-US" dirty="0" err="1"/>
              <a:t>một</a:t>
            </a:r>
            <a:r>
              <a:rPr lang="en-US" dirty="0"/>
              <a:t> </a:t>
            </a:r>
            <a:r>
              <a:rPr lang="en-US" dirty="0" err="1"/>
              <a:t>tham</a:t>
            </a:r>
            <a:r>
              <a:rPr lang="en-US" dirty="0"/>
              <a:t> </a:t>
            </a:r>
            <a:r>
              <a:rPr lang="en-US" dirty="0" err="1"/>
              <a:t>số</a:t>
            </a:r>
            <a:r>
              <a:rPr lang="en-US" dirty="0"/>
              <a:t> null.</a:t>
            </a:r>
            <a:endParaRPr lang="vi-VN" dirty="0"/>
          </a:p>
        </p:txBody>
      </p:sp>
    </p:spTree>
    <p:extLst>
      <p:ext uri="{BB962C8B-B14F-4D97-AF65-F5344CB8AC3E}">
        <p14:creationId xmlns:p14="http://schemas.microsoft.com/office/powerpoint/2010/main" val="105292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Don't Pass Null</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Chúng</a:t>
            </a:r>
            <a:r>
              <a:rPr lang="en-US" dirty="0"/>
              <a:t> ta </a:t>
            </a:r>
            <a:r>
              <a:rPr lang="en-US" dirty="0" err="1"/>
              <a:t>sẽ</a:t>
            </a:r>
            <a:r>
              <a:rPr lang="en-US" dirty="0"/>
              <a:t> </a:t>
            </a:r>
            <a:r>
              <a:rPr lang="en-US" dirty="0" err="1"/>
              <a:t>có</a:t>
            </a:r>
            <a:r>
              <a:rPr lang="en-US" dirty="0"/>
              <a:t> </a:t>
            </a:r>
            <a:r>
              <a:rPr lang="en-US" dirty="0" err="1"/>
              <a:t>một</a:t>
            </a:r>
            <a:r>
              <a:rPr lang="en-US" dirty="0"/>
              <a:t> </a:t>
            </a:r>
            <a:r>
              <a:rPr lang="en-US" dirty="0" err="1"/>
              <a:t>NullPointerException</a:t>
            </a:r>
            <a:r>
              <a:rPr lang="en-US" dirty="0"/>
              <a:t>. </a:t>
            </a:r>
            <a:r>
              <a:rPr lang="en-US" dirty="0" err="1"/>
              <a:t>Sửa</a:t>
            </a:r>
            <a:r>
              <a:rPr lang="en-US" dirty="0"/>
              <a:t> </a:t>
            </a:r>
            <a:r>
              <a:rPr lang="en-US" dirty="0" err="1"/>
              <a:t>chữa</a:t>
            </a:r>
            <a:r>
              <a:rPr lang="en-US" dirty="0"/>
              <a:t> </a:t>
            </a:r>
            <a:r>
              <a:rPr lang="en-US" dirty="0" err="1"/>
              <a:t>lại</a:t>
            </a:r>
            <a:r>
              <a:rPr lang="en-US" dirty="0"/>
              <a:t>:</a:t>
            </a:r>
          </a:p>
          <a:p>
            <a:pPr marL="114300" indent="0">
              <a:buNone/>
            </a:pPr>
            <a:r>
              <a:rPr lang="en-US" dirty="0"/>
              <a:t>public double </a:t>
            </a:r>
            <a:r>
              <a:rPr lang="en-US" dirty="0" err="1"/>
              <a:t>xProjection</a:t>
            </a:r>
            <a:r>
              <a:rPr lang="en-US" dirty="0"/>
              <a:t>(Point p1, Point p2) { </a:t>
            </a:r>
          </a:p>
          <a:p>
            <a:pPr marL="114300" indent="0">
              <a:buNone/>
            </a:pPr>
            <a:r>
              <a:rPr lang="en-US" dirty="0"/>
              <a:t>	if (p1 == null || p2 == null) { </a:t>
            </a:r>
          </a:p>
          <a:p>
            <a:pPr marL="1028700" lvl="2" indent="0">
              <a:buNone/>
            </a:pPr>
            <a:r>
              <a:rPr lang="en-US" dirty="0"/>
              <a:t>throw </a:t>
            </a:r>
            <a:r>
              <a:rPr lang="en-US" dirty="0" err="1"/>
              <a:t>InvalidArgumentException</a:t>
            </a:r>
            <a:r>
              <a:rPr lang="en-US" dirty="0"/>
              <a:t>( "Invalid argument for </a:t>
            </a:r>
            <a:r>
              <a:rPr lang="en-US" dirty="0" err="1"/>
              <a:t>MetricsCalculator.xProjection</a:t>
            </a:r>
            <a:r>
              <a:rPr lang="en-US" dirty="0"/>
              <a:t>"); </a:t>
            </a:r>
          </a:p>
          <a:p>
            <a:pPr marL="114300" indent="0">
              <a:buNone/>
            </a:pPr>
            <a:r>
              <a:rPr lang="en-US" dirty="0"/>
              <a:t>	} </a:t>
            </a:r>
          </a:p>
          <a:p>
            <a:pPr marL="114300" indent="0">
              <a:buNone/>
            </a:pPr>
            <a:r>
              <a:rPr lang="en-US" dirty="0"/>
              <a:t>	return (p2.x – p1.x) * 1.5; </a:t>
            </a:r>
          </a:p>
          <a:p>
            <a:pPr marL="114300" indent="0">
              <a:buNone/>
            </a:pPr>
            <a:r>
              <a:rPr lang="en-US" dirty="0"/>
              <a:t>}</a:t>
            </a:r>
            <a:endParaRPr lang="vi-VN" dirty="0"/>
          </a:p>
        </p:txBody>
      </p:sp>
    </p:spTree>
    <p:extLst>
      <p:ext uri="{BB962C8B-B14F-4D97-AF65-F5344CB8AC3E}">
        <p14:creationId xmlns:p14="http://schemas.microsoft.com/office/powerpoint/2010/main" val="111558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r>
              <a:rPr lang="en-US" dirty="0"/>
              <a:t>Error Handling</a:t>
            </a: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dirty="0"/>
              <a:t>Conclusion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r>
              <a:rPr lang="vi-VN" dirty="0"/>
              <a:t>Code sạch là code có thể</a:t>
            </a:r>
            <a:r>
              <a:rPr lang="en-US" dirty="0"/>
              <a:t> </a:t>
            </a:r>
            <a:r>
              <a:rPr lang="en-US" dirty="0" err="1"/>
              <a:t>dễ</a:t>
            </a:r>
            <a:r>
              <a:rPr lang="vi-VN" dirty="0"/>
              <a:t> đọc được</a:t>
            </a:r>
            <a:r>
              <a:rPr lang="en-US" dirty="0"/>
              <a:t>,</a:t>
            </a:r>
            <a:r>
              <a:rPr lang="en-US" dirty="0" err="1"/>
              <a:t>ngắn</a:t>
            </a:r>
            <a:r>
              <a:rPr lang="en-US" dirty="0"/>
              <a:t> </a:t>
            </a:r>
            <a:r>
              <a:rPr lang="en-US" dirty="0" err="1"/>
              <a:t>gọn</a:t>
            </a:r>
            <a:r>
              <a:rPr lang="vi-VN" dirty="0"/>
              <a:t>, nhưng nó cũng cần phải mạnh mẽ. Đây không phải là điều mâu thuẫn. Chúng ta có thể viết code sạch và mạnh mẽ nếu chúng ta thấy được xử lý lỗi là một mối quan tâm riêng, đôi khi có thể xem nó như không phụ thuộc với logic cơ bản của chúng ta. </a:t>
            </a:r>
          </a:p>
        </p:txBody>
      </p:sp>
    </p:spTree>
    <p:extLst>
      <p:ext uri="{BB962C8B-B14F-4D97-AF65-F5344CB8AC3E}">
        <p14:creationId xmlns:p14="http://schemas.microsoft.com/office/powerpoint/2010/main" val="427816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101600" lvl="0" indent="0">
              <a:buNone/>
            </a:pPr>
            <a:r>
              <a:rPr lang="en-US" dirty="0" err="1"/>
              <a:t>Đôi</a:t>
            </a:r>
            <a:r>
              <a:rPr lang="en-US" dirty="0"/>
              <a:t> </a:t>
            </a:r>
            <a:r>
              <a:rPr lang="en-US" dirty="0" err="1"/>
              <a:t>khi</a:t>
            </a:r>
            <a:r>
              <a:rPr lang="en-US" dirty="0"/>
              <a:t> </a:t>
            </a:r>
            <a:r>
              <a:rPr lang="en-US" dirty="0" err="1"/>
              <a:t>có</a:t>
            </a:r>
            <a:r>
              <a:rPr lang="en-US" dirty="0"/>
              <a:t> </a:t>
            </a:r>
            <a:r>
              <a:rPr lang="en-US" dirty="0" err="1"/>
              <a:t>những</a:t>
            </a:r>
            <a:r>
              <a:rPr lang="en-US" dirty="0"/>
              <a:t> </a:t>
            </a:r>
            <a:r>
              <a:rPr lang="en-US" dirty="0" err="1"/>
              <a:t>dự</a:t>
            </a:r>
            <a:r>
              <a:rPr lang="en-US" dirty="0"/>
              <a:t> </a:t>
            </a:r>
            <a:r>
              <a:rPr lang="en-US" dirty="0" err="1"/>
              <a:t>án</a:t>
            </a:r>
            <a:r>
              <a:rPr lang="en-US" dirty="0"/>
              <a:t> ta </a:t>
            </a:r>
            <a:r>
              <a:rPr lang="en-US" dirty="0" err="1"/>
              <a:t>phải</a:t>
            </a:r>
            <a:r>
              <a:rPr lang="en-US" dirty="0"/>
              <a:t> </a:t>
            </a:r>
            <a:r>
              <a:rPr lang="en-US" dirty="0" err="1"/>
              <a:t>mua</a:t>
            </a:r>
            <a:r>
              <a:rPr lang="en-US" dirty="0"/>
              <a:t> </a:t>
            </a:r>
            <a:r>
              <a:rPr lang="en-US" dirty="0" err="1"/>
              <a:t>các</a:t>
            </a:r>
            <a:r>
              <a:rPr lang="en-US" dirty="0"/>
              <a:t> package </a:t>
            </a:r>
            <a:r>
              <a:rPr lang="en-US" dirty="0" err="1"/>
              <a:t>của</a:t>
            </a:r>
            <a:r>
              <a:rPr lang="en-US" dirty="0"/>
              <a:t> </a:t>
            </a:r>
            <a:r>
              <a:rPr lang="en-US" dirty="0" err="1"/>
              <a:t>bên</a:t>
            </a:r>
            <a:r>
              <a:rPr lang="en-US" dirty="0"/>
              <a:t> </a:t>
            </a:r>
            <a:r>
              <a:rPr lang="en-US" dirty="0" err="1"/>
              <a:t>thứ</a:t>
            </a:r>
            <a:r>
              <a:rPr lang="en-US" dirty="0"/>
              <a:t> 3 </a:t>
            </a:r>
            <a:r>
              <a:rPr lang="en-US" dirty="0" err="1"/>
              <a:t>hoặc</a:t>
            </a:r>
            <a:r>
              <a:rPr lang="en-US" dirty="0"/>
              <a:t> </a:t>
            </a:r>
            <a:r>
              <a:rPr lang="en-US" dirty="0" err="1"/>
              <a:t>sử</a:t>
            </a:r>
            <a:r>
              <a:rPr lang="en-US" dirty="0"/>
              <a:t> </a:t>
            </a:r>
            <a:r>
              <a:rPr lang="en-US" dirty="0" err="1"/>
              <a:t>dụng</a:t>
            </a:r>
            <a:r>
              <a:rPr lang="en-US" dirty="0"/>
              <a:t> Open Source.</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639384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2" name="Hình ảnh 1">
            <a:extLst>
              <a:ext uri="{FF2B5EF4-FFF2-40B4-BE49-F238E27FC236}">
                <a16:creationId xmlns:a16="http://schemas.microsoft.com/office/drawing/2014/main" id="{9B27F109-44CE-4E1F-BCB6-23A6A3977134}"/>
              </a:ext>
            </a:extLst>
          </p:cNvPr>
          <p:cNvPicPr>
            <a:picLocks noChangeAspect="1"/>
          </p:cNvPicPr>
          <p:nvPr/>
        </p:nvPicPr>
        <p:blipFill>
          <a:blip r:embed="rId3"/>
          <a:stretch>
            <a:fillRect/>
          </a:stretch>
        </p:blipFill>
        <p:spPr>
          <a:xfrm>
            <a:off x="2387692" y="1223681"/>
            <a:ext cx="4140855" cy="3529853"/>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1179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BOUNDARIES</a:t>
            </a:r>
            <a:endParaRPr dirty="0"/>
          </a:p>
        </p:txBody>
      </p:sp>
      <p:pic>
        <p:nvPicPr>
          <p:cNvPr id="4" name="Hình ảnh 3">
            <a:extLst>
              <a:ext uri="{FF2B5EF4-FFF2-40B4-BE49-F238E27FC236}">
                <a16:creationId xmlns:a16="http://schemas.microsoft.com/office/drawing/2014/main" id="{FD7DA8DE-1D96-43F8-A9FB-78B8ABD8A3DE}"/>
              </a:ext>
            </a:extLst>
          </p:cNvPr>
          <p:cNvPicPr>
            <a:picLocks noChangeAspect="1"/>
          </p:cNvPicPr>
          <p:nvPr/>
        </p:nvPicPr>
        <p:blipFill>
          <a:blip r:embed="rId3"/>
          <a:stretch>
            <a:fillRect/>
          </a:stretch>
        </p:blipFill>
        <p:spPr>
          <a:xfrm>
            <a:off x="2590799" y="1285875"/>
            <a:ext cx="3962400" cy="1285875"/>
          </a:xfrm>
          <a:prstGeom prst="rect">
            <a:avLst/>
          </a:prstGeom>
        </p:spPr>
      </p:pic>
      <p:pic>
        <p:nvPicPr>
          <p:cNvPr id="5" name="Hình ảnh 4">
            <a:extLst>
              <a:ext uri="{FF2B5EF4-FFF2-40B4-BE49-F238E27FC236}">
                <a16:creationId xmlns:a16="http://schemas.microsoft.com/office/drawing/2014/main" id="{C4449613-110A-447D-9C87-8738E69A7872}"/>
              </a:ext>
            </a:extLst>
          </p:cNvPr>
          <p:cNvPicPr>
            <a:picLocks noChangeAspect="1"/>
          </p:cNvPicPr>
          <p:nvPr/>
        </p:nvPicPr>
        <p:blipFill>
          <a:blip r:embed="rId4"/>
          <a:stretch>
            <a:fillRect/>
          </a:stretch>
        </p:blipFill>
        <p:spPr>
          <a:xfrm>
            <a:off x="2719386" y="2915769"/>
            <a:ext cx="3705225" cy="1695450"/>
          </a:xfrm>
          <a:prstGeom prst="rect">
            <a:avLst/>
          </a:prstGeom>
        </p:spPr>
      </p:pic>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43480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Data Structures</a:t>
            </a:r>
          </a:p>
        </p:txBody>
      </p:sp>
      <p:sp>
        <p:nvSpPr>
          <p:cNvPr id="3" name="Text Placeholder 2"/>
          <p:cNvSpPr>
            <a:spLocks noGrp="1"/>
          </p:cNvSpPr>
          <p:nvPr>
            <p:ph type="body" idx="1"/>
          </p:nvPr>
        </p:nvSpPr>
        <p:spPr>
          <a:xfrm>
            <a:off x="1031425" y="1860875"/>
            <a:ext cx="2427392" cy="3064800"/>
          </a:xfrm>
        </p:spPr>
        <p:txBody>
          <a:bodyPr/>
          <a:lstStyle/>
          <a:p>
            <a:r>
              <a:rPr lang="en-US" dirty="0" err="1"/>
              <a:t>Nội</a:t>
            </a:r>
            <a:r>
              <a:rPr lang="en-US" dirty="0"/>
              <a:t> Dung </a:t>
            </a:r>
            <a:r>
              <a:rPr lang="en-US" dirty="0" err="1"/>
              <a:t>Chính</a:t>
            </a:r>
            <a:endParaRPr lang="en-US" dirty="0"/>
          </a:p>
        </p:txBody>
      </p:sp>
      <p:sp>
        <p:nvSpPr>
          <p:cNvPr id="4" name="Text Placeholder 3"/>
          <p:cNvSpPr>
            <a:spLocks noGrp="1"/>
          </p:cNvSpPr>
          <p:nvPr>
            <p:ph type="body" idx="2"/>
          </p:nvPr>
        </p:nvSpPr>
        <p:spPr>
          <a:xfrm>
            <a:off x="3664226" y="1860875"/>
            <a:ext cx="3127546" cy="3064800"/>
          </a:xfrm>
        </p:spPr>
        <p:txBody>
          <a:bodyPr/>
          <a:lstStyle/>
          <a:p>
            <a:r>
              <a:rPr lang="en-US" b="1" dirty="0"/>
              <a:t>Data Abstraction</a:t>
            </a:r>
          </a:p>
          <a:p>
            <a:r>
              <a:rPr lang="en-US" b="1" dirty="0"/>
              <a:t>Data/Object Anti-Symmetry</a:t>
            </a:r>
          </a:p>
          <a:p>
            <a:r>
              <a:rPr lang="en-US" b="1" dirty="0"/>
              <a:t>The Law of Demeter</a:t>
            </a:r>
          </a:p>
          <a:p>
            <a:r>
              <a:rPr lang="en-US" b="1" dirty="0"/>
              <a:t>Train Wrecks</a:t>
            </a:r>
          </a:p>
          <a:p>
            <a:r>
              <a:rPr lang="en-US" b="1" dirty="0"/>
              <a:t>Hybrids</a:t>
            </a:r>
          </a:p>
          <a:p>
            <a:r>
              <a:rPr lang="en-US" b="1" dirty="0"/>
              <a:t>Data Transfer Objects</a:t>
            </a:r>
          </a:p>
          <a:p>
            <a:endParaRPr lang="en-US" b="1"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837395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UNIT TESTS</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651987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1. Class Organization</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Class </a:t>
            </a:r>
            <a:r>
              <a:rPr lang="en-US" dirty="0" err="1"/>
              <a:t>nên</a:t>
            </a:r>
            <a:r>
              <a:rPr lang="en-US" dirty="0"/>
              <a:t>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biến</a:t>
            </a:r>
            <a:r>
              <a:rPr lang="en-US" dirty="0"/>
              <a:t>.</a:t>
            </a:r>
            <a:endParaRPr lang="vi-VN" dirty="0"/>
          </a:p>
        </p:txBody>
      </p:sp>
    </p:spTree>
    <p:extLst>
      <p:ext uri="{BB962C8B-B14F-4D97-AF65-F5344CB8AC3E}">
        <p14:creationId xmlns:p14="http://schemas.microsoft.com/office/powerpoint/2010/main" val="555581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2. Classes Should Be Small</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387350" indent="-285750">
              <a:buSzPts val="2000"/>
            </a:pPr>
            <a:r>
              <a:rPr lang="en-US" dirty="0" err="1"/>
              <a:t>Nguyên</a:t>
            </a:r>
            <a:r>
              <a:rPr lang="en-US" dirty="0"/>
              <a:t> </a:t>
            </a:r>
            <a:r>
              <a:rPr lang="en-US" dirty="0" err="1"/>
              <a:t>tắc</a:t>
            </a:r>
            <a:r>
              <a:rPr lang="en-US" dirty="0"/>
              <a:t> 1: Class </a:t>
            </a:r>
            <a:r>
              <a:rPr lang="en-US" dirty="0" err="1"/>
              <a:t>nên</a:t>
            </a:r>
            <a:r>
              <a:rPr lang="en-US" dirty="0"/>
              <a:t> </a:t>
            </a:r>
            <a:r>
              <a:rPr lang="en-US" dirty="0" err="1"/>
              <a:t>nhỏ</a:t>
            </a:r>
            <a:endParaRPr lang="en-US" dirty="0"/>
          </a:p>
          <a:p>
            <a:pPr marL="387350" indent="-285750">
              <a:buSzPts val="2000"/>
            </a:pPr>
            <a:r>
              <a:rPr lang="en-US" dirty="0" err="1"/>
              <a:t>Nguyên</a:t>
            </a:r>
            <a:r>
              <a:rPr lang="en-US" dirty="0"/>
              <a:t> </a:t>
            </a:r>
            <a:r>
              <a:rPr lang="en-US" dirty="0" err="1"/>
              <a:t>tắc</a:t>
            </a:r>
            <a:r>
              <a:rPr lang="en-US" dirty="0"/>
              <a:t> 2: Class </a:t>
            </a:r>
            <a:r>
              <a:rPr lang="en-US" dirty="0" err="1"/>
              <a:t>nên</a:t>
            </a:r>
            <a:r>
              <a:rPr lang="en-US" dirty="0"/>
              <a:t> </a:t>
            </a:r>
            <a:r>
              <a:rPr lang="en-US" dirty="0" err="1"/>
              <a:t>nhỏ</a:t>
            </a:r>
            <a:r>
              <a:rPr lang="en-US" dirty="0"/>
              <a:t> </a:t>
            </a:r>
            <a:r>
              <a:rPr lang="en-US" dirty="0" err="1"/>
              <a:t>hơn</a:t>
            </a:r>
            <a:r>
              <a:rPr lang="en-US" dirty="0"/>
              <a:t> </a:t>
            </a:r>
            <a:r>
              <a:rPr lang="en-US" dirty="0" err="1"/>
              <a:t>nữa</a:t>
            </a:r>
            <a:endParaRPr lang="vi-VN" dirty="0"/>
          </a:p>
        </p:txBody>
      </p:sp>
    </p:spTree>
    <p:extLst>
      <p:ext uri="{BB962C8B-B14F-4D97-AF65-F5344CB8AC3E}">
        <p14:creationId xmlns:p14="http://schemas.microsoft.com/office/powerpoint/2010/main" val="100309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en-US" dirty="0" err="1"/>
              <a:t>Mỗi</a:t>
            </a:r>
            <a:r>
              <a:rPr lang="en-US" dirty="0"/>
              <a:t> </a:t>
            </a:r>
            <a:r>
              <a:rPr lang="en-US" dirty="0" err="1"/>
              <a:t>lớp</a:t>
            </a:r>
            <a:r>
              <a:rPr lang="en-US" dirty="0"/>
              <a:t> </a:t>
            </a:r>
            <a:r>
              <a:rPr lang="en-US" dirty="0" err="1"/>
              <a:t>chỉ</a:t>
            </a:r>
            <a:r>
              <a:rPr lang="en-US" dirty="0"/>
              <a:t> </a:t>
            </a:r>
            <a:r>
              <a:rPr lang="en-US" dirty="0" err="1"/>
              <a:t>nên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một</a:t>
            </a:r>
            <a:r>
              <a:rPr lang="en-US" dirty="0"/>
              <a:t> </a:t>
            </a:r>
            <a:r>
              <a:rPr lang="en-US" dirty="0" err="1"/>
              <a:t>nhiệm</a:t>
            </a:r>
            <a:r>
              <a:rPr lang="en-US" dirty="0"/>
              <a:t> </a:t>
            </a:r>
            <a:r>
              <a:rPr lang="en-US" dirty="0" err="1"/>
              <a:t>vụ</a:t>
            </a:r>
            <a:r>
              <a:rPr lang="en-US" dirty="0"/>
              <a:t> </a:t>
            </a:r>
            <a:r>
              <a:rPr lang="en-US" dirty="0" err="1"/>
              <a:t>cụ</a:t>
            </a:r>
            <a:r>
              <a:rPr lang="en-US" dirty="0"/>
              <a:t> </a:t>
            </a:r>
            <a:r>
              <a:rPr lang="en-US" dirty="0" err="1"/>
              <a:t>thể</a:t>
            </a:r>
            <a:r>
              <a:rPr lang="en-US" dirty="0"/>
              <a:t> </a:t>
            </a:r>
            <a:r>
              <a:rPr lang="en-US" dirty="0" err="1"/>
              <a:t>nào</a:t>
            </a:r>
            <a:r>
              <a:rPr lang="en-US" dirty="0"/>
              <a:t> </a:t>
            </a:r>
            <a:r>
              <a:rPr lang="en-US" dirty="0" err="1"/>
              <a:t>đó</a:t>
            </a:r>
            <a:r>
              <a:rPr lang="en-US" dirty="0"/>
              <a:t> </a:t>
            </a:r>
            <a:r>
              <a:rPr lang="en-US" dirty="0" err="1"/>
              <a:t>mà</a:t>
            </a:r>
            <a:r>
              <a:rPr lang="en-US" dirty="0"/>
              <a:t> </a:t>
            </a:r>
            <a:r>
              <a:rPr lang="en-US" dirty="0" err="1"/>
              <a:t>thôi</a:t>
            </a:r>
            <a:r>
              <a:rPr lang="en-US" dirty="0"/>
              <a:t>.</a:t>
            </a:r>
            <a:endParaRPr lang="vi-VN" dirty="0"/>
          </a:p>
        </p:txBody>
      </p:sp>
    </p:spTree>
    <p:extLst>
      <p:ext uri="{BB962C8B-B14F-4D97-AF65-F5344CB8AC3E}">
        <p14:creationId xmlns:p14="http://schemas.microsoft.com/office/powerpoint/2010/main" val="180106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 name="Hình ảnh 9">
            <a:extLst>
              <a:ext uri="{FF2B5EF4-FFF2-40B4-BE49-F238E27FC236}">
                <a16:creationId xmlns:a16="http://schemas.microsoft.com/office/drawing/2014/main" id="{C4345347-BF4D-4B6D-A178-13D461052DC4}"/>
              </a:ext>
            </a:extLst>
          </p:cNvPr>
          <p:cNvPicPr/>
          <p:nvPr/>
        </p:nvPicPr>
        <p:blipFill>
          <a:blip r:embed="rId3"/>
          <a:stretch>
            <a:fillRect/>
          </a:stretch>
        </p:blipFill>
        <p:spPr>
          <a:xfrm>
            <a:off x="2269591" y="1344706"/>
            <a:ext cx="4522134" cy="3494208"/>
          </a:xfrm>
          <a:prstGeom prst="rect">
            <a:avLst/>
          </a:prstGeom>
        </p:spPr>
      </p:pic>
    </p:spTree>
    <p:extLst>
      <p:ext uri="{BB962C8B-B14F-4D97-AF65-F5344CB8AC3E}">
        <p14:creationId xmlns:p14="http://schemas.microsoft.com/office/powerpoint/2010/main" val="1263611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7" name="Hình ảnh 6">
            <a:extLst>
              <a:ext uri="{FF2B5EF4-FFF2-40B4-BE49-F238E27FC236}">
                <a16:creationId xmlns:a16="http://schemas.microsoft.com/office/drawing/2014/main" id="{6A14EDA3-B5C3-439E-99E5-5547F3948AFF}"/>
              </a:ext>
            </a:extLst>
          </p:cNvPr>
          <p:cNvPicPr/>
          <p:nvPr/>
        </p:nvPicPr>
        <p:blipFill>
          <a:blip r:embed="rId3"/>
          <a:stretch>
            <a:fillRect/>
          </a:stretch>
        </p:blipFill>
        <p:spPr>
          <a:xfrm>
            <a:off x="2373407" y="1396218"/>
            <a:ext cx="3718110" cy="3606088"/>
          </a:xfrm>
          <a:prstGeom prst="rect">
            <a:avLst/>
          </a:prstGeom>
        </p:spPr>
      </p:pic>
    </p:spTree>
    <p:extLst>
      <p:ext uri="{BB962C8B-B14F-4D97-AF65-F5344CB8AC3E}">
        <p14:creationId xmlns:p14="http://schemas.microsoft.com/office/powerpoint/2010/main" val="4049666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3. Single </a:t>
            </a:r>
            <a:r>
              <a:rPr lang="en-US" sz="2300" dirty="0" err="1"/>
              <a:t>Reponsibility</a:t>
            </a:r>
            <a:r>
              <a:rPr lang="en-US" sz="2300" dirty="0"/>
              <a:t> Principle</a:t>
            </a:r>
          </a:p>
        </p:txBody>
      </p:sp>
      <p:pic>
        <p:nvPicPr>
          <p:cNvPr id="1026" name="Picture 2" descr="Tủ gỗ MFC đựng hồ sơ tài liệu nhỏ gọn NTTH-121 - Nội thất Tứ Hưng">
            <a:extLst>
              <a:ext uri="{FF2B5EF4-FFF2-40B4-BE49-F238E27FC236}">
                <a16:creationId xmlns:a16="http://schemas.microsoft.com/office/drawing/2014/main" id="{569CE741-C765-49BA-B371-FC86932EC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169" y="972011"/>
            <a:ext cx="3369583" cy="4118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ủ đồ nhiều ngăn kéo TD-37">
            <a:extLst>
              <a:ext uri="{FF2B5EF4-FFF2-40B4-BE49-F238E27FC236}">
                <a16:creationId xmlns:a16="http://schemas.microsoft.com/office/drawing/2014/main" id="{B0AB7A74-8AB2-4997-AC5E-C99E8B74A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27" y="1595775"/>
            <a:ext cx="3270298" cy="327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57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sp>
        <p:nvSpPr>
          <p:cNvPr id="7" name="Google Shape;203;p17">
            <a:extLst>
              <a:ext uri="{FF2B5EF4-FFF2-40B4-BE49-F238E27FC236}">
                <a16:creationId xmlns:a16="http://schemas.microsoft.com/office/drawing/2014/main" id="{D7A1DB90-F49A-4601-B096-676504FFBB61}"/>
              </a:ext>
            </a:extLst>
          </p:cNvPr>
          <p:cNvSpPr txBox="1">
            <a:spLocks/>
          </p:cNvSpPr>
          <p:nvPr/>
        </p:nvSpPr>
        <p:spPr>
          <a:xfrm>
            <a:off x="1124296" y="1827130"/>
            <a:ext cx="5760300" cy="2416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01600" indent="0">
              <a:buSzPts val="2000"/>
              <a:buNone/>
            </a:pPr>
            <a:r>
              <a:rPr lang="en-US" dirty="0"/>
              <a:t> </a:t>
            </a:r>
            <a:r>
              <a:rPr lang="vi-VN" dirty="0" err="1"/>
              <a:t>Mỗi</a:t>
            </a:r>
            <a:r>
              <a:rPr lang="vi-VN" dirty="0"/>
              <a:t> </a:t>
            </a:r>
            <a:r>
              <a:rPr lang="vi-VN" dirty="0" err="1"/>
              <a:t>sự</a:t>
            </a:r>
            <a:r>
              <a:rPr lang="vi-VN" dirty="0"/>
              <a:t> thay </a:t>
            </a:r>
            <a:r>
              <a:rPr lang="vi-VN" dirty="0" err="1"/>
              <a:t>đổi</a:t>
            </a:r>
            <a:r>
              <a:rPr lang="vi-VN" dirty="0"/>
              <a:t> </a:t>
            </a:r>
            <a:r>
              <a:rPr lang="vi-VN" dirty="0" err="1"/>
              <a:t>đều</a:t>
            </a:r>
            <a:r>
              <a:rPr lang="vi-VN" dirty="0"/>
              <a:t> </a:t>
            </a:r>
            <a:r>
              <a:rPr lang="vi-VN" dirty="0" err="1"/>
              <a:t>dẫn</a:t>
            </a:r>
            <a:r>
              <a:rPr lang="vi-VN" dirty="0"/>
              <a:t> </a:t>
            </a:r>
            <a:r>
              <a:rPr lang="vi-VN" dirty="0" err="1"/>
              <a:t>đến</a:t>
            </a:r>
            <a:r>
              <a:rPr lang="vi-VN" dirty="0"/>
              <a:t> </a:t>
            </a:r>
            <a:r>
              <a:rPr lang="vi-VN" dirty="0" err="1"/>
              <a:t>rủi</a:t>
            </a:r>
            <a:r>
              <a:rPr lang="vi-VN" dirty="0"/>
              <a:t> ro </a:t>
            </a:r>
            <a:r>
              <a:rPr lang="vi-VN" dirty="0" err="1"/>
              <a:t>về</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của</a:t>
            </a:r>
            <a:r>
              <a:rPr lang="vi-VN" dirty="0"/>
              <a:t> </a:t>
            </a:r>
            <a:r>
              <a:rPr lang="vi-VN" dirty="0" err="1"/>
              <a:t>hệ</a:t>
            </a:r>
            <a:r>
              <a:rPr lang="vi-VN" dirty="0"/>
              <a:t> </a:t>
            </a:r>
            <a:r>
              <a:rPr lang="vi-VN" dirty="0" err="1"/>
              <a:t>thống</a:t>
            </a:r>
            <a:r>
              <a:rPr lang="vi-VN" dirty="0"/>
              <a:t> không </a:t>
            </a:r>
            <a:r>
              <a:rPr lang="vi-VN" dirty="0" err="1"/>
              <a:t>còn</a:t>
            </a:r>
            <a:r>
              <a:rPr lang="vi-VN" dirty="0"/>
              <a:t> </a:t>
            </a:r>
            <a:r>
              <a:rPr lang="vi-VN" dirty="0" err="1"/>
              <a:t>hoạt</a:t>
            </a:r>
            <a:r>
              <a:rPr lang="vi-VN" dirty="0"/>
              <a:t> </a:t>
            </a:r>
            <a:r>
              <a:rPr lang="vi-VN" dirty="0" err="1"/>
              <a:t>động</a:t>
            </a:r>
            <a:r>
              <a:rPr lang="vi-VN" dirty="0"/>
              <a:t> như </a:t>
            </a:r>
            <a:r>
              <a:rPr lang="vi-VN" dirty="0" err="1"/>
              <a:t>dự</a:t>
            </a:r>
            <a:r>
              <a:rPr lang="vi-VN" dirty="0"/>
              <a:t> </a:t>
            </a:r>
            <a:r>
              <a:rPr lang="vi-VN" dirty="0" err="1"/>
              <a:t>định</a:t>
            </a:r>
            <a:endParaRPr lang="vi-VN" dirty="0"/>
          </a:p>
        </p:txBody>
      </p:sp>
    </p:spTree>
    <p:extLst>
      <p:ext uri="{BB962C8B-B14F-4D97-AF65-F5344CB8AC3E}">
        <p14:creationId xmlns:p14="http://schemas.microsoft.com/office/powerpoint/2010/main" val="2562153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3" name="Hình ảnh 2">
            <a:extLst>
              <a:ext uri="{FF2B5EF4-FFF2-40B4-BE49-F238E27FC236}">
                <a16:creationId xmlns:a16="http://schemas.microsoft.com/office/drawing/2014/main" id="{F2EC9571-D72A-40DD-97F1-90D8E6859348}"/>
              </a:ext>
            </a:extLst>
          </p:cNvPr>
          <p:cNvPicPr>
            <a:picLocks noChangeAspect="1"/>
          </p:cNvPicPr>
          <p:nvPr/>
        </p:nvPicPr>
        <p:blipFill>
          <a:blip r:embed="rId3"/>
          <a:stretch>
            <a:fillRect/>
          </a:stretch>
        </p:blipFill>
        <p:spPr>
          <a:xfrm>
            <a:off x="2228632" y="1416843"/>
            <a:ext cx="4501620" cy="3333750"/>
          </a:xfrm>
          <a:prstGeom prst="rect">
            <a:avLst/>
          </a:prstGeom>
        </p:spPr>
      </p:pic>
    </p:spTree>
    <p:extLst>
      <p:ext uri="{BB962C8B-B14F-4D97-AF65-F5344CB8AC3E}">
        <p14:creationId xmlns:p14="http://schemas.microsoft.com/office/powerpoint/2010/main" val="2936790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CLASSES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545032" y="484163"/>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300" dirty="0"/>
              <a:t>4. Organizing for Change</a:t>
            </a:r>
          </a:p>
        </p:txBody>
      </p:sp>
      <p:pic>
        <p:nvPicPr>
          <p:cNvPr id="2" name="Hình ảnh 1">
            <a:extLst>
              <a:ext uri="{FF2B5EF4-FFF2-40B4-BE49-F238E27FC236}">
                <a16:creationId xmlns:a16="http://schemas.microsoft.com/office/drawing/2014/main" id="{A9620D3B-7154-425B-9FE6-BCE97C776D0D}"/>
              </a:ext>
            </a:extLst>
          </p:cNvPr>
          <p:cNvPicPr>
            <a:picLocks noChangeAspect="1"/>
          </p:cNvPicPr>
          <p:nvPr/>
        </p:nvPicPr>
        <p:blipFill>
          <a:blip r:embed="rId3"/>
          <a:stretch>
            <a:fillRect/>
          </a:stretch>
        </p:blipFill>
        <p:spPr>
          <a:xfrm>
            <a:off x="2702838" y="1317251"/>
            <a:ext cx="3444688" cy="3570754"/>
          </a:xfrm>
          <a:prstGeom prst="rect">
            <a:avLst/>
          </a:prstGeom>
        </p:spPr>
      </p:pic>
    </p:spTree>
    <p:extLst>
      <p:ext uri="{BB962C8B-B14F-4D97-AF65-F5344CB8AC3E}">
        <p14:creationId xmlns:p14="http://schemas.microsoft.com/office/powerpoint/2010/main" val="154673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Ta </a:t>
            </a:r>
            <a:r>
              <a:rPr lang="en-US" dirty="0" err="1"/>
              <a:t>xét</a:t>
            </a:r>
            <a:r>
              <a:rPr lang="en-US" dirty="0"/>
              <a:t> VD </a:t>
            </a:r>
            <a:r>
              <a:rPr lang="en-US" dirty="0" err="1"/>
              <a:t>sau</a:t>
            </a:r>
            <a:r>
              <a:rPr lang="en-US" dirty="0"/>
              <a:t>:</a:t>
            </a:r>
          </a:p>
          <a:p>
            <a:pPr marL="114300" indent="0">
              <a:buNone/>
            </a:pPr>
            <a:endParaRPr lang="en-US" dirty="0"/>
          </a:p>
        </p:txBody>
      </p:sp>
      <p:pic>
        <p:nvPicPr>
          <p:cNvPr id="2" name="Picture 1"/>
          <p:cNvPicPr>
            <a:picLocks noChangeAspect="1"/>
          </p:cNvPicPr>
          <p:nvPr/>
        </p:nvPicPr>
        <p:blipFill>
          <a:blip r:embed="rId3"/>
          <a:stretch>
            <a:fillRect/>
          </a:stretch>
        </p:blipFill>
        <p:spPr>
          <a:xfrm>
            <a:off x="3033712" y="2260738"/>
            <a:ext cx="3076575" cy="885825"/>
          </a:xfrm>
          <a:prstGeom prst="rect">
            <a:avLst/>
          </a:prstGeom>
        </p:spPr>
      </p:pic>
      <p:pic>
        <p:nvPicPr>
          <p:cNvPr id="3" name="Picture 2"/>
          <p:cNvPicPr>
            <a:picLocks noChangeAspect="1"/>
          </p:cNvPicPr>
          <p:nvPr/>
        </p:nvPicPr>
        <p:blipFill>
          <a:blip r:embed="rId4"/>
          <a:stretch>
            <a:fillRect/>
          </a:stretch>
        </p:blipFill>
        <p:spPr>
          <a:xfrm>
            <a:off x="3033712" y="3175138"/>
            <a:ext cx="3790950" cy="1695450"/>
          </a:xfrm>
          <a:prstGeom prst="rect">
            <a:avLst/>
          </a:prstGeom>
        </p:spPr>
      </p:pic>
    </p:spTree>
    <p:extLst>
      <p:ext uri="{BB962C8B-B14F-4D97-AF65-F5344CB8AC3E}">
        <p14:creationId xmlns:p14="http://schemas.microsoft.com/office/powerpoint/2010/main" val="2430375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497450" y="59437"/>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203" name="Google Shape;203;p17"/>
          <p:cNvSpPr txBox="1">
            <a:spLocks noGrp="1"/>
          </p:cNvSpPr>
          <p:nvPr>
            <p:ph type="body" idx="1"/>
          </p:nvPr>
        </p:nvSpPr>
        <p:spPr>
          <a:xfrm>
            <a:off x="1691849" y="1187437"/>
            <a:ext cx="5892291" cy="395606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endParaRPr lang="en-US" dirty="0"/>
          </a:p>
          <a:p>
            <a:pPr marL="457200" lvl="0" indent="-355600" algn="l" rtl="0">
              <a:spcBef>
                <a:spcPts val="600"/>
              </a:spcBef>
              <a:spcAft>
                <a:spcPts val="0"/>
              </a:spcAft>
              <a:buSzPts val="2000"/>
              <a:buChar char="»"/>
            </a:pPr>
            <a:r>
              <a:rPr lang="en-US" dirty="0"/>
              <a:t>Simple Design Rule 1: Runs All The Tests</a:t>
            </a:r>
          </a:p>
          <a:p>
            <a:pPr lvl="0"/>
            <a:r>
              <a:rPr lang="en-US" dirty="0"/>
              <a:t>Simple Design Rule 2: No Duplication</a:t>
            </a:r>
          </a:p>
          <a:p>
            <a:pPr lvl="0"/>
            <a:r>
              <a:rPr lang="en-US" dirty="0"/>
              <a:t>Simple Design Rule 3: Expressive</a:t>
            </a:r>
          </a:p>
          <a:p>
            <a:pPr lvl="0"/>
            <a:r>
              <a:rPr lang="en-US" dirty="0"/>
              <a:t>Simple Design Rule 4: Small</a:t>
            </a:r>
          </a:p>
          <a:p>
            <a:pPr lvl="0"/>
            <a:endParaRPr lang="en-US"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488667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2: No Duplication</a:t>
            </a:r>
          </a:p>
          <a:p>
            <a:endParaRPr lang="en-US" sz="2300" dirty="0"/>
          </a:p>
        </p:txBody>
      </p:sp>
      <p:pic>
        <p:nvPicPr>
          <p:cNvPr id="6" name="Hình ảnh 5">
            <a:extLst>
              <a:ext uri="{FF2B5EF4-FFF2-40B4-BE49-F238E27FC236}">
                <a16:creationId xmlns:a16="http://schemas.microsoft.com/office/drawing/2014/main" id="{919B4951-86D8-442D-9C70-1FCB1F83B5D3}"/>
              </a:ext>
            </a:extLst>
          </p:cNvPr>
          <p:cNvPicPr/>
          <p:nvPr/>
        </p:nvPicPr>
        <p:blipFill>
          <a:blip r:embed="rId3"/>
          <a:stretch>
            <a:fillRect/>
          </a:stretch>
        </p:blipFill>
        <p:spPr>
          <a:xfrm>
            <a:off x="1031424" y="1537048"/>
            <a:ext cx="2995970" cy="3234683"/>
          </a:xfrm>
          <a:prstGeom prst="rect">
            <a:avLst/>
          </a:prstGeom>
        </p:spPr>
      </p:pic>
      <p:pic>
        <p:nvPicPr>
          <p:cNvPr id="7" name="Hình ảnh 6">
            <a:extLst>
              <a:ext uri="{FF2B5EF4-FFF2-40B4-BE49-F238E27FC236}">
                <a16:creationId xmlns:a16="http://schemas.microsoft.com/office/drawing/2014/main" id="{FA6D98E9-197A-4A0F-AC33-2DA1EFFBD3C9}"/>
              </a:ext>
            </a:extLst>
          </p:cNvPr>
          <p:cNvPicPr/>
          <p:nvPr/>
        </p:nvPicPr>
        <p:blipFill>
          <a:blip r:embed="rId4"/>
          <a:stretch>
            <a:fillRect/>
          </a:stretch>
        </p:blipFill>
        <p:spPr>
          <a:xfrm>
            <a:off x="5029200" y="1537048"/>
            <a:ext cx="2995970" cy="3234683"/>
          </a:xfrm>
          <a:prstGeom prst="rect">
            <a:avLst/>
          </a:prstGeom>
        </p:spPr>
      </p:pic>
    </p:spTree>
    <p:extLst>
      <p:ext uri="{BB962C8B-B14F-4D97-AF65-F5344CB8AC3E}">
        <p14:creationId xmlns:p14="http://schemas.microsoft.com/office/powerpoint/2010/main" val="2026035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3: Expressive</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Code </a:t>
            </a:r>
            <a:r>
              <a:rPr lang="en-US" dirty="0" err="1"/>
              <a:t>cần</a:t>
            </a:r>
            <a:r>
              <a:rPr lang="en-US" dirty="0"/>
              <a:t> </a:t>
            </a:r>
            <a:r>
              <a:rPr lang="en-US" dirty="0" err="1"/>
              <a:t>thể</a:t>
            </a:r>
            <a:r>
              <a:rPr lang="en-US" dirty="0"/>
              <a:t> </a:t>
            </a:r>
            <a:r>
              <a:rPr lang="en-US" dirty="0" err="1"/>
              <a:t>hiện</a:t>
            </a:r>
            <a:r>
              <a:rPr lang="en-US" dirty="0"/>
              <a:t> </a:t>
            </a:r>
            <a:r>
              <a:rPr lang="en-US" dirty="0" err="1"/>
              <a:t>rõ</a:t>
            </a:r>
            <a:r>
              <a:rPr lang="en-US" dirty="0"/>
              <a:t> ý </a:t>
            </a:r>
            <a:r>
              <a:rPr lang="en-US" dirty="0" err="1"/>
              <a:t>định</a:t>
            </a:r>
            <a:r>
              <a:rPr lang="en-US" dirty="0"/>
              <a:t> </a:t>
            </a:r>
            <a:r>
              <a:rPr lang="en-US" dirty="0" err="1"/>
              <a:t>của</a:t>
            </a:r>
            <a:r>
              <a:rPr lang="en-US" dirty="0"/>
              <a:t> </a:t>
            </a:r>
            <a:r>
              <a:rPr lang="en-US" dirty="0" err="1"/>
              <a:t>người</a:t>
            </a:r>
            <a:r>
              <a:rPr lang="en-US" dirty="0"/>
              <a:t> </a:t>
            </a:r>
            <a:r>
              <a:rPr lang="en-US" dirty="0" err="1"/>
              <a:t>viết</a:t>
            </a:r>
            <a:r>
              <a:rPr lang="en-US" dirty="0"/>
              <a:t>.</a:t>
            </a:r>
          </a:p>
          <a:p>
            <a:pPr marL="101600" indent="0">
              <a:buSzPts val="2000"/>
              <a:buNone/>
            </a:pPr>
            <a:endParaRPr lang="en-US" dirty="0"/>
          </a:p>
        </p:txBody>
      </p:sp>
    </p:spTree>
    <p:extLst>
      <p:ext uri="{BB962C8B-B14F-4D97-AF65-F5344CB8AC3E}">
        <p14:creationId xmlns:p14="http://schemas.microsoft.com/office/powerpoint/2010/main" val="2180187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EMERGENCE</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692659"/>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dirty="0"/>
            </a:br>
            <a:br>
              <a:rPr lang="en-US" dirty="0"/>
            </a:br>
            <a:br>
              <a:rPr lang="en-US" dirty="0"/>
            </a:br>
            <a:endParaRPr lang="en-US" dirty="0"/>
          </a:p>
          <a:p>
            <a:pPr marL="101600" lvl="0" indent="0" algn="l" rtl="0">
              <a:spcBef>
                <a:spcPts val="600"/>
              </a:spcBef>
              <a:spcAft>
                <a:spcPts val="0"/>
              </a:spcAft>
              <a:buSzPts val="2000"/>
              <a:buNone/>
            </a:pPr>
            <a:br>
              <a:rPr lang="en-US" dirty="0"/>
            </a:br>
            <a:br>
              <a:rPr lang="en-US" dirty="0"/>
            </a:br>
            <a:endParaRPr lang="en-US" dirty="0"/>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194442"/>
            <a:ext cx="5961046"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Simple Design Rule 4: Small</a:t>
            </a:r>
          </a:p>
          <a:p>
            <a:endParaRPr lang="en-US" sz="2300" dirty="0"/>
          </a:p>
        </p:txBody>
      </p:sp>
      <p:sp>
        <p:nvSpPr>
          <p:cNvPr id="9" name="Google Shape;203;p17">
            <a:extLst>
              <a:ext uri="{FF2B5EF4-FFF2-40B4-BE49-F238E27FC236}">
                <a16:creationId xmlns:a16="http://schemas.microsoft.com/office/drawing/2014/main" id="{0C496F7F-00AB-457B-A755-D7FCEE416206}"/>
              </a:ext>
            </a:extLst>
          </p:cNvPr>
          <p:cNvSpPr txBox="1">
            <a:spLocks/>
          </p:cNvSpPr>
          <p:nvPr/>
        </p:nvSpPr>
        <p:spPr>
          <a:xfrm>
            <a:off x="1490144" y="1402590"/>
            <a:ext cx="5892291" cy="39560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indent="-355600">
              <a:buSzPts val="2000"/>
            </a:pPr>
            <a:endParaRPr lang="en-US" dirty="0"/>
          </a:p>
          <a:p>
            <a:pPr indent="-355600">
              <a:buSzPts val="2000"/>
            </a:pPr>
            <a:r>
              <a:rPr lang="en-US" dirty="0"/>
              <a:t>Project </a:t>
            </a:r>
            <a:r>
              <a:rPr lang="en-US" dirty="0" err="1"/>
              <a:t>không</a:t>
            </a:r>
            <a:r>
              <a:rPr lang="en-US" dirty="0"/>
              <a:t> </a:t>
            </a:r>
            <a:r>
              <a:rPr lang="en-US" dirty="0" err="1"/>
              <a:t>nên</a:t>
            </a:r>
            <a:r>
              <a:rPr lang="en-US" dirty="0"/>
              <a:t> </a:t>
            </a:r>
            <a:r>
              <a:rPr lang="en-US" dirty="0" err="1"/>
              <a:t>có</a:t>
            </a:r>
            <a:r>
              <a:rPr lang="en-US" dirty="0"/>
              <a:t> </a:t>
            </a:r>
            <a:r>
              <a:rPr lang="en-US" dirty="0" err="1"/>
              <a:t>những</a:t>
            </a:r>
            <a:r>
              <a:rPr lang="en-US" dirty="0"/>
              <a:t> </a:t>
            </a:r>
            <a:r>
              <a:rPr lang="en-US" dirty="0" err="1"/>
              <a:t>phần</a:t>
            </a:r>
            <a:r>
              <a:rPr lang="en-US" dirty="0"/>
              <a:t> </a:t>
            </a:r>
            <a:r>
              <a:rPr lang="en-US" dirty="0" err="1"/>
              <a:t>mà</a:t>
            </a:r>
            <a:r>
              <a:rPr lang="en-US" dirty="0"/>
              <a:t> </a:t>
            </a:r>
            <a:r>
              <a:rPr lang="en-US" dirty="0" err="1"/>
              <a:t>bạnkhông</a:t>
            </a:r>
            <a:r>
              <a:rPr lang="en-US" dirty="0"/>
              <a:t> </a:t>
            </a:r>
            <a:r>
              <a:rPr lang="en-US" dirty="0" err="1"/>
              <a:t>cần</a:t>
            </a:r>
            <a:r>
              <a:rPr lang="en-US" dirty="0"/>
              <a:t>.</a:t>
            </a:r>
          </a:p>
        </p:txBody>
      </p:sp>
    </p:spTree>
    <p:extLst>
      <p:ext uri="{BB962C8B-B14F-4D97-AF65-F5344CB8AC3E}">
        <p14:creationId xmlns:p14="http://schemas.microsoft.com/office/powerpoint/2010/main" val="3742008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E33-5ADB-4156-A676-01A7381A4F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BA978B-6124-43EA-B7D4-B60113A28AA3}"/>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E63F5CF3-3321-436C-AA70-94F62E27E0D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98FE982A-CDF8-4153-BAAE-A5B921CD37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3074" name="Picture 2">
            <a:extLst>
              <a:ext uri="{FF2B5EF4-FFF2-40B4-BE49-F238E27FC236}">
                <a16:creationId xmlns:a16="http://schemas.microsoft.com/office/drawing/2014/main" id="{F1592801-9E5C-499B-A8CF-096EB46E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1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 Abstraction</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Cả</a:t>
            </a:r>
            <a:r>
              <a:rPr lang="en-US" dirty="0"/>
              <a:t> </a:t>
            </a:r>
            <a:r>
              <a:rPr lang="en-US" dirty="0" err="1"/>
              <a:t>đều</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một</a:t>
            </a:r>
            <a:r>
              <a:rPr lang="en-US" dirty="0"/>
              <a:t> </a:t>
            </a:r>
            <a:r>
              <a:rPr lang="en-US" dirty="0" err="1"/>
              <a:t>điểm</a:t>
            </a:r>
            <a:r>
              <a:rPr lang="en-US" dirty="0"/>
              <a:t> </a:t>
            </a:r>
            <a:r>
              <a:rPr lang="en-US" dirty="0" err="1"/>
              <a:t>trên</a:t>
            </a:r>
            <a:r>
              <a:rPr lang="en-US" dirty="0"/>
              <a:t> </a:t>
            </a:r>
            <a:r>
              <a:rPr lang="en-US" dirty="0" err="1"/>
              <a:t>mặt</a:t>
            </a:r>
            <a:r>
              <a:rPr lang="en-US" dirty="0"/>
              <a:t> </a:t>
            </a:r>
            <a:r>
              <a:rPr lang="en-US" dirty="0" err="1"/>
              <a:t>phẳng</a:t>
            </a:r>
            <a:r>
              <a:rPr lang="en-US" dirty="0"/>
              <a:t>.</a:t>
            </a:r>
          </a:p>
          <a:p>
            <a:pPr marL="114300" indent="0">
              <a:buNone/>
            </a:pPr>
            <a:r>
              <a:rPr lang="en-US" dirty="0" err="1"/>
              <a:t>Nhưng</a:t>
            </a:r>
            <a:r>
              <a:rPr lang="en-US" dirty="0"/>
              <a:t> </a:t>
            </a:r>
            <a:r>
              <a:rPr lang="en-US" dirty="0" err="1"/>
              <a:t>điểm</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chúng</a:t>
            </a:r>
            <a:r>
              <a:rPr lang="en-US" dirty="0"/>
              <a:t> </a:t>
            </a:r>
            <a:r>
              <a:rPr lang="en-US" dirty="0" err="1"/>
              <a:t>là</a:t>
            </a:r>
            <a:r>
              <a:rPr lang="en-US" dirty="0"/>
              <a:t> </a:t>
            </a:r>
            <a:r>
              <a:rPr lang="en-US" dirty="0" err="1"/>
              <a:t>một</a:t>
            </a:r>
            <a:r>
              <a:rPr lang="en-US" dirty="0"/>
              <a:t> </a:t>
            </a:r>
            <a:r>
              <a:rPr lang="en-US" dirty="0" err="1"/>
              <a:t>cái</a:t>
            </a:r>
            <a:r>
              <a:rPr lang="en-US" dirty="0"/>
              <a:t> </a:t>
            </a:r>
            <a:r>
              <a:rPr lang="en-US" dirty="0" err="1"/>
              <a:t>phơi</a:t>
            </a:r>
            <a:r>
              <a:rPr lang="en-US" dirty="0"/>
              <a:t> </a:t>
            </a:r>
            <a:r>
              <a:rPr lang="en-US" dirty="0" err="1"/>
              <a:t>bày</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cái</a:t>
            </a:r>
            <a:r>
              <a:rPr lang="en-US" dirty="0"/>
              <a:t> </a:t>
            </a:r>
            <a:r>
              <a:rPr lang="en-US" dirty="0" err="1"/>
              <a:t>kia</a:t>
            </a:r>
            <a:r>
              <a:rPr lang="en-US" dirty="0"/>
              <a:t> </a:t>
            </a:r>
            <a:r>
              <a:rPr lang="en-US" dirty="0" err="1"/>
              <a:t>hoàn</a:t>
            </a:r>
            <a:r>
              <a:rPr lang="en-US" dirty="0"/>
              <a:t> </a:t>
            </a:r>
            <a:r>
              <a:rPr lang="en-US" dirty="0" err="1"/>
              <a:t>toàn</a:t>
            </a:r>
            <a:r>
              <a:rPr lang="en-US" dirty="0"/>
              <a:t> </a:t>
            </a:r>
            <a:r>
              <a:rPr lang="en-US" dirty="0" err="1"/>
              <a:t>che</a:t>
            </a:r>
            <a:r>
              <a:rPr lang="en-US" dirty="0"/>
              <a:t> </a:t>
            </a:r>
            <a:r>
              <a:rPr lang="en-US" dirty="0" err="1"/>
              <a:t>dấu</a:t>
            </a:r>
            <a:r>
              <a:rPr lang="en-US" dirty="0"/>
              <a:t> </a:t>
            </a:r>
            <a:r>
              <a:rPr lang="en-US" dirty="0" err="1"/>
              <a:t>nó</a:t>
            </a:r>
            <a:r>
              <a:rPr lang="en-US" dirty="0"/>
              <a:t>.</a:t>
            </a:r>
          </a:p>
          <a:p>
            <a:pPr marL="114300" indent="0">
              <a:buNone/>
            </a:pPr>
            <a:r>
              <a:rPr lang="en-US" dirty="0"/>
              <a:t>Ở Class </a:t>
            </a:r>
            <a:r>
              <a:rPr lang="en-US" dirty="0" err="1"/>
              <a:t>thứ</a:t>
            </a:r>
            <a:r>
              <a:rPr lang="en-US" dirty="0"/>
              <a:t> </a:t>
            </a:r>
            <a:r>
              <a:rPr lang="en-US" dirty="0" err="1"/>
              <a:t>nhất</a:t>
            </a:r>
            <a:r>
              <a:rPr lang="en-US" dirty="0"/>
              <a:t>.</a:t>
            </a:r>
          </a:p>
          <a:p>
            <a:pPr marL="114300" indent="0">
              <a:buNone/>
            </a:pPr>
            <a:r>
              <a:rPr lang="vi-VN" dirty="0"/>
              <a:t>Một lớp không chỉ đơn giản là đẩy các biến của nó ra thông qua getters và setters. Thay vào đó, nó phơi bày các giao diện trừu tượng cho phép người dùng thao tác bản chất của dữ liệu mà không cần phải biết việc thực hiện.</a:t>
            </a:r>
            <a:endParaRPr lang="en-US" dirty="0"/>
          </a:p>
        </p:txBody>
      </p:sp>
    </p:spTree>
    <p:extLst>
      <p:ext uri="{BB962C8B-B14F-4D97-AF65-F5344CB8AC3E}">
        <p14:creationId xmlns:p14="http://schemas.microsoft.com/office/powerpoint/2010/main" val="172499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769981"/>
            <a:ext cx="5760300" cy="332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Từ</a:t>
            </a:r>
            <a:r>
              <a:rPr lang="en-US" dirty="0"/>
              <a:t> VD </a:t>
            </a:r>
            <a:r>
              <a:rPr lang="en-US" dirty="0" err="1"/>
              <a:t>cũ</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Object </a:t>
            </a:r>
            <a:r>
              <a:rPr lang="en-US" dirty="0" err="1"/>
              <a:t>và</a:t>
            </a:r>
            <a:r>
              <a:rPr lang="en-US" dirty="0"/>
              <a:t> Data </a:t>
            </a:r>
            <a:r>
              <a:rPr lang="en-US" dirty="0" err="1"/>
              <a:t>Strustures</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ẩn</a:t>
            </a:r>
            <a:r>
              <a:rPr lang="en-US" dirty="0"/>
              <a:t> </a:t>
            </a:r>
            <a:r>
              <a:rPr lang="en-US" dirty="0" err="1"/>
              <a:t>dữ</a:t>
            </a:r>
            <a:r>
              <a:rPr lang="en-US" dirty="0"/>
              <a:t> </a:t>
            </a:r>
            <a:r>
              <a:rPr lang="en-US" dirty="0" err="1"/>
              <a:t>liệu</a:t>
            </a:r>
            <a:r>
              <a:rPr lang="en-US" dirty="0"/>
              <a:t> </a:t>
            </a:r>
            <a:r>
              <a:rPr lang="vi-VN" dirty="0"/>
              <a:t>và phơi bày các chức năng hoạt động trên dữ liệu đó</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phơi</a:t>
            </a:r>
            <a:r>
              <a:rPr lang="en-US" dirty="0"/>
              <a:t> </a:t>
            </a:r>
            <a:r>
              <a:rPr lang="en-US" dirty="0" err="1"/>
              <a:t>bày</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ỹ </a:t>
            </a:r>
            <a:r>
              <a:rPr lang="en-US" dirty="0" err="1"/>
              <a:t>nghĩa</a:t>
            </a:r>
            <a:r>
              <a:rPr lang="en-US" dirty="0"/>
              <a:t>.</a:t>
            </a:r>
          </a:p>
          <a:p>
            <a:pPr marL="114300" indent="0">
              <a:buNone/>
            </a:pPr>
            <a:r>
              <a:rPr lang="en-US" dirty="0"/>
              <a:t>→ </a:t>
            </a:r>
            <a:r>
              <a:rPr lang="en-US" dirty="0" err="1"/>
              <a:t>Đó</a:t>
            </a:r>
            <a:r>
              <a:rPr lang="en-US" dirty="0"/>
              <a:t> </a:t>
            </a:r>
            <a:r>
              <a:rPr lang="en-US" dirty="0" err="1"/>
              <a:t>là</a:t>
            </a:r>
            <a:r>
              <a:rPr lang="en-US" dirty="0"/>
              <a:t> </a:t>
            </a:r>
            <a:r>
              <a:rPr lang="en-US" dirty="0" err="1"/>
              <a:t>những</a:t>
            </a:r>
            <a:r>
              <a:rPr lang="en-US" dirty="0"/>
              <a:t> </a:t>
            </a:r>
            <a:r>
              <a:rPr lang="en-US" dirty="0" err="1"/>
              <a:t>đối</a:t>
            </a:r>
            <a:r>
              <a:rPr lang="en-US" dirty="0"/>
              <a:t> </a:t>
            </a:r>
            <a:r>
              <a:rPr lang="en-US" dirty="0" err="1"/>
              <a:t>lập</a:t>
            </a:r>
            <a:r>
              <a:rPr lang="en-US" dirty="0"/>
              <a:t> </a:t>
            </a:r>
            <a:r>
              <a:rPr lang="en-US" dirty="0" err="1"/>
              <a:t>ảo</a:t>
            </a:r>
            <a:r>
              <a:rPr lang="en-US" dirty="0"/>
              <a:t> </a:t>
            </a:r>
            <a:r>
              <a:rPr lang="en-US" dirty="0" err="1"/>
              <a:t>nhưng</a:t>
            </a:r>
            <a:r>
              <a:rPr lang="en-US" dirty="0"/>
              <a:t> </a:t>
            </a:r>
            <a:r>
              <a:rPr lang="en-US" dirty="0" err="1"/>
              <a:t>mang</a:t>
            </a:r>
            <a:r>
              <a:rPr lang="en-US" dirty="0"/>
              <a:t> </a:t>
            </a:r>
            <a:r>
              <a:rPr lang="en-US" dirty="0" err="1"/>
              <a:t>những</a:t>
            </a:r>
            <a:r>
              <a:rPr lang="en-US" dirty="0"/>
              <a:t> ỹ </a:t>
            </a:r>
            <a:r>
              <a:rPr lang="en-US" dirty="0" err="1"/>
              <a:t>nghĩa</a:t>
            </a:r>
            <a:r>
              <a:rPr lang="en-US" dirty="0"/>
              <a:t> </a:t>
            </a:r>
            <a:r>
              <a:rPr lang="en-US" dirty="0" err="1"/>
              <a:t>sâu</a:t>
            </a:r>
            <a:r>
              <a:rPr lang="en-US" dirty="0"/>
              <a:t> </a:t>
            </a:r>
            <a:r>
              <a:rPr lang="en-US" dirty="0" err="1"/>
              <a:t>rộng</a:t>
            </a:r>
            <a:r>
              <a:rPr lang="en-US" dirty="0"/>
              <a:t>.</a:t>
            </a:r>
          </a:p>
        </p:txBody>
      </p:sp>
    </p:spTree>
    <p:extLst>
      <p:ext uri="{BB962C8B-B14F-4D97-AF65-F5344CB8AC3E}">
        <p14:creationId xmlns:p14="http://schemas.microsoft.com/office/powerpoint/2010/main" val="29427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Procedural Shape </a:t>
            </a:r>
          </a:p>
          <a:p>
            <a:pPr marL="114300" indent="0">
              <a:buNone/>
            </a:pPr>
            <a:r>
              <a:rPr lang="en-US" dirty="0"/>
              <a:t>public class Square { </a:t>
            </a:r>
          </a:p>
          <a:p>
            <a:pPr marL="114300" indent="0">
              <a:buNone/>
            </a:pPr>
            <a:r>
              <a:rPr lang="en-US" dirty="0"/>
              <a:t>	public Point </a:t>
            </a:r>
            <a:r>
              <a:rPr lang="en-US" dirty="0" err="1"/>
              <a:t>topLeft</a:t>
            </a:r>
            <a:r>
              <a:rPr lang="en-US" dirty="0"/>
              <a:t>; </a:t>
            </a:r>
          </a:p>
          <a:p>
            <a:pPr marL="114300" indent="0">
              <a:buNone/>
            </a:pPr>
            <a:r>
              <a:rPr lang="en-US" dirty="0"/>
              <a:t>	public double side; }</a:t>
            </a:r>
          </a:p>
          <a:p>
            <a:pPr marL="114300" indent="0">
              <a:buNone/>
            </a:pPr>
            <a:r>
              <a:rPr lang="en-US" dirty="0"/>
              <a:t>public class Geometry {</a:t>
            </a:r>
          </a:p>
          <a:p>
            <a:pPr marL="114300" indent="0">
              <a:buNone/>
            </a:pPr>
            <a:r>
              <a:rPr lang="en-US" dirty="0"/>
              <a:t>public double area(Object shape) {</a:t>
            </a:r>
          </a:p>
          <a:p>
            <a:pPr marL="571500" lvl="1" indent="0">
              <a:buNone/>
            </a:pPr>
            <a:r>
              <a:rPr lang="en-US" dirty="0"/>
              <a:t>if (shape </a:t>
            </a:r>
            <a:r>
              <a:rPr lang="en-US" dirty="0" err="1"/>
              <a:t>instanceof</a:t>
            </a:r>
            <a:r>
              <a:rPr lang="en-US" dirty="0"/>
              <a:t> Square) { </a:t>
            </a:r>
          </a:p>
          <a:p>
            <a:pPr marL="571500" lvl="1" indent="0">
              <a:buNone/>
            </a:pPr>
            <a:r>
              <a:rPr lang="en-US" dirty="0"/>
              <a:t>	Square s = (Square)shape; return </a:t>
            </a:r>
            <a:r>
              <a:rPr lang="en-US" dirty="0" err="1"/>
              <a:t>s.side</a:t>
            </a:r>
            <a:r>
              <a:rPr lang="en-US" dirty="0"/>
              <a:t> * </a:t>
            </a:r>
            <a:r>
              <a:rPr lang="en-US" dirty="0" err="1"/>
              <a:t>s.side</a:t>
            </a:r>
            <a:r>
              <a:rPr lang="en-US" dirty="0"/>
              <a:t>; </a:t>
            </a:r>
          </a:p>
          <a:p>
            <a:pPr marL="571500" lvl="1" indent="0">
              <a:buNone/>
            </a:pPr>
            <a:r>
              <a:rPr lang="en-US" dirty="0"/>
              <a:t>}</a:t>
            </a:r>
          </a:p>
          <a:p>
            <a:pPr marL="114300" indent="0">
              <a:buNone/>
            </a:pPr>
            <a:r>
              <a:rPr lang="en-US" dirty="0"/>
              <a:t>}</a:t>
            </a:r>
          </a:p>
        </p:txBody>
      </p:sp>
    </p:spTree>
    <p:extLst>
      <p:ext uri="{BB962C8B-B14F-4D97-AF65-F5344CB8AC3E}">
        <p14:creationId xmlns:p14="http://schemas.microsoft.com/office/powerpoint/2010/main" val="110845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5760300" cy="2923463"/>
          </a:xfrm>
          <a:prstGeom prst="rect">
            <a:avLst/>
          </a:prstGeom>
        </p:spPr>
        <p:txBody>
          <a:bodyPr spcFirstLastPara="1" wrap="square" lIns="91425" tIns="91425" rIns="91425" bIns="91425" anchor="t" anchorCtr="0">
            <a:noAutofit/>
          </a:bodyPr>
          <a:lstStyle/>
          <a:p>
            <a:pPr marL="101600" lvl="0" indent="0" algn="l" rtl="0">
              <a:spcBef>
                <a:spcPts val="600"/>
              </a:spcBef>
              <a:spcAft>
                <a:spcPts val="0"/>
              </a:spcAft>
              <a:buSzPts val="2000"/>
              <a:buNone/>
            </a:pPr>
            <a:br>
              <a:rPr lang="en-US"/>
            </a:br>
            <a:endParaRPr/>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1693333"/>
            <a:ext cx="6676628" cy="3396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err="1"/>
              <a:t>Nhìn</a:t>
            </a:r>
            <a:r>
              <a:rPr lang="en-US" dirty="0"/>
              <a:t> </a:t>
            </a:r>
            <a:r>
              <a:rPr lang="en-US" dirty="0" err="1"/>
              <a:t>vào</a:t>
            </a:r>
            <a:r>
              <a:rPr lang="en-US" dirty="0"/>
              <a:t> VD </a:t>
            </a:r>
            <a:r>
              <a:rPr lang="en-US" dirty="0" err="1"/>
              <a:t>trên</a:t>
            </a:r>
            <a:r>
              <a:rPr lang="en-US" dirty="0"/>
              <a:t> </a:t>
            </a:r>
            <a:r>
              <a:rPr lang="en-US" dirty="0" err="1"/>
              <a:t>nếu</a:t>
            </a:r>
            <a:r>
              <a:rPr lang="en-US" dirty="0"/>
              <a:t> ta </a:t>
            </a:r>
            <a:r>
              <a:rPr lang="en-US" dirty="0" err="1"/>
              <a:t>thêm</a:t>
            </a:r>
            <a:r>
              <a:rPr lang="en-US" dirty="0"/>
              <a:t> </a:t>
            </a:r>
            <a:r>
              <a:rPr lang="en-US" dirty="0" err="1"/>
              <a:t>một</a:t>
            </a:r>
            <a:r>
              <a:rPr lang="en-US" dirty="0"/>
              <a:t> </a:t>
            </a:r>
            <a:r>
              <a:rPr lang="en-US" dirty="0" err="1"/>
              <a:t>hàm</a:t>
            </a:r>
            <a:r>
              <a:rPr lang="en-US" dirty="0"/>
              <a:t> </a:t>
            </a:r>
            <a:r>
              <a:rPr lang="vi-VN" i="1" dirty="0"/>
              <a:t>perimeter()</a:t>
            </a:r>
            <a:r>
              <a:rPr lang="vi-VN" dirty="0"/>
              <a:t> được thêm vào </a:t>
            </a:r>
            <a:r>
              <a:rPr lang="vi-VN" i="1" dirty="0"/>
              <a:t>Geometry</a:t>
            </a:r>
            <a:r>
              <a:rPr lang="en-US" i="1" dirty="0"/>
              <a:t>. </a:t>
            </a:r>
            <a:r>
              <a:rPr lang="en-US" i="1" dirty="0" err="1"/>
              <a:t>Thì</a:t>
            </a:r>
            <a:r>
              <a:rPr lang="en-US" i="1" dirty="0"/>
              <a:t> </a:t>
            </a:r>
            <a:r>
              <a:rPr lang="en-US" i="1" dirty="0" err="1"/>
              <a:t>các</a:t>
            </a:r>
            <a:r>
              <a:rPr lang="en-US" i="1" dirty="0"/>
              <a:t> shape classes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 </a:t>
            </a:r>
            <a:r>
              <a:rPr lang="en-US" i="1" dirty="0" err="1"/>
              <a:t>Bất</a:t>
            </a:r>
            <a:r>
              <a:rPr lang="en-US" i="1" dirty="0"/>
              <a:t> </a:t>
            </a:r>
            <a:r>
              <a:rPr lang="en-US" i="1" dirty="0" err="1"/>
              <a:t>kì</a:t>
            </a:r>
            <a:r>
              <a:rPr lang="en-US" i="1" dirty="0"/>
              <a:t> </a:t>
            </a:r>
            <a:r>
              <a:rPr lang="en-US" i="1" dirty="0" err="1"/>
              <a:t>lớp</a:t>
            </a:r>
            <a:r>
              <a:rPr lang="en-US" i="1" dirty="0"/>
              <a:t> </a:t>
            </a:r>
            <a:r>
              <a:rPr lang="en-US" i="1" dirty="0" err="1"/>
              <a:t>nào</a:t>
            </a:r>
            <a:r>
              <a:rPr lang="en-US" i="1" dirty="0"/>
              <a:t> </a:t>
            </a:r>
            <a:r>
              <a:rPr lang="en-US" i="1" dirty="0" err="1"/>
              <a:t>khác</a:t>
            </a:r>
            <a:r>
              <a:rPr lang="en-US" i="1" dirty="0"/>
              <a:t> </a:t>
            </a:r>
            <a:r>
              <a:rPr lang="en-US" i="1" dirty="0" err="1"/>
              <a:t>phụ</a:t>
            </a:r>
            <a:r>
              <a:rPr lang="en-US" i="1" dirty="0"/>
              <a:t> </a:t>
            </a:r>
            <a:r>
              <a:rPr lang="en-US" i="1" dirty="0" err="1"/>
              <a:t>thuộc</a:t>
            </a:r>
            <a:r>
              <a:rPr lang="en-US" i="1" dirty="0"/>
              <a:t> </a:t>
            </a:r>
            <a:r>
              <a:rPr lang="en-US" i="1" dirty="0" err="1"/>
              <a:t>vào</a:t>
            </a:r>
            <a:r>
              <a:rPr lang="en-US" i="1" dirty="0"/>
              <a:t> shape classes </a:t>
            </a:r>
            <a:r>
              <a:rPr lang="en-US" i="1" dirty="0" err="1"/>
              <a:t>cũng</a:t>
            </a:r>
            <a:r>
              <a:rPr lang="en-US" i="1" dirty="0"/>
              <a:t> </a:t>
            </a:r>
            <a:r>
              <a:rPr lang="en-US" i="1" dirty="0" err="1"/>
              <a:t>sẽ</a:t>
            </a:r>
            <a:r>
              <a:rPr lang="en-US" i="1" dirty="0"/>
              <a:t> </a:t>
            </a:r>
            <a:r>
              <a:rPr lang="en-US" i="1" dirty="0" err="1"/>
              <a:t>không</a:t>
            </a:r>
            <a:r>
              <a:rPr lang="en-US" i="1" dirty="0"/>
              <a:t> </a:t>
            </a:r>
            <a:r>
              <a:rPr lang="en-US" i="1" dirty="0" err="1"/>
              <a:t>bị</a:t>
            </a:r>
            <a:r>
              <a:rPr lang="en-US" i="1" dirty="0"/>
              <a:t> </a:t>
            </a:r>
            <a:r>
              <a:rPr lang="en-US" i="1" dirty="0" err="1"/>
              <a:t>ảnh</a:t>
            </a:r>
            <a:r>
              <a:rPr lang="en-US" i="1" dirty="0"/>
              <a:t> </a:t>
            </a:r>
            <a:r>
              <a:rPr lang="en-US" i="1" dirty="0" err="1"/>
              <a:t>hưởng</a:t>
            </a:r>
            <a:r>
              <a:rPr lang="en-US" i="1" dirty="0"/>
              <a:t>.</a:t>
            </a:r>
          </a:p>
          <a:p>
            <a:pPr marL="114300" indent="0">
              <a:buNone/>
            </a:pPr>
            <a:endParaRPr lang="en-US" i="1" dirty="0"/>
          </a:p>
          <a:p>
            <a:pPr marL="114300" indent="0">
              <a:buNone/>
            </a:pPr>
            <a:r>
              <a:rPr lang="en-US" i="1" dirty="0" err="1"/>
              <a:t>Nhưng</a:t>
            </a:r>
            <a:r>
              <a:rPr lang="en-US" i="1" dirty="0"/>
              <a:t> </a:t>
            </a:r>
            <a:r>
              <a:rPr lang="en-US" i="1" dirty="0" err="1"/>
              <a:t>nếu</a:t>
            </a:r>
            <a:r>
              <a:rPr lang="en-US" i="1" dirty="0"/>
              <a:t> ta </a:t>
            </a:r>
            <a:r>
              <a:rPr lang="en-US" i="1" dirty="0" err="1"/>
              <a:t>thêm</a:t>
            </a:r>
            <a:r>
              <a:rPr lang="en-US" i="1" dirty="0"/>
              <a:t> </a:t>
            </a:r>
            <a:r>
              <a:rPr lang="en-US" i="1" dirty="0" err="1"/>
              <a:t>một</a:t>
            </a:r>
            <a:r>
              <a:rPr lang="en-US" i="1" dirty="0"/>
              <a:t> shape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thì</a:t>
            </a:r>
            <a:r>
              <a:rPr lang="en-US" i="1" dirty="0"/>
              <a:t> </a:t>
            </a:r>
            <a:r>
              <a:rPr lang="en-US" i="1" dirty="0" err="1"/>
              <a:t>phải</a:t>
            </a:r>
            <a:r>
              <a:rPr lang="en-US" i="1" dirty="0"/>
              <a:t> </a:t>
            </a:r>
            <a:r>
              <a:rPr lang="en-US" i="1" dirty="0" err="1"/>
              <a:t>thay</a:t>
            </a:r>
            <a:r>
              <a:rPr lang="en-US" i="1" dirty="0"/>
              <a:t> </a:t>
            </a:r>
            <a:r>
              <a:rPr lang="en-US" i="1" dirty="0" err="1"/>
              <a:t>đổi</a:t>
            </a:r>
            <a:r>
              <a:rPr lang="en-US" i="1" dirty="0"/>
              <a:t> </a:t>
            </a:r>
            <a:r>
              <a:rPr lang="en-US" i="1" dirty="0" err="1"/>
              <a:t>tất</a:t>
            </a:r>
            <a:r>
              <a:rPr lang="en-US" i="1" dirty="0"/>
              <a:t> </a:t>
            </a:r>
            <a:r>
              <a:rPr lang="en-US" i="1" dirty="0" err="1"/>
              <a:t>cả</a:t>
            </a:r>
            <a:r>
              <a:rPr lang="en-US" i="1" dirty="0"/>
              <a:t> </a:t>
            </a:r>
            <a:r>
              <a:rPr lang="en-US" i="1" dirty="0" err="1"/>
              <a:t>chức</a:t>
            </a:r>
            <a:r>
              <a:rPr lang="en-US" i="1" dirty="0"/>
              <a:t> </a:t>
            </a:r>
            <a:r>
              <a:rPr lang="en-US" i="1" dirty="0" err="1"/>
              <a:t>năng</a:t>
            </a:r>
            <a:r>
              <a:rPr lang="en-US" i="1" dirty="0"/>
              <a:t> </a:t>
            </a:r>
            <a:r>
              <a:rPr lang="en-US" i="1" dirty="0" err="1"/>
              <a:t>trong</a:t>
            </a:r>
            <a:r>
              <a:rPr lang="en-US" i="1" dirty="0"/>
              <a:t> Geometry </a:t>
            </a:r>
            <a:r>
              <a:rPr lang="en-US" i="1" dirty="0" err="1"/>
              <a:t>để</a:t>
            </a:r>
            <a:r>
              <a:rPr lang="en-US" i="1" dirty="0"/>
              <a:t> </a:t>
            </a:r>
            <a:r>
              <a:rPr lang="en-US" i="1" dirty="0" err="1"/>
              <a:t>đối</a:t>
            </a:r>
            <a:r>
              <a:rPr lang="en-US" i="1" dirty="0"/>
              <a:t> </a:t>
            </a:r>
            <a:r>
              <a:rPr lang="en-US" i="1" dirty="0" err="1"/>
              <a:t>phó</a:t>
            </a:r>
            <a:r>
              <a:rPr lang="en-US" i="1" dirty="0"/>
              <a:t> </a:t>
            </a:r>
            <a:r>
              <a:rPr lang="en-US" i="1" dirty="0" err="1"/>
              <a:t>với</a:t>
            </a:r>
            <a:r>
              <a:rPr lang="en-US" i="1" dirty="0"/>
              <a:t> </a:t>
            </a:r>
            <a:r>
              <a:rPr lang="en-US" i="1" dirty="0" err="1"/>
              <a:t>nó</a:t>
            </a:r>
            <a:r>
              <a:rPr lang="en-US" i="1" dirty="0"/>
              <a:t>.</a:t>
            </a:r>
          </a:p>
          <a:p>
            <a:pPr marL="114300" indent="0">
              <a:buNone/>
            </a:pPr>
            <a:endParaRPr lang="en-US" i="1" dirty="0"/>
          </a:p>
          <a:p>
            <a:pPr marL="114300" indent="0">
              <a:buNone/>
            </a:pPr>
            <a:endParaRPr lang="en-US" dirty="0"/>
          </a:p>
        </p:txBody>
      </p:sp>
    </p:spTree>
    <p:extLst>
      <p:ext uri="{BB962C8B-B14F-4D97-AF65-F5344CB8AC3E}">
        <p14:creationId xmlns:p14="http://schemas.microsoft.com/office/powerpoint/2010/main" val="375856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838668" y="53251"/>
            <a:ext cx="5760300" cy="680700"/>
          </a:xfrm>
          <a:prstGeom prst="rect">
            <a:avLst/>
          </a:prstGeom>
        </p:spPr>
        <p:txBody>
          <a:bodyPr spcFirstLastPara="1" wrap="square" lIns="91425" tIns="91425" rIns="91425" bIns="91425" anchor="b" anchorCtr="0">
            <a:noAutofit/>
          </a:bodyPr>
          <a:lstStyle/>
          <a:p>
            <a:pPr lvl="0" algn="ctr"/>
            <a:r>
              <a:rPr lang="en-US" dirty="0"/>
              <a:t>Object and Data Structures</a:t>
            </a: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 name="Google Shape;203;p17">
            <a:extLst>
              <a:ext uri="{FF2B5EF4-FFF2-40B4-BE49-F238E27FC236}">
                <a16:creationId xmlns:a16="http://schemas.microsoft.com/office/drawing/2014/main" id="{8AC40689-2640-478A-8A1D-675B2849EB22}"/>
              </a:ext>
            </a:extLst>
          </p:cNvPr>
          <p:cNvSpPr txBox="1">
            <a:spLocks noGrp="1"/>
          </p:cNvSpPr>
          <p:nvPr>
            <p:ph type="body" idx="1"/>
          </p:nvPr>
        </p:nvSpPr>
        <p:spPr>
          <a:xfrm>
            <a:off x="1031425" y="1827130"/>
            <a:ext cx="7347188" cy="2923463"/>
          </a:xfrm>
          <a:prstGeom prst="rect">
            <a:avLst/>
          </a:prstGeom>
        </p:spPr>
        <p:txBody>
          <a:bodyPr spcFirstLastPara="1" wrap="square" lIns="91425" tIns="91425" rIns="91425" bIns="91425" anchor="t" anchorCtr="0">
            <a:noAutofit/>
          </a:bodyPr>
          <a:lstStyle/>
          <a:p>
            <a:pPr marL="101600" indent="0">
              <a:buSzPts val="2000"/>
              <a:buNone/>
            </a:pPr>
            <a:r>
              <a:rPr lang="vi-VN" dirty="0"/>
              <a:t>Bây giờ hãy xem xét giải pháp hướng đối tượng</a:t>
            </a:r>
            <a:r>
              <a:rPr lang="en-US" dirty="0"/>
              <a:t>:</a:t>
            </a:r>
          </a:p>
          <a:p>
            <a:pPr marL="101600" lvl="0" indent="0" algn="l" rtl="0">
              <a:spcBef>
                <a:spcPts val="600"/>
              </a:spcBef>
              <a:spcAft>
                <a:spcPts val="0"/>
              </a:spcAft>
              <a:buSzPts val="2000"/>
              <a:buNone/>
            </a:pPr>
            <a:br>
              <a:rPr lang="en-US" dirty="0"/>
            </a:br>
            <a:endParaRPr dirty="0"/>
          </a:p>
        </p:txBody>
      </p:sp>
      <p:sp>
        <p:nvSpPr>
          <p:cNvPr id="14" name="Google Shape;172;p13">
            <a:extLst>
              <a:ext uri="{FF2B5EF4-FFF2-40B4-BE49-F238E27FC236}">
                <a16:creationId xmlns:a16="http://schemas.microsoft.com/office/drawing/2014/main" id="{370E5D3B-6109-46A0-A864-BAC62C6565D9}"/>
              </a:ext>
            </a:extLst>
          </p:cNvPr>
          <p:cNvSpPr txBox="1">
            <a:spLocks/>
          </p:cNvSpPr>
          <p:nvPr/>
        </p:nvSpPr>
        <p:spPr>
          <a:xfrm>
            <a:off x="1031425" y="1089281"/>
            <a:ext cx="5760300" cy="68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2400" dirty="0"/>
              <a:t>Data/Object Anti-Symmetry</a:t>
            </a:r>
          </a:p>
        </p:txBody>
      </p:sp>
      <p:sp>
        <p:nvSpPr>
          <p:cNvPr id="8" name="Google Shape;203;p17">
            <a:extLst>
              <a:ext uri="{FF2B5EF4-FFF2-40B4-BE49-F238E27FC236}">
                <a16:creationId xmlns:a16="http://schemas.microsoft.com/office/drawing/2014/main" id="{448543F2-362B-4143-8E57-A691DF7D595A}"/>
              </a:ext>
            </a:extLst>
          </p:cNvPr>
          <p:cNvSpPr txBox="1">
            <a:spLocks/>
          </p:cNvSpPr>
          <p:nvPr/>
        </p:nvSpPr>
        <p:spPr>
          <a:xfrm>
            <a:off x="1031425" y="2323253"/>
            <a:ext cx="3330602"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Polymorphic Shapes</a:t>
            </a:r>
          </a:p>
          <a:p>
            <a:pPr marL="114300" indent="0">
              <a:buNone/>
            </a:pPr>
            <a:r>
              <a:rPr lang="en-US" dirty="0"/>
              <a:t>public class Square implements Shape { </a:t>
            </a:r>
          </a:p>
          <a:p>
            <a:pPr marL="571500" lvl="1" indent="0">
              <a:buNone/>
            </a:pPr>
            <a:r>
              <a:rPr lang="en-US" dirty="0"/>
              <a:t>private Point </a:t>
            </a:r>
            <a:r>
              <a:rPr lang="en-US" dirty="0" err="1"/>
              <a:t>topLeft</a:t>
            </a:r>
            <a:r>
              <a:rPr lang="en-US" dirty="0"/>
              <a:t>; </a:t>
            </a:r>
          </a:p>
          <a:p>
            <a:pPr marL="571500" lvl="1" indent="0">
              <a:buNone/>
            </a:pPr>
            <a:r>
              <a:rPr lang="en-US" dirty="0"/>
              <a:t>private double side; </a:t>
            </a:r>
          </a:p>
          <a:p>
            <a:pPr marL="571500" lvl="1" indent="0">
              <a:buNone/>
            </a:pPr>
            <a:r>
              <a:rPr lang="en-US" dirty="0"/>
              <a:t>public double area() {</a:t>
            </a:r>
          </a:p>
          <a:p>
            <a:pPr marL="571500" lvl="1" indent="0">
              <a:buNone/>
            </a:pPr>
            <a:r>
              <a:rPr lang="en-US" dirty="0"/>
              <a:t>	 return side*side;</a:t>
            </a:r>
          </a:p>
          <a:p>
            <a:pPr marL="571500" lvl="1" indent="0">
              <a:buNone/>
            </a:pPr>
            <a:r>
              <a:rPr lang="en-US" dirty="0"/>
              <a:t>	} </a:t>
            </a:r>
          </a:p>
          <a:p>
            <a:pPr marL="571500" lvl="1" indent="0">
              <a:buNone/>
            </a:pPr>
            <a:r>
              <a:rPr lang="en-US" dirty="0"/>
              <a:t>}</a:t>
            </a:r>
            <a:endParaRPr lang="en-US" i="1" dirty="0"/>
          </a:p>
        </p:txBody>
      </p:sp>
      <p:sp>
        <p:nvSpPr>
          <p:cNvPr id="7" name="Google Shape;203;p17">
            <a:extLst>
              <a:ext uri="{FF2B5EF4-FFF2-40B4-BE49-F238E27FC236}">
                <a16:creationId xmlns:a16="http://schemas.microsoft.com/office/drawing/2014/main" id="{448543F2-362B-4143-8E57-A691DF7D595A}"/>
              </a:ext>
            </a:extLst>
          </p:cNvPr>
          <p:cNvSpPr txBox="1">
            <a:spLocks/>
          </p:cNvSpPr>
          <p:nvPr/>
        </p:nvSpPr>
        <p:spPr>
          <a:xfrm>
            <a:off x="4516305" y="2323253"/>
            <a:ext cx="3862308" cy="2766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1pPr>
            <a:lvl2pPr marL="914400" marR="0" lvl="1" indent="-342900" algn="l" rtl="0">
              <a:lnSpc>
                <a:spcPct val="100000"/>
              </a:lnSpc>
              <a:spcBef>
                <a:spcPts val="0"/>
              </a:spcBef>
              <a:spcAft>
                <a:spcPts val="0"/>
              </a:spcAft>
              <a:buClr>
                <a:srgbClr val="4BB5D9"/>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2pPr>
            <a:lvl3pPr marL="1371600" marR="0" lvl="2"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3pPr>
            <a:lvl4pPr marL="1828800" marR="0" lvl="3"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4pPr>
            <a:lvl5pPr marL="2286000" marR="0" lvl="4"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5pPr>
            <a:lvl6pPr marL="2743200" marR="0" lvl="5"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6pPr>
            <a:lvl7pPr marL="3200400" marR="0" lvl="6"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7pPr>
            <a:lvl8pPr marL="3657600" marR="0" lvl="7"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8pPr>
            <a:lvl9pPr marL="4114800" marR="0" lvl="8" indent="-342900" algn="l" rtl="0">
              <a:lnSpc>
                <a:spcPct val="100000"/>
              </a:lnSpc>
              <a:spcBef>
                <a:spcPts val="0"/>
              </a:spcBef>
              <a:spcAft>
                <a:spcPts val="0"/>
              </a:spcAft>
              <a:buClr>
                <a:srgbClr val="607896"/>
              </a:buClr>
              <a:buSzPts val="1800"/>
              <a:buFont typeface="Roboto Condensed"/>
              <a:buChar char="■"/>
              <a:defRPr sz="1800" b="0" i="0" u="none" strike="noStrike" cap="none">
                <a:solidFill>
                  <a:srgbClr val="607896"/>
                </a:solidFill>
                <a:latin typeface="Roboto Condensed"/>
                <a:ea typeface="Roboto Condensed"/>
                <a:cs typeface="Roboto Condensed"/>
                <a:sym typeface="Roboto Condensed"/>
              </a:defRPr>
            </a:lvl9pPr>
          </a:lstStyle>
          <a:p>
            <a:pPr marL="114300" indent="0">
              <a:buNone/>
            </a:pPr>
            <a:r>
              <a:rPr lang="en-US" dirty="0"/>
              <a:t>public class Circle implements Shape {</a:t>
            </a:r>
          </a:p>
          <a:p>
            <a:pPr marL="571500" lvl="1" indent="0">
              <a:buNone/>
            </a:pPr>
            <a:r>
              <a:rPr lang="en-US" dirty="0"/>
              <a:t>private Point center; </a:t>
            </a:r>
          </a:p>
          <a:p>
            <a:pPr marL="571500" lvl="1" indent="0">
              <a:buNone/>
            </a:pPr>
            <a:r>
              <a:rPr lang="en-US" dirty="0"/>
              <a:t>private double radius;</a:t>
            </a:r>
          </a:p>
          <a:p>
            <a:pPr marL="571500" lvl="1" indent="0">
              <a:buNone/>
            </a:pPr>
            <a:r>
              <a:rPr lang="en-US" dirty="0"/>
              <a:t>public final double PI = 3.1415; </a:t>
            </a:r>
          </a:p>
          <a:p>
            <a:pPr marL="571500" lvl="1" indent="0">
              <a:buNone/>
            </a:pPr>
            <a:r>
              <a:rPr lang="en-US" dirty="0"/>
              <a:t>public double area() { </a:t>
            </a:r>
          </a:p>
          <a:p>
            <a:pPr marL="571500" lvl="1" indent="0">
              <a:buNone/>
            </a:pPr>
            <a:r>
              <a:rPr lang="en-US" dirty="0"/>
              <a:t>	return PI * radius * radius; </a:t>
            </a:r>
          </a:p>
          <a:p>
            <a:pPr marL="571500" lvl="1" indent="0">
              <a:buNone/>
            </a:pPr>
            <a:r>
              <a:rPr lang="en-US" dirty="0"/>
              <a:t>}</a:t>
            </a:r>
          </a:p>
          <a:p>
            <a:pPr marL="114300" indent="0">
              <a:buNone/>
            </a:pPr>
            <a:r>
              <a:rPr lang="en-US" dirty="0"/>
              <a:t> }</a:t>
            </a:r>
          </a:p>
        </p:txBody>
      </p:sp>
    </p:spTree>
    <p:extLst>
      <p:ext uri="{BB962C8B-B14F-4D97-AF65-F5344CB8AC3E}">
        <p14:creationId xmlns:p14="http://schemas.microsoft.com/office/powerpoint/2010/main" val="4205153477"/>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2042</Words>
  <Application>Microsoft Office PowerPoint</Application>
  <PresentationFormat>Trình chiếu Trên màn hình (16:9)</PresentationFormat>
  <Paragraphs>297</Paragraphs>
  <Slides>44</Slides>
  <Notes>42</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44</vt:i4>
      </vt:variant>
    </vt:vector>
  </HeadingPairs>
  <TitlesOfParts>
    <vt:vector size="48" baseType="lpstr">
      <vt:lpstr>Roboto Condensed</vt:lpstr>
      <vt:lpstr>Oswald</vt:lpstr>
      <vt:lpstr>Arial</vt:lpstr>
      <vt:lpstr>Wolsey template</vt:lpstr>
      <vt:lpstr>CLEAN CODE</vt:lpstr>
      <vt:lpstr>NỘI DUNG TRÌNH BÀY</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Object and Data Structures</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Error Handling</vt:lpstr>
      <vt:lpstr>BOUNDARIES</vt:lpstr>
      <vt:lpstr>BOUNDARIES</vt:lpstr>
      <vt:lpstr>BOUNDARIES</vt:lpstr>
      <vt:lpstr>UNIT TESTS</vt:lpstr>
      <vt:lpstr>CLASSES</vt:lpstr>
      <vt:lpstr>CLASSES</vt:lpstr>
      <vt:lpstr>CLASSES</vt:lpstr>
      <vt:lpstr>CLASSES</vt:lpstr>
      <vt:lpstr>CLASSES</vt:lpstr>
      <vt:lpstr>CLASSES</vt:lpstr>
      <vt:lpstr>CLASSES</vt:lpstr>
      <vt:lpstr>CLASSES</vt:lpstr>
      <vt:lpstr>CLASSES</vt:lpstr>
      <vt:lpstr>EMERGENCE</vt:lpstr>
      <vt:lpstr>EMERGENCE</vt:lpstr>
      <vt:lpstr>EMERGENCE</vt:lpstr>
      <vt:lpstr>EMERGENCE</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84942</dc:creator>
  <cp:lastModifiedBy>DANG NGOC DUY</cp:lastModifiedBy>
  <cp:revision>53</cp:revision>
  <dcterms:modified xsi:type="dcterms:W3CDTF">2020-07-08T10:44:26Z</dcterms:modified>
</cp:coreProperties>
</file>