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368" r:id="rId2"/>
    <p:sldId id="326" r:id="rId3"/>
    <p:sldId id="369" r:id="rId4"/>
    <p:sldId id="370" r:id="rId5"/>
    <p:sldId id="371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</p:sldIdLst>
  <p:sldSz cx="9144000" cy="5143500" type="screen16x9"/>
  <p:notesSz cx="6858000" cy="9144000"/>
  <p:embeddedFontLst>
    <p:embeddedFont>
      <p:font typeface="Oswald" panose="020B0604020202020204" charset="0"/>
      <p:regular r:id="rId24"/>
      <p:bold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32DC8-5A0D-4294-A40C-238ED1B8C798}">
  <a:tblStyle styleId="{E9532DC8-5A0D-4294-A40C-238ED1B8C7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300" autoAdjust="0"/>
  </p:normalViewPr>
  <p:slideViewPr>
    <p:cSldViewPr snapToGrid="0">
      <p:cViewPr varScale="1">
        <p:scale>
          <a:sx n="143" d="100"/>
          <a:sy n="143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636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2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497450" y="59437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691849" y="1187437"/>
            <a:ext cx="5892291" cy="3956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dirty="0" err="1"/>
              <a:t>Autowiring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đưa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en-US" dirty="0"/>
              <a:t>.</a:t>
            </a:r>
          </a:p>
          <a:p>
            <a:pPr marL="101600" lvl="0" indent="0">
              <a:buNone/>
            </a:pP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cách</a:t>
            </a:r>
            <a:r>
              <a:rPr lang="en-US" dirty="0"/>
              <a:t> dung </a:t>
            </a:r>
            <a:r>
              <a:rPr lang="en-US" dirty="0" err="1"/>
              <a:t>Autowiring</a:t>
            </a:r>
            <a:r>
              <a:rPr lang="en-US" dirty="0"/>
              <a:t>:</a:t>
            </a:r>
          </a:p>
          <a:p>
            <a:r>
              <a:rPr lang="en-US" dirty="0"/>
              <a:t>no</a:t>
            </a:r>
          </a:p>
          <a:p>
            <a:pPr fontAlgn="base"/>
            <a:r>
              <a:rPr lang="en-US" dirty="0" err="1"/>
              <a:t>byName</a:t>
            </a:r>
            <a:endParaRPr lang="en-US" dirty="0"/>
          </a:p>
          <a:p>
            <a:pPr fontAlgn="base"/>
            <a:r>
              <a:rPr lang="en-US" dirty="0" err="1"/>
              <a:t>byType</a:t>
            </a:r>
            <a:endParaRPr lang="en-US" dirty="0"/>
          </a:p>
          <a:p>
            <a:pPr fontAlgn="base"/>
            <a:r>
              <a:rPr lang="en-US" dirty="0"/>
              <a:t>Constructor</a:t>
            </a:r>
          </a:p>
          <a:p>
            <a:pPr fontAlgn="base"/>
            <a:r>
              <a:rPr lang="en-US" dirty="0"/>
              <a:t>autodetect</a:t>
            </a:r>
          </a:p>
          <a:p>
            <a:endParaRPr lang="en-US" dirty="0"/>
          </a:p>
          <a:p>
            <a:pPr marL="10160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3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286690" y="132856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/>
              <a:t>Spring - Java Based Configuration</a:t>
            </a:r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91849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@Configuration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Annotation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Class 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 Spring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 Bean.</a:t>
            </a:r>
          </a:p>
          <a:p>
            <a:r>
              <a:rPr lang="en-US" dirty="0"/>
              <a:t>@Bean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Annotation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 method 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 Spring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Bean 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 Bean 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 Context.</a:t>
            </a:r>
          </a:p>
          <a:p>
            <a:r>
              <a:rPr lang="en-US" dirty="0"/>
              <a:t>@Bean 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 @Configuration</a:t>
            </a:r>
          </a:p>
          <a:p>
            <a:pPr marL="101600" indent="0">
              <a:buFont typeface="Roboto Condensed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286690" y="132856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/>
              <a:t>Spring - Java Based Configuration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38F7FE6-1C58-45BA-8E68-9F7DAB2020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62982" y="1527092"/>
            <a:ext cx="5657850" cy="6000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D57A081-B0C0-4EB2-AEF4-90C5481BE1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67894" y="2763029"/>
            <a:ext cx="3248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91849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fontAlgn="base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Class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object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>
                <a:solidFill>
                  <a:srgbClr val="FF0000"/>
                </a:solidFill>
              </a:rPr>
              <a:t> Event </a:t>
            </a:r>
            <a:r>
              <a:rPr lang="en-US" dirty="0"/>
              <a:t>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hay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Listener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ném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Listener</a:t>
            </a:r>
            <a:r>
              <a:rPr lang="en-US" dirty="0"/>
              <a:t> 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Pushlisher</a:t>
            </a:r>
            <a:endParaRPr lang="en-US" dirty="0">
              <a:solidFill>
                <a:srgbClr val="FF0000"/>
              </a:solidFill>
            </a:endParaRPr>
          </a:p>
          <a:p>
            <a:pPr marL="101600" indent="0">
              <a:buFont typeface="Roboto Condensed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1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E05FFC0-2060-45A7-B5EE-787FB424F1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541" y="1827131"/>
            <a:ext cx="3731386" cy="195061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C408B6E-0565-449F-BF7A-E700578EAB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1325" y="1526155"/>
            <a:ext cx="4994159" cy="2405097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9081F73-4BC1-4AB0-B360-6F5A4F1EFD2D}"/>
              </a:ext>
            </a:extLst>
          </p:cNvPr>
          <p:cNvSpPr txBox="1"/>
          <p:nvPr/>
        </p:nvSpPr>
        <p:spPr>
          <a:xfrm>
            <a:off x="540630" y="4369021"/>
            <a:ext cx="6794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để</a:t>
            </a:r>
            <a:r>
              <a:rPr lang="en-US" sz="1300" dirty="0"/>
              <a:t> </a:t>
            </a:r>
            <a:r>
              <a:rPr lang="en-US" sz="1300" dirty="0" err="1"/>
              <a:t>bắn</a:t>
            </a:r>
            <a:r>
              <a:rPr lang="en-US" sz="1300" dirty="0"/>
              <a:t> ra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kiện</a:t>
            </a:r>
            <a:r>
              <a:rPr lang="en-US" sz="1300" dirty="0"/>
              <a:t> </a:t>
            </a:r>
            <a:r>
              <a:rPr lang="en-US" sz="1300" dirty="0" err="1"/>
              <a:t>chúng</a:t>
            </a:r>
            <a:r>
              <a:rPr lang="en-US" sz="1300" dirty="0"/>
              <a:t> ta </a:t>
            </a:r>
            <a:r>
              <a:rPr lang="en-US" sz="1300" dirty="0" err="1"/>
              <a:t>sử</a:t>
            </a:r>
            <a:r>
              <a:rPr lang="en-US" sz="1300" dirty="0"/>
              <a:t> </a:t>
            </a:r>
            <a:r>
              <a:rPr lang="en-US" sz="1300" dirty="0" err="1"/>
              <a:t>dụng</a:t>
            </a:r>
            <a:r>
              <a:rPr lang="en-US" sz="1300" dirty="0"/>
              <a:t> </a:t>
            </a:r>
            <a:r>
              <a:rPr lang="en-US" sz="1300" dirty="0" err="1"/>
              <a:t>đối</a:t>
            </a:r>
            <a:r>
              <a:rPr lang="en-US" sz="1300" dirty="0"/>
              <a:t> </a:t>
            </a:r>
            <a:r>
              <a:rPr lang="en-US" sz="1300" dirty="0" err="1"/>
              <a:t>tượng</a:t>
            </a:r>
            <a:r>
              <a:rPr lang="en-US" sz="1300" dirty="0"/>
              <a:t> </a:t>
            </a:r>
            <a:r>
              <a:rPr lang="en-US" sz="1300" dirty="0" err="1"/>
              <a:t>ApplicationEventPublisher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5186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4726C2C-E5EF-4F2F-BCDD-52E3313D77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518285"/>
            <a:ext cx="5943600" cy="105346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02095A3-B6B9-46D3-81B8-31A249766B9D}"/>
              </a:ext>
            </a:extLst>
          </p:cNvPr>
          <p:cNvSpPr txBox="1"/>
          <p:nvPr/>
        </p:nvSpPr>
        <p:spPr>
          <a:xfrm>
            <a:off x="1708659" y="2956782"/>
            <a:ext cx="558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do </a:t>
            </a:r>
            <a:r>
              <a:rPr lang="en-US" dirty="0" err="1"/>
              <a:t>ApplicationEventPublisher</a:t>
            </a:r>
            <a:r>
              <a:rPr lang="en-US" dirty="0"/>
              <a:t> </a:t>
            </a:r>
            <a:r>
              <a:rPr lang="en-US" dirty="0" err="1"/>
              <a:t>bắn</a:t>
            </a:r>
            <a:r>
              <a:rPr lang="en-US" dirty="0"/>
              <a:t> ra,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ApplicationListener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9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6C90B77-DA3B-4F88-A997-C653A7762B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3969" y="1417955"/>
            <a:ext cx="5534790" cy="1925946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43C6167-B321-4662-8EA6-0C89C1C9B7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73969" y="3095765"/>
            <a:ext cx="4152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AOP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25854" y="867591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fontAlgn="base"/>
            <a:r>
              <a:rPr lang="en-US" dirty="0"/>
              <a:t>Aspect Oriented Programming (</a:t>
            </a:r>
            <a:r>
              <a:rPr lang="en-US" dirty="0" err="1"/>
              <a:t>AOP</a:t>
            </a:r>
            <a:r>
              <a:rPr lang="en-US" dirty="0"/>
              <a:t>)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)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moudule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Khi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1 module.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12D1954-19E4-4045-9F5F-1B378F8BED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2524" y="3191141"/>
            <a:ext cx="4312185" cy="16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AOP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25854" y="1481113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 fontAlgn="base"/>
            <a:r>
              <a:rPr lang="en-US" dirty="0"/>
              <a:t>Join point: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method (method execution),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excpetion</a:t>
            </a:r>
            <a:r>
              <a:rPr lang="en-US" dirty="0"/>
              <a:t>, field access… Spring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method execution join point</a:t>
            </a:r>
          </a:p>
          <a:p>
            <a:pPr lvl="0" fontAlgn="base"/>
            <a:r>
              <a:rPr lang="en-US" dirty="0"/>
              <a:t>Advice: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joint point</a:t>
            </a:r>
          </a:p>
          <a:p>
            <a:pPr lvl="0" fontAlgn="base"/>
            <a:r>
              <a:rPr lang="en-US" dirty="0"/>
              <a:t>Pointcut: </a:t>
            </a:r>
            <a:r>
              <a:rPr lang="en-US" dirty="0" err="1"/>
              <a:t>Là</a:t>
            </a:r>
            <a:r>
              <a:rPr lang="en-US" dirty="0"/>
              <a:t> expression language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joint point</a:t>
            </a:r>
          </a:p>
        </p:txBody>
      </p:sp>
      <p:sp>
        <p:nvSpPr>
          <p:cNvPr id="6" name="Google Shape;172;p13">
            <a:extLst>
              <a:ext uri="{FF2B5EF4-FFF2-40B4-BE49-F238E27FC236}">
                <a16:creationId xmlns:a16="http://schemas.microsoft.com/office/drawing/2014/main" id="{B097DF55-4016-49E7-A6D7-6DBF7ADC0853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29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AOP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25854" y="1481113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 fontAlgn="base"/>
            <a:r>
              <a:rPr lang="en-US" dirty="0"/>
              <a:t>Introduction: Cho </a:t>
            </a:r>
            <a:r>
              <a:rPr lang="en-US" dirty="0" err="1"/>
              <a:t>phép</a:t>
            </a:r>
            <a:r>
              <a:rPr lang="en-US" dirty="0"/>
              <a:t> introduce </a:t>
            </a:r>
            <a:r>
              <a:rPr lang="en-US" dirty="0" err="1"/>
              <a:t>các</a:t>
            </a:r>
            <a:r>
              <a:rPr lang="en-US" dirty="0"/>
              <a:t> new interface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object </a:t>
            </a:r>
            <a:r>
              <a:rPr lang="en-US" dirty="0" err="1"/>
              <a:t>adviced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Target Object: Object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adviced</a:t>
            </a:r>
            <a:endParaRPr lang="en-US" dirty="0"/>
          </a:p>
          <a:p>
            <a:pPr lvl="0" fontAlgn="base"/>
            <a:r>
              <a:rPr lang="en-US" dirty="0"/>
              <a:t>Aspect: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advice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joint point</a:t>
            </a:r>
          </a:p>
          <a:p>
            <a:pPr lvl="0" fontAlgn="base"/>
            <a:r>
              <a:rPr lang="en-US" dirty="0"/>
              <a:t>Interceptor: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aspect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duy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advice</a:t>
            </a:r>
          </a:p>
          <a:p>
            <a:pPr lvl="0" fontAlgn="base"/>
            <a:r>
              <a:rPr lang="en-US" dirty="0" err="1"/>
              <a:t>AOP</a:t>
            </a:r>
            <a:r>
              <a:rPr lang="en-US" dirty="0"/>
              <a:t> Proxy: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Aspect</a:t>
            </a:r>
          </a:p>
          <a:p>
            <a:pPr lvl="0" fontAlgn="base"/>
            <a:r>
              <a:rPr lang="en-US" dirty="0"/>
              <a:t>Weaving: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aspect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object, types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advised object.</a:t>
            </a:r>
          </a:p>
        </p:txBody>
      </p:sp>
      <p:sp>
        <p:nvSpPr>
          <p:cNvPr id="6" name="Google Shape;172;p13">
            <a:extLst>
              <a:ext uri="{FF2B5EF4-FFF2-40B4-BE49-F238E27FC236}">
                <a16:creationId xmlns:a16="http://schemas.microsoft.com/office/drawing/2014/main" id="{B097DF55-4016-49E7-A6D7-6DBF7ADC0853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774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Log4j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712622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b="1" dirty="0" err="1"/>
              <a:t>Log4j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logging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031425" y="108928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byName</a:t>
            </a:r>
            <a:endParaRPr lang="en-US" sz="2400" dirty="0"/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48543F2-362B-4143-8E57-A691DF7D595A}"/>
              </a:ext>
            </a:extLst>
          </p:cNvPr>
          <p:cNvSpPr txBox="1">
            <a:spLocks/>
          </p:cNvSpPr>
          <p:nvPr/>
        </p:nvSpPr>
        <p:spPr>
          <a:xfrm>
            <a:off x="1031425" y="1823232"/>
            <a:ext cx="5760300" cy="332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 </a:t>
            </a:r>
            <a:r>
              <a:rPr lang="en-US" b="1" dirty="0" err="1"/>
              <a:t>autowire</a:t>
            </a:r>
            <a:r>
              <a:rPr lang="en-US" b="1" dirty="0"/>
              <a:t>=”</a:t>
            </a:r>
            <a:r>
              <a:rPr lang="en-US" b="1" dirty="0" err="1"/>
              <a:t>byName</a:t>
            </a:r>
            <a:r>
              <a:rPr lang="en-US" b="1" dirty="0"/>
              <a:t>”</a:t>
            </a:r>
            <a:r>
              <a:rPr lang="en-US" dirty="0"/>
              <a:t> </a:t>
            </a:r>
            <a:r>
              <a:rPr lang="en-US" dirty="0" err="1"/>
              <a:t>thì</a:t>
            </a:r>
            <a:r>
              <a:rPr lang="en-US" dirty="0"/>
              <a:t> Spring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qua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setter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37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Log4j</a:t>
            </a:r>
            <a:endParaRPr lang="en-US" b="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2149E74-6DAF-4B5B-8BCB-5D14D6E2E7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1468" y="1308816"/>
            <a:ext cx="4361064" cy="33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Log4j</a:t>
            </a:r>
            <a:endParaRPr lang="en-US" b="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3B7CC6B-8361-48E2-AE23-81A8D057E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28825" y="1138689"/>
            <a:ext cx="4485441" cy="152973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84EDFE7-FCD5-4CD5-A37C-D50CD91B62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20340" y="3072467"/>
            <a:ext cx="5267811" cy="16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byName</a:t>
            </a:r>
            <a:endParaRPr lang="en-US" sz="24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07B12F8-247F-4289-B2FF-2B1C5A6BD2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336" y="1588294"/>
            <a:ext cx="2063538" cy="255654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DD26FD-658B-4201-B8D9-64E70AC7CF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32344" y="1588294"/>
            <a:ext cx="1879311" cy="1622225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CB69ED64-A53C-472E-BF3A-CE2AB45B8D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88511" y="4059939"/>
            <a:ext cx="3411705" cy="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031425" y="108928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byType</a:t>
            </a:r>
            <a:endParaRPr lang="en-US" sz="2400" dirty="0"/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48543F2-362B-4143-8E57-A691DF7D595A}"/>
              </a:ext>
            </a:extLst>
          </p:cNvPr>
          <p:cNvSpPr txBox="1">
            <a:spLocks/>
          </p:cNvSpPr>
          <p:nvPr/>
        </p:nvSpPr>
        <p:spPr>
          <a:xfrm>
            <a:off x="1031425" y="1823232"/>
            <a:ext cx="5760300" cy="332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project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bean duy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Spring. Khi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autowire</a:t>
            </a:r>
            <a:r>
              <a:rPr lang="en-US" dirty="0"/>
              <a:t>=”</a:t>
            </a:r>
            <a:r>
              <a:rPr lang="en-US" dirty="0" err="1"/>
              <a:t>byType</a:t>
            </a:r>
            <a:r>
              <a:rPr lang="en-US" dirty="0"/>
              <a:t>”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bean, Spring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qua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setter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13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byType</a:t>
            </a:r>
            <a:endParaRPr lang="en-US" sz="24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07B12F8-247F-4289-B2FF-2B1C5A6BD2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336" y="1588294"/>
            <a:ext cx="2063538" cy="255654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DD26FD-658B-4201-B8D9-64E70AC7CF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32344" y="1588294"/>
            <a:ext cx="1879311" cy="1622225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C547FB7E-CD15-4CA6-B472-064ADA489B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04039" y="3954691"/>
            <a:ext cx="2807616" cy="9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byType</a:t>
            </a:r>
            <a:endParaRPr lang="en-US" sz="2400" dirty="0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90152605-1C43-42E2-A209-DCB432A89A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1619" y="1932141"/>
            <a:ext cx="3535131" cy="1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/>
              <a:t>@</a:t>
            </a:r>
            <a:r>
              <a:rPr lang="en-US" sz="2400" dirty="0" err="1"/>
              <a:t>Autowire</a:t>
            </a:r>
            <a:endParaRPr lang="en-US" sz="2400"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91476" y="126182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Spring - Annotation Based Configuration</a:t>
            </a:r>
            <a:endParaRPr lang="en-US" dirty="0"/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99140B6A-A38B-43E6-916C-F2D6021E95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2024" y="1484926"/>
            <a:ext cx="2808052" cy="30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/>
              <a:t>@Qualifier</a:t>
            </a:r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91476" y="126182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Spring - Annotation Based Configuration</a:t>
            </a:r>
            <a:endParaRPr lang="en-US" dirty="0"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CC451C40-3FFA-46A0-AA19-6C4E31A41276}"/>
              </a:ext>
            </a:extLst>
          </p:cNvPr>
          <p:cNvSpPr txBox="1">
            <a:spLocks/>
          </p:cNvSpPr>
          <p:nvPr/>
        </p:nvSpPr>
        <p:spPr>
          <a:xfrm>
            <a:off x="1691849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trường</a:t>
            </a:r>
            <a:r>
              <a:rPr lang="en-US" dirty="0"/>
              <a:t> </a:t>
            </a:r>
            <a:r>
              <a:rPr lang="en-US" dirty="0" err="1"/>
              <a:t>hợp</a:t>
            </a:r>
            <a:r>
              <a:rPr lang="en-US" dirty="0"/>
              <a:t> </a:t>
            </a:r>
            <a:r>
              <a:rPr lang="en-US" dirty="0" err="1"/>
              <a:t>autowire</a:t>
            </a:r>
            <a:r>
              <a:rPr lang="en-US" dirty="0"/>
              <a:t> </a:t>
            </a:r>
            <a:r>
              <a:rPr lang="en-US" dirty="0" err="1"/>
              <a:t>byType</a:t>
            </a:r>
            <a:r>
              <a:rPr lang="en-US" dirty="0"/>
              <a:t>, </a:t>
            </a:r>
            <a:r>
              <a:rPr lang="en-US" dirty="0" err="1"/>
              <a:t>chúng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báo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bean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cùng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</a:t>
            </a:r>
            <a:r>
              <a:rPr lang="en-US" dirty="0" err="1"/>
              <a:t>phu</a:t>
            </a:r>
            <a:r>
              <a:rPr lang="en-US" dirty="0"/>
              <a:t>̣ </a:t>
            </a:r>
            <a:r>
              <a:rPr lang="en-US" dirty="0" err="1"/>
              <a:t>thuộc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Spring container. </a:t>
            </a:r>
          </a:p>
          <a:p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lỗi</a:t>
            </a:r>
            <a:r>
              <a:rPr lang="en-US" dirty="0"/>
              <a:t> </a:t>
            </a:r>
            <a:r>
              <a:rPr lang="en-US" dirty="0" err="1"/>
              <a:t>này</a:t>
            </a:r>
            <a:r>
              <a:rPr lang="en-US" dirty="0"/>
              <a:t>, </a:t>
            </a:r>
            <a:r>
              <a:rPr lang="en-US" dirty="0" err="1"/>
              <a:t>chúng</a:t>
            </a:r>
            <a:r>
              <a:rPr lang="en-US" dirty="0"/>
              <a:t> ta sẽ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annotation </a:t>
            </a:r>
            <a:r>
              <a:rPr lang="en-US" b="1" dirty="0"/>
              <a:t>@Qualifier</a:t>
            </a:r>
            <a:r>
              <a:rPr lang="en-US" dirty="0"/>
              <a:t> </a:t>
            </a:r>
            <a:r>
              <a:rPr lang="en-US" dirty="0" err="1"/>
              <a:t>đê</a:t>
            </a:r>
            <a:r>
              <a:rPr lang="en-US" dirty="0"/>
              <a:t>̉ chỉ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̃ bean </a:t>
            </a:r>
            <a:r>
              <a:rPr lang="en-US" dirty="0" err="1"/>
              <a:t>nào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Table sẽ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autowire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bean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Room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cách</a:t>
            </a:r>
            <a:r>
              <a:rPr lang="en-US" dirty="0"/>
              <a:t> </a:t>
            </a:r>
            <a:r>
              <a:rPr lang="en-US" dirty="0" err="1"/>
              <a:t>chỉnh</a:t>
            </a:r>
            <a:r>
              <a:rPr lang="en-US" dirty="0"/>
              <a:t> </a:t>
            </a:r>
            <a:r>
              <a:rPr lang="en-US" dirty="0" err="1"/>
              <a:t>sửa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/>
              <a:t>@Qualifier</a:t>
            </a:r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91476" y="126182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Spring - Annotation Based Configuration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6341AD6-BDFB-4F22-9201-48F382D334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6009" y="1587042"/>
            <a:ext cx="2798578" cy="31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666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766</Words>
  <Application>Microsoft Office PowerPoint</Application>
  <PresentationFormat>Trình chiếu Trên màn hình (16:9)</PresentationFormat>
  <Paragraphs>105</Paragraphs>
  <Slides>21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5" baseType="lpstr">
      <vt:lpstr>Roboto Condensed</vt:lpstr>
      <vt:lpstr>Oswald</vt:lpstr>
      <vt:lpstr>Arial</vt:lpstr>
      <vt:lpstr>Wolsey template</vt:lpstr>
      <vt:lpstr>Bean Autowiring</vt:lpstr>
      <vt:lpstr>Bean Autowiring</vt:lpstr>
      <vt:lpstr>Bean Autowiring</vt:lpstr>
      <vt:lpstr>Bean Autowiring</vt:lpstr>
      <vt:lpstr>Bean Autowiring</vt:lpstr>
      <vt:lpstr>Bean Autowiring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84942</dc:creator>
  <cp:lastModifiedBy>DANG NGOC DUY</cp:lastModifiedBy>
  <cp:revision>65</cp:revision>
  <dcterms:modified xsi:type="dcterms:W3CDTF">2020-07-16T06:26:51Z</dcterms:modified>
</cp:coreProperties>
</file>