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3"/>
  </p:notesMasterIdLst>
  <p:sldIdLst>
    <p:sldId id="256" r:id="rId2"/>
    <p:sldId id="259" r:id="rId3"/>
    <p:sldId id="257" r:id="rId4"/>
    <p:sldId id="288" r:id="rId5"/>
    <p:sldId id="314" r:id="rId6"/>
    <p:sldId id="286" r:id="rId7"/>
    <p:sldId id="290" r:id="rId8"/>
    <p:sldId id="289" r:id="rId9"/>
    <p:sldId id="291" r:id="rId10"/>
    <p:sldId id="292" r:id="rId11"/>
    <p:sldId id="293" r:id="rId12"/>
    <p:sldId id="294" r:id="rId13"/>
    <p:sldId id="295" r:id="rId14"/>
    <p:sldId id="299" r:id="rId15"/>
    <p:sldId id="296" r:id="rId16"/>
    <p:sldId id="297" r:id="rId17"/>
    <p:sldId id="298" r:id="rId18"/>
    <p:sldId id="300" r:id="rId19"/>
    <p:sldId id="301" r:id="rId20"/>
    <p:sldId id="302" r:id="rId21"/>
    <p:sldId id="303" r:id="rId22"/>
    <p:sldId id="304" r:id="rId23"/>
    <p:sldId id="305" r:id="rId24"/>
    <p:sldId id="306" r:id="rId25"/>
    <p:sldId id="307" r:id="rId26"/>
    <p:sldId id="308" r:id="rId27"/>
    <p:sldId id="309" r:id="rId28"/>
    <p:sldId id="311" r:id="rId29"/>
    <p:sldId id="312" r:id="rId30"/>
    <p:sldId id="313" r:id="rId31"/>
    <p:sldId id="310" r:id="rId32"/>
  </p:sldIdLst>
  <p:sldSz cx="9144000" cy="5143500" type="screen16x9"/>
  <p:notesSz cx="6858000" cy="9144000"/>
  <p:embeddedFontLst>
    <p:embeddedFont>
      <p:font typeface="Oswald" panose="020B0604020202020204" charset="0"/>
      <p:regular r:id="rId34"/>
      <p:bold r:id="rId35"/>
    </p:embeddedFont>
    <p:embeddedFont>
      <p:font typeface="Roboto Condensed"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532DC8-5A0D-4294-A40C-238ED1B8C798}">
  <a:tblStyle styleId="{E9532DC8-5A0D-4294-A40C-238ED1B8C79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varScale="1">
        <p:scale>
          <a:sx n="107" d="100"/>
          <a:sy n="107" d="100"/>
        </p:scale>
        <p:origin x="76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222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227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786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779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6561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35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554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60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862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501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140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47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114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114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046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310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486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14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88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972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21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13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787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034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690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9900"/>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1736250" y="1727532"/>
            <a:ext cx="56715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bg1"/>
                </a:solidFill>
              </a:rPr>
              <a:t>C</a:t>
            </a:r>
            <a:r>
              <a:rPr lang="en-US">
                <a:solidFill>
                  <a:schemeClr val="bg1"/>
                </a:solidFill>
              </a:rPr>
              <a:t>LEAN CODE</a:t>
            </a:r>
            <a:endParaRPr>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5. Đặt tên tìm kiếm đ</a:t>
            </a:r>
            <a:r>
              <a:rPr lang="vi-VN" sz="2300"/>
              <a:t>ư</a:t>
            </a:r>
            <a:r>
              <a:rPr lang="en-US" sz="2300"/>
              <a:t>ợc</a:t>
            </a:r>
          </a:p>
        </p:txBody>
      </p:sp>
      <p:pic>
        <p:nvPicPr>
          <p:cNvPr id="2" name="Picture 1">
            <a:extLst>
              <a:ext uri="{FF2B5EF4-FFF2-40B4-BE49-F238E27FC236}">
                <a16:creationId xmlns:a16="http://schemas.microsoft.com/office/drawing/2014/main" id="{B10B3EC2-4F7E-4867-91EA-97243AEFCF62}"/>
              </a:ext>
            </a:extLst>
          </p:cNvPr>
          <p:cNvPicPr>
            <a:picLocks noChangeAspect="1"/>
          </p:cNvPicPr>
          <p:nvPr/>
        </p:nvPicPr>
        <p:blipFill>
          <a:blip r:embed="rId3"/>
          <a:stretch>
            <a:fillRect/>
          </a:stretch>
        </p:blipFill>
        <p:spPr>
          <a:xfrm>
            <a:off x="2069305" y="2161030"/>
            <a:ext cx="3533775" cy="1285875"/>
          </a:xfrm>
          <a:prstGeom prst="rect">
            <a:avLst/>
          </a:prstGeom>
        </p:spPr>
      </p:pic>
    </p:spTree>
    <p:extLst>
      <p:ext uri="{BB962C8B-B14F-4D97-AF65-F5344CB8AC3E}">
        <p14:creationId xmlns:p14="http://schemas.microsoft.com/office/powerpoint/2010/main" val="536289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6. Không thêm các ngữ cảnh thừa</a:t>
            </a:r>
          </a:p>
        </p:txBody>
      </p:sp>
      <p:pic>
        <p:nvPicPr>
          <p:cNvPr id="2" name="Picture 1">
            <a:extLst>
              <a:ext uri="{FF2B5EF4-FFF2-40B4-BE49-F238E27FC236}">
                <a16:creationId xmlns:a16="http://schemas.microsoft.com/office/drawing/2014/main" id="{F271BB3F-9238-4206-A687-9916BF20A647}"/>
              </a:ext>
            </a:extLst>
          </p:cNvPr>
          <p:cNvPicPr>
            <a:picLocks noChangeAspect="1"/>
          </p:cNvPicPr>
          <p:nvPr/>
        </p:nvPicPr>
        <p:blipFill>
          <a:blip r:embed="rId3"/>
          <a:stretch>
            <a:fillRect/>
          </a:stretch>
        </p:blipFill>
        <p:spPr>
          <a:xfrm>
            <a:off x="1114425" y="2125311"/>
            <a:ext cx="2879286" cy="2125575"/>
          </a:xfrm>
          <a:prstGeom prst="rect">
            <a:avLst/>
          </a:prstGeom>
        </p:spPr>
      </p:pic>
      <p:pic>
        <p:nvPicPr>
          <p:cNvPr id="3" name="Picture 2">
            <a:extLst>
              <a:ext uri="{FF2B5EF4-FFF2-40B4-BE49-F238E27FC236}">
                <a16:creationId xmlns:a16="http://schemas.microsoft.com/office/drawing/2014/main" id="{6C1BB903-CA8A-4917-B32B-8CE2EE0F59FF}"/>
              </a:ext>
            </a:extLst>
          </p:cNvPr>
          <p:cNvPicPr>
            <a:picLocks noChangeAspect="1"/>
          </p:cNvPicPr>
          <p:nvPr/>
        </p:nvPicPr>
        <p:blipFill>
          <a:blip r:embed="rId4"/>
          <a:stretch>
            <a:fillRect/>
          </a:stretch>
        </p:blipFill>
        <p:spPr>
          <a:xfrm>
            <a:off x="5009685" y="2062162"/>
            <a:ext cx="3019890" cy="2125575"/>
          </a:xfrm>
          <a:prstGeom prst="rect">
            <a:avLst/>
          </a:prstGeom>
        </p:spPr>
      </p:pic>
    </p:spTree>
    <p:extLst>
      <p:ext uri="{BB962C8B-B14F-4D97-AF65-F5344CB8AC3E}">
        <p14:creationId xmlns:p14="http://schemas.microsoft.com/office/powerpoint/2010/main" val="2304464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7. Tên lớp</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24296" y="1827130"/>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a:t>Tên lớp nên là danh từ như Customer, Student, Category,…</a:t>
            </a:r>
          </a:p>
          <a:p>
            <a:pPr marL="101600" indent="0">
              <a:buSzPts val="2000"/>
              <a:buNone/>
            </a:pPr>
            <a:endParaRPr lang="vi-VN"/>
          </a:p>
        </p:txBody>
      </p:sp>
    </p:spTree>
    <p:extLst>
      <p:ext uri="{BB962C8B-B14F-4D97-AF65-F5344CB8AC3E}">
        <p14:creationId xmlns:p14="http://schemas.microsoft.com/office/powerpoint/2010/main" val="555581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8. Tên ph</a:t>
            </a:r>
            <a:r>
              <a:rPr lang="vi-VN" sz="2300"/>
              <a:t>ư</a:t>
            </a:r>
            <a:r>
              <a:rPr lang="en-US" sz="2300"/>
              <a:t>ơng thức</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52871" y="1905712"/>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a:t>Tên ph</a:t>
            </a:r>
            <a:r>
              <a:rPr lang="vi-VN"/>
              <a:t>ư</a:t>
            </a:r>
            <a:r>
              <a:rPr lang="en-US"/>
              <a:t>ơng thức nên bắt đầu bằng động từ, trả lời câu hỏi làm gì với cái gì? </a:t>
            </a:r>
            <a:endParaRPr lang="vi-VN"/>
          </a:p>
        </p:txBody>
      </p:sp>
    </p:spTree>
    <p:extLst>
      <p:ext uri="{BB962C8B-B14F-4D97-AF65-F5344CB8AC3E}">
        <p14:creationId xmlns:p14="http://schemas.microsoft.com/office/powerpoint/2010/main" val="214764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9. Tên ph</a:t>
            </a:r>
            <a:r>
              <a:rPr lang="vi-VN" sz="2300"/>
              <a:t>ư</a:t>
            </a:r>
            <a:r>
              <a:rPr lang="en-US" sz="2300"/>
              <a:t>ơng thức cần có nghĩa</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52871" y="1905712"/>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endParaRPr lang="vi-VN"/>
          </a:p>
        </p:txBody>
      </p:sp>
      <p:pic>
        <p:nvPicPr>
          <p:cNvPr id="3" name="Picture 2">
            <a:extLst>
              <a:ext uri="{FF2B5EF4-FFF2-40B4-BE49-F238E27FC236}">
                <a16:creationId xmlns:a16="http://schemas.microsoft.com/office/drawing/2014/main" id="{D8E971BA-691A-466F-A242-884610F20E72}"/>
              </a:ext>
            </a:extLst>
          </p:cNvPr>
          <p:cNvPicPr>
            <a:picLocks noChangeAspect="1"/>
          </p:cNvPicPr>
          <p:nvPr/>
        </p:nvPicPr>
        <p:blipFill>
          <a:blip r:embed="rId3"/>
          <a:stretch>
            <a:fillRect/>
          </a:stretch>
        </p:blipFill>
        <p:spPr>
          <a:xfrm>
            <a:off x="146818" y="2018609"/>
            <a:ext cx="8997182" cy="1846265"/>
          </a:xfrm>
          <a:prstGeom prst="rect">
            <a:avLst/>
          </a:prstGeom>
        </p:spPr>
      </p:pic>
    </p:spTree>
    <p:extLst>
      <p:ext uri="{BB962C8B-B14F-4D97-AF65-F5344CB8AC3E}">
        <p14:creationId xmlns:p14="http://schemas.microsoft.com/office/powerpoint/2010/main" val="237099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1. Small !!!</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a:t>Nguyên tắc đầu tiên của functions là chúng cần phải nhỏ. Nguyên tắc thứ hai là chúng cần phải nhỏ hơn nữa.</a:t>
            </a:r>
            <a:r>
              <a:rPr lang="en-US"/>
              <a:t> </a:t>
            </a:r>
            <a:r>
              <a:rPr lang="vi-VN"/>
              <a:t>Function không nên dài quá 20 dòng và một dòng không nên quá 150 ký tự (không vượt quá màn hình 100-120 ký tự).</a:t>
            </a:r>
          </a:p>
          <a:p>
            <a:r>
              <a:rPr lang="en-US"/>
              <a:t>Block and Indenting</a:t>
            </a:r>
            <a:br>
              <a:rPr lang="en-US"/>
            </a:br>
            <a:r>
              <a:rPr lang="vi-VN"/>
              <a:t>Những khối câu lệnh if, else, while nên được chứa trong một dòng, và những dòng này nên được đặt thành một lời gọi hàm.</a:t>
            </a:r>
            <a:br>
              <a:rPr lang="vi-VN"/>
            </a:br>
            <a:endParaRPr lang="vi-VN"/>
          </a:p>
        </p:txBody>
      </p:sp>
    </p:spTree>
    <p:extLst>
      <p:ext uri="{BB962C8B-B14F-4D97-AF65-F5344CB8AC3E}">
        <p14:creationId xmlns:p14="http://schemas.microsoft.com/office/powerpoint/2010/main" val="87687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2. Do one thing!!!</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vi-VN"/>
              <a:t>Hàm nên được rõ ràng và chỉ nên đảm nhiệm làm 1 thứ.</a:t>
            </a:r>
          </a:p>
        </p:txBody>
      </p:sp>
      <p:pic>
        <p:nvPicPr>
          <p:cNvPr id="2" name="Picture 1">
            <a:extLst>
              <a:ext uri="{FF2B5EF4-FFF2-40B4-BE49-F238E27FC236}">
                <a16:creationId xmlns:a16="http://schemas.microsoft.com/office/drawing/2014/main" id="{CF62C7B2-0CAF-435E-A368-E292794C4B7D}"/>
              </a:ext>
            </a:extLst>
          </p:cNvPr>
          <p:cNvPicPr>
            <a:picLocks noChangeAspect="1"/>
          </p:cNvPicPr>
          <p:nvPr/>
        </p:nvPicPr>
        <p:blipFill>
          <a:blip r:embed="rId3"/>
          <a:stretch>
            <a:fillRect/>
          </a:stretch>
        </p:blipFill>
        <p:spPr>
          <a:xfrm>
            <a:off x="0" y="2504348"/>
            <a:ext cx="9144000" cy="2639152"/>
          </a:xfrm>
          <a:prstGeom prst="rect">
            <a:avLst/>
          </a:prstGeom>
        </p:spPr>
      </p:pic>
    </p:spTree>
    <p:extLst>
      <p:ext uri="{BB962C8B-B14F-4D97-AF65-F5344CB8AC3E}">
        <p14:creationId xmlns:p14="http://schemas.microsoft.com/office/powerpoint/2010/main" val="3436172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Use Descriptive Names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a:t>Sử dụng tên mô tả những gì function làm. Không ngại bởi vì nó là cái tên dài. Tên mô tả dài tốt hơn là một tên ngắn bí ẩn</a:t>
            </a:r>
            <a:br>
              <a:rPr lang="en-US"/>
            </a:br>
            <a:endParaRPr lang="vi-VN"/>
          </a:p>
        </p:txBody>
      </p:sp>
      <p:pic>
        <p:nvPicPr>
          <p:cNvPr id="2" name="Picture 1">
            <a:extLst>
              <a:ext uri="{FF2B5EF4-FFF2-40B4-BE49-F238E27FC236}">
                <a16:creationId xmlns:a16="http://schemas.microsoft.com/office/drawing/2014/main" id="{AE1A4010-54C1-463D-A0FD-14F0988293FE}"/>
              </a:ext>
            </a:extLst>
          </p:cNvPr>
          <p:cNvPicPr>
            <a:picLocks noChangeAspect="1"/>
          </p:cNvPicPr>
          <p:nvPr/>
        </p:nvPicPr>
        <p:blipFill>
          <a:blip r:embed="rId3"/>
          <a:stretch>
            <a:fillRect/>
          </a:stretch>
        </p:blipFill>
        <p:spPr>
          <a:xfrm>
            <a:off x="782509" y="2764986"/>
            <a:ext cx="8048625" cy="1047750"/>
          </a:xfrm>
          <a:prstGeom prst="rect">
            <a:avLst/>
          </a:prstGeom>
        </p:spPr>
      </p:pic>
    </p:spTree>
    <p:extLst>
      <p:ext uri="{BB962C8B-B14F-4D97-AF65-F5344CB8AC3E}">
        <p14:creationId xmlns:p14="http://schemas.microsoft.com/office/powerpoint/2010/main" val="217386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4. Command Querry Separation ( Tách lệnh truy vấn) </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a:t>Tách lệnh truy vấn: </a:t>
            </a:r>
            <a:br>
              <a:rPr lang="en-US"/>
            </a:br>
            <a:r>
              <a:rPr lang="vi-VN"/>
              <a:t>Hàm nên thực hiện hoặc làm một điều gì đó hoặc trả lời một cái gì đó, nhưng không bao gồm cả hai. Hàm của bạn nên thay đổi trạng thái của đối tượng hoặc trả về thông tin của một đối tượng. Làm cả hai sẽ dẫn đến sự nhầm lẫn.</a:t>
            </a:r>
          </a:p>
        </p:txBody>
      </p:sp>
    </p:spTree>
    <p:extLst>
      <p:ext uri="{BB962C8B-B14F-4D97-AF65-F5344CB8AC3E}">
        <p14:creationId xmlns:p14="http://schemas.microsoft.com/office/powerpoint/2010/main" val="991391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FUNCTIONS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971551"/>
            <a:ext cx="7525359" cy="40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br>
              <a:rPr lang="en-US"/>
            </a:br>
            <a:r>
              <a:rPr lang="en-US"/>
              <a:t>Hàm này đặt giá trị của một thuộc tính và trả về true nếu thành công, và false nếu thuộc tính không tồn tại.</a:t>
            </a:r>
          </a:p>
          <a:p>
            <a:pPr marL="114300" indent="0">
              <a:buNone/>
            </a:pPr>
            <a:endParaRPr lang="en-US"/>
          </a:p>
          <a:p>
            <a:r>
              <a:rPr lang="vi-VN"/>
              <a:t>Vấn đề: Không biết set này dùng theo cách</a:t>
            </a:r>
          </a:p>
          <a:p>
            <a:r>
              <a:rPr lang="vi-VN"/>
              <a:t>- Nếu "username" đã tồn tại giá trị "unclebob" trước chưa</a:t>
            </a:r>
          </a:p>
          <a:p>
            <a:r>
              <a:rPr lang="vi-VN"/>
              <a:t>- Set thuộc tính "username" với giá trị "unclebob"...</a:t>
            </a:r>
          </a:p>
          <a:p>
            <a:r>
              <a:rPr lang="vi-VN"/>
              <a:t>=&gt; Gây nhầm lẫn</a:t>
            </a:r>
          </a:p>
          <a:p>
            <a:pPr marL="114300" indent="0">
              <a:buNone/>
            </a:pPr>
            <a:endParaRPr lang="vi-VN"/>
          </a:p>
        </p:txBody>
      </p:sp>
      <p:pic>
        <p:nvPicPr>
          <p:cNvPr id="2" name="Picture 1">
            <a:extLst>
              <a:ext uri="{FF2B5EF4-FFF2-40B4-BE49-F238E27FC236}">
                <a16:creationId xmlns:a16="http://schemas.microsoft.com/office/drawing/2014/main" id="{F5949F27-A8DF-4D28-A84D-0ECF8D93165E}"/>
              </a:ext>
            </a:extLst>
          </p:cNvPr>
          <p:cNvPicPr>
            <a:picLocks noChangeAspect="1"/>
          </p:cNvPicPr>
          <p:nvPr/>
        </p:nvPicPr>
        <p:blipFill>
          <a:blip r:embed="rId3"/>
          <a:stretch>
            <a:fillRect/>
          </a:stretch>
        </p:blipFill>
        <p:spPr>
          <a:xfrm>
            <a:off x="1629175" y="1014769"/>
            <a:ext cx="5534025" cy="381000"/>
          </a:xfrm>
          <a:prstGeom prst="rect">
            <a:avLst/>
          </a:prstGeom>
        </p:spPr>
      </p:pic>
      <p:pic>
        <p:nvPicPr>
          <p:cNvPr id="3" name="Picture 2">
            <a:extLst>
              <a:ext uri="{FF2B5EF4-FFF2-40B4-BE49-F238E27FC236}">
                <a16:creationId xmlns:a16="http://schemas.microsoft.com/office/drawing/2014/main" id="{5DAB467E-6A06-4CB9-BB73-9AB3396F4DFA}"/>
              </a:ext>
            </a:extLst>
          </p:cNvPr>
          <p:cNvPicPr>
            <a:picLocks noChangeAspect="1"/>
          </p:cNvPicPr>
          <p:nvPr/>
        </p:nvPicPr>
        <p:blipFill>
          <a:blip r:embed="rId4"/>
          <a:stretch>
            <a:fillRect/>
          </a:stretch>
        </p:blipFill>
        <p:spPr>
          <a:xfrm>
            <a:off x="2476899" y="2063229"/>
            <a:ext cx="3838575" cy="390525"/>
          </a:xfrm>
          <a:prstGeom prst="rect">
            <a:avLst/>
          </a:prstGeom>
        </p:spPr>
      </p:pic>
      <p:pic>
        <p:nvPicPr>
          <p:cNvPr id="4" name="Picture 3">
            <a:extLst>
              <a:ext uri="{FF2B5EF4-FFF2-40B4-BE49-F238E27FC236}">
                <a16:creationId xmlns:a16="http://schemas.microsoft.com/office/drawing/2014/main" id="{B293E191-83D6-47E0-A39E-30AAE3045309}"/>
              </a:ext>
            </a:extLst>
          </p:cNvPr>
          <p:cNvPicPr>
            <a:picLocks noChangeAspect="1"/>
          </p:cNvPicPr>
          <p:nvPr/>
        </p:nvPicPr>
        <p:blipFill>
          <a:blip r:embed="rId5"/>
          <a:stretch>
            <a:fillRect/>
          </a:stretch>
        </p:blipFill>
        <p:spPr>
          <a:xfrm>
            <a:off x="1816075" y="3817903"/>
            <a:ext cx="4191000" cy="1066800"/>
          </a:xfrm>
          <a:prstGeom prst="rect">
            <a:avLst/>
          </a:prstGeom>
        </p:spPr>
      </p:pic>
    </p:spTree>
    <p:extLst>
      <p:ext uri="{BB962C8B-B14F-4D97-AF65-F5344CB8AC3E}">
        <p14:creationId xmlns:p14="http://schemas.microsoft.com/office/powerpoint/2010/main" val="103212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2164556" y="799919"/>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7200" b="0">
              <a:solidFill>
                <a:srgbClr val="3796BF"/>
              </a:solidFill>
            </a:endParaRPr>
          </a:p>
          <a:p>
            <a:pPr marL="0" lvl="0" indent="0" algn="l" rtl="0">
              <a:spcBef>
                <a:spcPts val="0"/>
              </a:spcBef>
              <a:spcAft>
                <a:spcPts val="0"/>
              </a:spcAft>
              <a:buNone/>
            </a:pPr>
            <a:r>
              <a:rPr lang="en-US"/>
              <a:t>CLEAN CODE LÀ GÌ? </a:t>
            </a:r>
            <a:endParaRPr/>
          </a:p>
        </p:txBody>
      </p:sp>
      <p:sp>
        <p:nvSpPr>
          <p:cNvPr id="190" name="Google Shape;190;p15"/>
          <p:cNvSpPr txBox="1">
            <a:spLocks noGrp="1"/>
          </p:cNvSpPr>
          <p:nvPr>
            <p:ph type="subTitle" idx="1"/>
          </p:nvPr>
        </p:nvSpPr>
        <p:spPr>
          <a:xfrm>
            <a:off x="850106" y="2513822"/>
            <a:ext cx="5074500" cy="1379522"/>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a:t>Clean Code là tiêu chuẩn của code “tốt “</a:t>
            </a:r>
            <a:br>
              <a:rPr lang="en-US"/>
            </a:br>
            <a:br>
              <a:rPr lang="en-US"/>
            </a:br>
            <a:endParaRPr lang="en-US"/>
          </a:p>
          <a:p>
            <a:pPr marL="342900" lvl="0" indent="-342900" algn="l" rtl="0">
              <a:spcBef>
                <a:spcPts val="0"/>
              </a:spcBef>
              <a:spcAft>
                <a:spcPts val="0"/>
              </a:spcAft>
              <a:buFont typeface="Arial" panose="020B0604020202020204" pitchFamily="34" charset="0"/>
              <a:buChar char="•"/>
            </a:pPr>
            <a:r>
              <a:rPr lang="en-US"/>
              <a:t>Code nh</a:t>
            </a:r>
            <a:r>
              <a:rPr lang="vi-VN"/>
              <a:t>ư</a:t>
            </a:r>
            <a:r>
              <a:rPr lang="en-US"/>
              <a:t> nào đ</a:t>
            </a:r>
            <a:r>
              <a:rPr lang="vi-VN"/>
              <a:t>ư</a:t>
            </a:r>
            <a:r>
              <a:rPr lang="en-US"/>
              <a:t>ợc thì đ</a:t>
            </a:r>
            <a:r>
              <a:rPr lang="vi-VN"/>
              <a:t>ư</a:t>
            </a:r>
            <a:r>
              <a:rPr lang="en-US"/>
              <a:t>ợc coi là code tốt?</a:t>
            </a:r>
            <a:br>
              <a:rPr lang="en-US"/>
            </a:br>
            <a:endParaRPr lang="en-US"/>
          </a:p>
          <a:p>
            <a:pPr marL="342900" lvl="0" indent="-342900" algn="l" rtl="0">
              <a:spcBef>
                <a:spcPts val="0"/>
              </a:spcBef>
              <a:spcAft>
                <a:spcPts val="0"/>
              </a:spcAft>
              <a:buFont typeface="Arial" panose="020B0604020202020204" pitchFamily="34" charset="0"/>
              <a:buChar char="•"/>
            </a:pPr>
            <a:endParaRP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COMMENTS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1. Comments Do Not Make Up for Bad Code</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lvl="0" indent="-355600">
              <a:buSzPts val="2000"/>
            </a:pPr>
            <a:r>
              <a:rPr lang="en-US"/>
              <a:t>Một trong những lý do chính để bạn comment là bad code </a:t>
            </a:r>
          </a:p>
          <a:p>
            <a:pPr lvl="0" indent="-355600">
              <a:buSzPts val="2000"/>
            </a:pPr>
            <a:r>
              <a:rPr lang="vi-VN"/>
              <a:t>Một đoạn mã tốt với chỉ với một vài comment sẽ tốt hơn rất nhiều so với sự lộn xộn và phức tạp của một đoạn mã với quá nhiều comment</a:t>
            </a:r>
            <a:endParaRPr lang="en-US"/>
          </a:p>
        </p:txBody>
      </p:sp>
    </p:spTree>
    <p:extLst>
      <p:ext uri="{BB962C8B-B14F-4D97-AF65-F5344CB8AC3E}">
        <p14:creationId xmlns:p14="http://schemas.microsoft.com/office/powerpoint/2010/main" val="3046002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COMMENTS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2. Explain Yourself in Code (Tự giải thích trong code)</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lvl="0" indent="-355600">
              <a:buSzPts val="2000"/>
            </a:pPr>
            <a:endParaRPr lang="en-US"/>
          </a:p>
          <a:p>
            <a:pPr marL="101600" lvl="0" indent="0">
              <a:buSzPts val="2000"/>
              <a:buNone/>
            </a:pPr>
            <a:endParaRPr lang="en-US"/>
          </a:p>
          <a:p>
            <a:pPr lvl="0" indent="-355600">
              <a:buSzPts val="2000"/>
            </a:pPr>
            <a:endParaRPr lang="en-US"/>
          </a:p>
          <a:p>
            <a:pPr marL="101600" lvl="0" indent="0">
              <a:buSzPts val="2000"/>
              <a:buNone/>
            </a:pPr>
            <a:r>
              <a:rPr lang="vi-VN"/>
              <a:t> Có comment giải thích đoạn if cho bạn. Vậy tại sao không để nó tự giải thích như thế này chẳng hạn</a:t>
            </a:r>
            <a:endParaRPr lang="en-US"/>
          </a:p>
          <a:p>
            <a:pPr lvl="0" indent="-355600">
              <a:buSzPts val="2000"/>
            </a:pPr>
            <a:endParaRPr lang="en-US"/>
          </a:p>
          <a:p>
            <a:pPr lvl="0" indent="-355600">
              <a:buSzPts val="2000"/>
            </a:pPr>
            <a:endParaRPr lang="en-US"/>
          </a:p>
          <a:p>
            <a:pPr marL="101600" lvl="0" indent="0">
              <a:buSzPts val="2000"/>
              <a:buNone/>
            </a:pPr>
            <a:r>
              <a:rPr lang="vi-VN"/>
              <a:t>Chỉ mất vài giây để người đọc hiểu đoạn code muốn đề cập đến vấn đề gì thay vì đọc comment</a:t>
            </a:r>
            <a:endParaRPr lang="en-US"/>
          </a:p>
        </p:txBody>
      </p:sp>
      <p:pic>
        <p:nvPicPr>
          <p:cNvPr id="7" name="Picture 6">
            <a:extLst>
              <a:ext uri="{FF2B5EF4-FFF2-40B4-BE49-F238E27FC236}">
                <a16:creationId xmlns:a16="http://schemas.microsoft.com/office/drawing/2014/main" id="{D3C5BAC2-04CB-483C-A19E-3FD48BFDC814}"/>
              </a:ext>
            </a:extLst>
          </p:cNvPr>
          <p:cNvPicPr/>
          <p:nvPr/>
        </p:nvPicPr>
        <p:blipFill>
          <a:blip r:embed="rId3"/>
          <a:stretch>
            <a:fillRect/>
          </a:stretch>
        </p:blipFill>
        <p:spPr>
          <a:xfrm>
            <a:off x="939775" y="1827130"/>
            <a:ext cx="5943600" cy="969010"/>
          </a:xfrm>
          <a:prstGeom prst="rect">
            <a:avLst/>
          </a:prstGeom>
        </p:spPr>
      </p:pic>
      <p:pic>
        <p:nvPicPr>
          <p:cNvPr id="2" name="Picture 1">
            <a:extLst>
              <a:ext uri="{FF2B5EF4-FFF2-40B4-BE49-F238E27FC236}">
                <a16:creationId xmlns:a16="http://schemas.microsoft.com/office/drawing/2014/main" id="{C060CFAC-A4D0-4677-BF35-D96D1C647DC6}"/>
              </a:ext>
            </a:extLst>
          </p:cNvPr>
          <p:cNvPicPr>
            <a:picLocks noChangeAspect="1"/>
          </p:cNvPicPr>
          <p:nvPr/>
        </p:nvPicPr>
        <p:blipFill>
          <a:blip r:embed="rId4"/>
          <a:stretch>
            <a:fillRect/>
          </a:stretch>
        </p:blipFill>
        <p:spPr>
          <a:xfrm>
            <a:off x="1195387" y="3807307"/>
            <a:ext cx="4152900" cy="285750"/>
          </a:xfrm>
          <a:prstGeom prst="rect">
            <a:avLst/>
          </a:prstGeom>
        </p:spPr>
      </p:pic>
    </p:spTree>
    <p:extLst>
      <p:ext uri="{BB962C8B-B14F-4D97-AF65-F5344CB8AC3E}">
        <p14:creationId xmlns:p14="http://schemas.microsoft.com/office/powerpoint/2010/main" val="3976022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COMMENTS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Good Comment</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827130"/>
            <a:ext cx="5760300" cy="2566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lvl="0" indent="0">
              <a:buSzPts val="2000"/>
              <a:buNone/>
            </a:pPr>
            <a:r>
              <a:rPr lang="en-US"/>
              <a:t>Nhận xét nên hạn chế được đưa vào code, tuy nhiên dưới đây là một số good comment bạn nên đưa vào để bổ sung các thông tin hữu ích cho các đoạn code của bạn</a:t>
            </a:r>
          </a:p>
        </p:txBody>
      </p:sp>
    </p:spTree>
    <p:extLst>
      <p:ext uri="{BB962C8B-B14F-4D97-AF65-F5344CB8AC3E}">
        <p14:creationId xmlns:p14="http://schemas.microsoft.com/office/powerpoint/2010/main" val="3571534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COMMENTS</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Good Comment</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lvl="0" indent="-355600">
              <a:buSzPts val="2000"/>
            </a:pPr>
            <a:r>
              <a:rPr lang="en-US"/>
              <a:t>Comment về phấp lý: Đó là các comment để cho người khác biết ai viết đoạn code đó. Bạn nên comment để cho người khác biết</a:t>
            </a:r>
          </a:p>
          <a:p>
            <a:pPr lvl="0" indent="-355600">
              <a:buSzPts val="2000"/>
            </a:pPr>
            <a:r>
              <a:rPr lang="en-US"/>
              <a:t>Các comment chứa thông tin: Đó là các thông tin khá hữu ích, cung cấp các thông tin cơ bản nhất về 1 hàm (chẳng hạn đầu vào, đầu ra)</a:t>
            </a:r>
          </a:p>
          <a:p>
            <a:pPr indent="-355600">
              <a:buSzPts val="2000"/>
            </a:pPr>
            <a:r>
              <a:rPr lang="en-US"/>
              <a:t>To Do Commnet: Đó là comment các công việc bạn chưa kịp thực hiện hoặc các chức năng bạn có thể phát triển trong tương lai</a:t>
            </a:r>
          </a:p>
          <a:p>
            <a:pPr lvl="0" indent="-355600">
              <a:buSzPts val="2000"/>
            </a:pPr>
            <a:endParaRPr lang="en-US"/>
          </a:p>
        </p:txBody>
      </p:sp>
    </p:spTree>
    <p:extLst>
      <p:ext uri="{BB962C8B-B14F-4D97-AF65-F5344CB8AC3E}">
        <p14:creationId xmlns:p14="http://schemas.microsoft.com/office/powerpoint/2010/main" val="2902093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828675"/>
            <a:ext cx="7869688" cy="4261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lvl="0" indent="0">
              <a:buSzPts val="2000"/>
              <a:buNone/>
            </a:pPr>
            <a:r>
              <a:rPr lang="en-US"/>
              <a:t>Khi mọi người nhìn vào, Code nênđược gọn gàng, nhất quán, chi tiết. Muốn mọi người cảm nhận được  đây là do một chuyên gia làm việc. Nếu thay vào đó họ thấy được một khối lượng code xáo trộn trông giống như được viết bởi một loạt thủy thủ say rượu, sau đó họ có thể kết luận rằng sự thiếu chú ý đến chi tiết tràn ngập trong mọi khía cạnh khác của dự án.</a:t>
            </a:r>
          </a:p>
        </p:txBody>
      </p:sp>
      <p:pic>
        <p:nvPicPr>
          <p:cNvPr id="7" name="Picture 6">
            <a:extLst>
              <a:ext uri="{FF2B5EF4-FFF2-40B4-BE49-F238E27FC236}">
                <a16:creationId xmlns:a16="http://schemas.microsoft.com/office/drawing/2014/main" id="{C5B83BD7-F8A7-4C5F-8D51-FDFC446426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50243" y="2403213"/>
            <a:ext cx="4121945" cy="2633131"/>
          </a:xfrm>
          <a:prstGeom prst="rect">
            <a:avLst/>
          </a:prstGeom>
          <a:noFill/>
          <a:ln>
            <a:noFill/>
          </a:ln>
        </p:spPr>
      </p:pic>
    </p:spTree>
    <p:extLst>
      <p:ext uri="{BB962C8B-B14F-4D97-AF65-F5344CB8AC3E}">
        <p14:creationId xmlns:p14="http://schemas.microsoft.com/office/powerpoint/2010/main" val="1631548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1. Vertical Formatting ( Theo chiều dọc)</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lvl="0"/>
            <a:r>
              <a:rPr lang="en-US"/>
              <a:t>Chúng ta muốn mã nguồn giống như một bài báo. Tên đơn giản nhưng giải thích rõ ràng. Cái tên cho chúng ta biết có đang ở đúng module hay không. Ở phía đầu cung cấp những khái niệm ở cấp cao và các thuật toán. Chi tiết sẽ tăng thêm khi chúng ta di chuyển xuống dưới. Cho đến khi kết thúc, chúng ta tìm những hàm ở mức thấp nhất và chi tiết của file nguồn.</a:t>
            </a:r>
          </a:p>
          <a:p>
            <a:pPr marL="101600" lvl="0" indent="0">
              <a:buSzPts val="2000"/>
              <a:buNone/>
            </a:pPr>
            <a:endParaRPr lang="en-US"/>
          </a:p>
        </p:txBody>
      </p:sp>
    </p:spTree>
    <p:extLst>
      <p:ext uri="{BB962C8B-B14F-4D97-AF65-F5344CB8AC3E}">
        <p14:creationId xmlns:p14="http://schemas.microsoft.com/office/powerpoint/2010/main" val="341919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424331"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2. Vertical Openness Between Concept</a:t>
            </a:r>
            <a:br>
              <a:rPr lang="en-US" sz="2300"/>
            </a:br>
            <a:r>
              <a:rPr lang="en-US" sz="2300"/>
              <a:t> (Sự cởi mở giữa các khái niệm)</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238594" y="1962862"/>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a:t>Gần như tất cả Code đề được đọc từ trái sang phải, từ trên xuống dưới. Mỗi dòng đều đại diện cho một biểu thức hoặc một mệnh đề. </a:t>
            </a:r>
            <a:r>
              <a:rPr lang="en-US" i="1"/>
              <a:t>Những khái niệm nên được tách ra với một dòng trắng</a:t>
            </a:r>
            <a:r>
              <a:rPr lang="en-US"/>
              <a:t>. =&gt; Tăng khả năng đọc Code</a:t>
            </a:r>
          </a:p>
          <a:p>
            <a:pPr marL="101600" lvl="0" indent="0">
              <a:buSzPts val="2000"/>
              <a:buNone/>
            </a:pPr>
            <a:endParaRPr lang="en-US"/>
          </a:p>
        </p:txBody>
      </p:sp>
    </p:spTree>
    <p:extLst>
      <p:ext uri="{BB962C8B-B14F-4D97-AF65-F5344CB8AC3E}">
        <p14:creationId xmlns:p14="http://schemas.microsoft.com/office/powerpoint/2010/main" val="259504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90611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Vertical Density (Mật độ) </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417650"/>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lvl="0" indent="0">
              <a:buNone/>
            </a:pPr>
            <a:r>
              <a:rPr lang="en-US"/>
              <a:t>Cở mở chia tách các khai niệm, sau đó mật độ liên kết chặt chẽ lại.</a:t>
            </a:r>
            <a:br>
              <a:rPr lang="en-US"/>
            </a:br>
            <a:r>
              <a:rPr lang="en-US"/>
              <a:t>=&gt; Comment làm phá hỏng sự liên kết:</a:t>
            </a:r>
          </a:p>
        </p:txBody>
      </p:sp>
      <p:pic>
        <p:nvPicPr>
          <p:cNvPr id="7" name="Picture 6">
            <a:extLst>
              <a:ext uri="{FF2B5EF4-FFF2-40B4-BE49-F238E27FC236}">
                <a16:creationId xmlns:a16="http://schemas.microsoft.com/office/drawing/2014/main" id="{678FBACF-FEDA-4153-9021-0C8D00FAE265}"/>
              </a:ext>
            </a:extLst>
          </p:cNvPr>
          <p:cNvPicPr/>
          <p:nvPr/>
        </p:nvPicPr>
        <p:blipFill>
          <a:blip r:embed="rId3"/>
          <a:stretch>
            <a:fillRect/>
          </a:stretch>
        </p:blipFill>
        <p:spPr>
          <a:xfrm>
            <a:off x="1607344" y="2724720"/>
            <a:ext cx="5000625" cy="2339626"/>
          </a:xfrm>
          <a:prstGeom prst="rect">
            <a:avLst/>
          </a:prstGeom>
        </p:spPr>
      </p:pic>
    </p:spTree>
    <p:extLst>
      <p:ext uri="{BB962C8B-B14F-4D97-AF65-F5344CB8AC3E}">
        <p14:creationId xmlns:p14="http://schemas.microsoft.com/office/powerpoint/2010/main" val="2417587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90611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Vertical Density (Mật độ) </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58975"/>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lvl="0" indent="0">
              <a:buNone/>
            </a:pPr>
            <a:r>
              <a:rPr lang="en-US"/>
              <a:t>=&gt; Dễ dàng hơn để đọc:</a:t>
            </a:r>
          </a:p>
        </p:txBody>
      </p:sp>
      <p:pic>
        <p:nvPicPr>
          <p:cNvPr id="9" name="Picture 8">
            <a:extLst>
              <a:ext uri="{FF2B5EF4-FFF2-40B4-BE49-F238E27FC236}">
                <a16:creationId xmlns:a16="http://schemas.microsoft.com/office/drawing/2014/main" id="{85E9DB8D-DEF5-444C-9860-5E1FFF67D633}"/>
              </a:ext>
            </a:extLst>
          </p:cNvPr>
          <p:cNvPicPr/>
          <p:nvPr/>
        </p:nvPicPr>
        <p:blipFill>
          <a:blip r:embed="rId3"/>
          <a:stretch>
            <a:fillRect/>
          </a:stretch>
        </p:blipFill>
        <p:spPr>
          <a:xfrm>
            <a:off x="1543450" y="2519362"/>
            <a:ext cx="5248275" cy="2105025"/>
          </a:xfrm>
          <a:prstGeom prst="rect">
            <a:avLst/>
          </a:prstGeom>
        </p:spPr>
      </p:pic>
    </p:spTree>
    <p:extLst>
      <p:ext uri="{BB962C8B-B14F-4D97-AF65-F5344CB8AC3E}">
        <p14:creationId xmlns:p14="http://schemas.microsoft.com/office/powerpoint/2010/main" val="3489976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4. Horizontal ( Theo chiều ngang)</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a:t>Cố gắng giữ cho dòng được ngắn. Đừng bao giờ phải di chuyển sang phải</a:t>
            </a:r>
          </a:p>
          <a:p>
            <a:pPr marL="114300" lvl="0" indent="0">
              <a:buNone/>
            </a:pPr>
            <a:endParaRPr lang="en-US"/>
          </a:p>
        </p:txBody>
      </p:sp>
    </p:spTree>
    <p:extLst>
      <p:ext uri="{BB962C8B-B14F-4D97-AF65-F5344CB8AC3E}">
        <p14:creationId xmlns:p14="http://schemas.microsoft.com/office/powerpoint/2010/main" val="346652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2367306" y="53251"/>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CLEAN CODE LÀ GÌ?</a:t>
            </a:r>
            <a:endParaRPr/>
          </a:p>
        </p:txBody>
      </p:sp>
      <p:sp>
        <p:nvSpPr>
          <p:cNvPr id="173" name="Google Shape;173;p13"/>
          <p:cNvSpPr txBox="1">
            <a:spLocks noGrp="1"/>
          </p:cNvSpPr>
          <p:nvPr>
            <p:ph type="body" idx="2"/>
          </p:nvPr>
        </p:nvSpPr>
        <p:spPr>
          <a:xfrm>
            <a:off x="5114745" y="1181786"/>
            <a:ext cx="2796000" cy="203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200" b="1"/>
          </a:p>
          <a:p>
            <a:pPr marL="0" lvl="0" indent="0" algn="l" rtl="0">
              <a:spcBef>
                <a:spcPts val="600"/>
              </a:spcBef>
              <a:spcAft>
                <a:spcPts val="0"/>
              </a:spcAft>
              <a:buNone/>
            </a:pPr>
            <a:endParaRPr lang="en-US" sz="1200" b="1"/>
          </a:p>
          <a:p>
            <a:pPr marL="0" lvl="0" indent="0" algn="l" rtl="0">
              <a:spcBef>
                <a:spcPts val="600"/>
              </a:spcBef>
              <a:spcAft>
                <a:spcPts val="0"/>
              </a:spcAft>
              <a:buNone/>
            </a:pPr>
            <a:endParaRPr lang="en-US" sz="1200" b="1"/>
          </a:p>
          <a:p>
            <a:pPr marL="0" lvl="0" indent="0" algn="l" rtl="0">
              <a:spcBef>
                <a:spcPts val="600"/>
              </a:spcBef>
              <a:spcAft>
                <a:spcPts val="0"/>
              </a:spcAft>
              <a:buNone/>
            </a:pPr>
            <a:endParaRPr lang="en-US" sz="1200" b="1"/>
          </a:p>
          <a:p>
            <a:pPr marL="0" lvl="0" indent="0" algn="l" rtl="0">
              <a:spcBef>
                <a:spcPts val="600"/>
              </a:spcBef>
              <a:spcAft>
                <a:spcPts val="0"/>
              </a:spcAft>
              <a:buNone/>
            </a:pPr>
            <a:endParaRPr lang="en-US" sz="1200" b="1"/>
          </a:p>
          <a:p>
            <a:pPr marL="0" lvl="0" indent="0" algn="l" rtl="0">
              <a:spcBef>
                <a:spcPts val="600"/>
              </a:spcBef>
              <a:spcAft>
                <a:spcPts val="0"/>
              </a:spcAft>
              <a:buNone/>
            </a:pPr>
            <a:endParaRPr sz="1200" b="1"/>
          </a:p>
        </p:txBody>
      </p:sp>
      <p:sp>
        <p:nvSpPr>
          <p:cNvPr id="175" name="Google Shape;175;p13"/>
          <p:cNvSpPr txBox="1">
            <a:spLocks noGrp="1"/>
          </p:cNvSpPr>
          <p:nvPr>
            <p:ph type="body" idx="1"/>
          </p:nvPr>
        </p:nvSpPr>
        <p:spPr>
          <a:xfrm>
            <a:off x="1024281" y="1539773"/>
            <a:ext cx="2118969" cy="157050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a:p>
          <a:p>
            <a:pPr marL="0" lvl="0" indent="0" algn="l" rtl="0">
              <a:spcBef>
                <a:spcPts val="600"/>
              </a:spcBef>
              <a:spcAft>
                <a:spcPts val="0"/>
              </a:spcAft>
              <a:buNone/>
            </a:pP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1026" name="Picture 2">
            <a:extLst>
              <a:ext uri="{FF2B5EF4-FFF2-40B4-BE49-F238E27FC236}">
                <a16:creationId xmlns:a16="http://schemas.microsoft.com/office/drawing/2014/main" id="{F9C25DDA-9DD0-40DE-A1FE-69273BA0E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759" y="830484"/>
            <a:ext cx="1085491" cy="1244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3E09AD7-4A43-46F3-81EF-ED12437A45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917" y="1904104"/>
            <a:ext cx="1386068" cy="18480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29F3C81-BDF1-4F27-A3CE-BB2631B3602C}"/>
              </a:ext>
            </a:extLst>
          </p:cNvPr>
          <p:cNvSpPr txBox="1"/>
          <p:nvPr/>
        </p:nvSpPr>
        <p:spPr>
          <a:xfrm>
            <a:off x="1907470" y="2165120"/>
            <a:ext cx="1386068" cy="461665"/>
          </a:xfrm>
          <a:prstGeom prst="rect">
            <a:avLst/>
          </a:prstGeom>
          <a:noFill/>
        </p:spPr>
        <p:txBody>
          <a:bodyPr wrap="square" rtlCol="0">
            <a:spAutoFit/>
          </a:bodyPr>
          <a:lstStyle/>
          <a:p>
            <a:r>
              <a:rPr lang="en-US" sz="1200"/>
              <a:t>Bjarne Stroustrup</a:t>
            </a:r>
            <a:br>
              <a:rPr lang="en-US" sz="1200"/>
            </a:br>
            <a:r>
              <a:rPr lang="en-US" sz="1200"/>
              <a:t>  (Cha đẻ C++)</a:t>
            </a:r>
          </a:p>
        </p:txBody>
      </p:sp>
      <p:pic>
        <p:nvPicPr>
          <p:cNvPr id="1030" name="Picture 6">
            <a:extLst>
              <a:ext uri="{FF2B5EF4-FFF2-40B4-BE49-F238E27FC236}">
                <a16:creationId xmlns:a16="http://schemas.microsoft.com/office/drawing/2014/main" id="{985EB188-A1D9-45A8-A4E6-E4F5EE7BF0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2717" y="733951"/>
            <a:ext cx="1345532" cy="124451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220C513-9F75-4795-82FE-6C9FBFDD4B89}"/>
              </a:ext>
            </a:extLst>
          </p:cNvPr>
          <p:cNvSpPr txBox="1"/>
          <p:nvPr/>
        </p:nvSpPr>
        <p:spPr>
          <a:xfrm>
            <a:off x="3962449" y="2104408"/>
            <a:ext cx="1386068" cy="646331"/>
          </a:xfrm>
          <a:prstGeom prst="rect">
            <a:avLst/>
          </a:prstGeom>
          <a:noFill/>
        </p:spPr>
        <p:txBody>
          <a:bodyPr wrap="square" rtlCol="0">
            <a:spAutoFit/>
          </a:bodyPr>
          <a:lstStyle/>
          <a:p>
            <a:pPr algn="ctr"/>
            <a:r>
              <a:rPr lang="en-US" sz="1200"/>
              <a:t>Grady Booch</a:t>
            </a:r>
            <a:br>
              <a:rPr lang="en-US" sz="1200"/>
            </a:br>
            <a:r>
              <a:rPr lang="en-US" sz="1200"/>
              <a:t>(Object Oriented Analysis)</a:t>
            </a:r>
          </a:p>
        </p:txBody>
      </p:sp>
      <p:pic>
        <p:nvPicPr>
          <p:cNvPr id="1032" name="Picture 8">
            <a:extLst>
              <a:ext uri="{FF2B5EF4-FFF2-40B4-BE49-F238E27FC236}">
                <a16:creationId xmlns:a16="http://schemas.microsoft.com/office/drawing/2014/main" id="{69C6A70A-E1CC-4B50-B661-DB38F585EA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4558" y="788185"/>
            <a:ext cx="1097811" cy="130816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5F8DDB01-ED66-4B68-B45B-8E4791F3800D}"/>
              </a:ext>
            </a:extLst>
          </p:cNvPr>
          <p:cNvSpPr txBox="1"/>
          <p:nvPr/>
        </p:nvSpPr>
        <p:spPr>
          <a:xfrm>
            <a:off x="6092291" y="2195841"/>
            <a:ext cx="1762344" cy="646331"/>
          </a:xfrm>
          <a:prstGeom prst="rect">
            <a:avLst/>
          </a:prstGeom>
          <a:noFill/>
        </p:spPr>
        <p:txBody>
          <a:bodyPr wrap="square" rtlCol="0">
            <a:spAutoFit/>
          </a:bodyPr>
          <a:lstStyle/>
          <a:p>
            <a:pPr algn="ctr"/>
            <a:r>
              <a:rPr lang="en-US" sz="1200"/>
              <a:t>“Big” Dave Thomas </a:t>
            </a:r>
            <a:br>
              <a:rPr lang="en-US" sz="1200"/>
            </a:br>
            <a:r>
              <a:rPr lang="en-US" sz="1200"/>
              <a:t>(Sáng lập OTI, Bố già của Eclipse)</a:t>
            </a:r>
          </a:p>
        </p:txBody>
      </p:sp>
      <p:pic>
        <p:nvPicPr>
          <p:cNvPr id="1034" name="Picture 10">
            <a:extLst>
              <a:ext uri="{FF2B5EF4-FFF2-40B4-BE49-F238E27FC236}">
                <a16:creationId xmlns:a16="http://schemas.microsoft.com/office/drawing/2014/main" id="{AF69595F-AC8B-4669-B716-2EB9A58630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8154" y="2879527"/>
            <a:ext cx="1016553" cy="129670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F9AD8638-BD9E-45CC-9E78-5F0B39B90538}"/>
              </a:ext>
            </a:extLst>
          </p:cNvPr>
          <p:cNvSpPr txBox="1"/>
          <p:nvPr/>
        </p:nvSpPr>
        <p:spPr>
          <a:xfrm>
            <a:off x="1719879" y="4304063"/>
            <a:ext cx="1800136" cy="646331"/>
          </a:xfrm>
          <a:prstGeom prst="rect">
            <a:avLst/>
          </a:prstGeom>
          <a:noFill/>
        </p:spPr>
        <p:txBody>
          <a:bodyPr wrap="square" rtlCol="0">
            <a:spAutoFit/>
          </a:bodyPr>
          <a:lstStyle/>
          <a:p>
            <a:pPr algn="ctr"/>
            <a:r>
              <a:rPr lang="en-US" sz="1200"/>
              <a:t>MichaelFeathers </a:t>
            </a:r>
            <a:br>
              <a:rPr lang="en-US" sz="1200"/>
            </a:br>
            <a:r>
              <a:rPr lang="en-US" sz="1200"/>
              <a:t>(WorkingEffectively with Legacy Code)</a:t>
            </a:r>
          </a:p>
        </p:txBody>
      </p:sp>
      <p:pic>
        <p:nvPicPr>
          <p:cNvPr id="1036" name="Picture 12">
            <a:extLst>
              <a:ext uri="{FF2B5EF4-FFF2-40B4-BE49-F238E27FC236}">
                <a16:creationId xmlns:a16="http://schemas.microsoft.com/office/drawing/2014/main" id="{CA3139C8-9690-4C7E-A118-625BE3D74A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6527" y="2828149"/>
            <a:ext cx="1086762" cy="116902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73E2B6E1-DB46-4137-91CC-B04DBAFBB28B}"/>
              </a:ext>
            </a:extLst>
          </p:cNvPr>
          <p:cNvSpPr txBox="1"/>
          <p:nvPr/>
        </p:nvSpPr>
        <p:spPr>
          <a:xfrm>
            <a:off x="3393450" y="4074586"/>
            <a:ext cx="2287618" cy="1015663"/>
          </a:xfrm>
          <a:prstGeom prst="rect">
            <a:avLst/>
          </a:prstGeom>
          <a:noFill/>
        </p:spPr>
        <p:txBody>
          <a:bodyPr wrap="square" rtlCol="0">
            <a:spAutoFit/>
          </a:bodyPr>
          <a:lstStyle/>
          <a:p>
            <a:pPr algn="ctr"/>
            <a:r>
              <a:rPr lang="en-US" sz="1200"/>
              <a:t>Ron Jeffries</a:t>
            </a:r>
            <a:br>
              <a:rPr lang="en-US" sz="1200"/>
            </a:br>
            <a:r>
              <a:rPr lang="en-US" sz="1200"/>
              <a:t>(Extreme Programming Installed và Extreme Programming Adventures in 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FORMATTING</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5. Team Rules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a:t>Mỗi lập trình viên đều có một nguyên tắc định dạng riêng. nhưng khi làm việc nhóm phải tuân theo nguyên tắc của nhóm. Một nhóm phát triển nên thỏa thuận về một kiểu định dạng duy nhất, sau đó mỗi thành viên trong nhóm nên sử dụng kiểu định dạng đó. =&gt; Tính nhất quán.</a:t>
            </a:r>
          </a:p>
        </p:txBody>
      </p:sp>
    </p:spTree>
    <p:extLst>
      <p:ext uri="{BB962C8B-B14F-4D97-AF65-F5344CB8AC3E}">
        <p14:creationId xmlns:p14="http://schemas.microsoft.com/office/powerpoint/2010/main" val="3243060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6E33-5ADB-4156-A676-01A7381A4F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1BA978B-6124-43EA-B7D4-B60113A28AA3}"/>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E63F5CF3-3321-436C-AA70-94F62E27E0DD}"/>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98FE982A-CDF8-4153-BAAE-A5B921CD37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3074" name="Picture 2">
            <a:extLst>
              <a:ext uri="{FF2B5EF4-FFF2-40B4-BE49-F238E27FC236}">
                <a16:creationId xmlns:a16="http://schemas.microsoft.com/office/drawing/2014/main" id="{F1592801-9E5C-499B-A8CF-096EB46E5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01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2324444"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CLEAN CODE</a:t>
            </a:r>
            <a:endParaRPr/>
          </a:p>
        </p:txBody>
      </p:sp>
      <p:sp>
        <p:nvSpPr>
          <p:cNvPr id="203" name="Google Shape;203;p17"/>
          <p:cNvSpPr txBox="1">
            <a:spLocks noGrp="1"/>
          </p:cNvSpPr>
          <p:nvPr>
            <p:ph type="body" idx="1"/>
          </p:nvPr>
        </p:nvSpPr>
        <p:spPr>
          <a:xfrm>
            <a:off x="1017138" y="1134186"/>
            <a:ext cx="5760300"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a:t>Đơn giản </a:t>
            </a:r>
          </a:p>
          <a:p>
            <a:pPr marL="457200" lvl="0" indent="-355600" algn="l" rtl="0">
              <a:spcBef>
                <a:spcPts val="600"/>
              </a:spcBef>
              <a:spcAft>
                <a:spcPts val="0"/>
              </a:spcAft>
              <a:buSzPts val="2000"/>
              <a:buChar char="»"/>
            </a:pPr>
            <a:r>
              <a:rPr lang="en-US"/>
              <a:t>Trực tiếp</a:t>
            </a:r>
          </a:p>
          <a:p>
            <a:pPr marL="457200" lvl="0" indent="-355600" algn="l" rtl="0">
              <a:spcBef>
                <a:spcPts val="600"/>
              </a:spcBef>
              <a:spcAft>
                <a:spcPts val="0"/>
              </a:spcAft>
              <a:buSzPts val="2000"/>
              <a:buChar char="»"/>
            </a:pPr>
            <a:r>
              <a:rPr lang="en-US"/>
              <a:t>Dễ đọc hiểu</a:t>
            </a:r>
          </a:p>
          <a:p>
            <a:pPr marL="457200" lvl="0" indent="-355600" algn="l" rtl="0">
              <a:spcBef>
                <a:spcPts val="600"/>
              </a:spcBef>
              <a:spcAft>
                <a:spcPts val="0"/>
              </a:spcAft>
              <a:buSzPts val="2000"/>
              <a:buChar char="»"/>
            </a:pPr>
            <a:r>
              <a:rPr lang="en-US"/>
              <a:t>Có ít phụ thuộc</a:t>
            </a:r>
          </a:p>
          <a:p>
            <a:r>
              <a:rPr lang="en-US"/>
              <a:t>Giống một bài văn</a:t>
            </a:r>
          </a:p>
          <a:p>
            <a:pPr marL="457200" lvl="0" indent="-355600" algn="l" rtl="0">
              <a:spcBef>
                <a:spcPts val="600"/>
              </a:spcBef>
              <a:spcAft>
                <a:spcPts val="0"/>
              </a:spcAft>
              <a:buSzPts val="2000"/>
              <a:buChar char="»"/>
            </a:pPr>
            <a:r>
              <a:rPr lang="en-US"/>
              <a:t>Không có code lặp</a:t>
            </a:r>
          </a:p>
          <a:p>
            <a:pPr marL="457200" lvl="0" indent="-355600" algn="l" rtl="0">
              <a:spcBef>
                <a:spcPts val="600"/>
              </a:spcBef>
              <a:spcAft>
                <a:spcPts val="0"/>
              </a:spcAft>
              <a:buSzPts val="2000"/>
              <a:buChar char="»"/>
            </a:pPr>
            <a:r>
              <a:rPr lang="en-US"/>
              <a:t>Chạy tất cả các bài kiểm thử</a:t>
            </a:r>
          </a:p>
          <a:p>
            <a:pPr marL="457200" lvl="0" indent="-355600" algn="l" rtl="0">
              <a:spcBef>
                <a:spcPts val="600"/>
              </a:spcBef>
              <a:spcAft>
                <a:spcPts val="0"/>
              </a:spcAft>
              <a:buSzPts val="2000"/>
              <a:buChar char="»"/>
            </a:pPr>
            <a:r>
              <a:rPr lang="en-US"/>
              <a:t>Không làm mờ đi ý định của ng</a:t>
            </a:r>
            <a:r>
              <a:rPr lang="vi-VN"/>
              <a:t>ư</a:t>
            </a:r>
            <a:r>
              <a:rPr lang="en-US"/>
              <a:t>ời viết</a:t>
            </a:r>
          </a:p>
          <a:p>
            <a:pPr marL="457200" lvl="0" indent="-355600" algn="l" rtl="0">
              <a:spcBef>
                <a:spcPts val="600"/>
              </a:spcBef>
              <a:spcAft>
                <a:spcPts val="0"/>
              </a:spcAft>
              <a:buSzPts val="2000"/>
              <a:buChar char="»"/>
            </a:pPr>
            <a:r>
              <a:rPr lang="en-US"/>
              <a:t>Giống nh</a:t>
            </a:r>
            <a:r>
              <a:rPr lang="vi-VN"/>
              <a:t>ư</a:t>
            </a:r>
            <a:r>
              <a:rPr lang="en-US"/>
              <a:t> là viết ra bởi một ng</a:t>
            </a:r>
            <a:r>
              <a:rPr lang="vi-VN"/>
              <a:t>ư</a:t>
            </a:r>
            <a:r>
              <a:rPr lang="en-US"/>
              <a:t>ời có tâm</a:t>
            </a:r>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48866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2324444"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CLEAN CODE THÌ ĐƯỢC GÌ</a:t>
            </a:r>
            <a:endParaRPr/>
          </a:p>
        </p:txBody>
      </p:sp>
      <p:sp>
        <p:nvSpPr>
          <p:cNvPr id="203" name="Google Shape;203;p17"/>
          <p:cNvSpPr txBox="1">
            <a:spLocks noGrp="1"/>
          </p:cNvSpPr>
          <p:nvPr>
            <p:ph type="body" idx="1"/>
          </p:nvPr>
        </p:nvSpPr>
        <p:spPr>
          <a:xfrm>
            <a:off x="1252882" y="1462799"/>
            <a:ext cx="5760300"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a:t>Cộng tác dễ dàng h</a:t>
            </a:r>
            <a:r>
              <a:rPr lang="vi-VN"/>
              <a:t>ơ</a:t>
            </a:r>
            <a:r>
              <a:rPr lang="en-US"/>
              <a:t>n</a:t>
            </a:r>
          </a:p>
          <a:p>
            <a:pPr marL="457200" lvl="0" indent="-355600" algn="l" rtl="0">
              <a:spcBef>
                <a:spcPts val="600"/>
              </a:spcBef>
              <a:spcAft>
                <a:spcPts val="0"/>
              </a:spcAft>
              <a:buSzPts val="2000"/>
              <a:buChar char="»"/>
            </a:pPr>
            <a:r>
              <a:rPr lang="en-US"/>
              <a:t>Debug dễ dàng h</a:t>
            </a:r>
            <a:r>
              <a:rPr lang="vi-VN"/>
              <a:t>ơ</a:t>
            </a:r>
            <a:r>
              <a:rPr lang="en-US"/>
              <a:t>n</a:t>
            </a:r>
          </a:p>
          <a:p>
            <a:pPr marL="457200" lvl="0" indent="-355600" algn="l" rtl="0">
              <a:spcBef>
                <a:spcPts val="600"/>
              </a:spcBef>
              <a:spcAft>
                <a:spcPts val="0"/>
              </a:spcAft>
              <a:buSzPts val="2000"/>
              <a:buChar char="»"/>
            </a:pPr>
            <a:r>
              <a:rPr lang="en-US"/>
              <a:t>Ít rủi ro h</a:t>
            </a:r>
            <a:r>
              <a:rPr lang="vi-VN"/>
              <a:t>ơ</a:t>
            </a:r>
            <a:r>
              <a:rPr lang="en-US"/>
              <a:t>n</a:t>
            </a:r>
          </a:p>
          <a:p>
            <a:pPr marL="457200" lvl="0" indent="-355600" algn="l" rtl="0">
              <a:spcBef>
                <a:spcPts val="600"/>
              </a:spcBef>
              <a:spcAft>
                <a:spcPts val="0"/>
              </a:spcAft>
              <a:buSzPts val="2000"/>
              <a:buChar char="»"/>
            </a:pPr>
            <a:r>
              <a:rPr lang="en-US"/>
              <a:t>Năng suất h</a:t>
            </a:r>
            <a:r>
              <a:rPr lang="vi-VN"/>
              <a:t>ơ</a:t>
            </a:r>
            <a:r>
              <a:rPr lang="en-US"/>
              <a:t>n</a:t>
            </a:r>
          </a:p>
          <a:p>
            <a:pPr marL="457200" lvl="0" indent="-355600" algn="l" rtl="0">
              <a:spcBef>
                <a:spcPts val="600"/>
              </a:spcBef>
              <a:spcAft>
                <a:spcPts val="0"/>
              </a:spcAft>
              <a:buSzPts val="2000"/>
              <a:buChar char="»"/>
            </a:pPr>
            <a:r>
              <a:rPr lang="en-US"/>
              <a:t>Đi đ</a:t>
            </a:r>
            <a:r>
              <a:rPr lang="vi-VN"/>
              <a:t>ư</a:t>
            </a:r>
            <a:r>
              <a:rPr lang="en-US"/>
              <a:t>ợc đường dài h</a:t>
            </a:r>
            <a:r>
              <a:rPr lang="vi-VN"/>
              <a:t>ơ</a:t>
            </a:r>
            <a:r>
              <a:rPr lang="en-US"/>
              <a:t>n</a:t>
            </a:r>
          </a:p>
          <a:p>
            <a:pPr marL="101600" lvl="0" indent="0" algn="l" rtl="0">
              <a:spcBef>
                <a:spcPts val="600"/>
              </a:spcBef>
              <a:spcAft>
                <a:spcPts val="0"/>
              </a:spcAft>
              <a:buSzPts val="2000"/>
              <a:buNone/>
            </a:pPr>
            <a:endParaRPr lang="en-US"/>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56090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a:t>Không tốt: </a:t>
            </a:r>
            <a:br>
              <a:rPr lang="en-US"/>
            </a:br>
            <a:br>
              <a:rPr lang="en-US"/>
            </a:br>
            <a:br>
              <a:rPr lang="en-US"/>
            </a:br>
            <a:endParaRPr lang="en-US"/>
          </a:p>
          <a:p>
            <a:pPr marL="457200" lvl="0" indent="-355600" algn="l" rtl="0">
              <a:spcBef>
                <a:spcPts val="600"/>
              </a:spcBef>
              <a:spcAft>
                <a:spcPts val="0"/>
              </a:spcAft>
              <a:buSzPts val="2000"/>
              <a:buChar char="»"/>
            </a:pPr>
            <a:r>
              <a:rPr lang="en-US"/>
              <a:t>Tốt: </a:t>
            </a:r>
            <a:br>
              <a:rPr lang="en-US"/>
            </a:br>
            <a:br>
              <a:rPr lang="en-US"/>
            </a:br>
            <a:endParaRPr lang="en-US"/>
          </a:p>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1. Sử dụng tên gợi lên các thông tin</a:t>
            </a:r>
          </a:p>
        </p:txBody>
      </p:sp>
      <p:pic>
        <p:nvPicPr>
          <p:cNvPr id="16" name="Picture 15">
            <a:extLst>
              <a:ext uri="{FF2B5EF4-FFF2-40B4-BE49-F238E27FC236}">
                <a16:creationId xmlns:a16="http://schemas.microsoft.com/office/drawing/2014/main" id="{EE49260A-63BB-4128-9ED4-EB171E457AD5}"/>
              </a:ext>
            </a:extLst>
          </p:cNvPr>
          <p:cNvPicPr>
            <a:picLocks noChangeAspect="1"/>
          </p:cNvPicPr>
          <p:nvPr/>
        </p:nvPicPr>
        <p:blipFill>
          <a:blip r:embed="rId3"/>
          <a:stretch>
            <a:fillRect/>
          </a:stretch>
        </p:blipFill>
        <p:spPr>
          <a:xfrm>
            <a:off x="1423987" y="2421731"/>
            <a:ext cx="3494855" cy="628650"/>
          </a:xfrm>
          <a:prstGeom prst="rect">
            <a:avLst/>
          </a:prstGeom>
        </p:spPr>
      </p:pic>
      <p:pic>
        <p:nvPicPr>
          <p:cNvPr id="9" name="Picture 8">
            <a:extLst>
              <a:ext uri="{FF2B5EF4-FFF2-40B4-BE49-F238E27FC236}">
                <a16:creationId xmlns:a16="http://schemas.microsoft.com/office/drawing/2014/main" id="{3D29D1AF-3EF7-441A-BE6C-EE74A94058A9}"/>
              </a:ext>
            </a:extLst>
          </p:cNvPr>
          <p:cNvPicPr>
            <a:picLocks noChangeAspect="1"/>
          </p:cNvPicPr>
          <p:nvPr/>
        </p:nvPicPr>
        <p:blipFill>
          <a:blip r:embed="rId4"/>
          <a:stretch>
            <a:fillRect/>
          </a:stretch>
        </p:blipFill>
        <p:spPr>
          <a:xfrm>
            <a:off x="1413642" y="3860005"/>
            <a:ext cx="3505200" cy="695325"/>
          </a:xfrm>
          <a:prstGeom prst="rect">
            <a:avLst/>
          </a:prstGeom>
        </p:spPr>
      </p:pic>
    </p:spTree>
    <p:extLst>
      <p:ext uri="{BB962C8B-B14F-4D97-AF65-F5344CB8AC3E}">
        <p14:creationId xmlns:p14="http://schemas.microsoft.com/office/powerpoint/2010/main" val="636279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lvl="0" indent="-355600">
              <a:buSzPts val="2000"/>
            </a:pPr>
            <a:r>
              <a:rPr lang="vi-VN"/>
              <a:t>Tránh đặt những gợi ý sai lầm làm lu mờ ý nghĩa thực sự của Code. Ví dụ như viết tắt từ này có thể hiểu nhầm sang nghĩa khác.</a:t>
            </a:r>
            <a:br>
              <a:rPr lang="en-US"/>
            </a:br>
            <a:br>
              <a:rPr lang="en-US"/>
            </a:br>
            <a:r>
              <a:rPr lang="vi-VN"/>
              <a:t>Ví dụ: Đừng quy một nhóm tài khoản thành accountList nếu nó không thực sự là một danh sách, vì có thể làm hiểu sai ý nghĩa. Nên thay bằng accountGroup hay chỉ đơn giản là accounts</a:t>
            </a:r>
            <a:endParaRPr lang="en-US"/>
          </a:p>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2. Tránh sai lệch ý nghĩa</a:t>
            </a:r>
          </a:p>
        </p:txBody>
      </p:sp>
    </p:spTree>
    <p:extLst>
      <p:ext uri="{BB962C8B-B14F-4D97-AF65-F5344CB8AC3E}">
        <p14:creationId xmlns:p14="http://schemas.microsoft.com/office/powerpoint/2010/main" val="932519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48561"/>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lang="en-US"/>
          </a:p>
          <a:p>
            <a:pPr marL="101600" lvl="0" indent="0" algn="l" rtl="0">
              <a:spcBef>
                <a:spcPts val="600"/>
              </a:spcBef>
              <a:spcAft>
                <a:spcPts val="0"/>
              </a:spcAft>
              <a:buSzPts val="2000"/>
              <a:buNone/>
            </a:pPr>
            <a:br>
              <a:rPr lang="en-US"/>
            </a:br>
            <a:endParaRPr lang="en-US"/>
          </a:p>
          <a:p>
            <a:pPr marL="101600" lvl="0" indent="0" algn="l" rtl="0">
              <a:spcBef>
                <a:spcPts val="600"/>
              </a:spcBef>
              <a:spcAft>
                <a:spcPts val="0"/>
              </a:spcAft>
              <a:buSzPts val="2000"/>
              <a:buNone/>
            </a:pPr>
            <a:endParaRPr lang="en-US"/>
          </a:p>
          <a:p>
            <a:pPr marL="101600" lvl="0" indent="0" algn="l" rtl="0">
              <a:spcBef>
                <a:spcPts val="600"/>
              </a:spcBef>
              <a:spcAft>
                <a:spcPts val="0"/>
              </a:spcAft>
              <a:buSzPts val="2000"/>
              <a:buNone/>
            </a:pP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3. Tạo sự phân biệt có ý nghĩa</a:t>
            </a:r>
          </a:p>
        </p:txBody>
      </p:sp>
      <p:pic>
        <p:nvPicPr>
          <p:cNvPr id="2" name="Picture 1">
            <a:extLst>
              <a:ext uri="{FF2B5EF4-FFF2-40B4-BE49-F238E27FC236}">
                <a16:creationId xmlns:a16="http://schemas.microsoft.com/office/drawing/2014/main" id="{6F523F74-0ACE-4385-BD75-4D8A708C9D89}"/>
              </a:ext>
            </a:extLst>
          </p:cNvPr>
          <p:cNvPicPr>
            <a:picLocks noChangeAspect="1"/>
          </p:cNvPicPr>
          <p:nvPr/>
        </p:nvPicPr>
        <p:blipFill>
          <a:blip r:embed="rId3"/>
          <a:stretch>
            <a:fillRect/>
          </a:stretch>
        </p:blipFill>
        <p:spPr>
          <a:xfrm>
            <a:off x="1674364" y="2053874"/>
            <a:ext cx="4326388" cy="1546390"/>
          </a:xfrm>
          <a:prstGeom prst="rect">
            <a:avLst/>
          </a:prstGeom>
        </p:spPr>
      </p:pic>
    </p:spTree>
    <p:extLst>
      <p:ext uri="{BB962C8B-B14F-4D97-AF65-F5344CB8AC3E}">
        <p14:creationId xmlns:p14="http://schemas.microsoft.com/office/powerpoint/2010/main" val="61929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ĐẶT TÊN CÓ Ý NGHĨA</a:t>
            </a:r>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a:t>4. Sử dụng tên có thể phát âm đ</a:t>
            </a:r>
            <a:r>
              <a:rPr lang="vi-VN" sz="2300"/>
              <a:t>ư</a:t>
            </a:r>
            <a:r>
              <a:rPr lang="en-US" sz="2300"/>
              <a:t>ợc</a:t>
            </a:r>
          </a:p>
        </p:txBody>
      </p:sp>
      <p:pic>
        <p:nvPicPr>
          <p:cNvPr id="3" name="Picture 2">
            <a:extLst>
              <a:ext uri="{FF2B5EF4-FFF2-40B4-BE49-F238E27FC236}">
                <a16:creationId xmlns:a16="http://schemas.microsoft.com/office/drawing/2014/main" id="{EC9E14BE-AC79-4FFD-BF38-9A0BF496C045}"/>
              </a:ext>
            </a:extLst>
          </p:cNvPr>
          <p:cNvPicPr>
            <a:picLocks noChangeAspect="1"/>
          </p:cNvPicPr>
          <p:nvPr/>
        </p:nvPicPr>
        <p:blipFill>
          <a:blip r:embed="rId3"/>
          <a:stretch>
            <a:fillRect/>
          </a:stretch>
        </p:blipFill>
        <p:spPr>
          <a:xfrm>
            <a:off x="1664493" y="1827130"/>
            <a:ext cx="3843338" cy="2923462"/>
          </a:xfrm>
          <a:prstGeom prst="rect">
            <a:avLst/>
          </a:prstGeom>
        </p:spPr>
      </p:pic>
    </p:spTree>
    <p:extLst>
      <p:ext uri="{BB962C8B-B14F-4D97-AF65-F5344CB8AC3E}">
        <p14:creationId xmlns:p14="http://schemas.microsoft.com/office/powerpoint/2010/main" val="117054946"/>
      </p:ext>
    </p:extLst>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DFE4E9"/>
      </a:lt2>
      <a:accent1>
        <a:srgbClr val="3796BF"/>
      </a:accent1>
      <a:accent2>
        <a:srgbClr val="4BB5D9"/>
      </a:accent2>
      <a:accent3>
        <a:srgbClr val="81D1EC"/>
      </a:accent3>
      <a:accent4>
        <a:srgbClr val="FF9900"/>
      </a:accent4>
      <a:accent5>
        <a:srgbClr val="FFCB50"/>
      </a:accent5>
      <a:accent6>
        <a:srgbClr val="A9C747"/>
      </a:accent6>
      <a:hlink>
        <a:srgbClr val="60789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978</Words>
  <Application>Microsoft Office PowerPoint</Application>
  <PresentationFormat>On-screen Show (16:9)</PresentationFormat>
  <Paragraphs>171</Paragraphs>
  <Slides>31</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Oswald</vt:lpstr>
      <vt:lpstr>Arial</vt:lpstr>
      <vt:lpstr>Roboto Condensed</vt:lpstr>
      <vt:lpstr>Wolsey template</vt:lpstr>
      <vt:lpstr>CLEAN CODE</vt:lpstr>
      <vt:lpstr> CLEAN CODE LÀ GÌ? </vt:lpstr>
      <vt:lpstr>CLEAN CODE LÀ GÌ?</vt:lpstr>
      <vt:lpstr>CLEAN CODE</vt:lpstr>
      <vt:lpstr>CLEAN CODE THÌ ĐƯỢC GÌ</vt:lpstr>
      <vt:lpstr>ĐẶT TÊN CÓ Ý NGHĨA</vt:lpstr>
      <vt:lpstr>ĐẶT TÊN CÓ Ý NGHĨA</vt:lpstr>
      <vt:lpstr>ĐẶT TÊN CÓ Ý NGHĨA</vt:lpstr>
      <vt:lpstr>ĐẶT TÊN CÓ Ý NGHĨA</vt:lpstr>
      <vt:lpstr>ĐẶT TÊN CÓ Ý NGHĨA</vt:lpstr>
      <vt:lpstr>ĐẶT TÊN CÓ Ý NGHĨA</vt:lpstr>
      <vt:lpstr>ĐẶT TÊN CÓ Ý NGHĨA</vt:lpstr>
      <vt:lpstr>ĐẶT TÊN CÓ Ý NGHĨA</vt:lpstr>
      <vt:lpstr>ĐẶT TÊN CÓ Ý NGHĨA</vt:lpstr>
      <vt:lpstr>FUNCTIONS</vt:lpstr>
      <vt:lpstr>FUNCTIONS</vt:lpstr>
      <vt:lpstr>FUNCTIONS</vt:lpstr>
      <vt:lpstr>FUNCTIONS</vt:lpstr>
      <vt:lpstr>FUNCTIONS</vt:lpstr>
      <vt:lpstr>COMMENTS</vt:lpstr>
      <vt:lpstr>COMMENTS</vt:lpstr>
      <vt:lpstr>COMMENTS</vt:lpstr>
      <vt:lpstr>COMMENTS</vt:lpstr>
      <vt:lpstr>FORMATTING</vt:lpstr>
      <vt:lpstr>FORMATTING</vt:lpstr>
      <vt:lpstr>FORMATTING</vt:lpstr>
      <vt:lpstr>FORMATTING</vt:lpstr>
      <vt:lpstr>FORMATTING</vt:lpstr>
      <vt:lpstr>FORMATTING</vt:lpstr>
      <vt:lpstr>FORMATTING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84942</dc:creator>
  <cp:lastModifiedBy>84942</cp:lastModifiedBy>
  <cp:revision>19</cp:revision>
  <dcterms:modified xsi:type="dcterms:W3CDTF">2020-07-05T17:05:35Z</dcterms:modified>
</cp:coreProperties>
</file>