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36"/>
  </p:notesMasterIdLst>
  <p:sldIdLst>
    <p:sldId id="256" r:id="rId2"/>
    <p:sldId id="321" r:id="rId3"/>
    <p:sldId id="288" r:id="rId4"/>
    <p:sldId id="317" r:id="rId5"/>
    <p:sldId id="318" r:id="rId6"/>
    <p:sldId id="319" r:id="rId7"/>
    <p:sldId id="320" r:id="rId8"/>
    <p:sldId id="314" r:id="rId9"/>
    <p:sldId id="286" r:id="rId10"/>
    <p:sldId id="290" r:id="rId11"/>
    <p:sldId id="289" r:id="rId12"/>
    <p:sldId id="291" r:id="rId13"/>
    <p:sldId id="292" r:id="rId14"/>
    <p:sldId id="293" r:id="rId15"/>
    <p:sldId id="294" r:id="rId16"/>
    <p:sldId id="295" r:id="rId17"/>
    <p:sldId id="299" r:id="rId18"/>
    <p:sldId id="296" r:id="rId19"/>
    <p:sldId id="297" r:id="rId20"/>
    <p:sldId id="298" r:id="rId21"/>
    <p:sldId id="300" r:id="rId22"/>
    <p:sldId id="301" r:id="rId23"/>
    <p:sldId id="302" r:id="rId24"/>
    <p:sldId id="303" r:id="rId25"/>
    <p:sldId id="304" r:id="rId26"/>
    <p:sldId id="305" r:id="rId27"/>
    <p:sldId id="306" r:id="rId28"/>
    <p:sldId id="307" r:id="rId29"/>
    <p:sldId id="308" r:id="rId30"/>
    <p:sldId id="309" r:id="rId31"/>
    <p:sldId id="311" r:id="rId32"/>
    <p:sldId id="312" r:id="rId33"/>
    <p:sldId id="313" r:id="rId34"/>
    <p:sldId id="310" r:id="rId35"/>
  </p:sldIdLst>
  <p:sldSz cx="9144000" cy="5143500" type="screen16x9"/>
  <p:notesSz cx="6858000" cy="9144000"/>
  <p:embeddedFontLst>
    <p:embeddedFont>
      <p:font typeface="Oswald" panose="020B0604020202020204" charset="0"/>
      <p:regular r:id="rId37"/>
      <p:bold r:id="rId38"/>
    </p:embeddedFont>
    <p:embeddedFont>
      <p:font typeface="Roboto Condensed" panose="020B060402020202020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9532DC8-5A0D-4294-A40C-238ED1B8C798}">
  <a:tblStyle styleId="{E9532DC8-5A0D-4294-A40C-238ED1B8C79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13" autoAdjust="0"/>
    <p:restoredTop sz="94660"/>
  </p:normalViewPr>
  <p:slideViewPr>
    <p:cSldViewPr snapToGrid="0">
      <p:cViewPr varScale="1">
        <p:scale>
          <a:sx n="142" d="100"/>
          <a:sy n="142" d="100"/>
        </p:scale>
        <p:origin x="726"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67875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90340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86904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02228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52279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01949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77862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07793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65617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0351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06361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25542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26096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98621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45013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81406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2476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51140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51141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90462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5310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06361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14862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8142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48862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2972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9113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91137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91137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06361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12158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9113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4BB5D9"/>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5609666" y="2185857"/>
            <a:ext cx="3534604" cy="3432788"/>
            <a:chOff x="6172200" y="2656118"/>
            <a:chExt cx="2971754" cy="2886151"/>
          </a:xfrm>
        </p:grpSpPr>
        <p:sp>
          <p:nvSpPr>
            <p:cNvPr id="11" name="Google Shape;11;p2"/>
            <p:cNvSpPr/>
            <p:nvPr/>
          </p:nvSpPr>
          <p:spPr>
            <a:xfrm rot="9208626" flipH="1">
              <a:off x="6704904" y="4110434"/>
              <a:ext cx="484232" cy="120400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9208633" flipH="1">
              <a:off x="7804300" y="3279013"/>
              <a:ext cx="877624" cy="2182136"/>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9208606" flipH="1">
              <a:off x="7481789" y="4276913"/>
              <a:ext cx="408796" cy="1016449"/>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9208678" flipH="1">
              <a:off x="6287617" y="4657701"/>
              <a:ext cx="229660" cy="571018"/>
            </a:xfrm>
            <a:prstGeom prst="flowChartManualInpu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FFFFFF"/>
            </a:solidFill>
            <a:ln>
              <a:noFill/>
            </a:ln>
          </p:spPr>
        </p:sp>
      </p:grpSp>
      <p:grpSp>
        <p:nvGrpSpPr>
          <p:cNvPr id="16" name="Google Shape;16;p2"/>
          <p:cNvGrpSpPr/>
          <p:nvPr/>
        </p:nvGrpSpPr>
        <p:grpSpPr>
          <a:xfrm>
            <a:off x="-22" y="-324543"/>
            <a:ext cx="3068579" cy="1910876"/>
            <a:chOff x="-32" y="-215963"/>
            <a:chExt cx="2163561" cy="1347300"/>
          </a:xfrm>
        </p:grpSpPr>
        <p:sp>
          <p:nvSpPr>
            <p:cNvPr id="17" name="Google Shape;17;p2"/>
            <p:cNvSpPr/>
            <p:nvPr/>
          </p:nvSpPr>
          <p:spPr>
            <a:xfrm rot="-1591408" flipH="1">
              <a:off x="1362169" y="-63166"/>
              <a:ext cx="205103" cy="509980"/>
            </a:xfrm>
            <a:prstGeom prst="flowChartManualInpu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1591371" flipH="1">
              <a:off x="239463" y="-151890"/>
              <a:ext cx="434754" cy="1080980"/>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1591339" flipH="1">
              <a:off x="892401" y="-169347"/>
              <a:ext cx="504374" cy="1254067"/>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1591322" flipH="1">
              <a:off x="1818452" y="-76292"/>
              <a:ext cx="229660" cy="571018"/>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81D1EC"/>
            </a:solidFill>
            <a:ln>
              <a:noFill/>
            </a:ln>
          </p:spPr>
        </p:sp>
      </p:grpSp>
      <p:sp>
        <p:nvSpPr>
          <p:cNvPr id="22" name="Google Shape;22;p2"/>
          <p:cNvSpPr txBox="1">
            <a:spLocks noGrp="1"/>
          </p:cNvSpPr>
          <p:nvPr>
            <p:ph type="ctrTitle"/>
          </p:nvPr>
        </p:nvSpPr>
        <p:spPr>
          <a:xfrm>
            <a:off x="685800" y="2753825"/>
            <a:ext cx="5671500" cy="1159800"/>
          </a:xfrm>
          <a:prstGeom prst="rect">
            <a:avLst/>
          </a:prstGeom>
        </p:spPr>
        <p:txBody>
          <a:bodyPr spcFirstLastPara="1" wrap="square" lIns="91425" tIns="91425" rIns="91425" bIns="91425" anchor="b" anchorCtr="0">
            <a:noAutofit/>
          </a:bodyPr>
          <a:lstStyle>
            <a:lvl1pPr lvl="0">
              <a:spcBef>
                <a:spcPts val="0"/>
              </a:spcBef>
              <a:spcAft>
                <a:spcPts val="0"/>
              </a:spcAft>
              <a:buClr>
                <a:srgbClr val="FFFFFF"/>
              </a:buClr>
              <a:buSzPts val="5000"/>
              <a:buNone/>
              <a:defRPr sz="5000">
                <a:solidFill>
                  <a:srgbClr val="FFFFFF"/>
                </a:solidFill>
              </a:defRPr>
            </a:lvl1pPr>
            <a:lvl2pPr lvl="1">
              <a:spcBef>
                <a:spcPts val="0"/>
              </a:spcBef>
              <a:spcAft>
                <a:spcPts val="0"/>
              </a:spcAft>
              <a:buClr>
                <a:srgbClr val="FFFFFF"/>
              </a:buClr>
              <a:buSzPts val="5000"/>
              <a:buNone/>
              <a:defRPr sz="5000">
                <a:solidFill>
                  <a:srgbClr val="FFFFFF"/>
                </a:solidFill>
              </a:defRPr>
            </a:lvl2pPr>
            <a:lvl3pPr lvl="2">
              <a:spcBef>
                <a:spcPts val="0"/>
              </a:spcBef>
              <a:spcAft>
                <a:spcPts val="0"/>
              </a:spcAft>
              <a:buClr>
                <a:srgbClr val="FFFFFF"/>
              </a:buClr>
              <a:buSzPts val="5000"/>
              <a:buNone/>
              <a:defRPr sz="5000">
                <a:solidFill>
                  <a:srgbClr val="FFFFFF"/>
                </a:solidFill>
              </a:defRPr>
            </a:lvl3pPr>
            <a:lvl4pPr lvl="3">
              <a:spcBef>
                <a:spcPts val="0"/>
              </a:spcBef>
              <a:spcAft>
                <a:spcPts val="0"/>
              </a:spcAft>
              <a:buClr>
                <a:srgbClr val="FFFFFF"/>
              </a:buClr>
              <a:buSzPts val="5000"/>
              <a:buNone/>
              <a:defRPr sz="5000">
                <a:solidFill>
                  <a:srgbClr val="FFFFFF"/>
                </a:solidFill>
              </a:defRPr>
            </a:lvl4pPr>
            <a:lvl5pPr lvl="4">
              <a:spcBef>
                <a:spcPts val="0"/>
              </a:spcBef>
              <a:spcAft>
                <a:spcPts val="0"/>
              </a:spcAft>
              <a:buClr>
                <a:srgbClr val="FFFFFF"/>
              </a:buClr>
              <a:buSzPts val="5000"/>
              <a:buNone/>
              <a:defRPr sz="5000">
                <a:solidFill>
                  <a:srgbClr val="FFFFFF"/>
                </a:solidFill>
              </a:defRPr>
            </a:lvl5pPr>
            <a:lvl6pPr lvl="5">
              <a:spcBef>
                <a:spcPts val="0"/>
              </a:spcBef>
              <a:spcAft>
                <a:spcPts val="0"/>
              </a:spcAft>
              <a:buClr>
                <a:srgbClr val="FFFFFF"/>
              </a:buClr>
              <a:buSzPts val="5000"/>
              <a:buNone/>
              <a:defRPr sz="5000">
                <a:solidFill>
                  <a:srgbClr val="FFFFFF"/>
                </a:solidFill>
              </a:defRPr>
            </a:lvl6pPr>
            <a:lvl7pPr lvl="6">
              <a:spcBef>
                <a:spcPts val="0"/>
              </a:spcBef>
              <a:spcAft>
                <a:spcPts val="0"/>
              </a:spcAft>
              <a:buClr>
                <a:srgbClr val="FFFFFF"/>
              </a:buClr>
              <a:buSzPts val="5000"/>
              <a:buNone/>
              <a:defRPr sz="5000">
                <a:solidFill>
                  <a:srgbClr val="FFFFFF"/>
                </a:solidFill>
              </a:defRPr>
            </a:lvl7pPr>
            <a:lvl8pPr lvl="7">
              <a:spcBef>
                <a:spcPts val="0"/>
              </a:spcBef>
              <a:spcAft>
                <a:spcPts val="0"/>
              </a:spcAft>
              <a:buClr>
                <a:srgbClr val="FFFFFF"/>
              </a:buClr>
              <a:buSzPts val="5000"/>
              <a:buNone/>
              <a:defRPr sz="5000">
                <a:solidFill>
                  <a:srgbClr val="FFFFFF"/>
                </a:solidFill>
              </a:defRPr>
            </a:lvl8pPr>
            <a:lvl9pPr lvl="8">
              <a:spcBef>
                <a:spcPts val="0"/>
              </a:spcBef>
              <a:spcAft>
                <a:spcPts val="0"/>
              </a:spcAft>
              <a:buClr>
                <a:srgbClr val="FFFFFF"/>
              </a:buClr>
              <a:buSzPts val="5000"/>
              <a:buNone/>
              <a:defRPr sz="50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54"/>
        <p:cNvGrpSpPr/>
        <p:nvPr/>
      </p:nvGrpSpPr>
      <p:grpSpPr>
        <a:xfrm>
          <a:off x="0" y="0"/>
          <a:ext cx="0" cy="0"/>
          <a:chOff x="0" y="0"/>
          <a:chExt cx="0" cy="0"/>
        </a:xfrm>
      </p:grpSpPr>
      <p:grpSp>
        <p:nvGrpSpPr>
          <p:cNvPr id="55" name="Google Shape;55;p5"/>
          <p:cNvGrpSpPr/>
          <p:nvPr/>
        </p:nvGrpSpPr>
        <p:grpSpPr>
          <a:xfrm>
            <a:off x="6172200" y="2656118"/>
            <a:ext cx="2971754" cy="2886151"/>
            <a:chOff x="6172200" y="2656118"/>
            <a:chExt cx="2971754" cy="2886151"/>
          </a:xfrm>
        </p:grpSpPr>
        <p:sp>
          <p:nvSpPr>
            <p:cNvPr id="56" name="Google Shape;56;p5"/>
            <p:cNvSpPr/>
            <p:nvPr/>
          </p:nvSpPr>
          <p:spPr>
            <a:xfrm rot="9208626" flipH="1">
              <a:off x="6704904" y="4110434"/>
              <a:ext cx="484232" cy="1204006"/>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5"/>
            <p:cNvSpPr/>
            <p:nvPr/>
          </p:nvSpPr>
          <p:spPr>
            <a:xfrm rot="9208633" flipH="1">
              <a:off x="7804300" y="3279013"/>
              <a:ext cx="877624" cy="218213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rot="9208606" flipH="1">
              <a:off x="7481789" y="4276913"/>
              <a:ext cx="408796" cy="1016449"/>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rot="9208678" flipH="1">
              <a:off x="6287617" y="4657701"/>
              <a:ext cx="229660" cy="571018"/>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3796BF"/>
            </a:solidFill>
            <a:ln>
              <a:noFill/>
            </a:ln>
          </p:spPr>
        </p:sp>
      </p:grpSp>
      <p:grpSp>
        <p:nvGrpSpPr>
          <p:cNvPr id="61" name="Google Shape;61;p5"/>
          <p:cNvGrpSpPr/>
          <p:nvPr/>
        </p:nvGrpSpPr>
        <p:grpSpPr>
          <a:xfrm>
            <a:off x="-32" y="-228027"/>
            <a:ext cx="2163561" cy="1347300"/>
            <a:chOff x="-32" y="-215963"/>
            <a:chExt cx="2163561" cy="1347300"/>
          </a:xfrm>
        </p:grpSpPr>
        <p:sp>
          <p:nvSpPr>
            <p:cNvPr id="62" name="Google Shape;62;p5"/>
            <p:cNvSpPr/>
            <p:nvPr/>
          </p:nvSpPr>
          <p:spPr>
            <a:xfrm rot="-1591408" flipH="1">
              <a:off x="1362169" y="-63166"/>
              <a:ext cx="205103" cy="509980"/>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
            <p:cNvSpPr/>
            <p:nvPr/>
          </p:nvSpPr>
          <p:spPr>
            <a:xfrm rot="-1591371" flipH="1">
              <a:off x="239463" y="-151890"/>
              <a:ext cx="434754" cy="1080980"/>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5"/>
            <p:cNvSpPr/>
            <p:nvPr/>
          </p:nvSpPr>
          <p:spPr>
            <a:xfrm rot="-1591339" flipH="1">
              <a:off x="892401" y="-169347"/>
              <a:ext cx="504374" cy="1254067"/>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5"/>
            <p:cNvSpPr/>
            <p:nvPr/>
          </p:nvSpPr>
          <p:spPr>
            <a:xfrm rot="-1591322" flipH="1">
              <a:off x="1818452" y="-76292"/>
              <a:ext cx="229660" cy="571018"/>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4BB5D9"/>
            </a:solidFill>
            <a:ln>
              <a:noFill/>
            </a:ln>
          </p:spPr>
        </p:sp>
      </p:grpSp>
      <p:sp>
        <p:nvSpPr>
          <p:cNvPr id="67" name="Google Shape;67;p5"/>
          <p:cNvSpPr txBox="1">
            <a:spLocks noGrp="1"/>
          </p:cNvSpPr>
          <p:nvPr>
            <p:ph type="title"/>
          </p:nvPr>
        </p:nvSpPr>
        <p:spPr>
          <a:xfrm>
            <a:off x="1031425" y="1149725"/>
            <a:ext cx="5760300" cy="680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8" name="Google Shape;68;p5"/>
          <p:cNvSpPr txBox="1">
            <a:spLocks noGrp="1"/>
          </p:cNvSpPr>
          <p:nvPr>
            <p:ph type="body" idx="1"/>
          </p:nvPr>
        </p:nvSpPr>
        <p:spPr>
          <a:xfrm>
            <a:off x="1031425" y="1777125"/>
            <a:ext cx="5760300" cy="25212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69" name="Google Shape;69;p5"/>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70"/>
        <p:cNvGrpSpPr/>
        <p:nvPr/>
      </p:nvGrpSpPr>
      <p:grpSpPr>
        <a:xfrm>
          <a:off x="0" y="0"/>
          <a:ext cx="0" cy="0"/>
          <a:chOff x="0" y="0"/>
          <a:chExt cx="0" cy="0"/>
        </a:xfrm>
      </p:grpSpPr>
      <p:grpSp>
        <p:nvGrpSpPr>
          <p:cNvPr id="71" name="Google Shape;71;p6"/>
          <p:cNvGrpSpPr/>
          <p:nvPr/>
        </p:nvGrpSpPr>
        <p:grpSpPr>
          <a:xfrm>
            <a:off x="6172200" y="2656118"/>
            <a:ext cx="2971754" cy="2886151"/>
            <a:chOff x="6172200" y="2656118"/>
            <a:chExt cx="2971754" cy="2886151"/>
          </a:xfrm>
        </p:grpSpPr>
        <p:sp>
          <p:nvSpPr>
            <p:cNvPr id="72" name="Google Shape;72;p6"/>
            <p:cNvSpPr/>
            <p:nvPr/>
          </p:nvSpPr>
          <p:spPr>
            <a:xfrm rot="9208626" flipH="1">
              <a:off x="6704904" y="4110434"/>
              <a:ext cx="484232" cy="1204006"/>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6"/>
            <p:cNvSpPr/>
            <p:nvPr/>
          </p:nvSpPr>
          <p:spPr>
            <a:xfrm rot="9208633" flipH="1">
              <a:off x="7804300" y="3279013"/>
              <a:ext cx="877624" cy="218213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6"/>
            <p:cNvSpPr/>
            <p:nvPr/>
          </p:nvSpPr>
          <p:spPr>
            <a:xfrm rot="9208606" flipH="1">
              <a:off x="7481789" y="4276913"/>
              <a:ext cx="408796" cy="1016449"/>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6"/>
            <p:cNvSpPr/>
            <p:nvPr/>
          </p:nvSpPr>
          <p:spPr>
            <a:xfrm rot="9208678" flipH="1">
              <a:off x="6287617" y="4657701"/>
              <a:ext cx="229660" cy="571018"/>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6"/>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3796BF"/>
            </a:solidFill>
            <a:ln>
              <a:noFill/>
            </a:ln>
          </p:spPr>
        </p:sp>
      </p:grpSp>
      <p:grpSp>
        <p:nvGrpSpPr>
          <p:cNvPr id="77" name="Google Shape;77;p6"/>
          <p:cNvGrpSpPr/>
          <p:nvPr/>
        </p:nvGrpSpPr>
        <p:grpSpPr>
          <a:xfrm>
            <a:off x="-32" y="-228027"/>
            <a:ext cx="2163561" cy="1347300"/>
            <a:chOff x="-32" y="-215963"/>
            <a:chExt cx="2163561" cy="1347300"/>
          </a:xfrm>
        </p:grpSpPr>
        <p:sp>
          <p:nvSpPr>
            <p:cNvPr id="78" name="Google Shape;78;p6"/>
            <p:cNvSpPr/>
            <p:nvPr/>
          </p:nvSpPr>
          <p:spPr>
            <a:xfrm rot="-1591408" flipH="1">
              <a:off x="1362169" y="-63166"/>
              <a:ext cx="205103" cy="509980"/>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6"/>
            <p:cNvSpPr/>
            <p:nvPr/>
          </p:nvSpPr>
          <p:spPr>
            <a:xfrm rot="-1591371" flipH="1">
              <a:off x="239463" y="-151890"/>
              <a:ext cx="434754" cy="1080980"/>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6"/>
            <p:cNvSpPr/>
            <p:nvPr/>
          </p:nvSpPr>
          <p:spPr>
            <a:xfrm rot="-1591339" flipH="1">
              <a:off x="892401" y="-169347"/>
              <a:ext cx="504374" cy="1254067"/>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6"/>
            <p:cNvSpPr/>
            <p:nvPr/>
          </p:nvSpPr>
          <p:spPr>
            <a:xfrm rot="-1591322" flipH="1">
              <a:off x="1818452" y="-76292"/>
              <a:ext cx="229660" cy="571018"/>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6"/>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4BB5D9"/>
            </a:solidFill>
            <a:ln>
              <a:noFill/>
            </a:ln>
          </p:spPr>
        </p:sp>
      </p:grpSp>
      <p:sp>
        <p:nvSpPr>
          <p:cNvPr id="83" name="Google Shape;83;p6"/>
          <p:cNvSpPr txBox="1">
            <a:spLocks noGrp="1"/>
          </p:cNvSpPr>
          <p:nvPr>
            <p:ph type="title"/>
          </p:nvPr>
        </p:nvSpPr>
        <p:spPr>
          <a:xfrm>
            <a:off x="1031425" y="1149725"/>
            <a:ext cx="5760300" cy="680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84" name="Google Shape;84;p6"/>
          <p:cNvSpPr txBox="1">
            <a:spLocks noGrp="1"/>
          </p:cNvSpPr>
          <p:nvPr>
            <p:ph type="body" idx="1"/>
          </p:nvPr>
        </p:nvSpPr>
        <p:spPr>
          <a:xfrm>
            <a:off x="1031425" y="1860875"/>
            <a:ext cx="2796000" cy="3064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85" name="Google Shape;85;p6"/>
          <p:cNvSpPr txBox="1">
            <a:spLocks noGrp="1"/>
          </p:cNvSpPr>
          <p:nvPr>
            <p:ph type="body" idx="2"/>
          </p:nvPr>
        </p:nvSpPr>
        <p:spPr>
          <a:xfrm>
            <a:off x="3995772" y="1860875"/>
            <a:ext cx="2796000" cy="3064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86" name="Google Shape;86;p6"/>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31425" y="1149725"/>
            <a:ext cx="5760300" cy="680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1pPr>
            <a:lvl2pPr lvl="1">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2pPr>
            <a:lvl3pPr lvl="2">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3pPr>
            <a:lvl4pPr lvl="3">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4pPr>
            <a:lvl5pPr lvl="4">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5pPr>
            <a:lvl6pPr lvl="5">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6pPr>
            <a:lvl7pPr lvl="6">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7pPr>
            <a:lvl8pPr lvl="7">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8pPr>
            <a:lvl9pPr lvl="8">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1031425" y="1777125"/>
            <a:ext cx="5760300" cy="25212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rgbClr val="4BB5D9"/>
              </a:buClr>
              <a:buSzPts val="2000"/>
              <a:buFont typeface="Roboto Condensed"/>
              <a:buChar char="»"/>
              <a:defRPr sz="2000">
                <a:solidFill>
                  <a:srgbClr val="607896"/>
                </a:solidFill>
                <a:latin typeface="Roboto Condensed"/>
                <a:ea typeface="Roboto Condensed"/>
                <a:cs typeface="Roboto Condensed"/>
                <a:sym typeface="Roboto Condensed"/>
              </a:defRPr>
            </a:lvl1pPr>
            <a:lvl2pPr marL="914400" lvl="1" indent="-355600">
              <a:spcBef>
                <a:spcPts val="0"/>
              </a:spcBef>
              <a:spcAft>
                <a:spcPts val="0"/>
              </a:spcAft>
              <a:buClr>
                <a:srgbClr val="4BB5D9"/>
              </a:buClr>
              <a:buSzPts val="2000"/>
              <a:buFont typeface="Roboto Condensed"/>
              <a:buChar char="⋄"/>
              <a:defRPr sz="2000">
                <a:solidFill>
                  <a:srgbClr val="607896"/>
                </a:solidFill>
                <a:latin typeface="Roboto Condensed"/>
                <a:ea typeface="Roboto Condensed"/>
                <a:cs typeface="Roboto Condensed"/>
                <a:sym typeface="Roboto Condensed"/>
              </a:defRPr>
            </a:lvl2pPr>
            <a:lvl3pPr marL="1371600" lvl="2"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3pPr>
            <a:lvl4pPr marL="1828800" lvl="3"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4pPr>
            <a:lvl5pPr marL="2286000" lvl="4"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5pPr>
            <a:lvl6pPr marL="2743200" lvl="5"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6pPr>
            <a:lvl7pPr marL="3200400" lvl="6"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7pPr>
            <a:lvl8pPr marL="3657600" lvl="7"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8pPr>
            <a:lvl9pPr marL="4114800" lvl="8"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9pPr>
          </a:lstStyle>
          <a:p>
            <a:endParaRPr/>
          </a:p>
        </p:txBody>
      </p:sp>
      <p:sp>
        <p:nvSpPr>
          <p:cNvPr id="8" name="Google Shape;8;p1"/>
          <p:cNvSpPr txBox="1">
            <a:spLocks noGrp="1"/>
          </p:cNvSpPr>
          <p:nvPr>
            <p:ph type="sldNum" idx="12"/>
          </p:nvPr>
        </p:nvSpPr>
        <p:spPr>
          <a:xfrm>
            <a:off x="8556784" y="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rgbClr val="4BB5D9"/>
                </a:solidFill>
                <a:latin typeface="Roboto Condensed"/>
                <a:ea typeface="Roboto Condensed"/>
                <a:cs typeface="Roboto Condensed"/>
                <a:sym typeface="Roboto Condensed"/>
              </a:defRPr>
            </a:lvl1pPr>
            <a:lvl2pPr lvl="1" algn="r">
              <a:buNone/>
              <a:defRPr sz="1300">
                <a:solidFill>
                  <a:srgbClr val="4BB5D9"/>
                </a:solidFill>
                <a:latin typeface="Roboto Condensed"/>
                <a:ea typeface="Roboto Condensed"/>
                <a:cs typeface="Roboto Condensed"/>
                <a:sym typeface="Roboto Condensed"/>
              </a:defRPr>
            </a:lvl2pPr>
            <a:lvl3pPr lvl="2" algn="r">
              <a:buNone/>
              <a:defRPr sz="1300">
                <a:solidFill>
                  <a:srgbClr val="4BB5D9"/>
                </a:solidFill>
                <a:latin typeface="Roboto Condensed"/>
                <a:ea typeface="Roboto Condensed"/>
                <a:cs typeface="Roboto Condensed"/>
                <a:sym typeface="Roboto Condensed"/>
              </a:defRPr>
            </a:lvl3pPr>
            <a:lvl4pPr lvl="3" algn="r">
              <a:buNone/>
              <a:defRPr sz="1300">
                <a:solidFill>
                  <a:srgbClr val="4BB5D9"/>
                </a:solidFill>
                <a:latin typeface="Roboto Condensed"/>
                <a:ea typeface="Roboto Condensed"/>
                <a:cs typeface="Roboto Condensed"/>
                <a:sym typeface="Roboto Condensed"/>
              </a:defRPr>
            </a:lvl4pPr>
            <a:lvl5pPr lvl="4" algn="r">
              <a:buNone/>
              <a:defRPr sz="1300">
                <a:solidFill>
                  <a:srgbClr val="4BB5D9"/>
                </a:solidFill>
                <a:latin typeface="Roboto Condensed"/>
                <a:ea typeface="Roboto Condensed"/>
                <a:cs typeface="Roboto Condensed"/>
                <a:sym typeface="Roboto Condensed"/>
              </a:defRPr>
            </a:lvl5pPr>
            <a:lvl6pPr lvl="5" algn="r">
              <a:buNone/>
              <a:defRPr sz="1300">
                <a:solidFill>
                  <a:srgbClr val="4BB5D9"/>
                </a:solidFill>
                <a:latin typeface="Roboto Condensed"/>
                <a:ea typeface="Roboto Condensed"/>
                <a:cs typeface="Roboto Condensed"/>
                <a:sym typeface="Roboto Condensed"/>
              </a:defRPr>
            </a:lvl6pPr>
            <a:lvl7pPr lvl="6" algn="r">
              <a:buNone/>
              <a:defRPr sz="1300">
                <a:solidFill>
                  <a:srgbClr val="4BB5D9"/>
                </a:solidFill>
                <a:latin typeface="Roboto Condensed"/>
                <a:ea typeface="Roboto Condensed"/>
                <a:cs typeface="Roboto Condensed"/>
                <a:sym typeface="Roboto Condensed"/>
              </a:defRPr>
            </a:lvl7pPr>
            <a:lvl8pPr lvl="7" algn="r">
              <a:buNone/>
              <a:defRPr sz="1300">
                <a:solidFill>
                  <a:srgbClr val="4BB5D9"/>
                </a:solidFill>
                <a:latin typeface="Roboto Condensed"/>
                <a:ea typeface="Roboto Condensed"/>
                <a:cs typeface="Roboto Condensed"/>
                <a:sym typeface="Roboto Condensed"/>
              </a:defRPr>
            </a:lvl8pPr>
            <a:lvl9pPr lvl="8" algn="r">
              <a:buNone/>
              <a:defRPr sz="1300">
                <a:solidFill>
                  <a:srgbClr val="4BB5D9"/>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2"/>
          <p:cNvSpPr txBox="1">
            <a:spLocks noGrp="1"/>
          </p:cNvSpPr>
          <p:nvPr>
            <p:ph type="ctrTitle"/>
          </p:nvPr>
        </p:nvSpPr>
        <p:spPr>
          <a:xfrm>
            <a:off x="1736250" y="1727532"/>
            <a:ext cx="56715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chemeClr val="bg1"/>
                </a:solidFill>
              </a:rPr>
              <a:t>C</a:t>
            </a:r>
            <a:r>
              <a:rPr lang="en-US">
                <a:solidFill>
                  <a:schemeClr val="bg1"/>
                </a:solidFill>
              </a:rPr>
              <a:t>LEAN CODE</a:t>
            </a:r>
            <a:endParaRPr>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ĐẶT TÊN CÓ Ý NGHĨA</a:t>
            </a:r>
            <a:endParaRP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lvl="0" indent="-355600">
              <a:buSzPts val="2000"/>
            </a:pPr>
            <a:r>
              <a:rPr lang="vi-VN"/>
              <a:t>Tránh đặt những gợi ý sai lầm làm lu mờ ý nghĩa thực sự của Code. Ví dụ như viết tắt từ này có thể hiểu nhầm sang nghĩa khác.</a:t>
            </a:r>
            <a:br>
              <a:rPr lang="en-US"/>
            </a:br>
            <a:br>
              <a:rPr lang="en-US"/>
            </a:br>
            <a:r>
              <a:rPr lang="vi-VN"/>
              <a:t>Ví dụ: Đừng quy một nhóm tài khoản thành accountList nếu nó không thực sự là một danh sách, vì có thể làm hiểu sai ý nghĩa. Nên thay bằng accountGroup hay chỉ đơn giản là accounts</a:t>
            </a:r>
            <a:endParaRPr lang="en-US"/>
          </a:p>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300"/>
              <a:t>2. Tránh sai lệch ý nghĩa</a:t>
            </a:r>
          </a:p>
        </p:txBody>
      </p:sp>
    </p:spTree>
    <p:extLst>
      <p:ext uri="{BB962C8B-B14F-4D97-AF65-F5344CB8AC3E}">
        <p14:creationId xmlns:p14="http://schemas.microsoft.com/office/powerpoint/2010/main" val="932519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ĐẶT TÊN CÓ Ý NGHĨA</a:t>
            </a:r>
            <a:endParaRP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48561"/>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lang="en-US"/>
          </a:p>
          <a:p>
            <a:pPr marL="101600" lvl="0" indent="0" algn="l" rtl="0">
              <a:spcBef>
                <a:spcPts val="600"/>
              </a:spcBef>
              <a:spcAft>
                <a:spcPts val="0"/>
              </a:spcAft>
              <a:buSzPts val="2000"/>
              <a:buNone/>
            </a:pPr>
            <a:br>
              <a:rPr lang="en-US"/>
            </a:br>
            <a:endParaRPr lang="en-US"/>
          </a:p>
          <a:p>
            <a:pPr marL="101600" lvl="0" indent="0" algn="l" rtl="0">
              <a:spcBef>
                <a:spcPts val="600"/>
              </a:spcBef>
              <a:spcAft>
                <a:spcPts val="0"/>
              </a:spcAft>
              <a:buSzPts val="2000"/>
              <a:buNone/>
            </a:pPr>
            <a:endParaRPr lang="en-US"/>
          </a:p>
          <a:p>
            <a:pPr marL="101600" lvl="0" indent="0" algn="l" rtl="0">
              <a:spcBef>
                <a:spcPts val="600"/>
              </a:spcBef>
              <a:spcAft>
                <a:spcPts val="0"/>
              </a:spcAft>
              <a:buSzPts val="2000"/>
              <a:buNone/>
            </a:pP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300"/>
              <a:t>3. Tạo sự phân biệt có ý nghĩa</a:t>
            </a:r>
          </a:p>
        </p:txBody>
      </p:sp>
      <p:pic>
        <p:nvPicPr>
          <p:cNvPr id="2" name="Picture 1">
            <a:extLst>
              <a:ext uri="{FF2B5EF4-FFF2-40B4-BE49-F238E27FC236}">
                <a16:creationId xmlns:a16="http://schemas.microsoft.com/office/drawing/2014/main" id="{6F523F74-0ACE-4385-BD75-4D8A708C9D89}"/>
              </a:ext>
            </a:extLst>
          </p:cNvPr>
          <p:cNvPicPr>
            <a:picLocks noChangeAspect="1"/>
          </p:cNvPicPr>
          <p:nvPr/>
        </p:nvPicPr>
        <p:blipFill>
          <a:blip r:embed="rId3"/>
          <a:stretch>
            <a:fillRect/>
          </a:stretch>
        </p:blipFill>
        <p:spPr>
          <a:xfrm>
            <a:off x="1674364" y="2053874"/>
            <a:ext cx="4326388" cy="1546390"/>
          </a:xfrm>
          <a:prstGeom prst="rect">
            <a:avLst/>
          </a:prstGeom>
        </p:spPr>
      </p:pic>
      <p:sp>
        <p:nvSpPr>
          <p:cNvPr id="3" name="Hộp Văn bản 2">
            <a:extLst>
              <a:ext uri="{FF2B5EF4-FFF2-40B4-BE49-F238E27FC236}">
                <a16:creationId xmlns:a16="http://schemas.microsoft.com/office/drawing/2014/main" id="{A28FD708-3F87-46D0-AEBE-0EC43CC551E0}"/>
              </a:ext>
            </a:extLst>
          </p:cNvPr>
          <p:cNvSpPr txBox="1"/>
          <p:nvPr/>
        </p:nvSpPr>
        <p:spPr>
          <a:xfrm>
            <a:off x="2447366" y="4032255"/>
            <a:ext cx="3247464" cy="307777"/>
          </a:xfrm>
          <a:prstGeom prst="rect">
            <a:avLst/>
          </a:prstGeom>
          <a:noFill/>
        </p:spPr>
        <p:txBody>
          <a:bodyPr wrap="square" rtlCol="0">
            <a:spAutoFit/>
          </a:bodyPr>
          <a:lstStyle/>
          <a:p>
            <a:r>
              <a:rPr lang="en-US" dirty="0"/>
              <a:t>Source and Destination</a:t>
            </a:r>
          </a:p>
        </p:txBody>
      </p:sp>
    </p:spTree>
    <p:extLst>
      <p:ext uri="{BB962C8B-B14F-4D97-AF65-F5344CB8AC3E}">
        <p14:creationId xmlns:p14="http://schemas.microsoft.com/office/powerpoint/2010/main" val="619298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ĐẶT TÊN CÓ Ý NGHĨA</a:t>
            </a:r>
            <a:endParaRP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300"/>
              <a:t>4. Sử dụng tên có thể phát âm đ</a:t>
            </a:r>
            <a:r>
              <a:rPr lang="vi-VN" sz="2300"/>
              <a:t>ư</a:t>
            </a:r>
            <a:r>
              <a:rPr lang="en-US" sz="2300"/>
              <a:t>ợc</a:t>
            </a:r>
          </a:p>
        </p:txBody>
      </p:sp>
      <p:pic>
        <p:nvPicPr>
          <p:cNvPr id="3" name="Picture 2">
            <a:extLst>
              <a:ext uri="{FF2B5EF4-FFF2-40B4-BE49-F238E27FC236}">
                <a16:creationId xmlns:a16="http://schemas.microsoft.com/office/drawing/2014/main" id="{EC9E14BE-AC79-4FFD-BF38-9A0BF496C045}"/>
              </a:ext>
            </a:extLst>
          </p:cNvPr>
          <p:cNvPicPr>
            <a:picLocks noChangeAspect="1"/>
          </p:cNvPicPr>
          <p:nvPr/>
        </p:nvPicPr>
        <p:blipFill>
          <a:blip r:embed="rId3"/>
          <a:stretch>
            <a:fillRect/>
          </a:stretch>
        </p:blipFill>
        <p:spPr>
          <a:xfrm>
            <a:off x="1664493" y="1827130"/>
            <a:ext cx="3843338" cy="2923462"/>
          </a:xfrm>
          <a:prstGeom prst="rect">
            <a:avLst/>
          </a:prstGeom>
        </p:spPr>
      </p:pic>
    </p:spTree>
    <p:extLst>
      <p:ext uri="{BB962C8B-B14F-4D97-AF65-F5344CB8AC3E}">
        <p14:creationId xmlns:p14="http://schemas.microsoft.com/office/powerpoint/2010/main" val="117054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ĐẶT TÊN CÓ Ý NGHĨA</a:t>
            </a:r>
            <a:endParaRP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300"/>
              <a:t>5. Đặt tên tìm kiếm đ</a:t>
            </a:r>
            <a:r>
              <a:rPr lang="vi-VN" sz="2300"/>
              <a:t>ư</a:t>
            </a:r>
            <a:r>
              <a:rPr lang="en-US" sz="2300"/>
              <a:t>ợc</a:t>
            </a:r>
          </a:p>
        </p:txBody>
      </p:sp>
      <p:pic>
        <p:nvPicPr>
          <p:cNvPr id="2" name="Picture 1">
            <a:extLst>
              <a:ext uri="{FF2B5EF4-FFF2-40B4-BE49-F238E27FC236}">
                <a16:creationId xmlns:a16="http://schemas.microsoft.com/office/drawing/2014/main" id="{B10B3EC2-4F7E-4867-91EA-97243AEFCF62}"/>
              </a:ext>
            </a:extLst>
          </p:cNvPr>
          <p:cNvPicPr>
            <a:picLocks noChangeAspect="1"/>
          </p:cNvPicPr>
          <p:nvPr/>
        </p:nvPicPr>
        <p:blipFill>
          <a:blip r:embed="rId3"/>
          <a:stretch>
            <a:fillRect/>
          </a:stretch>
        </p:blipFill>
        <p:spPr>
          <a:xfrm>
            <a:off x="2069305" y="2161030"/>
            <a:ext cx="3533775" cy="1285875"/>
          </a:xfrm>
          <a:prstGeom prst="rect">
            <a:avLst/>
          </a:prstGeom>
        </p:spPr>
      </p:pic>
    </p:spTree>
    <p:extLst>
      <p:ext uri="{BB962C8B-B14F-4D97-AF65-F5344CB8AC3E}">
        <p14:creationId xmlns:p14="http://schemas.microsoft.com/office/powerpoint/2010/main" val="536289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ĐẶT TÊN CÓ Ý NGHĨA</a:t>
            </a:r>
            <a:endParaRP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300"/>
              <a:t>6. Không thêm các ngữ cảnh thừa</a:t>
            </a:r>
          </a:p>
        </p:txBody>
      </p:sp>
      <p:pic>
        <p:nvPicPr>
          <p:cNvPr id="2" name="Picture 1">
            <a:extLst>
              <a:ext uri="{FF2B5EF4-FFF2-40B4-BE49-F238E27FC236}">
                <a16:creationId xmlns:a16="http://schemas.microsoft.com/office/drawing/2014/main" id="{F271BB3F-9238-4206-A687-9916BF20A647}"/>
              </a:ext>
            </a:extLst>
          </p:cNvPr>
          <p:cNvPicPr>
            <a:picLocks noChangeAspect="1"/>
          </p:cNvPicPr>
          <p:nvPr/>
        </p:nvPicPr>
        <p:blipFill>
          <a:blip r:embed="rId3"/>
          <a:stretch>
            <a:fillRect/>
          </a:stretch>
        </p:blipFill>
        <p:spPr>
          <a:xfrm>
            <a:off x="1114425" y="2125311"/>
            <a:ext cx="2879286" cy="2125575"/>
          </a:xfrm>
          <a:prstGeom prst="rect">
            <a:avLst/>
          </a:prstGeom>
        </p:spPr>
      </p:pic>
      <p:pic>
        <p:nvPicPr>
          <p:cNvPr id="3" name="Picture 2">
            <a:extLst>
              <a:ext uri="{FF2B5EF4-FFF2-40B4-BE49-F238E27FC236}">
                <a16:creationId xmlns:a16="http://schemas.microsoft.com/office/drawing/2014/main" id="{6C1BB903-CA8A-4917-B32B-8CE2EE0F59FF}"/>
              </a:ext>
            </a:extLst>
          </p:cNvPr>
          <p:cNvPicPr>
            <a:picLocks noChangeAspect="1"/>
          </p:cNvPicPr>
          <p:nvPr/>
        </p:nvPicPr>
        <p:blipFill>
          <a:blip r:embed="rId4"/>
          <a:stretch>
            <a:fillRect/>
          </a:stretch>
        </p:blipFill>
        <p:spPr>
          <a:xfrm>
            <a:off x="5009685" y="2062162"/>
            <a:ext cx="3019890" cy="2125575"/>
          </a:xfrm>
          <a:prstGeom prst="rect">
            <a:avLst/>
          </a:prstGeom>
        </p:spPr>
      </p:pic>
    </p:spTree>
    <p:extLst>
      <p:ext uri="{BB962C8B-B14F-4D97-AF65-F5344CB8AC3E}">
        <p14:creationId xmlns:p14="http://schemas.microsoft.com/office/powerpoint/2010/main" val="2304464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ĐẶT TÊN CÓ Ý NGHĨA</a:t>
            </a:r>
            <a:endParaRP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300"/>
              <a:t>7. Tên lớp</a:t>
            </a:r>
          </a:p>
        </p:txBody>
      </p:sp>
      <p:sp>
        <p:nvSpPr>
          <p:cNvPr id="7" name="Google Shape;203;p17">
            <a:extLst>
              <a:ext uri="{FF2B5EF4-FFF2-40B4-BE49-F238E27FC236}">
                <a16:creationId xmlns:a16="http://schemas.microsoft.com/office/drawing/2014/main" id="{D7A1DB90-F49A-4601-B096-676504FFBB61}"/>
              </a:ext>
            </a:extLst>
          </p:cNvPr>
          <p:cNvSpPr txBox="1">
            <a:spLocks/>
          </p:cNvSpPr>
          <p:nvPr/>
        </p:nvSpPr>
        <p:spPr>
          <a:xfrm>
            <a:off x="1124296" y="1827130"/>
            <a:ext cx="5760300" cy="24162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marL="101600" indent="0">
              <a:buSzPts val="2000"/>
              <a:buNone/>
            </a:pPr>
            <a:r>
              <a:rPr lang="en-US"/>
              <a:t>Tên lớp nên là danh từ như Customer, Student, Category,…</a:t>
            </a:r>
          </a:p>
          <a:p>
            <a:pPr marL="101600" indent="0">
              <a:buSzPts val="2000"/>
              <a:buNone/>
            </a:pPr>
            <a:endParaRPr lang="vi-VN"/>
          </a:p>
        </p:txBody>
      </p:sp>
    </p:spTree>
    <p:extLst>
      <p:ext uri="{BB962C8B-B14F-4D97-AF65-F5344CB8AC3E}">
        <p14:creationId xmlns:p14="http://schemas.microsoft.com/office/powerpoint/2010/main" val="555581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ĐẶT TÊN CÓ Ý NGHĨA</a:t>
            </a:r>
            <a:endParaRP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300"/>
              <a:t>8. Tên ph</a:t>
            </a:r>
            <a:r>
              <a:rPr lang="vi-VN" sz="2300"/>
              <a:t>ư</a:t>
            </a:r>
            <a:r>
              <a:rPr lang="en-US" sz="2300"/>
              <a:t>ơng thức</a:t>
            </a:r>
          </a:p>
        </p:txBody>
      </p:sp>
      <p:sp>
        <p:nvSpPr>
          <p:cNvPr id="7" name="Google Shape;203;p17">
            <a:extLst>
              <a:ext uri="{FF2B5EF4-FFF2-40B4-BE49-F238E27FC236}">
                <a16:creationId xmlns:a16="http://schemas.microsoft.com/office/drawing/2014/main" id="{D7A1DB90-F49A-4601-B096-676504FFBB61}"/>
              </a:ext>
            </a:extLst>
          </p:cNvPr>
          <p:cNvSpPr txBox="1">
            <a:spLocks/>
          </p:cNvSpPr>
          <p:nvPr/>
        </p:nvSpPr>
        <p:spPr>
          <a:xfrm>
            <a:off x="1152871" y="1905712"/>
            <a:ext cx="5760300" cy="24162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marL="101600" indent="0">
              <a:buSzPts val="2000"/>
              <a:buNone/>
            </a:pPr>
            <a:r>
              <a:rPr lang="en-US"/>
              <a:t>Tên ph</a:t>
            </a:r>
            <a:r>
              <a:rPr lang="vi-VN"/>
              <a:t>ư</a:t>
            </a:r>
            <a:r>
              <a:rPr lang="en-US"/>
              <a:t>ơng thức nên bắt đầu bằng động từ, trả lời câu hỏi làm gì với cái gì? </a:t>
            </a:r>
            <a:endParaRPr lang="vi-VN"/>
          </a:p>
        </p:txBody>
      </p:sp>
    </p:spTree>
    <p:extLst>
      <p:ext uri="{BB962C8B-B14F-4D97-AF65-F5344CB8AC3E}">
        <p14:creationId xmlns:p14="http://schemas.microsoft.com/office/powerpoint/2010/main" val="21476457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ĐẶT TÊN CÓ Ý NGHĨA</a:t>
            </a:r>
            <a:endParaRP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300"/>
              <a:t>9. Tên ph</a:t>
            </a:r>
            <a:r>
              <a:rPr lang="vi-VN" sz="2300"/>
              <a:t>ư</a:t>
            </a:r>
            <a:r>
              <a:rPr lang="en-US" sz="2300"/>
              <a:t>ơng thức cần có nghĩa</a:t>
            </a:r>
          </a:p>
        </p:txBody>
      </p:sp>
      <p:sp>
        <p:nvSpPr>
          <p:cNvPr id="7" name="Google Shape;203;p17">
            <a:extLst>
              <a:ext uri="{FF2B5EF4-FFF2-40B4-BE49-F238E27FC236}">
                <a16:creationId xmlns:a16="http://schemas.microsoft.com/office/drawing/2014/main" id="{D7A1DB90-F49A-4601-B096-676504FFBB61}"/>
              </a:ext>
            </a:extLst>
          </p:cNvPr>
          <p:cNvSpPr txBox="1">
            <a:spLocks/>
          </p:cNvSpPr>
          <p:nvPr/>
        </p:nvSpPr>
        <p:spPr>
          <a:xfrm>
            <a:off x="1152871" y="1905712"/>
            <a:ext cx="5760300" cy="24162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marL="101600" indent="0">
              <a:buSzPts val="2000"/>
              <a:buNone/>
            </a:pPr>
            <a:endParaRPr lang="vi-VN"/>
          </a:p>
        </p:txBody>
      </p:sp>
      <p:pic>
        <p:nvPicPr>
          <p:cNvPr id="3" name="Picture 2">
            <a:extLst>
              <a:ext uri="{FF2B5EF4-FFF2-40B4-BE49-F238E27FC236}">
                <a16:creationId xmlns:a16="http://schemas.microsoft.com/office/drawing/2014/main" id="{D8E971BA-691A-466F-A242-884610F20E72}"/>
              </a:ext>
            </a:extLst>
          </p:cNvPr>
          <p:cNvPicPr>
            <a:picLocks noChangeAspect="1"/>
          </p:cNvPicPr>
          <p:nvPr/>
        </p:nvPicPr>
        <p:blipFill>
          <a:blip r:embed="rId3"/>
          <a:stretch>
            <a:fillRect/>
          </a:stretch>
        </p:blipFill>
        <p:spPr>
          <a:xfrm>
            <a:off x="146818" y="2018609"/>
            <a:ext cx="8997182" cy="1846265"/>
          </a:xfrm>
          <a:prstGeom prst="rect">
            <a:avLst/>
          </a:prstGeom>
        </p:spPr>
      </p:pic>
    </p:spTree>
    <p:extLst>
      <p:ext uri="{BB962C8B-B14F-4D97-AF65-F5344CB8AC3E}">
        <p14:creationId xmlns:p14="http://schemas.microsoft.com/office/powerpoint/2010/main" val="2370996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FUNCTIONS</a:t>
            </a:r>
            <a:endParaRP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300"/>
              <a:t>1. Small !!!</a:t>
            </a: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031425" y="1769981"/>
            <a:ext cx="5760300" cy="33202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r>
              <a:rPr lang="vi-VN"/>
              <a:t>Nguyên tắc đầu tiên của functions là chúng cần phải nhỏ. Nguyên tắc thứ hai là chúng cần phải nhỏ hơn nữa.</a:t>
            </a:r>
            <a:r>
              <a:rPr lang="en-US"/>
              <a:t> </a:t>
            </a:r>
            <a:r>
              <a:rPr lang="vi-VN"/>
              <a:t>Function không nên dài quá 20 dòng và một dòng không nên quá 150 ký tự (không vượt quá màn hình 100-120 ký tự).</a:t>
            </a:r>
          </a:p>
          <a:p>
            <a:r>
              <a:rPr lang="en-US"/>
              <a:t>Block and Indenting</a:t>
            </a:r>
            <a:br>
              <a:rPr lang="en-US"/>
            </a:br>
            <a:r>
              <a:rPr lang="vi-VN"/>
              <a:t>Những khối câu lệnh if, else, while nên được chứa trong một dòng, và những dòng này nên được đặt thành một lời gọi hàm.</a:t>
            </a:r>
            <a:br>
              <a:rPr lang="vi-VN"/>
            </a:br>
            <a:endParaRPr lang="vi-VN"/>
          </a:p>
        </p:txBody>
      </p:sp>
    </p:spTree>
    <p:extLst>
      <p:ext uri="{BB962C8B-B14F-4D97-AF65-F5344CB8AC3E}">
        <p14:creationId xmlns:p14="http://schemas.microsoft.com/office/powerpoint/2010/main" val="8768745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FUNCTIONS</a:t>
            </a:r>
            <a:endParaRP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300"/>
              <a:t>2. Do one thing!!!</a:t>
            </a: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031425" y="1769981"/>
            <a:ext cx="5760300" cy="33202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marL="114300" indent="0">
              <a:buNone/>
            </a:pPr>
            <a:r>
              <a:rPr lang="vi-VN"/>
              <a:t>Hàm nên được rõ ràng và chỉ nên đảm nhiệm làm 1 thứ.</a:t>
            </a:r>
          </a:p>
        </p:txBody>
      </p:sp>
      <p:pic>
        <p:nvPicPr>
          <p:cNvPr id="2" name="Picture 1">
            <a:extLst>
              <a:ext uri="{FF2B5EF4-FFF2-40B4-BE49-F238E27FC236}">
                <a16:creationId xmlns:a16="http://schemas.microsoft.com/office/drawing/2014/main" id="{CF62C7B2-0CAF-435E-A368-E292794C4B7D}"/>
              </a:ext>
            </a:extLst>
          </p:cNvPr>
          <p:cNvPicPr>
            <a:picLocks noChangeAspect="1"/>
          </p:cNvPicPr>
          <p:nvPr/>
        </p:nvPicPr>
        <p:blipFill>
          <a:blip r:embed="rId3"/>
          <a:stretch>
            <a:fillRect/>
          </a:stretch>
        </p:blipFill>
        <p:spPr>
          <a:xfrm>
            <a:off x="0" y="2504348"/>
            <a:ext cx="9144000" cy="2639152"/>
          </a:xfrm>
          <a:prstGeom prst="rect">
            <a:avLst/>
          </a:prstGeom>
        </p:spPr>
      </p:pic>
    </p:spTree>
    <p:extLst>
      <p:ext uri="{BB962C8B-B14F-4D97-AF65-F5344CB8AC3E}">
        <p14:creationId xmlns:p14="http://schemas.microsoft.com/office/powerpoint/2010/main" val="3436172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7"/>
          <p:cNvSpPr txBox="1">
            <a:spLocks noGrp="1"/>
          </p:cNvSpPr>
          <p:nvPr>
            <p:ph type="title"/>
          </p:nvPr>
        </p:nvSpPr>
        <p:spPr>
          <a:xfrm>
            <a:off x="1497450" y="59437"/>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CLASSES</a:t>
            </a:r>
            <a:endParaRPr dirty="0"/>
          </a:p>
        </p:txBody>
      </p:sp>
      <p:sp>
        <p:nvSpPr>
          <p:cNvPr id="203" name="Google Shape;203;p17"/>
          <p:cNvSpPr txBox="1">
            <a:spLocks noGrp="1"/>
          </p:cNvSpPr>
          <p:nvPr>
            <p:ph type="body" idx="1"/>
          </p:nvPr>
        </p:nvSpPr>
        <p:spPr>
          <a:xfrm>
            <a:off x="1691849" y="1187437"/>
            <a:ext cx="5892291" cy="3956063"/>
          </a:xfrm>
          <a:prstGeom prst="rect">
            <a:avLst/>
          </a:prstGeom>
        </p:spPr>
        <p:txBody>
          <a:bodyPr spcFirstLastPara="1" wrap="square" lIns="91425" tIns="91425" rIns="91425" bIns="91425" anchor="t" anchorCtr="0">
            <a:noAutofit/>
          </a:bodyPr>
          <a:lstStyle/>
          <a:p>
            <a:pPr marL="457200" lvl="0" indent="-355600" algn="l" rtl="0">
              <a:spcBef>
                <a:spcPts val="600"/>
              </a:spcBef>
              <a:spcAft>
                <a:spcPts val="0"/>
              </a:spcAft>
              <a:buSzPts val="2000"/>
              <a:buChar char="»"/>
            </a:pPr>
            <a:endParaRPr lang="en-US" dirty="0"/>
          </a:p>
          <a:p>
            <a:pPr lvl="0"/>
            <a:endParaRPr lang="en-US" dirty="0"/>
          </a:p>
        </p:txBody>
      </p:sp>
      <p:sp>
        <p:nvSpPr>
          <p:cNvPr id="204" name="Google Shape;204;p17"/>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extLst>
      <p:ext uri="{BB962C8B-B14F-4D97-AF65-F5344CB8AC3E}">
        <p14:creationId xmlns:p14="http://schemas.microsoft.com/office/powerpoint/2010/main" val="26467278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FUNCTIONS</a:t>
            </a:r>
            <a:endParaRP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300"/>
              <a:t>3. Use Descriptive Names</a:t>
            </a: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031425" y="1769981"/>
            <a:ext cx="5760300" cy="33202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marL="114300" indent="0">
              <a:buNone/>
            </a:pPr>
            <a:r>
              <a:rPr lang="en-US"/>
              <a:t>Sử dụng tên mô tả những gì function làm. Không ngại bởi vì nó là cái tên dài. Tên mô tả dài tốt hơn là một tên ngắn bí ẩn</a:t>
            </a:r>
            <a:br>
              <a:rPr lang="en-US"/>
            </a:br>
            <a:endParaRPr lang="vi-VN"/>
          </a:p>
        </p:txBody>
      </p:sp>
      <p:pic>
        <p:nvPicPr>
          <p:cNvPr id="2" name="Picture 1">
            <a:extLst>
              <a:ext uri="{FF2B5EF4-FFF2-40B4-BE49-F238E27FC236}">
                <a16:creationId xmlns:a16="http://schemas.microsoft.com/office/drawing/2014/main" id="{AE1A4010-54C1-463D-A0FD-14F0988293FE}"/>
              </a:ext>
            </a:extLst>
          </p:cNvPr>
          <p:cNvPicPr>
            <a:picLocks noChangeAspect="1"/>
          </p:cNvPicPr>
          <p:nvPr/>
        </p:nvPicPr>
        <p:blipFill>
          <a:blip r:embed="rId3"/>
          <a:stretch>
            <a:fillRect/>
          </a:stretch>
        </p:blipFill>
        <p:spPr>
          <a:xfrm>
            <a:off x="782509" y="2764986"/>
            <a:ext cx="8048625" cy="1047750"/>
          </a:xfrm>
          <a:prstGeom prst="rect">
            <a:avLst/>
          </a:prstGeom>
        </p:spPr>
      </p:pic>
    </p:spTree>
    <p:extLst>
      <p:ext uri="{BB962C8B-B14F-4D97-AF65-F5344CB8AC3E}">
        <p14:creationId xmlns:p14="http://schemas.microsoft.com/office/powerpoint/2010/main" val="21738600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FUNCTIONS</a:t>
            </a:r>
            <a:endParaRP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300"/>
              <a:t>4. Command Querry Separation ( Tách lệnh truy vấn) </a:t>
            </a: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031425" y="1769981"/>
            <a:ext cx="5760300" cy="33202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marL="114300" indent="0">
              <a:buNone/>
            </a:pPr>
            <a:r>
              <a:rPr lang="en-US"/>
              <a:t>Tách lệnh truy vấn: </a:t>
            </a:r>
            <a:br>
              <a:rPr lang="en-US"/>
            </a:br>
            <a:r>
              <a:rPr lang="vi-VN"/>
              <a:t>Hàm nên thực hiện hoặc làm một điều gì đó hoặc trả lời một cái gì đó, nhưng không bao gồm cả hai. Hàm của bạn nên thay đổi trạng thái của đối tượng hoặc trả về thông tin của một đối tượng. Làm cả hai sẽ dẫn đến sự nhầm lẫn.</a:t>
            </a:r>
          </a:p>
        </p:txBody>
      </p:sp>
    </p:spTree>
    <p:extLst>
      <p:ext uri="{BB962C8B-B14F-4D97-AF65-F5344CB8AC3E}">
        <p14:creationId xmlns:p14="http://schemas.microsoft.com/office/powerpoint/2010/main" val="9913916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FUNCTIONS</a:t>
            </a:r>
            <a:endParaRP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031425" y="971551"/>
            <a:ext cx="7525359" cy="40472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marL="114300" indent="0">
              <a:buNone/>
            </a:pPr>
            <a:br>
              <a:rPr lang="en-US"/>
            </a:br>
            <a:r>
              <a:rPr lang="en-US"/>
              <a:t>Hàm này đặt giá trị của một thuộc tính và trả về true nếu thành công, và false nếu thuộc tính không tồn tại.</a:t>
            </a:r>
          </a:p>
          <a:p>
            <a:pPr marL="114300" indent="0">
              <a:buNone/>
            </a:pPr>
            <a:endParaRPr lang="en-US"/>
          </a:p>
          <a:p>
            <a:r>
              <a:rPr lang="vi-VN"/>
              <a:t>Vấn đề: Không biết set này dùng theo cách</a:t>
            </a:r>
          </a:p>
          <a:p>
            <a:r>
              <a:rPr lang="vi-VN"/>
              <a:t>- Nếu "username" đã tồn tại giá trị "unclebob" trước chưa</a:t>
            </a:r>
          </a:p>
          <a:p>
            <a:r>
              <a:rPr lang="vi-VN"/>
              <a:t>- Set thuộc tính "username" với giá trị "unclebob"...</a:t>
            </a:r>
          </a:p>
          <a:p>
            <a:r>
              <a:rPr lang="vi-VN"/>
              <a:t>=&gt; Gây nhầm lẫn</a:t>
            </a:r>
          </a:p>
          <a:p>
            <a:pPr marL="114300" indent="0">
              <a:buNone/>
            </a:pPr>
            <a:endParaRPr lang="vi-VN"/>
          </a:p>
        </p:txBody>
      </p:sp>
      <p:pic>
        <p:nvPicPr>
          <p:cNvPr id="2" name="Picture 1">
            <a:extLst>
              <a:ext uri="{FF2B5EF4-FFF2-40B4-BE49-F238E27FC236}">
                <a16:creationId xmlns:a16="http://schemas.microsoft.com/office/drawing/2014/main" id="{F5949F27-A8DF-4D28-A84D-0ECF8D93165E}"/>
              </a:ext>
            </a:extLst>
          </p:cNvPr>
          <p:cNvPicPr>
            <a:picLocks noChangeAspect="1"/>
          </p:cNvPicPr>
          <p:nvPr/>
        </p:nvPicPr>
        <p:blipFill>
          <a:blip r:embed="rId3"/>
          <a:stretch>
            <a:fillRect/>
          </a:stretch>
        </p:blipFill>
        <p:spPr>
          <a:xfrm>
            <a:off x="1629175" y="1014769"/>
            <a:ext cx="5534025" cy="381000"/>
          </a:xfrm>
          <a:prstGeom prst="rect">
            <a:avLst/>
          </a:prstGeom>
        </p:spPr>
      </p:pic>
      <p:pic>
        <p:nvPicPr>
          <p:cNvPr id="3" name="Picture 2">
            <a:extLst>
              <a:ext uri="{FF2B5EF4-FFF2-40B4-BE49-F238E27FC236}">
                <a16:creationId xmlns:a16="http://schemas.microsoft.com/office/drawing/2014/main" id="{5DAB467E-6A06-4CB9-BB73-9AB3396F4DFA}"/>
              </a:ext>
            </a:extLst>
          </p:cNvPr>
          <p:cNvPicPr>
            <a:picLocks noChangeAspect="1"/>
          </p:cNvPicPr>
          <p:nvPr/>
        </p:nvPicPr>
        <p:blipFill>
          <a:blip r:embed="rId4"/>
          <a:stretch>
            <a:fillRect/>
          </a:stretch>
        </p:blipFill>
        <p:spPr>
          <a:xfrm>
            <a:off x="2476899" y="2063229"/>
            <a:ext cx="3838575" cy="390525"/>
          </a:xfrm>
          <a:prstGeom prst="rect">
            <a:avLst/>
          </a:prstGeom>
        </p:spPr>
      </p:pic>
      <p:pic>
        <p:nvPicPr>
          <p:cNvPr id="4" name="Picture 3">
            <a:extLst>
              <a:ext uri="{FF2B5EF4-FFF2-40B4-BE49-F238E27FC236}">
                <a16:creationId xmlns:a16="http://schemas.microsoft.com/office/drawing/2014/main" id="{B293E191-83D6-47E0-A39E-30AAE3045309}"/>
              </a:ext>
            </a:extLst>
          </p:cNvPr>
          <p:cNvPicPr>
            <a:picLocks noChangeAspect="1"/>
          </p:cNvPicPr>
          <p:nvPr/>
        </p:nvPicPr>
        <p:blipFill>
          <a:blip r:embed="rId5"/>
          <a:stretch>
            <a:fillRect/>
          </a:stretch>
        </p:blipFill>
        <p:spPr>
          <a:xfrm>
            <a:off x="1816075" y="3817903"/>
            <a:ext cx="4191000" cy="1066800"/>
          </a:xfrm>
          <a:prstGeom prst="rect">
            <a:avLst/>
          </a:prstGeom>
        </p:spPr>
      </p:pic>
    </p:spTree>
    <p:extLst>
      <p:ext uri="{BB962C8B-B14F-4D97-AF65-F5344CB8AC3E}">
        <p14:creationId xmlns:p14="http://schemas.microsoft.com/office/powerpoint/2010/main" val="10321271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COMMENTS</a:t>
            </a:r>
            <a:endParaRP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300"/>
              <a:t>1. Comments Do Not Make Up for Bad Code</a:t>
            </a: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031425" y="1769981"/>
            <a:ext cx="5760300" cy="33202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lvl="0" indent="-355600">
              <a:buSzPts val="2000"/>
            </a:pPr>
            <a:r>
              <a:rPr lang="en-US"/>
              <a:t>Một trong những lý do chính để bạn comment là bad code </a:t>
            </a:r>
          </a:p>
          <a:p>
            <a:pPr lvl="0" indent="-355600">
              <a:buSzPts val="2000"/>
            </a:pPr>
            <a:r>
              <a:rPr lang="vi-VN"/>
              <a:t>Một đoạn mã tốt với chỉ với một vài comment sẽ tốt hơn rất nhiều so với sự lộn xộn và phức tạp của một đoạn mã với quá nhiều comment</a:t>
            </a:r>
            <a:endParaRPr lang="en-US"/>
          </a:p>
        </p:txBody>
      </p:sp>
    </p:spTree>
    <p:extLst>
      <p:ext uri="{BB962C8B-B14F-4D97-AF65-F5344CB8AC3E}">
        <p14:creationId xmlns:p14="http://schemas.microsoft.com/office/powerpoint/2010/main" val="30460025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COMMENTS</a:t>
            </a:r>
            <a:endParaRP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300"/>
              <a:t>2. Explain Yourself in Code (Tự giải thích trong code)</a:t>
            </a: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031425" y="1769981"/>
            <a:ext cx="5760300" cy="33202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lvl="0" indent="-355600">
              <a:buSzPts val="2000"/>
            </a:pPr>
            <a:endParaRPr lang="en-US"/>
          </a:p>
          <a:p>
            <a:pPr marL="101600" lvl="0" indent="0">
              <a:buSzPts val="2000"/>
              <a:buNone/>
            </a:pPr>
            <a:endParaRPr lang="en-US"/>
          </a:p>
          <a:p>
            <a:pPr lvl="0" indent="-355600">
              <a:buSzPts val="2000"/>
            </a:pPr>
            <a:endParaRPr lang="en-US"/>
          </a:p>
          <a:p>
            <a:pPr marL="101600" lvl="0" indent="0">
              <a:buSzPts val="2000"/>
              <a:buNone/>
            </a:pPr>
            <a:r>
              <a:rPr lang="vi-VN"/>
              <a:t> Có comment giải thích đoạn if cho bạn. Vậy tại sao không để nó tự giải thích như thế này chẳng hạn</a:t>
            </a:r>
            <a:endParaRPr lang="en-US"/>
          </a:p>
          <a:p>
            <a:pPr lvl="0" indent="-355600">
              <a:buSzPts val="2000"/>
            </a:pPr>
            <a:endParaRPr lang="en-US"/>
          </a:p>
          <a:p>
            <a:pPr lvl="0" indent="-355600">
              <a:buSzPts val="2000"/>
            </a:pPr>
            <a:endParaRPr lang="en-US"/>
          </a:p>
          <a:p>
            <a:pPr marL="101600" lvl="0" indent="0">
              <a:buSzPts val="2000"/>
              <a:buNone/>
            </a:pPr>
            <a:r>
              <a:rPr lang="vi-VN"/>
              <a:t>Chỉ mất vài giây để người đọc hiểu đoạn code muốn đề cập đến vấn đề gì thay vì đọc comment</a:t>
            </a:r>
            <a:endParaRPr lang="en-US"/>
          </a:p>
        </p:txBody>
      </p:sp>
      <p:pic>
        <p:nvPicPr>
          <p:cNvPr id="7" name="Picture 6">
            <a:extLst>
              <a:ext uri="{FF2B5EF4-FFF2-40B4-BE49-F238E27FC236}">
                <a16:creationId xmlns:a16="http://schemas.microsoft.com/office/drawing/2014/main" id="{D3C5BAC2-04CB-483C-A19E-3FD48BFDC814}"/>
              </a:ext>
            </a:extLst>
          </p:cNvPr>
          <p:cNvPicPr/>
          <p:nvPr/>
        </p:nvPicPr>
        <p:blipFill>
          <a:blip r:embed="rId3"/>
          <a:stretch>
            <a:fillRect/>
          </a:stretch>
        </p:blipFill>
        <p:spPr>
          <a:xfrm>
            <a:off x="939775" y="1827130"/>
            <a:ext cx="5943600" cy="969010"/>
          </a:xfrm>
          <a:prstGeom prst="rect">
            <a:avLst/>
          </a:prstGeom>
        </p:spPr>
      </p:pic>
      <p:pic>
        <p:nvPicPr>
          <p:cNvPr id="2" name="Picture 1">
            <a:extLst>
              <a:ext uri="{FF2B5EF4-FFF2-40B4-BE49-F238E27FC236}">
                <a16:creationId xmlns:a16="http://schemas.microsoft.com/office/drawing/2014/main" id="{C060CFAC-A4D0-4677-BF35-D96D1C647DC6}"/>
              </a:ext>
            </a:extLst>
          </p:cNvPr>
          <p:cNvPicPr>
            <a:picLocks noChangeAspect="1"/>
          </p:cNvPicPr>
          <p:nvPr/>
        </p:nvPicPr>
        <p:blipFill>
          <a:blip r:embed="rId4"/>
          <a:stretch>
            <a:fillRect/>
          </a:stretch>
        </p:blipFill>
        <p:spPr>
          <a:xfrm>
            <a:off x="1195387" y="3807307"/>
            <a:ext cx="4152900" cy="285750"/>
          </a:xfrm>
          <a:prstGeom prst="rect">
            <a:avLst/>
          </a:prstGeom>
        </p:spPr>
      </p:pic>
    </p:spTree>
    <p:extLst>
      <p:ext uri="{BB962C8B-B14F-4D97-AF65-F5344CB8AC3E}">
        <p14:creationId xmlns:p14="http://schemas.microsoft.com/office/powerpoint/2010/main" val="39760228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COMMENTS</a:t>
            </a:r>
            <a:endParaRP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300"/>
              <a:t>3. Good Comment</a:t>
            </a: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031425" y="1827130"/>
            <a:ext cx="5760300" cy="25662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marL="101600" lvl="0" indent="0">
              <a:buSzPts val="2000"/>
              <a:buNone/>
            </a:pPr>
            <a:r>
              <a:rPr lang="en-US"/>
              <a:t>Nhận xét nên hạn chế được đưa vào code, tuy nhiên dưới đây là một số good comment bạn nên đưa vào để bổ sung các thông tin hữu ích cho các đoạn code của bạn</a:t>
            </a:r>
          </a:p>
        </p:txBody>
      </p:sp>
    </p:spTree>
    <p:extLst>
      <p:ext uri="{BB962C8B-B14F-4D97-AF65-F5344CB8AC3E}">
        <p14:creationId xmlns:p14="http://schemas.microsoft.com/office/powerpoint/2010/main" val="35715345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COMMENTS</a:t>
            </a:r>
            <a:endParaRP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300"/>
              <a:t>3. Good Comment</a:t>
            </a: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031425" y="1769981"/>
            <a:ext cx="5760300" cy="33202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lvl="0" indent="-355600">
              <a:buSzPts val="2000"/>
            </a:pPr>
            <a:r>
              <a:rPr lang="en-US"/>
              <a:t>Comment về phấp lý: Đó là các comment để cho người khác biết ai viết đoạn code đó. Bạn nên comment để cho người khác biết</a:t>
            </a:r>
          </a:p>
          <a:p>
            <a:pPr lvl="0" indent="-355600">
              <a:buSzPts val="2000"/>
            </a:pPr>
            <a:r>
              <a:rPr lang="en-US"/>
              <a:t>Các comment chứa thông tin: Đó là các thông tin khá hữu ích, cung cấp các thông tin cơ bản nhất về 1 hàm (chẳng hạn đầu vào, đầu ra)</a:t>
            </a:r>
          </a:p>
          <a:p>
            <a:pPr indent="-355600">
              <a:buSzPts val="2000"/>
            </a:pPr>
            <a:r>
              <a:rPr lang="en-US"/>
              <a:t>To Do Commnet: Đó là comment các công việc bạn chưa kịp thực hiện hoặc các chức năng bạn có thể phát triển trong tương lai</a:t>
            </a:r>
          </a:p>
          <a:p>
            <a:pPr lvl="0" indent="-355600">
              <a:buSzPts val="2000"/>
            </a:pPr>
            <a:endParaRPr lang="en-US"/>
          </a:p>
        </p:txBody>
      </p:sp>
    </p:spTree>
    <p:extLst>
      <p:ext uri="{BB962C8B-B14F-4D97-AF65-F5344CB8AC3E}">
        <p14:creationId xmlns:p14="http://schemas.microsoft.com/office/powerpoint/2010/main" val="29020932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FORMATTING</a:t>
            </a:r>
            <a:endParaRP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031425" y="828675"/>
            <a:ext cx="7869688" cy="42615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marL="101600" lvl="0" indent="0">
              <a:buSzPts val="2000"/>
              <a:buNone/>
            </a:pPr>
            <a:r>
              <a:rPr lang="en-US" dirty="0"/>
              <a:t>Khi </a:t>
            </a:r>
            <a:r>
              <a:rPr lang="en-US" dirty="0" err="1"/>
              <a:t>mọi</a:t>
            </a:r>
            <a:r>
              <a:rPr lang="en-US" dirty="0"/>
              <a:t> </a:t>
            </a:r>
            <a:r>
              <a:rPr lang="en-US" dirty="0" err="1"/>
              <a:t>người</a:t>
            </a:r>
            <a:r>
              <a:rPr lang="en-US" dirty="0"/>
              <a:t> </a:t>
            </a:r>
            <a:r>
              <a:rPr lang="en-US" dirty="0" err="1"/>
              <a:t>nhìn</a:t>
            </a:r>
            <a:r>
              <a:rPr lang="en-US" dirty="0"/>
              <a:t> </a:t>
            </a:r>
            <a:r>
              <a:rPr lang="en-US" dirty="0" err="1"/>
              <a:t>vào</a:t>
            </a:r>
            <a:r>
              <a:rPr lang="en-US" dirty="0"/>
              <a:t>, Code </a:t>
            </a:r>
            <a:r>
              <a:rPr lang="en-US" dirty="0" err="1"/>
              <a:t>nênđược</a:t>
            </a:r>
            <a:r>
              <a:rPr lang="en-US" dirty="0"/>
              <a:t> </a:t>
            </a:r>
            <a:r>
              <a:rPr lang="en-US" dirty="0" err="1"/>
              <a:t>gọn</a:t>
            </a:r>
            <a:r>
              <a:rPr lang="en-US" dirty="0"/>
              <a:t> </a:t>
            </a:r>
            <a:r>
              <a:rPr lang="en-US" dirty="0" err="1"/>
              <a:t>gàng</a:t>
            </a:r>
            <a:r>
              <a:rPr lang="en-US" dirty="0"/>
              <a:t>, </a:t>
            </a:r>
            <a:r>
              <a:rPr lang="en-US" dirty="0" err="1"/>
              <a:t>nhất</a:t>
            </a:r>
            <a:r>
              <a:rPr lang="en-US" dirty="0"/>
              <a:t> </a:t>
            </a:r>
            <a:r>
              <a:rPr lang="en-US" dirty="0" err="1"/>
              <a:t>quán</a:t>
            </a:r>
            <a:r>
              <a:rPr lang="en-US" dirty="0"/>
              <a:t>, chi </a:t>
            </a:r>
            <a:r>
              <a:rPr lang="en-US" dirty="0" err="1"/>
              <a:t>tiết</a:t>
            </a:r>
            <a:r>
              <a:rPr lang="en-US" dirty="0"/>
              <a:t>. </a:t>
            </a:r>
            <a:r>
              <a:rPr lang="en-US" dirty="0" err="1"/>
              <a:t>Muốn</a:t>
            </a:r>
            <a:r>
              <a:rPr lang="en-US" dirty="0"/>
              <a:t> </a:t>
            </a:r>
            <a:r>
              <a:rPr lang="en-US" dirty="0" err="1"/>
              <a:t>mọi</a:t>
            </a:r>
            <a:r>
              <a:rPr lang="en-US" dirty="0"/>
              <a:t> </a:t>
            </a:r>
            <a:r>
              <a:rPr lang="en-US" dirty="0" err="1"/>
              <a:t>người</a:t>
            </a:r>
            <a:r>
              <a:rPr lang="en-US" dirty="0"/>
              <a:t> </a:t>
            </a:r>
            <a:r>
              <a:rPr lang="en-US" dirty="0" err="1"/>
              <a:t>cảm</a:t>
            </a:r>
            <a:r>
              <a:rPr lang="en-US" dirty="0"/>
              <a:t> </a:t>
            </a:r>
            <a:r>
              <a:rPr lang="en-US" dirty="0" err="1"/>
              <a:t>nhận</a:t>
            </a:r>
            <a:r>
              <a:rPr lang="en-US" dirty="0"/>
              <a:t> </a:t>
            </a:r>
            <a:r>
              <a:rPr lang="en-US" dirty="0" err="1"/>
              <a:t>được</a:t>
            </a:r>
            <a:r>
              <a:rPr lang="en-US" dirty="0"/>
              <a:t>  </a:t>
            </a:r>
            <a:r>
              <a:rPr lang="en-US" dirty="0" err="1"/>
              <a:t>đây</a:t>
            </a:r>
            <a:r>
              <a:rPr lang="en-US" dirty="0"/>
              <a:t> </a:t>
            </a:r>
            <a:r>
              <a:rPr lang="en-US" dirty="0" err="1"/>
              <a:t>là</a:t>
            </a:r>
            <a:r>
              <a:rPr lang="en-US" dirty="0"/>
              <a:t> do </a:t>
            </a:r>
            <a:r>
              <a:rPr lang="en-US" dirty="0" err="1"/>
              <a:t>một</a:t>
            </a:r>
            <a:r>
              <a:rPr lang="en-US" dirty="0"/>
              <a:t> </a:t>
            </a:r>
            <a:r>
              <a:rPr lang="en-US" dirty="0" err="1"/>
              <a:t>chuyên</a:t>
            </a:r>
            <a:r>
              <a:rPr lang="en-US" dirty="0"/>
              <a:t> </a:t>
            </a:r>
            <a:r>
              <a:rPr lang="en-US" dirty="0" err="1"/>
              <a:t>gia</a:t>
            </a:r>
            <a:r>
              <a:rPr lang="en-US" dirty="0"/>
              <a:t> </a:t>
            </a:r>
            <a:r>
              <a:rPr lang="en-US" dirty="0" err="1"/>
              <a:t>làm</a:t>
            </a:r>
            <a:r>
              <a:rPr lang="en-US" dirty="0"/>
              <a:t> </a:t>
            </a:r>
            <a:r>
              <a:rPr lang="en-US" dirty="0" err="1"/>
              <a:t>việc</a:t>
            </a:r>
            <a:r>
              <a:rPr lang="en-US" dirty="0"/>
              <a:t>. </a:t>
            </a:r>
            <a:r>
              <a:rPr lang="en-US" dirty="0" err="1"/>
              <a:t>Nếu</a:t>
            </a:r>
            <a:r>
              <a:rPr lang="en-US" dirty="0"/>
              <a:t> </a:t>
            </a:r>
            <a:r>
              <a:rPr lang="en-US" dirty="0" err="1"/>
              <a:t>thay</a:t>
            </a:r>
            <a:r>
              <a:rPr lang="en-US" dirty="0"/>
              <a:t> </a:t>
            </a:r>
            <a:r>
              <a:rPr lang="en-US" dirty="0" err="1"/>
              <a:t>vào</a:t>
            </a:r>
            <a:r>
              <a:rPr lang="en-US" dirty="0"/>
              <a:t> </a:t>
            </a:r>
            <a:r>
              <a:rPr lang="en-US" dirty="0" err="1"/>
              <a:t>đó</a:t>
            </a:r>
            <a:r>
              <a:rPr lang="en-US" dirty="0"/>
              <a:t> </a:t>
            </a:r>
            <a:r>
              <a:rPr lang="en-US" dirty="0" err="1"/>
              <a:t>họ</a:t>
            </a:r>
            <a:r>
              <a:rPr lang="en-US" dirty="0"/>
              <a:t> </a:t>
            </a:r>
            <a:r>
              <a:rPr lang="en-US" dirty="0" err="1"/>
              <a:t>thấy</a:t>
            </a:r>
            <a:r>
              <a:rPr lang="en-US" dirty="0"/>
              <a:t> </a:t>
            </a:r>
            <a:r>
              <a:rPr lang="en-US" dirty="0" err="1"/>
              <a:t>được</a:t>
            </a:r>
            <a:r>
              <a:rPr lang="en-US" dirty="0"/>
              <a:t> </a:t>
            </a:r>
            <a:r>
              <a:rPr lang="en-US" dirty="0" err="1"/>
              <a:t>một</a:t>
            </a:r>
            <a:r>
              <a:rPr lang="en-US" dirty="0"/>
              <a:t> </a:t>
            </a:r>
            <a:r>
              <a:rPr lang="en-US" dirty="0" err="1"/>
              <a:t>khối</a:t>
            </a:r>
            <a:r>
              <a:rPr lang="en-US" dirty="0"/>
              <a:t> </a:t>
            </a:r>
            <a:r>
              <a:rPr lang="en-US" dirty="0" err="1"/>
              <a:t>lượng</a:t>
            </a:r>
            <a:r>
              <a:rPr lang="en-US" dirty="0"/>
              <a:t> code </a:t>
            </a:r>
            <a:r>
              <a:rPr lang="en-US" dirty="0" err="1"/>
              <a:t>xáo</a:t>
            </a:r>
            <a:r>
              <a:rPr lang="en-US" dirty="0"/>
              <a:t> </a:t>
            </a:r>
            <a:r>
              <a:rPr lang="en-US" dirty="0" err="1"/>
              <a:t>trộn</a:t>
            </a:r>
            <a:r>
              <a:rPr lang="en-US" dirty="0"/>
              <a:t> </a:t>
            </a:r>
            <a:r>
              <a:rPr lang="en-US" dirty="0" err="1"/>
              <a:t>trông</a:t>
            </a:r>
            <a:r>
              <a:rPr lang="en-US" dirty="0"/>
              <a:t> </a:t>
            </a:r>
            <a:r>
              <a:rPr lang="en-US" dirty="0" err="1"/>
              <a:t>giống</a:t>
            </a:r>
            <a:r>
              <a:rPr lang="en-US" dirty="0"/>
              <a:t> </a:t>
            </a:r>
            <a:r>
              <a:rPr lang="en-US" dirty="0" err="1"/>
              <a:t>như</a:t>
            </a:r>
            <a:r>
              <a:rPr lang="en-US" dirty="0"/>
              <a:t> </a:t>
            </a:r>
            <a:r>
              <a:rPr lang="en-US" dirty="0" err="1"/>
              <a:t>được</a:t>
            </a:r>
            <a:r>
              <a:rPr lang="en-US" dirty="0"/>
              <a:t> </a:t>
            </a:r>
            <a:r>
              <a:rPr lang="en-US" dirty="0" err="1"/>
              <a:t>viết</a:t>
            </a:r>
            <a:r>
              <a:rPr lang="en-US" dirty="0"/>
              <a:t> </a:t>
            </a:r>
            <a:r>
              <a:rPr lang="en-US" dirty="0" err="1"/>
              <a:t>bởi</a:t>
            </a:r>
            <a:r>
              <a:rPr lang="en-US" dirty="0"/>
              <a:t> </a:t>
            </a:r>
            <a:r>
              <a:rPr lang="en-US" dirty="0" err="1"/>
              <a:t>một</a:t>
            </a:r>
            <a:r>
              <a:rPr lang="en-US" dirty="0"/>
              <a:t> </a:t>
            </a:r>
            <a:r>
              <a:rPr lang="en-US" dirty="0" err="1"/>
              <a:t>loạt</a:t>
            </a:r>
            <a:r>
              <a:rPr lang="en-US" dirty="0"/>
              <a:t> </a:t>
            </a:r>
            <a:r>
              <a:rPr lang="en-US" dirty="0" err="1"/>
              <a:t>thủy</a:t>
            </a:r>
            <a:r>
              <a:rPr lang="en-US" dirty="0"/>
              <a:t> </a:t>
            </a:r>
            <a:r>
              <a:rPr lang="en-US" dirty="0" err="1"/>
              <a:t>thủ</a:t>
            </a:r>
            <a:r>
              <a:rPr lang="en-US" dirty="0"/>
              <a:t> say </a:t>
            </a:r>
            <a:r>
              <a:rPr lang="en-US" dirty="0" err="1"/>
              <a:t>rượu</a:t>
            </a:r>
            <a:r>
              <a:rPr lang="en-US" dirty="0"/>
              <a:t>, </a:t>
            </a:r>
            <a:r>
              <a:rPr lang="en-US" dirty="0" err="1"/>
              <a:t>sau</a:t>
            </a:r>
            <a:r>
              <a:rPr lang="en-US" dirty="0"/>
              <a:t> </a:t>
            </a:r>
            <a:r>
              <a:rPr lang="en-US" dirty="0" err="1"/>
              <a:t>đó</a:t>
            </a:r>
            <a:r>
              <a:rPr lang="en-US" dirty="0"/>
              <a:t> </a:t>
            </a:r>
            <a:r>
              <a:rPr lang="en-US" dirty="0" err="1"/>
              <a:t>họ</a:t>
            </a:r>
            <a:r>
              <a:rPr lang="en-US" dirty="0"/>
              <a:t> </a:t>
            </a:r>
            <a:r>
              <a:rPr lang="en-US" dirty="0" err="1"/>
              <a:t>có</a:t>
            </a:r>
            <a:r>
              <a:rPr lang="en-US" dirty="0"/>
              <a:t> </a:t>
            </a:r>
            <a:r>
              <a:rPr lang="en-US" dirty="0" err="1"/>
              <a:t>thể</a:t>
            </a:r>
            <a:r>
              <a:rPr lang="en-US" dirty="0"/>
              <a:t> </a:t>
            </a:r>
            <a:r>
              <a:rPr lang="en-US" dirty="0" err="1"/>
              <a:t>kết</a:t>
            </a:r>
            <a:r>
              <a:rPr lang="en-US" dirty="0"/>
              <a:t> </a:t>
            </a:r>
            <a:r>
              <a:rPr lang="en-US" dirty="0" err="1"/>
              <a:t>luận</a:t>
            </a:r>
            <a:r>
              <a:rPr lang="en-US" dirty="0"/>
              <a:t> </a:t>
            </a:r>
            <a:r>
              <a:rPr lang="en-US" dirty="0" err="1"/>
              <a:t>rằng</a:t>
            </a:r>
            <a:r>
              <a:rPr lang="en-US" dirty="0"/>
              <a:t> </a:t>
            </a:r>
            <a:r>
              <a:rPr lang="en-US" dirty="0" err="1"/>
              <a:t>sự</a:t>
            </a:r>
            <a:r>
              <a:rPr lang="en-US" dirty="0"/>
              <a:t> </a:t>
            </a:r>
            <a:r>
              <a:rPr lang="en-US" dirty="0" err="1"/>
              <a:t>thiếu</a:t>
            </a:r>
            <a:r>
              <a:rPr lang="en-US" dirty="0"/>
              <a:t> </a:t>
            </a:r>
            <a:r>
              <a:rPr lang="en-US" dirty="0" err="1"/>
              <a:t>chú</a:t>
            </a:r>
            <a:r>
              <a:rPr lang="en-US" dirty="0"/>
              <a:t> ý </a:t>
            </a:r>
            <a:r>
              <a:rPr lang="en-US" dirty="0" err="1"/>
              <a:t>đến</a:t>
            </a:r>
            <a:r>
              <a:rPr lang="en-US" dirty="0"/>
              <a:t> chi </a:t>
            </a:r>
            <a:r>
              <a:rPr lang="en-US" dirty="0" err="1"/>
              <a:t>tiết</a:t>
            </a:r>
            <a:r>
              <a:rPr lang="en-US" dirty="0"/>
              <a:t> </a:t>
            </a:r>
            <a:r>
              <a:rPr lang="en-US" dirty="0" err="1"/>
              <a:t>tràn</a:t>
            </a:r>
            <a:r>
              <a:rPr lang="en-US" dirty="0"/>
              <a:t> </a:t>
            </a:r>
            <a:r>
              <a:rPr lang="en-US" dirty="0" err="1"/>
              <a:t>ngập</a:t>
            </a:r>
            <a:r>
              <a:rPr lang="en-US" dirty="0"/>
              <a:t> </a:t>
            </a:r>
            <a:r>
              <a:rPr lang="en-US" dirty="0" err="1"/>
              <a:t>trong</a:t>
            </a:r>
            <a:r>
              <a:rPr lang="en-US" dirty="0"/>
              <a:t> </a:t>
            </a:r>
            <a:r>
              <a:rPr lang="en-US" dirty="0" err="1"/>
              <a:t>mọi</a:t>
            </a:r>
            <a:r>
              <a:rPr lang="en-US" dirty="0"/>
              <a:t> </a:t>
            </a:r>
            <a:r>
              <a:rPr lang="en-US" dirty="0" err="1"/>
              <a:t>khía</a:t>
            </a:r>
            <a:r>
              <a:rPr lang="en-US" dirty="0"/>
              <a:t> </a:t>
            </a:r>
            <a:r>
              <a:rPr lang="en-US" dirty="0" err="1"/>
              <a:t>cạnh</a:t>
            </a:r>
            <a:r>
              <a:rPr lang="en-US" dirty="0"/>
              <a:t> </a:t>
            </a:r>
            <a:r>
              <a:rPr lang="en-US" dirty="0" err="1"/>
              <a:t>khác</a:t>
            </a:r>
            <a:r>
              <a:rPr lang="en-US" dirty="0"/>
              <a:t> </a:t>
            </a:r>
            <a:r>
              <a:rPr lang="en-US" dirty="0" err="1"/>
              <a:t>của</a:t>
            </a:r>
            <a:r>
              <a:rPr lang="en-US" dirty="0"/>
              <a:t> </a:t>
            </a:r>
            <a:r>
              <a:rPr lang="en-US" dirty="0" err="1"/>
              <a:t>dự</a:t>
            </a:r>
            <a:r>
              <a:rPr lang="en-US" dirty="0"/>
              <a:t> </a:t>
            </a:r>
            <a:r>
              <a:rPr lang="en-US" dirty="0" err="1"/>
              <a:t>án</a:t>
            </a:r>
            <a:r>
              <a:rPr lang="en-US" dirty="0"/>
              <a:t>.</a:t>
            </a:r>
          </a:p>
        </p:txBody>
      </p:sp>
      <p:pic>
        <p:nvPicPr>
          <p:cNvPr id="7" name="Picture 6">
            <a:extLst>
              <a:ext uri="{FF2B5EF4-FFF2-40B4-BE49-F238E27FC236}">
                <a16:creationId xmlns:a16="http://schemas.microsoft.com/office/drawing/2014/main" id="{C5B83BD7-F8A7-4C5F-8D51-FDFC446426A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950243" y="2403213"/>
            <a:ext cx="4121945" cy="2633131"/>
          </a:xfrm>
          <a:prstGeom prst="rect">
            <a:avLst/>
          </a:prstGeom>
          <a:noFill/>
          <a:ln>
            <a:noFill/>
          </a:ln>
        </p:spPr>
      </p:pic>
    </p:spTree>
    <p:extLst>
      <p:ext uri="{BB962C8B-B14F-4D97-AF65-F5344CB8AC3E}">
        <p14:creationId xmlns:p14="http://schemas.microsoft.com/office/powerpoint/2010/main" val="16315485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FORMATTING</a:t>
            </a:r>
            <a:endParaRP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300"/>
              <a:t>1. Vertical Formatting ( Theo chiều dọc)</a:t>
            </a: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031425" y="1769981"/>
            <a:ext cx="5760300" cy="33202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lvl="0"/>
            <a:r>
              <a:rPr lang="en-US"/>
              <a:t>Chúng ta muốn mã nguồn giống như một bài báo. Tên đơn giản nhưng giải thích rõ ràng. Cái tên cho chúng ta biết có đang ở đúng module hay không. Ở phía đầu cung cấp những khái niệm ở cấp cao và các thuật toán. Chi tiết sẽ tăng thêm khi chúng ta di chuyển xuống dưới. Cho đến khi kết thúc, chúng ta tìm những hàm ở mức thấp nhất và chi tiết của file nguồn.</a:t>
            </a:r>
          </a:p>
          <a:p>
            <a:pPr marL="101600" lvl="0" indent="0">
              <a:buSzPts val="2000"/>
              <a:buNone/>
            </a:pPr>
            <a:endParaRPr lang="en-US"/>
          </a:p>
        </p:txBody>
      </p:sp>
    </p:spTree>
    <p:extLst>
      <p:ext uri="{BB962C8B-B14F-4D97-AF65-F5344CB8AC3E}">
        <p14:creationId xmlns:p14="http://schemas.microsoft.com/office/powerpoint/2010/main" val="3419194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FORMATTING</a:t>
            </a:r>
            <a:endParaRP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29</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424331"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300"/>
              <a:t>2. Vertical Openness Between Concept</a:t>
            </a:r>
            <a:br>
              <a:rPr lang="en-US" sz="2300"/>
            </a:br>
            <a:r>
              <a:rPr lang="en-US" sz="2300"/>
              <a:t> (Sự cởi mở giữa các khái niệm)</a:t>
            </a: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238594" y="1962862"/>
            <a:ext cx="5760300" cy="33202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marL="101600" indent="0">
              <a:buSzPts val="2000"/>
              <a:buNone/>
            </a:pPr>
            <a:r>
              <a:rPr lang="en-US"/>
              <a:t>Gần như tất cả Code đề được đọc từ trái sang phải, từ trên xuống dưới. Mỗi dòng đều đại diện cho một biểu thức hoặc một mệnh đề. </a:t>
            </a:r>
            <a:r>
              <a:rPr lang="en-US" i="1"/>
              <a:t>Những khái niệm nên được tách ra với một dòng trắng</a:t>
            </a:r>
            <a:r>
              <a:rPr lang="en-US"/>
              <a:t>. =&gt; Tăng khả năng đọc Code</a:t>
            </a:r>
          </a:p>
          <a:p>
            <a:pPr marL="101600" lvl="0" indent="0">
              <a:buSzPts val="2000"/>
              <a:buNone/>
            </a:pPr>
            <a:endParaRPr lang="en-US"/>
          </a:p>
        </p:txBody>
      </p:sp>
    </p:spTree>
    <p:extLst>
      <p:ext uri="{BB962C8B-B14F-4D97-AF65-F5344CB8AC3E}">
        <p14:creationId xmlns:p14="http://schemas.microsoft.com/office/powerpoint/2010/main" val="2595045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7"/>
          <p:cNvSpPr txBox="1">
            <a:spLocks noGrp="1"/>
          </p:cNvSpPr>
          <p:nvPr>
            <p:ph type="title"/>
          </p:nvPr>
        </p:nvSpPr>
        <p:spPr>
          <a:xfrm>
            <a:off x="1497450" y="59437"/>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EMERGENCE</a:t>
            </a:r>
            <a:endParaRPr dirty="0"/>
          </a:p>
        </p:txBody>
      </p:sp>
      <p:sp>
        <p:nvSpPr>
          <p:cNvPr id="203" name="Google Shape;203;p17"/>
          <p:cNvSpPr txBox="1">
            <a:spLocks noGrp="1"/>
          </p:cNvSpPr>
          <p:nvPr>
            <p:ph type="body" idx="1"/>
          </p:nvPr>
        </p:nvSpPr>
        <p:spPr>
          <a:xfrm>
            <a:off x="1691849" y="1187437"/>
            <a:ext cx="5892291" cy="3956063"/>
          </a:xfrm>
          <a:prstGeom prst="rect">
            <a:avLst/>
          </a:prstGeom>
        </p:spPr>
        <p:txBody>
          <a:bodyPr spcFirstLastPara="1" wrap="square" lIns="91425" tIns="91425" rIns="91425" bIns="91425" anchor="t" anchorCtr="0">
            <a:noAutofit/>
          </a:bodyPr>
          <a:lstStyle/>
          <a:p>
            <a:pPr marL="457200" lvl="0" indent="-355600" algn="l" rtl="0">
              <a:spcBef>
                <a:spcPts val="600"/>
              </a:spcBef>
              <a:spcAft>
                <a:spcPts val="0"/>
              </a:spcAft>
              <a:buSzPts val="2000"/>
              <a:buChar char="»"/>
            </a:pPr>
            <a:endParaRPr lang="en-US" dirty="0"/>
          </a:p>
          <a:p>
            <a:pPr marL="457200" lvl="0" indent="-355600" algn="l" rtl="0">
              <a:spcBef>
                <a:spcPts val="600"/>
              </a:spcBef>
              <a:spcAft>
                <a:spcPts val="0"/>
              </a:spcAft>
              <a:buSzPts val="2000"/>
              <a:buChar char="»"/>
            </a:pPr>
            <a:r>
              <a:rPr lang="en-US" dirty="0"/>
              <a:t>Simple Design Rule 1: Runs All The Tests</a:t>
            </a:r>
          </a:p>
          <a:p>
            <a:pPr lvl="0"/>
            <a:r>
              <a:rPr lang="en-US" dirty="0"/>
              <a:t>Simple Design Rule 2: No Duplication</a:t>
            </a:r>
          </a:p>
          <a:p>
            <a:pPr lvl="0"/>
            <a:r>
              <a:rPr lang="en-US" dirty="0"/>
              <a:t>Simple Design Rule 3: Expressive</a:t>
            </a:r>
          </a:p>
          <a:p>
            <a:pPr lvl="0"/>
            <a:r>
              <a:rPr lang="en-US" dirty="0"/>
              <a:t>Simple Design Rule 4: Minimal Classes and methods</a:t>
            </a:r>
          </a:p>
          <a:p>
            <a:pPr lvl="0"/>
            <a:endParaRPr lang="en-US" dirty="0"/>
          </a:p>
        </p:txBody>
      </p:sp>
      <p:sp>
        <p:nvSpPr>
          <p:cNvPr id="204" name="Google Shape;204;p17"/>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34886678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FORMATTING</a:t>
            </a:r>
            <a:endParaRP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30</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906113"/>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300"/>
              <a:t>3. Vertical Density (Mật độ) </a:t>
            </a: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031425" y="1417650"/>
            <a:ext cx="5760300" cy="33202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marL="114300" lvl="0" indent="0">
              <a:buNone/>
            </a:pPr>
            <a:r>
              <a:rPr lang="en-US"/>
              <a:t>Cở mở chia tách các khai niệm, sau đó mật độ liên kết chặt chẽ lại.</a:t>
            </a:r>
            <a:br>
              <a:rPr lang="en-US"/>
            </a:br>
            <a:r>
              <a:rPr lang="en-US"/>
              <a:t>=&gt; Comment làm phá hỏng sự liên kết:</a:t>
            </a:r>
          </a:p>
        </p:txBody>
      </p:sp>
      <p:pic>
        <p:nvPicPr>
          <p:cNvPr id="7" name="Picture 6">
            <a:extLst>
              <a:ext uri="{FF2B5EF4-FFF2-40B4-BE49-F238E27FC236}">
                <a16:creationId xmlns:a16="http://schemas.microsoft.com/office/drawing/2014/main" id="{678FBACF-FEDA-4153-9021-0C8D00FAE265}"/>
              </a:ext>
            </a:extLst>
          </p:cNvPr>
          <p:cNvPicPr/>
          <p:nvPr/>
        </p:nvPicPr>
        <p:blipFill>
          <a:blip r:embed="rId3"/>
          <a:stretch>
            <a:fillRect/>
          </a:stretch>
        </p:blipFill>
        <p:spPr>
          <a:xfrm>
            <a:off x="1607344" y="2724720"/>
            <a:ext cx="5000625" cy="2339626"/>
          </a:xfrm>
          <a:prstGeom prst="rect">
            <a:avLst/>
          </a:prstGeom>
        </p:spPr>
      </p:pic>
    </p:spTree>
    <p:extLst>
      <p:ext uri="{BB962C8B-B14F-4D97-AF65-F5344CB8AC3E}">
        <p14:creationId xmlns:p14="http://schemas.microsoft.com/office/powerpoint/2010/main" val="24175875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FORMATTING</a:t>
            </a:r>
            <a:endParaRP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31</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906113"/>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300"/>
              <a:t>3. Vertical Density (Mật độ) </a:t>
            </a: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031425" y="1758975"/>
            <a:ext cx="5760300" cy="33202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marL="114300" lvl="0" indent="0">
              <a:buNone/>
            </a:pPr>
            <a:r>
              <a:rPr lang="en-US"/>
              <a:t>=&gt; Dễ dàng hơn để đọc:</a:t>
            </a:r>
          </a:p>
        </p:txBody>
      </p:sp>
      <p:pic>
        <p:nvPicPr>
          <p:cNvPr id="9" name="Picture 8">
            <a:extLst>
              <a:ext uri="{FF2B5EF4-FFF2-40B4-BE49-F238E27FC236}">
                <a16:creationId xmlns:a16="http://schemas.microsoft.com/office/drawing/2014/main" id="{85E9DB8D-DEF5-444C-9860-5E1FFF67D633}"/>
              </a:ext>
            </a:extLst>
          </p:cNvPr>
          <p:cNvPicPr/>
          <p:nvPr/>
        </p:nvPicPr>
        <p:blipFill>
          <a:blip r:embed="rId3"/>
          <a:stretch>
            <a:fillRect/>
          </a:stretch>
        </p:blipFill>
        <p:spPr>
          <a:xfrm>
            <a:off x="1543450" y="2519362"/>
            <a:ext cx="5248275" cy="2105025"/>
          </a:xfrm>
          <a:prstGeom prst="rect">
            <a:avLst/>
          </a:prstGeom>
        </p:spPr>
      </p:pic>
    </p:spTree>
    <p:extLst>
      <p:ext uri="{BB962C8B-B14F-4D97-AF65-F5344CB8AC3E}">
        <p14:creationId xmlns:p14="http://schemas.microsoft.com/office/powerpoint/2010/main" val="34899760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FORMATTING</a:t>
            </a:r>
            <a:endParaRP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32</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300"/>
              <a:t>4. Horizontal ( Theo chiều ngang)</a:t>
            </a: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031425" y="1769981"/>
            <a:ext cx="5760300" cy="33202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marL="114300" indent="0">
              <a:buNone/>
            </a:pPr>
            <a:r>
              <a:rPr lang="en-US"/>
              <a:t>Cố gắng giữ cho dòng được ngắn. Đừng bao giờ phải di chuyển sang phải</a:t>
            </a:r>
          </a:p>
          <a:p>
            <a:pPr marL="114300" lvl="0" indent="0">
              <a:buNone/>
            </a:pPr>
            <a:endParaRPr lang="en-US"/>
          </a:p>
        </p:txBody>
      </p:sp>
    </p:spTree>
    <p:extLst>
      <p:ext uri="{BB962C8B-B14F-4D97-AF65-F5344CB8AC3E}">
        <p14:creationId xmlns:p14="http://schemas.microsoft.com/office/powerpoint/2010/main" val="34665206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FORMATTING</a:t>
            </a:r>
            <a:endParaRP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33</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300"/>
              <a:t>5. Team Rules</a:t>
            </a: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031425" y="1769981"/>
            <a:ext cx="5760300" cy="33202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marL="114300" indent="0">
              <a:buNone/>
            </a:pPr>
            <a:r>
              <a:rPr lang="en-US"/>
              <a:t>Mỗi lập trình viên đều có một nguyên tắc định dạng riêng. nhưng khi làm việc nhóm phải tuân theo nguyên tắc của nhóm. Một nhóm phát triển nên thỏa thuận về một kiểu định dạng duy nhất, sau đó mỗi thành viên trong nhóm nên sử dụng kiểu định dạng đó. =&gt; Tính nhất quán.</a:t>
            </a:r>
          </a:p>
        </p:txBody>
      </p:sp>
    </p:spTree>
    <p:extLst>
      <p:ext uri="{BB962C8B-B14F-4D97-AF65-F5344CB8AC3E}">
        <p14:creationId xmlns:p14="http://schemas.microsoft.com/office/powerpoint/2010/main" val="32430605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36E33-5ADB-4156-A676-01A7381A4F0C}"/>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71BA978B-6124-43EA-B7D4-B60113A28AA3}"/>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E63F5CF3-3321-436C-AA70-94F62E27E0DD}"/>
              </a:ext>
            </a:extLst>
          </p:cNvPr>
          <p:cNvSpPr>
            <a:spLocks noGrp="1"/>
          </p:cNvSpPr>
          <p:nvPr>
            <p:ph type="body" idx="2"/>
          </p:nvPr>
        </p:nvSpPr>
        <p:spPr/>
        <p:txBody>
          <a:bodyPr/>
          <a:lstStyle/>
          <a:p>
            <a:endParaRPr lang="en-US"/>
          </a:p>
        </p:txBody>
      </p:sp>
      <p:sp>
        <p:nvSpPr>
          <p:cNvPr id="5" name="Slide Number Placeholder 4">
            <a:extLst>
              <a:ext uri="{FF2B5EF4-FFF2-40B4-BE49-F238E27FC236}">
                <a16:creationId xmlns:a16="http://schemas.microsoft.com/office/drawing/2014/main" id="{98FE982A-CDF8-4153-BAAE-A5B921CD378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34</a:t>
            </a:fld>
            <a:endParaRPr lang="en"/>
          </a:p>
        </p:txBody>
      </p:sp>
      <p:pic>
        <p:nvPicPr>
          <p:cNvPr id="3074" name="Picture 2">
            <a:extLst>
              <a:ext uri="{FF2B5EF4-FFF2-40B4-BE49-F238E27FC236}">
                <a16:creationId xmlns:a16="http://schemas.microsoft.com/office/drawing/2014/main" id="{F1592801-9E5C-499B-A8CF-096EB46E58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3012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EMERGENCE</a:t>
            </a:r>
            <a:endParaRPr dirty="0"/>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692659"/>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dirty="0"/>
            </a:br>
            <a:br>
              <a:rPr lang="en-US" dirty="0"/>
            </a:br>
            <a:br>
              <a:rPr lang="en-US" dirty="0"/>
            </a:br>
            <a:endParaRPr lang="en-US" dirty="0"/>
          </a:p>
          <a:p>
            <a:pPr marL="101600" lvl="0" indent="0" algn="l" rtl="0">
              <a:spcBef>
                <a:spcPts val="600"/>
              </a:spcBef>
              <a:spcAft>
                <a:spcPts val="0"/>
              </a:spcAft>
              <a:buSzPts val="2000"/>
              <a:buNone/>
            </a:pPr>
            <a:br>
              <a:rPr lang="en-US" dirty="0"/>
            </a:br>
            <a:br>
              <a:rPr lang="en-US" dirty="0"/>
            </a:br>
            <a:endParaRPr lang="en-US" dirty="0"/>
          </a:p>
          <a:p>
            <a:pPr marL="101600" lvl="0" indent="0" algn="l" rtl="0">
              <a:spcBef>
                <a:spcPts val="600"/>
              </a:spcBef>
              <a:spcAft>
                <a:spcPts val="0"/>
              </a:spcAft>
              <a:buSzPts val="2000"/>
              <a:buNone/>
            </a:pPr>
            <a:br>
              <a:rPr lang="en-US" dirty="0"/>
            </a:br>
            <a:endParaRPr dirty="0"/>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194442"/>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400" dirty="0"/>
              <a:t>Simple Design Rule 2: No Duplication</a:t>
            </a:r>
          </a:p>
          <a:p>
            <a:endParaRPr lang="en-US" sz="2300" dirty="0"/>
          </a:p>
        </p:txBody>
      </p:sp>
      <p:pic>
        <p:nvPicPr>
          <p:cNvPr id="6" name="Hình ảnh 5">
            <a:extLst>
              <a:ext uri="{FF2B5EF4-FFF2-40B4-BE49-F238E27FC236}">
                <a16:creationId xmlns:a16="http://schemas.microsoft.com/office/drawing/2014/main" id="{919B4951-86D8-442D-9C70-1FCB1F83B5D3}"/>
              </a:ext>
            </a:extLst>
          </p:cNvPr>
          <p:cNvPicPr/>
          <p:nvPr/>
        </p:nvPicPr>
        <p:blipFill>
          <a:blip r:embed="rId3"/>
          <a:stretch>
            <a:fillRect/>
          </a:stretch>
        </p:blipFill>
        <p:spPr>
          <a:xfrm>
            <a:off x="1031424" y="1537048"/>
            <a:ext cx="2995970" cy="3234683"/>
          </a:xfrm>
          <a:prstGeom prst="rect">
            <a:avLst/>
          </a:prstGeom>
        </p:spPr>
      </p:pic>
      <p:pic>
        <p:nvPicPr>
          <p:cNvPr id="7" name="Hình ảnh 6">
            <a:extLst>
              <a:ext uri="{FF2B5EF4-FFF2-40B4-BE49-F238E27FC236}">
                <a16:creationId xmlns:a16="http://schemas.microsoft.com/office/drawing/2014/main" id="{FA6D98E9-197A-4A0F-AC33-2DA1EFFBD3C9}"/>
              </a:ext>
            </a:extLst>
          </p:cNvPr>
          <p:cNvPicPr/>
          <p:nvPr/>
        </p:nvPicPr>
        <p:blipFill>
          <a:blip r:embed="rId4"/>
          <a:stretch>
            <a:fillRect/>
          </a:stretch>
        </p:blipFill>
        <p:spPr>
          <a:xfrm>
            <a:off x="5029200" y="1537048"/>
            <a:ext cx="2995970" cy="3234683"/>
          </a:xfrm>
          <a:prstGeom prst="rect">
            <a:avLst/>
          </a:prstGeom>
        </p:spPr>
      </p:pic>
    </p:spTree>
    <p:extLst>
      <p:ext uri="{BB962C8B-B14F-4D97-AF65-F5344CB8AC3E}">
        <p14:creationId xmlns:p14="http://schemas.microsoft.com/office/powerpoint/2010/main" val="2026035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EMERGENCE</a:t>
            </a:r>
            <a:endParaRPr dirty="0"/>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692659"/>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dirty="0"/>
            </a:br>
            <a:br>
              <a:rPr lang="en-US" dirty="0"/>
            </a:br>
            <a:br>
              <a:rPr lang="en-US" dirty="0"/>
            </a:br>
            <a:endParaRPr lang="en-US" dirty="0"/>
          </a:p>
          <a:p>
            <a:pPr marL="101600" lvl="0" indent="0" algn="l" rtl="0">
              <a:spcBef>
                <a:spcPts val="600"/>
              </a:spcBef>
              <a:spcAft>
                <a:spcPts val="0"/>
              </a:spcAft>
              <a:buSzPts val="2000"/>
              <a:buNone/>
            </a:pPr>
            <a:br>
              <a:rPr lang="en-US" dirty="0"/>
            </a:br>
            <a:br>
              <a:rPr lang="en-US" dirty="0"/>
            </a:br>
            <a:endParaRPr lang="en-US" dirty="0"/>
          </a:p>
          <a:p>
            <a:pPr marL="101600" lvl="0" indent="0" algn="l" rtl="0">
              <a:spcBef>
                <a:spcPts val="600"/>
              </a:spcBef>
              <a:spcAft>
                <a:spcPts val="0"/>
              </a:spcAft>
              <a:buSzPts val="2000"/>
              <a:buNone/>
            </a:pPr>
            <a:br>
              <a:rPr lang="en-US" dirty="0"/>
            </a:br>
            <a:endParaRPr dirty="0"/>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194442"/>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400" dirty="0"/>
              <a:t>Simple Design Rule 3: Expressive</a:t>
            </a:r>
          </a:p>
          <a:p>
            <a:endParaRPr lang="en-US" sz="2300" dirty="0"/>
          </a:p>
        </p:txBody>
      </p:sp>
      <p:sp>
        <p:nvSpPr>
          <p:cNvPr id="9" name="Google Shape;203;p17">
            <a:extLst>
              <a:ext uri="{FF2B5EF4-FFF2-40B4-BE49-F238E27FC236}">
                <a16:creationId xmlns:a16="http://schemas.microsoft.com/office/drawing/2014/main" id="{0C496F7F-00AB-457B-A755-D7FCEE416206}"/>
              </a:ext>
            </a:extLst>
          </p:cNvPr>
          <p:cNvSpPr txBox="1">
            <a:spLocks/>
          </p:cNvSpPr>
          <p:nvPr/>
        </p:nvSpPr>
        <p:spPr>
          <a:xfrm>
            <a:off x="1490144" y="1402590"/>
            <a:ext cx="5892291" cy="39560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indent="-355600">
              <a:buSzPts val="2000"/>
            </a:pPr>
            <a:endParaRPr lang="en-US" dirty="0"/>
          </a:p>
          <a:p>
            <a:pPr indent="-355600">
              <a:buSzPts val="2000"/>
            </a:pPr>
            <a:r>
              <a:rPr lang="en-US" dirty="0"/>
              <a:t>Code </a:t>
            </a:r>
            <a:r>
              <a:rPr lang="en-US" dirty="0" err="1"/>
              <a:t>cần</a:t>
            </a:r>
            <a:r>
              <a:rPr lang="en-US" dirty="0"/>
              <a:t> </a:t>
            </a:r>
            <a:r>
              <a:rPr lang="en-US" dirty="0" err="1"/>
              <a:t>thể</a:t>
            </a:r>
            <a:r>
              <a:rPr lang="en-US" dirty="0"/>
              <a:t> </a:t>
            </a:r>
            <a:r>
              <a:rPr lang="en-US" dirty="0" err="1"/>
              <a:t>hiện</a:t>
            </a:r>
            <a:r>
              <a:rPr lang="en-US" dirty="0"/>
              <a:t> </a:t>
            </a:r>
            <a:r>
              <a:rPr lang="en-US" dirty="0" err="1"/>
              <a:t>rõ</a:t>
            </a:r>
            <a:r>
              <a:rPr lang="en-US" dirty="0"/>
              <a:t> ý </a:t>
            </a:r>
            <a:r>
              <a:rPr lang="en-US" dirty="0" err="1"/>
              <a:t>định</a:t>
            </a:r>
            <a:r>
              <a:rPr lang="en-US" dirty="0"/>
              <a:t> </a:t>
            </a:r>
            <a:r>
              <a:rPr lang="en-US" dirty="0" err="1"/>
              <a:t>của</a:t>
            </a:r>
            <a:r>
              <a:rPr lang="en-US" dirty="0"/>
              <a:t> </a:t>
            </a:r>
            <a:r>
              <a:rPr lang="en-US" dirty="0" err="1"/>
              <a:t>người</a:t>
            </a:r>
            <a:r>
              <a:rPr lang="en-US" dirty="0"/>
              <a:t> </a:t>
            </a:r>
            <a:r>
              <a:rPr lang="en-US" dirty="0" err="1"/>
              <a:t>viết</a:t>
            </a:r>
            <a:r>
              <a:rPr lang="en-US" dirty="0"/>
              <a:t>.</a:t>
            </a:r>
          </a:p>
          <a:p>
            <a:pPr marL="101600" indent="0">
              <a:buSzPts val="2000"/>
              <a:buNone/>
            </a:pPr>
            <a:endParaRPr lang="en-US" dirty="0"/>
          </a:p>
        </p:txBody>
      </p:sp>
    </p:spTree>
    <p:extLst>
      <p:ext uri="{BB962C8B-B14F-4D97-AF65-F5344CB8AC3E}">
        <p14:creationId xmlns:p14="http://schemas.microsoft.com/office/powerpoint/2010/main" val="2180187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EMERGENCE</a:t>
            </a:r>
            <a:endParaRPr dirty="0"/>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692659"/>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dirty="0"/>
            </a:br>
            <a:br>
              <a:rPr lang="en-US" dirty="0"/>
            </a:br>
            <a:br>
              <a:rPr lang="en-US" dirty="0"/>
            </a:br>
            <a:endParaRPr lang="en-US" dirty="0"/>
          </a:p>
          <a:p>
            <a:pPr marL="101600" lvl="0" indent="0" algn="l" rtl="0">
              <a:spcBef>
                <a:spcPts val="600"/>
              </a:spcBef>
              <a:spcAft>
                <a:spcPts val="0"/>
              </a:spcAft>
              <a:buSzPts val="2000"/>
              <a:buNone/>
            </a:pPr>
            <a:br>
              <a:rPr lang="en-US" dirty="0"/>
            </a:br>
            <a:br>
              <a:rPr lang="en-US" dirty="0"/>
            </a:br>
            <a:endParaRPr lang="en-US" dirty="0"/>
          </a:p>
          <a:p>
            <a:pPr marL="101600" lvl="0" indent="0" algn="l" rtl="0">
              <a:spcBef>
                <a:spcPts val="600"/>
              </a:spcBef>
              <a:spcAft>
                <a:spcPts val="0"/>
              </a:spcAft>
              <a:buSzPts val="2000"/>
              <a:buNone/>
            </a:pPr>
            <a:br>
              <a:rPr lang="en-US" dirty="0"/>
            </a:br>
            <a:endParaRPr dirty="0"/>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194442"/>
            <a:ext cx="5961046"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400" dirty="0"/>
              <a:t>Simple Design Rule 4: Minimal Classes and Methods</a:t>
            </a:r>
          </a:p>
          <a:p>
            <a:endParaRPr lang="en-US" sz="2300" dirty="0"/>
          </a:p>
        </p:txBody>
      </p:sp>
      <p:sp>
        <p:nvSpPr>
          <p:cNvPr id="9" name="Google Shape;203;p17">
            <a:extLst>
              <a:ext uri="{FF2B5EF4-FFF2-40B4-BE49-F238E27FC236}">
                <a16:creationId xmlns:a16="http://schemas.microsoft.com/office/drawing/2014/main" id="{0C496F7F-00AB-457B-A755-D7FCEE416206}"/>
              </a:ext>
            </a:extLst>
          </p:cNvPr>
          <p:cNvSpPr txBox="1">
            <a:spLocks/>
          </p:cNvSpPr>
          <p:nvPr/>
        </p:nvSpPr>
        <p:spPr>
          <a:xfrm>
            <a:off x="1490144" y="1402590"/>
            <a:ext cx="5892291" cy="39560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indent="-355600">
              <a:buSzPts val="2000"/>
            </a:pPr>
            <a:endParaRPr lang="en-US" dirty="0"/>
          </a:p>
          <a:p>
            <a:pPr indent="-355600">
              <a:buSzPts val="2000"/>
            </a:pPr>
            <a:endParaRPr lang="en-US" dirty="0"/>
          </a:p>
        </p:txBody>
      </p:sp>
    </p:spTree>
    <p:extLst>
      <p:ext uri="{BB962C8B-B14F-4D97-AF65-F5344CB8AC3E}">
        <p14:creationId xmlns:p14="http://schemas.microsoft.com/office/powerpoint/2010/main" val="3742008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7"/>
          <p:cNvSpPr txBox="1">
            <a:spLocks noGrp="1"/>
          </p:cNvSpPr>
          <p:nvPr>
            <p:ph type="title"/>
          </p:nvPr>
        </p:nvSpPr>
        <p:spPr>
          <a:xfrm>
            <a:off x="1497450" y="59437"/>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CONCURRENCY</a:t>
            </a:r>
            <a:endParaRPr dirty="0"/>
          </a:p>
        </p:txBody>
      </p:sp>
      <p:sp>
        <p:nvSpPr>
          <p:cNvPr id="203" name="Google Shape;203;p17"/>
          <p:cNvSpPr txBox="1">
            <a:spLocks noGrp="1"/>
          </p:cNvSpPr>
          <p:nvPr>
            <p:ph type="body" idx="1"/>
          </p:nvPr>
        </p:nvSpPr>
        <p:spPr>
          <a:xfrm>
            <a:off x="1691849" y="1187437"/>
            <a:ext cx="5892291" cy="3956063"/>
          </a:xfrm>
          <a:prstGeom prst="rect">
            <a:avLst/>
          </a:prstGeom>
        </p:spPr>
        <p:txBody>
          <a:bodyPr spcFirstLastPara="1" wrap="square" lIns="91425" tIns="91425" rIns="91425" bIns="91425" anchor="t" anchorCtr="0">
            <a:noAutofit/>
          </a:bodyPr>
          <a:lstStyle/>
          <a:p>
            <a:pPr marL="457200" lvl="0" indent="-355600" algn="l" rtl="0">
              <a:spcBef>
                <a:spcPts val="600"/>
              </a:spcBef>
              <a:spcAft>
                <a:spcPts val="0"/>
              </a:spcAft>
              <a:buSzPts val="2000"/>
              <a:buChar char="»"/>
            </a:pPr>
            <a:endParaRPr lang="en-US" dirty="0"/>
          </a:p>
          <a:p>
            <a:pPr marL="457200" lvl="0" indent="-355600" algn="l" rtl="0">
              <a:spcBef>
                <a:spcPts val="600"/>
              </a:spcBef>
              <a:spcAft>
                <a:spcPts val="0"/>
              </a:spcAft>
              <a:buSzPts val="2000"/>
              <a:buChar char="»"/>
            </a:pPr>
            <a:r>
              <a:rPr lang="en-US" dirty="0"/>
              <a:t>Simple Design Rule 1: Runs All The Tests</a:t>
            </a:r>
          </a:p>
          <a:p>
            <a:pPr lvl="0"/>
            <a:r>
              <a:rPr lang="en-US" dirty="0"/>
              <a:t>Simple Design Rule 2: No Duplication</a:t>
            </a:r>
          </a:p>
          <a:p>
            <a:pPr lvl="0"/>
            <a:r>
              <a:rPr lang="en-US" dirty="0"/>
              <a:t>Simple Design Rule 3: Expressive</a:t>
            </a:r>
          </a:p>
          <a:p>
            <a:pPr lvl="0"/>
            <a:r>
              <a:rPr lang="en-US" dirty="0"/>
              <a:t>Simple Design Rule 4: Minimal Classes and methods</a:t>
            </a:r>
          </a:p>
          <a:p>
            <a:pPr lvl="0"/>
            <a:endParaRPr lang="en-US" dirty="0"/>
          </a:p>
        </p:txBody>
      </p:sp>
      <p:sp>
        <p:nvSpPr>
          <p:cNvPr id="204" name="Google Shape;204;p17"/>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790438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7"/>
          <p:cNvSpPr txBox="1">
            <a:spLocks noGrp="1"/>
          </p:cNvSpPr>
          <p:nvPr>
            <p:ph type="title"/>
          </p:nvPr>
        </p:nvSpPr>
        <p:spPr>
          <a:xfrm>
            <a:off x="2324444"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CLEAN CODE THÌ ĐƯỢC GÌ</a:t>
            </a:r>
            <a:endParaRPr/>
          </a:p>
        </p:txBody>
      </p:sp>
      <p:sp>
        <p:nvSpPr>
          <p:cNvPr id="203" name="Google Shape;203;p17"/>
          <p:cNvSpPr txBox="1">
            <a:spLocks noGrp="1"/>
          </p:cNvSpPr>
          <p:nvPr>
            <p:ph type="body" idx="1"/>
          </p:nvPr>
        </p:nvSpPr>
        <p:spPr>
          <a:xfrm>
            <a:off x="1252882" y="1462799"/>
            <a:ext cx="5760300" cy="3956063"/>
          </a:xfrm>
          <a:prstGeom prst="rect">
            <a:avLst/>
          </a:prstGeom>
        </p:spPr>
        <p:txBody>
          <a:bodyPr spcFirstLastPara="1" wrap="square" lIns="91425" tIns="91425" rIns="91425" bIns="91425" anchor="t" anchorCtr="0">
            <a:noAutofit/>
          </a:bodyPr>
          <a:lstStyle/>
          <a:p>
            <a:pPr marL="457200" lvl="0" indent="-355600" algn="l" rtl="0">
              <a:spcBef>
                <a:spcPts val="600"/>
              </a:spcBef>
              <a:spcAft>
                <a:spcPts val="0"/>
              </a:spcAft>
              <a:buSzPts val="2000"/>
              <a:buChar char="»"/>
            </a:pPr>
            <a:r>
              <a:rPr lang="en-US"/>
              <a:t>Cộng tác dễ dàng h</a:t>
            </a:r>
            <a:r>
              <a:rPr lang="vi-VN"/>
              <a:t>ơ</a:t>
            </a:r>
            <a:r>
              <a:rPr lang="en-US"/>
              <a:t>n</a:t>
            </a:r>
          </a:p>
          <a:p>
            <a:pPr marL="457200" lvl="0" indent="-355600" algn="l" rtl="0">
              <a:spcBef>
                <a:spcPts val="600"/>
              </a:spcBef>
              <a:spcAft>
                <a:spcPts val="0"/>
              </a:spcAft>
              <a:buSzPts val="2000"/>
              <a:buChar char="»"/>
            </a:pPr>
            <a:r>
              <a:rPr lang="en-US"/>
              <a:t>Debug dễ dàng h</a:t>
            </a:r>
            <a:r>
              <a:rPr lang="vi-VN"/>
              <a:t>ơ</a:t>
            </a:r>
            <a:r>
              <a:rPr lang="en-US"/>
              <a:t>n</a:t>
            </a:r>
          </a:p>
          <a:p>
            <a:pPr marL="457200" lvl="0" indent="-355600" algn="l" rtl="0">
              <a:spcBef>
                <a:spcPts val="600"/>
              </a:spcBef>
              <a:spcAft>
                <a:spcPts val="0"/>
              </a:spcAft>
              <a:buSzPts val="2000"/>
              <a:buChar char="»"/>
            </a:pPr>
            <a:r>
              <a:rPr lang="en-US"/>
              <a:t>Ít rủi ro h</a:t>
            </a:r>
            <a:r>
              <a:rPr lang="vi-VN"/>
              <a:t>ơ</a:t>
            </a:r>
            <a:r>
              <a:rPr lang="en-US"/>
              <a:t>n</a:t>
            </a:r>
          </a:p>
          <a:p>
            <a:pPr marL="457200" lvl="0" indent="-355600" algn="l" rtl="0">
              <a:spcBef>
                <a:spcPts val="600"/>
              </a:spcBef>
              <a:spcAft>
                <a:spcPts val="0"/>
              </a:spcAft>
              <a:buSzPts val="2000"/>
              <a:buChar char="»"/>
            </a:pPr>
            <a:r>
              <a:rPr lang="en-US"/>
              <a:t>Năng suất h</a:t>
            </a:r>
            <a:r>
              <a:rPr lang="vi-VN"/>
              <a:t>ơ</a:t>
            </a:r>
            <a:r>
              <a:rPr lang="en-US"/>
              <a:t>n</a:t>
            </a:r>
          </a:p>
          <a:p>
            <a:pPr marL="457200" lvl="0" indent="-355600" algn="l" rtl="0">
              <a:spcBef>
                <a:spcPts val="600"/>
              </a:spcBef>
              <a:spcAft>
                <a:spcPts val="0"/>
              </a:spcAft>
              <a:buSzPts val="2000"/>
              <a:buChar char="»"/>
            </a:pPr>
            <a:r>
              <a:rPr lang="en-US"/>
              <a:t>Đi đ</a:t>
            </a:r>
            <a:r>
              <a:rPr lang="vi-VN"/>
              <a:t>ư</a:t>
            </a:r>
            <a:r>
              <a:rPr lang="en-US"/>
              <a:t>ợc đường dài h</a:t>
            </a:r>
            <a:r>
              <a:rPr lang="vi-VN"/>
              <a:t>ơ</a:t>
            </a:r>
            <a:r>
              <a:rPr lang="en-US"/>
              <a:t>n</a:t>
            </a:r>
          </a:p>
          <a:p>
            <a:pPr marL="101600" lvl="0" indent="0" algn="l" rtl="0">
              <a:spcBef>
                <a:spcPts val="600"/>
              </a:spcBef>
              <a:spcAft>
                <a:spcPts val="0"/>
              </a:spcAft>
              <a:buSzPts val="2000"/>
              <a:buNone/>
            </a:pPr>
            <a:endParaRPr lang="en-US"/>
          </a:p>
        </p:txBody>
      </p:sp>
      <p:sp>
        <p:nvSpPr>
          <p:cNvPr id="204" name="Google Shape;204;p17"/>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3560907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ĐẶT TÊN CÓ Ý NGHĨA</a:t>
            </a:r>
            <a:endParaRP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457200" lvl="0" indent="-355600" algn="l" rtl="0">
              <a:spcBef>
                <a:spcPts val="600"/>
              </a:spcBef>
              <a:spcAft>
                <a:spcPts val="0"/>
              </a:spcAft>
              <a:buSzPts val="2000"/>
              <a:buChar char="»"/>
            </a:pPr>
            <a:r>
              <a:rPr lang="en-US"/>
              <a:t>Không tốt: </a:t>
            </a:r>
            <a:br>
              <a:rPr lang="en-US"/>
            </a:br>
            <a:br>
              <a:rPr lang="en-US"/>
            </a:br>
            <a:br>
              <a:rPr lang="en-US"/>
            </a:br>
            <a:endParaRPr lang="en-US"/>
          </a:p>
          <a:p>
            <a:pPr marL="457200" lvl="0" indent="-355600" algn="l" rtl="0">
              <a:spcBef>
                <a:spcPts val="600"/>
              </a:spcBef>
              <a:spcAft>
                <a:spcPts val="0"/>
              </a:spcAft>
              <a:buSzPts val="2000"/>
              <a:buChar char="»"/>
            </a:pPr>
            <a:r>
              <a:rPr lang="en-US"/>
              <a:t>Tốt: </a:t>
            </a:r>
            <a:br>
              <a:rPr lang="en-US"/>
            </a:br>
            <a:br>
              <a:rPr lang="en-US"/>
            </a:br>
            <a:endParaRPr lang="en-US"/>
          </a:p>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300"/>
              <a:t>1. Sử dụng tên gợi lên các thông tin</a:t>
            </a:r>
          </a:p>
        </p:txBody>
      </p:sp>
      <p:pic>
        <p:nvPicPr>
          <p:cNvPr id="16" name="Picture 15">
            <a:extLst>
              <a:ext uri="{FF2B5EF4-FFF2-40B4-BE49-F238E27FC236}">
                <a16:creationId xmlns:a16="http://schemas.microsoft.com/office/drawing/2014/main" id="{EE49260A-63BB-4128-9ED4-EB171E457AD5}"/>
              </a:ext>
            </a:extLst>
          </p:cNvPr>
          <p:cNvPicPr>
            <a:picLocks noChangeAspect="1"/>
          </p:cNvPicPr>
          <p:nvPr/>
        </p:nvPicPr>
        <p:blipFill>
          <a:blip r:embed="rId3"/>
          <a:stretch>
            <a:fillRect/>
          </a:stretch>
        </p:blipFill>
        <p:spPr>
          <a:xfrm>
            <a:off x="1423987" y="2421731"/>
            <a:ext cx="3494855" cy="628650"/>
          </a:xfrm>
          <a:prstGeom prst="rect">
            <a:avLst/>
          </a:prstGeom>
        </p:spPr>
      </p:pic>
      <p:pic>
        <p:nvPicPr>
          <p:cNvPr id="9" name="Picture 8">
            <a:extLst>
              <a:ext uri="{FF2B5EF4-FFF2-40B4-BE49-F238E27FC236}">
                <a16:creationId xmlns:a16="http://schemas.microsoft.com/office/drawing/2014/main" id="{3D29D1AF-3EF7-441A-BE6C-EE74A94058A9}"/>
              </a:ext>
            </a:extLst>
          </p:cNvPr>
          <p:cNvPicPr>
            <a:picLocks noChangeAspect="1"/>
          </p:cNvPicPr>
          <p:nvPr/>
        </p:nvPicPr>
        <p:blipFill>
          <a:blip r:embed="rId4"/>
          <a:stretch>
            <a:fillRect/>
          </a:stretch>
        </p:blipFill>
        <p:spPr>
          <a:xfrm>
            <a:off x="1413642" y="3860005"/>
            <a:ext cx="3505200" cy="695325"/>
          </a:xfrm>
          <a:prstGeom prst="rect">
            <a:avLst/>
          </a:prstGeom>
        </p:spPr>
      </p:pic>
    </p:spTree>
    <p:extLst>
      <p:ext uri="{BB962C8B-B14F-4D97-AF65-F5344CB8AC3E}">
        <p14:creationId xmlns:p14="http://schemas.microsoft.com/office/powerpoint/2010/main" val="636279187"/>
      </p:ext>
    </p:extLst>
  </p:cSld>
  <p:clrMapOvr>
    <a:masterClrMapping/>
  </p:clrMapOvr>
</p:sld>
</file>

<file path=ppt/theme/theme1.xml><?xml version="1.0" encoding="utf-8"?>
<a:theme xmlns:a="http://schemas.openxmlformats.org/drawingml/2006/main" name="Wolsey template">
  <a:themeElements>
    <a:clrScheme name="Custom 347">
      <a:dk1>
        <a:srgbClr val="252729"/>
      </a:dk1>
      <a:lt1>
        <a:srgbClr val="FFFFFF"/>
      </a:lt1>
      <a:dk2>
        <a:srgbClr val="607896"/>
      </a:dk2>
      <a:lt2>
        <a:srgbClr val="DFE4E9"/>
      </a:lt2>
      <a:accent1>
        <a:srgbClr val="3796BF"/>
      </a:accent1>
      <a:accent2>
        <a:srgbClr val="4BB5D9"/>
      </a:accent2>
      <a:accent3>
        <a:srgbClr val="81D1EC"/>
      </a:accent3>
      <a:accent4>
        <a:srgbClr val="FF9900"/>
      </a:accent4>
      <a:accent5>
        <a:srgbClr val="FFCB50"/>
      </a:accent5>
      <a:accent6>
        <a:srgbClr val="A9C747"/>
      </a:accent6>
      <a:hlink>
        <a:srgbClr val="607896"/>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695</TotalTime>
  <Words>1397</Words>
  <Application>Microsoft Office PowerPoint</Application>
  <PresentationFormat>Trình chiếu Trên màn hình (16:9)</PresentationFormat>
  <Paragraphs>181</Paragraphs>
  <Slides>34</Slides>
  <Notes>33</Notes>
  <HiddenSlides>0</HiddenSlides>
  <MMClips>0</MMClips>
  <ScaleCrop>false</ScaleCrop>
  <HeadingPairs>
    <vt:vector size="6" baseType="variant">
      <vt:variant>
        <vt:lpstr>Phông được Dùng</vt:lpstr>
      </vt:variant>
      <vt:variant>
        <vt:i4>3</vt:i4>
      </vt:variant>
      <vt:variant>
        <vt:lpstr>Chủ đề</vt:lpstr>
      </vt:variant>
      <vt:variant>
        <vt:i4>1</vt:i4>
      </vt:variant>
      <vt:variant>
        <vt:lpstr>Tiêu đề Bản chiếu</vt:lpstr>
      </vt:variant>
      <vt:variant>
        <vt:i4>34</vt:i4>
      </vt:variant>
    </vt:vector>
  </HeadingPairs>
  <TitlesOfParts>
    <vt:vector size="38" baseType="lpstr">
      <vt:lpstr>Roboto Condensed</vt:lpstr>
      <vt:lpstr>Arial</vt:lpstr>
      <vt:lpstr>Oswald</vt:lpstr>
      <vt:lpstr>Wolsey template</vt:lpstr>
      <vt:lpstr>CLEAN CODE</vt:lpstr>
      <vt:lpstr>CLASSES</vt:lpstr>
      <vt:lpstr>EMERGENCE</vt:lpstr>
      <vt:lpstr>EMERGENCE</vt:lpstr>
      <vt:lpstr>EMERGENCE</vt:lpstr>
      <vt:lpstr>EMERGENCE</vt:lpstr>
      <vt:lpstr>CONCURRENCY</vt:lpstr>
      <vt:lpstr>CLEAN CODE THÌ ĐƯỢC GÌ</vt:lpstr>
      <vt:lpstr>ĐẶT TÊN CÓ Ý NGHĨA</vt:lpstr>
      <vt:lpstr>ĐẶT TÊN CÓ Ý NGHĨA</vt:lpstr>
      <vt:lpstr>ĐẶT TÊN CÓ Ý NGHĨA</vt:lpstr>
      <vt:lpstr>ĐẶT TÊN CÓ Ý NGHĨA</vt:lpstr>
      <vt:lpstr>ĐẶT TÊN CÓ Ý NGHĨA</vt:lpstr>
      <vt:lpstr>ĐẶT TÊN CÓ Ý NGHĨA</vt:lpstr>
      <vt:lpstr>ĐẶT TÊN CÓ Ý NGHĨA</vt:lpstr>
      <vt:lpstr>ĐẶT TÊN CÓ Ý NGHĨA</vt:lpstr>
      <vt:lpstr>ĐẶT TÊN CÓ Ý NGHĨA</vt:lpstr>
      <vt:lpstr>FUNCTIONS</vt:lpstr>
      <vt:lpstr>FUNCTIONS</vt:lpstr>
      <vt:lpstr>FUNCTIONS</vt:lpstr>
      <vt:lpstr>FUNCTIONS</vt:lpstr>
      <vt:lpstr>FUNCTIONS</vt:lpstr>
      <vt:lpstr>COMMENTS</vt:lpstr>
      <vt:lpstr>COMMENTS</vt:lpstr>
      <vt:lpstr>COMMENTS</vt:lpstr>
      <vt:lpstr>COMMENTS</vt:lpstr>
      <vt:lpstr>FORMATTING</vt:lpstr>
      <vt:lpstr>FORMATTING</vt:lpstr>
      <vt:lpstr>FORMATTING</vt:lpstr>
      <vt:lpstr>FORMATTING</vt:lpstr>
      <vt:lpstr>FORMATTING</vt:lpstr>
      <vt:lpstr>FORMATTING</vt:lpstr>
      <vt:lpstr>FORMATTING</vt:lpstr>
      <vt:lpstr>Bản trình bày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CLEAN CODE</dc:title>
  <dc:creator>84942</dc:creator>
  <cp:lastModifiedBy>DANG NGOC DUY</cp:lastModifiedBy>
  <cp:revision>29</cp:revision>
  <dcterms:modified xsi:type="dcterms:W3CDTF">2020-07-07T10:48:08Z</dcterms:modified>
</cp:coreProperties>
</file>