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428" r:id="rId3"/>
    <p:sldId id="429" r:id="rId4"/>
    <p:sldId id="430" r:id="rId5"/>
    <p:sldId id="431" r:id="rId6"/>
    <p:sldId id="432" r:id="rId7"/>
    <p:sldId id="434" r:id="rId8"/>
    <p:sldId id="435" r:id="rId9"/>
    <p:sldId id="436" r:id="rId10"/>
    <p:sldId id="437" r:id="rId11"/>
    <p:sldId id="438" r:id="rId12"/>
    <p:sldId id="439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273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6CAB7-AED5-4961-B928-4246D75D9E72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7A86A-3366-4EAA-8B4E-75C4294FE503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80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6CAB7-AED5-4961-B928-4246D75D9E72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7A86A-3366-4EAA-8B4E-75C4294FE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0428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6CAB7-AED5-4961-B928-4246D75D9E72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7A86A-3366-4EAA-8B4E-75C4294FE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3734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6CAB7-AED5-4961-B928-4246D75D9E72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7A86A-3366-4EAA-8B4E-75C4294FE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857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6CAB7-AED5-4961-B928-4246D75D9E72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7A86A-3366-4EAA-8B4E-75C4294FE503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197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6CAB7-AED5-4961-B928-4246D75D9E72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7A86A-3366-4EAA-8B4E-75C4294FE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882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6CAB7-AED5-4961-B928-4246D75D9E72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7A86A-3366-4EAA-8B4E-75C4294FE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5803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6CAB7-AED5-4961-B928-4246D75D9E72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7A86A-3366-4EAA-8B4E-75C4294FE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043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6CAB7-AED5-4961-B928-4246D75D9E72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7A86A-3366-4EAA-8B4E-75C4294FE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5281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1A6CAB7-AED5-4961-B928-4246D75D9E72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C7A86A-3366-4EAA-8B4E-75C4294FE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8801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6CAB7-AED5-4961-B928-4246D75D9E72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7A86A-3366-4EAA-8B4E-75C4294FE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7312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1A6CAB7-AED5-4961-B928-4246D75D9E72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BC7A86A-3366-4EAA-8B4E-75C4294FE503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094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ndroid-for-students.ru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4FD142-E878-461F-8C25-A2F0BFFC5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4546" y="1122363"/>
            <a:ext cx="9144000" cy="881063"/>
          </a:xfrm>
        </p:spPr>
        <p:txBody>
          <a:bodyPr>
            <a:normAutofit fontScale="90000"/>
          </a:bodyPr>
          <a:lstStyle/>
          <a:p>
            <a:r>
              <a:rPr lang="ru-RU" dirty="0"/>
              <a:t>Консультация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11B9868-42ED-4599-A5E2-8A8E50F13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546" y="2662025"/>
            <a:ext cx="8753842" cy="1655762"/>
          </a:xfrm>
        </p:spPr>
        <p:txBody>
          <a:bodyPr>
            <a:normAutofit/>
          </a:bodyPr>
          <a:lstStyle/>
          <a:p>
            <a:endParaRPr lang="ru-RU" sz="3600" b="1" dirty="0"/>
          </a:p>
          <a:p>
            <a:pPr>
              <a:lnSpc>
                <a:spcPct val="120000"/>
              </a:lnSpc>
            </a:pPr>
            <a:r>
              <a:rPr lang="ru-RU" sz="4300" b="1" dirty="0"/>
              <a:t>Выполнение курсовых работ</a:t>
            </a:r>
          </a:p>
        </p:txBody>
      </p:sp>
      <p:pic>
        <p:nvPicPr>
          <p:cNvPr id="4" name="Picture 3" descr="E:\Work\МИРЭА\Сетевая экспертиза\Лекция 1\5F1A84471C191F72CB1E802A8DD27019.png">
            <a:extLst>
              <a:ext uri="{FF2B5EF4-FFF2-40B4-BE49-F238E27FC236}">
                <a16:creationId xmlns:a16="http://schemas.microsoft.com/office/drawing/2014/main" id="{4E6E536D-EE85-478A-8063-6D230ABDD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8522" y="113008"/>
            <a:ext cx="1009355" cy="1009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2669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295CF1F-4D4B-4CB5-AE22-02C9C563A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Общие требования к приложению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3D1FFB-F8D2-475B-BCDE-8F3AC1CF849E}"/>
              </a:ext>
            </a:extLst>
          </p:cNvPr>
          <p:cNvSpPr txBox="1"/>
          <p:nvPr/>
        </p:nvSpPr>
        <p:spPr>
          <a:xfrm>
            <a:off x="1097280" y="1840599"/>
            <a:ext cx="10058400" cy="4465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ru-RU" sz="2400" dirty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Необходимо придерживаться стилистике по написанию </a:t>
            </a:r>
            <a:r>
              <a:rPr lang="ru-RU" sz="2400" dirty="0" err="1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Java</a:t>
            </a:r>
            <a:r>
              <a:rPr lang="ru-RU" sz="2400" dirty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-кода.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ru-RU" sz="2400" dirty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Необходимо придерживаться объектно-ориентированного подхода при разработке приложения.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ru-RU" sz="2400" dirty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Необходимо предусмотреть обработку ввода пользователем «аномальных» значений, реализовать обработку исключений.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ru-RU" sz="2400" dirty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Разработанное приложение должно быть скомпилировано в исполняемый </a:t>
            </a:r>
            <a:r>
              <a:rPr lang="ru-RU" sz="2400" dirty="0" err="1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apk</a:t>
            </a:r>
            <a:r>
              <a:rPr lang="ru-RU" sz="2400" dirty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-файл и подписано личной ЦП студента.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ru-RU" sz="2400" dirty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Префикс имени пакета – com.mirea.kt.android.2023.</a:t>
            </a:r>
          </a:p>
        </p:txBody>
      </p:sp>
    </p:spTree>
    <p:extLst>
      <p:ext uri="{BB962C8B-B14F-4D97-AF65-F5344CB8AC3E}">
        <p14:creationId xmlns:p14="http://schemas.microsoft.com/office/powerpoint/2010/main" val="1464856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295CF1F-4D4B-4CB5-AE22-02C9C563A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Общие требования к оформлению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3D1FFB-F8D2-475B-BCDE-8F3AC1CF849E}"/>
              </a:ext>
            </a:extLst>
          </p:cNvPr>
          <p:cNvSpPr txBox="1"/>
          <p:nvPr/>
        </p:nvSpPr>
        <p:spPr>
          <a:xfrm>
            <a:off x="1150374" y="2866927"/>
            <a:ext cx="10058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ru-RU" sz="2400" dirty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Титульный лист – стандартного образца (название дисциплины – </a:t>
            </a:r>
            <a:r>
              <a:rPr lang="ru-RU" sz="2400" b="1" dirty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Тестирование и сертификация радиоэлектронных средств</a:t>
            </a:r>
            <a:r>
              <a:rPr lang="ru-RU" sz="2400" dirty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342900" lvl="0" indent="-342900" algn="just"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ru-RU" sz="2400" dirty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Оглавление;</a:t>
            </a:r>
          </a:p>
          <a:p>
            <a:pPr marL="342900" lvl="0" indent="-342900" algn="just"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ru-RU" sz="2400" dirty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Описание задания на курсовую работу</a:t>
            </a:r>
            <a:r>
              <a:rPr lang="en-US" sz="2400" dirty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и </a:t>
            </a:r>
            <a:r>
              <a:rPr lang="ru-RU" sz="2400" b="1" dirty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номер варианта</a:t>
            </a:r>
            <a:r>
              <a:rPr lang="ru-RU" sz="2400" dirty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342900" lvl="0" indent="-342900" algn="just"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ru-RU" sz="2400" dirty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Обоснование актуальности темы (по Вашему мнению);</a:t>
            </a:r>
          </a:p>
          <a:p>
            <a:pPr marL="342900" lvl="0" indent="-342900" algn="just"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ru-RU" sz="2400" dirty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Описание алгоритма работы </a:t>
            </a:r>
            <a:r>
              <a:rPr lang="ru-RU" sz="2400" dirty="0" err="1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Android</a:t>
            </a:r>
            <a:r>
              <a:rPr lang="ru-RU" sz="2400" dirty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-приложения (со скриншотами и пояснениями какие инструменты при разработке были использованы и почему);</a:t>
            </a:r>
          </a:p>
          <a:p>
            <a:pPr marL="342900" lvl="0" indent="-342900" algn="just"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ru-RU" sz="2400" dirty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Предложения по модификации и обновлению приложения.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90CAD28-3B86-4D66-9E73-A3489C95D3B4}"/>
              </a:ext>
            </a:extLst>
          </p:cNvPr>
          <p:cNvSpPr/>
          <p:nvPr/>
        </p:nvSpPr>
        <p:spPr>
          <a:xfrm>
            <a:off x="1150374" y="1956268"/>
            <a:ext cx="100053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solidFill>
                  <a:schemeClr val="tx2"/>
                </a:solidFill>
                <a:ea typeface="Calibri" panose="020F0502020204030204" pitchFamily="34" charset="0"/>
              </a:rPr>
              <a:t>К курсовой работе должна прилагаться пояснительная записка в формате MS </a:t>
            </a:r>
            <a:r>
              <a:rPr lang="ru-RU" sz="2400" dirty="0" err="1">
                <a:solidFill>
                  <a:schemeClr val="tx2"/>
                </a:solidFill>
                <a:ea typeface="Calibri" panose="020F0502020204030204" pitchFamily="34" charset="0"/>
              </a:rPr>
              <a:t>Word</a:t>
            </a:r>
            <a:r>
              <a:rPr lang="en-US" sz="2400" dirty="0">
                <a:solidFill>
                  <a:schemeClr val="tx2"/>
                </a:solidFill>
                <a:ea typeface="Calibri" panose="020F0502020204030204" pitchFamily="34" charset="0"/>
              </a:rPr>
              <a:t>, </a:t>
            </a:r>
            <a:r>
              <a:rPr lang="ru-RU" sz="2400" dirty="0">
                <a:solidFill>
                  <a:schemeClr val="tx2"/>
                </a:solidFill>
                <a:ea typeface="Calibri" panose="020F0502020204030204" pitchFamily="34" charset="0"/>
              </a:rPr>
              <a:t>оформленная по ГОСТ</a:t>
            </a:r>
            <a:r>
              <a:rPr lang="en-US" sz="2400" dirty="0">
                <a:solidFill>
                  <a:schemeClr val="tx2"/>
                </a:solidFill>
                <a:ea typeface="Calibri" panose="020F0502020204030204" pitchFamily="34" charset="0"/>
              </a:rPr>
              <a:t>,</a:t>
            </a:r>
            <a:r>
              <a:rPr lang="ru-RU" sz="2400" dirty="0">
                <a:solidFill>
                  <a:schemeClr val="tx2"/>
                </a:solidFill>
                <a:ea typeface="Calibri" panose="020F0502020204030204" pitchFamily="34" charset="0"/>
              </a:rPr>
              <a:t> со следующими пунктами:</a:t>
            </a:r>
            <a:endParaRPr lang="ru-RU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174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295CF1F-4D4B-4CB5-AE22-02C9C563A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Общие требования к оформлению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3D1FFB-F8D2-475B-BCDE-8F3AC1CF849E}"/>
              </a:ext>
            </a:extLst>
          </p:cNvPr>
          <p:cNvSpPr txBox="1"/>
          <p:nvPr/>
        </p:nvSpPr>
        <p:spPr>
          <a:xfrm>
            <a:off x="1097280" y="1947611"/>
            <a:ext cx="1005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ru-RU" sz="2400" dirty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Объем </a:t>
            </a:r>
            <a:r>
              <a:rPr lang="ru-RU" sz="2400" b="1" dirty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основного текста </a:t>
            </a:r>
            <a:r>
              <a:rPr lang="ru-RU" sz="2400" dirty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не меньше 10 страниц;</a:t>
            </a:r>
          </a:p>
          <a:p>
            <a:pPr lvl="0" algn="just">
              <a:spcAft>
                <a:spcPts val="0"/>
              </a:spcAft>
              <a:buClr>
                <a:schemeClr val="accent1"/>
              </a:buClr>
            </a:pPr>
            <a:endParaRPr lang="ru-RU" sz="2400" dirty="0">
              <a:solidFill>
                <a:schemeClr val="tx2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ru-RU" sz="2400" dirty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Выполненную курсовую работу необходимо «защитить» – необходимо быть готовым ответить на любые вопросы по содержанию работы и коду приложения.</a:t>
            </a:r>
          </a:p>
          <a:p>
            <a:pPr marL="342900" lvl="0" indent="-342900" algn="just"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q"/>
            </a:pPr>
            <a:endParaRPr lang="ru-RU" sz="2400" dirty="0">
              <a:solidFill>
                <a:schemeClr val="tx2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381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295CF1F-4D4B-4CB5-AE22-02C9C563A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C704F3C-D14B-41BC-A07F-B1E45A108D0E}"/>
              </a:ext>
            </a:extLst>
          </p:cNvPr>
          <p:cNvSpPr/>
          <p:nvPr/>
        </p:nvSpPr>
        <p:spPr>
          <a:xfrm>
            <a:off x="1097282" y="3429000"/>
            <a:ext cx="1005839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</a:rPr>
              <a:t>Создать </a:t>
            </a:r>
            <a:r>
              <a:rPr lang="ru-RU" sz="2800" b="1" dirty="0" err="1">
                <a:solidFill>
                  <a:schemeClr val="tx2"/>
                </a:solidFill>
              </a:rPr>
              <a:t>многоэкранное</a:t>
            </a:r>
            <a:r>
              <a:rPr lang="ru-RU" sz="2800" b="1" dirty="0">
                <a:solidFill>
                  <a:schemeClr val="tx2"/>
                </a:solidFill>
              </a:rPr>
              <a:t> </a:t>
            </a:r>
            <a:r>
              <a:rPr lang="ru-RU" sz="2800" b="1" dirty="0" err="1">
                <a:solidFill>
                  <a:schemeClr val="tx2"/>
                </a:solidFill>
              </a:rPr>
              <a:t>Android</a:t>
            </a:r>
            <a:r>
              <a:rPr lang="ru-RU" sz="2800" b="1" dirty="0">
                <a:solidFill>
                  <a:schemeClr val="tx2"/>
                </a:solidFill>
              </a:rPr>
              <a:t>-приложение по индивидуальному варианту</a:t>
            </a:r>
          </a:p>
          <a:p>
            <a:pPr algn="ctr"/>
            <a:endParaRPr lang="ru-RU" sz="2800" dirty="0">
              <a:solidFill>
                <a:schemeClr val="tx2"/>
              </a:solidFill>
            </a:endParaRPr>
          </a:p>
          <a:p>
            <a:pPr algn="ctr"/>
            <a:endParaRPr lang="ru-RU" sz="2800" dirty="0">
              <a:solidFill>
                <a:schemeClr val="tx2"/>
              </a:solidFill>
            </a:endParaRPr>
          </a:p>
          <a:p>
            <a:pPr algn="ctr"/>
            <a:endParaRPr lang="ru-RU" sz="2800" dirty="0">
              <a:solidFill>
                <a:schemeClr val="tx2"/>
              </a:solidFill>
            </a:endParaRPr>
          </a:p>
          <a:p>
            <a:pPr algn="ctr"/>
            <a:r>
              <a:rPr lang="ru-RU" sz="2400" dirty="0">
                <a:solidFill>
                  <a:schemeClr val="tx2"/>
                </a:solidFill>
              </a:rPr>
              <a:t>Подробнее о задании: </a:t>
            </a:r>
            <a:r>
              <a:rPr lang="en-US" sz="2400" dirty="0">
                <a:solidFill>
                  <a:schemeClr val="tx2"/>
                </a:solidFill>
              </a:rPr>
              <a:t>https://goo.su/BIMS</a:t>
            </a:r>
          </a:p>
        </p:txBody>
      </p:sp>
    </p:spTree>
    <p:extLst>
      <p:ext uri="{BB962C8B-B14F-4D97-AF65-F5344CB8AC3E}">
        <p14:creationId xmlns:p14="http://schemas.microsoft.com/office/powerpoint/2010/main" val="1669336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295CF1F-4D4B-4CB5-AE22-02C9C563A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4183624"/>
            <a:ext cx="3888658" cy="2286000"/>
          </a:xfrm>
        </p:spPr>
        <p:txBody>
          <a:bodyPr>
            <a:noAutofit/>
          </a:bodyPr>
          <a:lstStyle/>
          <a:p>
            <a:r>
              <a:rPr lang="ru-RU" sz="3200" dirty="0"/>
              <a:t>Экран аутентификации (авторизации) с полями для ввода логина и пароля.</a:t>
            </a: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r>
              <a:rPr lang="ru-RU" sz="3200" dirty="0"/>
              <a:t>Дизайн в каждой работе должен быть индивидуальным</a:t>
            </a:r>
            <a:br>
              <a:rPr lang="en-US" sz="3200" dirty="0"/>
            </a:br>
            <a:endParaRPr lang="ru-RU" sz="32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FC6B5AD-B1A9-4B08-9A95-B10B26F93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769" y="87473"/>
            <a:ext cx="3736258" cy="66830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744390-4C79-40F2-BEBD-967DBDDE82EE}"/>
              </a:ext>
            </a:extLst>
          </p:cNvPr>
          <p:cNvSpPr txBox="1"/>
          <p:nvPr/>
        </p:nvSpPr>
        <p:spPr>
          <a:xfrm>
            <a:off x="10146891" y="6308862"/>
            <a:ext cx="2423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tx2"/>
                </a:solidFill>
              </a:rPr>
              <a:t>Пример</a:t>
            </a:r>
          </a:p>
        </p:txBody>
      </p:sp>
      <p:sp>
        <p:nvSpPr>
          <p:cNvPr id="7" name="Заголовок 4">
            <a:extLst>
              <a:ext uri="{FF2B5EF4-FFF2-40B4-BE49-F238E27FC236}">
                <a16:creationId xmlns:a16="http://schemas.microsoft.com/office/drawing/2014/main" id="{6EA5639E-BD82-4235-85AF-9445A71F65AB}"/>
              </a:ext>
            </a:extLst>
          </p:cNvPr>
          <p:cNvSpPr txBox="1">
            <a:spLocks/>
          </p:cNvSpPr>
          <p:nvPr/>
        </p:nvSpPr>
        <p:spPr>
          <a:xfrm>
            <a:off x="152400" y="796413"/>
            <a:ext cx="3888658" cy="5112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/>
              <a:t>Первый этап</a:t>
            </a:r>
            <a:br>
              <a:rPr lang="en-US" sz="3200" dirty="0"/>
            </a:b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141792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295CF1F-4D4B-4CB5-AE22-02C9C563A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Первый этап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252E2D-0679-4C82-8D29-CA2867E5F193}"/>
              </a:ext>
            </a:extLst>
          </p:cNvPr>
          <p:cNvSpPr txBox="1"/>
          <p:nvPr/>
        </p:nvSpPr>
        <p:spPr>
          <a:xfrm>
            <a:off x="1249680" y="5750555"/>
            <a:ext cx="99266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1"/>
              </a:buClr>
            </a:pPr>
            <a:r>
              <a:rPr lang="ru-RU" sz="2400" dirty="0">
                <a:solidFill>
                  <a:schemeClr val="tx2"/>
                </a:solidFill>
              </a:rPr>
              <a:t>Запрос необходимо выполнять не в главном потоке! </a:t>
            </a:r>
          </a:p>
          <a:p>
            <a:pPr>
              <a:buClr>
                <a:schemeClr val="accent1"/>
              </a:buClr>
            </a:pPr>
            <a:endParaRPr lang="ru-RU" sz="2400" dirty="0">
              <a:solidFill>
                <a:schemeClr val="tx2"/>
              </a:solidFill>
            </a:endParaRPr>
          </a:p>
          <a:p>
            <a:pPr>
              <a:buClr>
                <a:schemeClr val="accent1"/>
              </a:buClr>
            </a:pPr>
            <a:r>
              <a:rPr lang="ru-RU" sz="2400" dirty="0">
                <a:solidFill>
                  <a:schemeClr val="tx2"/>
                </a:solidFill>
              </a:rPr>
              <a:t> 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6919D846-548F-437B-8FF9-2C0AF920B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777123"/>
              </p:ext>
            </p:extLst>
          </p:nvPr>
        </p:nvGraphicFramePr>
        <p:xfrm>
          <a:off x="2427644" y="2841919"/>
          <a:ext cx="7336712" cy="2678622"/>
        </p:xfrm>
        <a:graphic>
          <a:graphicData uri="http://schemas.openxmlformats.org/drawingml/2006/table">
            <a:tbl>
              <a:tblPr firstRow="1" firstCol="1" bandRow="1"/>
              <a:tblGrid>
                <a:gridCol w="1275398">
                  <a:extLst>
                    <a:ext uri="{9D8B030D-6E8A-4147-A177-3AD203B41FA5}">
                      <a16:colId xmlns:a16="http://schemas.microsoft.com/office/drawing/2014/main" val="3866043403"/>
                    </a:ext>
                  </a:extLst>
                </a:gridCol>
                <a:gridCol w="6061314">
                  <a:extLst>
                    <a:ext uri="{9D8B030D-6E8A-4147-A177-3AD203B41FA5}">
                      <a16:colId xmlns:a16="http://schemas.microsoft.com/office/drawing/2014/main" val="2147830978"/>
                    </a:ext>
                  </a:extLst>
                </a:gridCol>
              </a:tblGrid>
              <a:tr h="78481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 err="1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lgn</a:t>
                      </a:r>
                      <a:endParaRPr lang="ru-RU" sz="2000" b="1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(String)</a:t>
                      </a:r>
                      <a:endParaRPr lang="ru-RU" sz="2000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Логин студента</a:t>
                      </a:r>
                      <a:endParaRPr lang="ru-RU" sz="2000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i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Например: </a:t>
                      </a:r>
                      <a:r>
                        <a:rPr lang="en-US" sz="2800" i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Student6246243</a:t>
                      </a:r>
                      <a:endParaRPr lang="ru-RU" sz="2000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4252698"/>
                  </a:ext>
                </a:extLst>
              </a:tr>
              <a:tr h="78481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 err="1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pwd</a:t>
                      </a:r>
                      <a:endParaRPr lang="ru-RU" sz="2000" b="1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(String)</a:t>
                      </a:r>
                      <a:endParaRPr lang="ru-RU" sz="2000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Пароль</a:t>
                      </a:r>
                      <a:endParaRPr lang="ru-RU" sz="2000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i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Например: </a:t>
                      </a:r>
                      <a:r>
                        <a:rPr lang="en-US" sz="2800" i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QwqWFR3F</a:t>
                      </a:r>
                      <a:endParaRPr lang="ru-RU" sz="2000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77342"/>
                  </a:ext>
                </a:extLst>
              </a:tr>
              <a:tr h="78481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  <a:endParaRPr lang="ru-RU" sz="2000" b="1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(String)</a:t>
                      </a:r>
                      <a:endParaRPr lang="ru-RU" sz="2000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Номер группы</a:t>
                      </a:r>
                      <a:endParaRPr lang="ru-RU" sz="2000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i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Например: </a:t>
                      </a:r>
                      <a:r>
                        <a:rPr lang="en-US" sz="2800" i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RIBO-00-21</a:t>
                      </a:r>
                      <a:endParaRPr lang="ru-RU" sz="2000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130244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9A49ECF-3749-4FC0-9A3E-039FE0A44D55}"/>
              </a:ext>
            </a:extLst>
          </p:cNvPr>
          <p:cNvSpPr txBox="1"/>
          <p:nvPr/>
        </p:nvSpPr>
        <p:spPr>
          <a:xfrm>
            <a:off x="1249680" y="2011740"/>
            <a:ext cx="99266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ru-RU" sz="2400" dirty="0">
                <a:solidFill>
                  <a:schemeClr val="tx2"/>
                </a:solidFill>
              </a:rPr>
              <a:t> реализация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ru-RU" sz="2400" dirty="0">
                <a:solidFill>
                  <a:schemeClr val="tx2"/>
                </a:solidFill>
              </a:rPr>
              <a:t>в коде приложения </a:t>
            </a:r>
            <a:r>
              <a:rPr lang="en-US" sz="2400" dirty="0">
                <a:solidFill>
                  <a:schemeClr val="tx2"/>
                </a:solidFill>
              </a:rPr>
              <a:t>POST-</a:t>
            </a:r>
            <a:r>
              <a:rPr lang="ru-RU" sz="2400" dirty="0">
                <a:solidFill>
                  <a:schemeClr val="tx2"/>
                </a:solidFill>
              </a:rPr>
              <a:t>запроса к серверу</a:t>
            </a:r>
          </a:p>
          <a:p>
            <a:pPr algn="just">
              <a:buClr>
                <a:schemeClr val="accent1"/>
              </a:buClr>
            </a:pPr>
            <a:r>
              <a:rPr lang="ru-RU" sz="2400" dirty="0">
                <a:solidFill>
                  <a:schemeClr val="tx2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  <a:hlinkClick r:id="rId2"/>
              </a:rPr>
              <a:t>https://android-for-students.ru</a:t>
            </a:r>
            <a:r>
              <a:rPr lang="ru-RU" sz="2400" dirty="0">
                <a:solidFill>
                  <a:schemeClr val="tx2"/>
                </a:solidFill>
              </a:rPr>
              <a:t> (путь на сервере </a:t>
            </a:r>
            <a:r>
              <a:rPr lang="en-US" sz="2400" dirty="0">
                <a:solidFill>
                  <a:schemeClr val="tx2"/>
                </a:solidFill>
              </a:rPr>
              <a:t>/coursework/</a:t>
            </a:r>
            <a:r>
              <a:rPr lang="en-US" sz="2400" dirty="0" err="1">
                <a:solidFill>
                  <a:schemeClr val="tx2"/>
                </a:solidFill>
              </a:rPr>
              <a:t>login.php</a:t>
            </a:r>
            <a:r>
              <a:rPr lang="ru-RU" sz="2400" dirty="0">
                <a:solidFill>
                  <a:schemeClr val="tx2"/>
                </a:solidFill>
              </a:rPr>
              <a:t>)</a:t>
            </a:r>
            <a:r>
              <a:rPr lang="en-US" sz="2400" dirty="0">
                <a:solidFill>
                  <a:schemeClr val="tx2"/>
                </a:solidFill>
              </a:rPr>
              <a:t>:</a:t>
            </a:r>
            <a:r>
              <a:rPr lang="ru-RU" sz="2400" dirty="0">
                <a:solidFill>
                  <a:schemeClr val="tx2"/>
                </a:solidFill>
              </a:rPr>
              <a:t> </a:t>
            </a:r>
          </a:p>
          <a:p>
            <a:pPr>
              <a:buClr>
                <a:schemeClr val="accent1"/>
              </a:buClr>
            </a:pPr>
            <a:endParaRPr lang="ru-RU" sz="2400" dirty="0">
              <a:solidFill>
                <a:schemeClr val="tx2"/>
              </a:solidFill>
            </a:endParaRPr>
          </a:p>
          <a:p>
            <a:pPr>
              <a:buClr>
                <a:schemeClr val="accent1"/>
              </a:buClr>
            </a:pPr>
            <a:r>
              <a:rPr lang="ru-RU" sz="2400" dirty="0">
                <a:solidFill>
                  <a:schemeClr val="tx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6248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295CF1F-4D4B-4CB5-AE22-02C9C563A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Первый этап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252E2D-0679-4C82-8D29-CA2867E5F193}"/>
              </a:ext>
            </a:extLst>
          </p:cNvPr>
          <p:cNvSpPr txBox="1"/>
          <p:nvPr/>
        </p:nvSpPr>
        <p:spPr>
          <a:xfrm>
            <a:off x="1097280" y="1961535"/>
            <a:ext cx="99266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ru-RU" sz="2400" dirty="0">
                <a:solidFill>
                  <a:schemeClr val="tx2"/>
                </a:solidFill>
              </a:rPr>
              <a:t> Обработка ответа сервера (используется формат </a:t>
            </a:r>
            <a:r>
              <a:rPr lang="en-US" sz="2400" dirty="0">
                <a:solidFill>
                  <a:schemeClr val="tx2"/>
                </a:solidFill>
              </a:rPr>
              <a:t>JSON</a:t>
            </a:r>
            <a:r>
              <a:rPr lang="ru-RU" sz="2400" dirty="0">
                <a:solidFill>
                  <a:schemeClr val="tx2"/>
                </a:solidFill>
              </a:rPr>
              <a:t>)</a:t>
            </a:r>
            <a:r>
              <a:rPr lang="en-US" sz="2400" dirty="0">
                <a:solidFill>
                  <a:schemeClr val="tx2"/>
                </a:solidFill>
              </a:rPr>
              <a:t> – </a:t>
            </a:r>
            <a:r>
              <a:rPr lang="ru-RU" sz="2400" dirty="0">
                <a:solidFill>
                  <a:schemeClr val="tx2"/>
                </a:solidFill>
              </a:rPr>
              <a:t>получение описания задания</a:t>
            </a:r>
            <a:r>
              <a:rPr lang="en-US" sz="2400" dirty="0">
                <a:solidFill>
                  <a:schemeClr val="tx2"/>
                </a:solidFill>
              </a:rPr>
              <a:t>, </a:t>
            </a:r>
            <a:r>
              <a:rPr lang="ru-RU" sz="2400" dirty="0">
                <a:solidFill>
                  <a:schemeClr val="tx2"/>
                </a:solidFill>
              </a:rPr>
              <a:t>данных для его выполнения (при наличии) и варианта.</a:t>
            </a:r>
          </a:p>
          <a:p>
            <a:pPr algn="just">
              <a:buClr>
                <a:schemeClr val="accent1"/>
              </a:buClr>
            </a:pPr>
            <a:endParaRPr lang="en-US" sz="2400" dirty="0">
              <a:solidFill>
                <a:schemeClr val="tx2"/>
              </a:solidFill>
            </a:endParaRP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ru-RU" sz="2400" dirty="0">
                <a:solidFill>
                  <a:schemeClr val="tx2"/>
                </a:solidFill>
              </a:rPr>
              <a:t>Помимо основных данных сервер всегда возвращает в поле </a:t>
            </a:r>
            <a:r>
              <a:rPr lang="en-US" sz="2400" b="1" dirty="0" err="1">
                <a:solidFill>
                  <a:schemeClr val="tx2"/>
                </a:solidFill>
              </a:rPr>
              <a:t>result_code</a:t>
            </a:r>
            <a:r>
              <a:rPr lang="ru-RU" sz="2400" b="1" dirty="0">
                <a:solidFill>
                  <a:schemeClr val="tx2"/>
                </a:solidFill>
              </a:rPr>
              <a:t> </a:t>
            </a:r>
            <a:r>
              <a:rPr lang="ru-RU" sz="2400" dirty="0">
                <a:solidFill>
                  <a:schemeClr val="tx2"/>
                </a:solidFill>
              </a:rPr>
              <a:t>код результата (в зависимости от этого значения должна зависеть дальнейшая работа приложения). Необходимо учитывать этот параметр.</a:t>
            </a:r>
          </a:p>
          <a:p>
            <a:pPr>
              <a:buClr>
                <a:schemeClr val="accent1"/>
              </a:buClr>
            </a:pPr>
            <a:r>
              <a:rPr lang="ru-RU" sz="2400" dirty="0">
                <a:solidFill>
                  <a:schemeClr val="tx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48884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295CF1F-4D4B-4CB5-AE22-02C9C563A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Первый этап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28C56C0-4AC9-4755-A29E-53918AB9F9A4}"/>
              </a:ext>
            </a:extLst>
          </p:cNvPr>
          <p:cNvPicPr/>
          <p:nvPr/>
        </p:nvPicPr>
        <p:blipFill rotWithShape="1">
          <a:blip r:embed="rId2"/>
          <a:srcRect l="36073" t="23343" r="16340" b="30182"/>
          <a:stretch/>
        </p:blipFill>
        <p:spPr bwMode="auto">
          <a:xfrm>
            <a:off x="2066432" y="1782557"/>
            <a:ext cx="8675309" cy="44953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35284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295CF1F-4D4B-4CB5-AE22-02C9C563A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Первый этап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252E2D-0679-4C82-8D29-CA2867E5F193}"/>
              </a:ext>
            </a:extLst>
          </p:cNvPr>
          <p:cNvSpPr txBox="1"/>
          <p:nvPr/>
        </p:nvSpPr>
        <p:spPr>
          <a:xfrm>
            <a:off x="1097280" y="1961535"/>
            <a:ext cx="99266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ru-RU" sz="2400" dirty="0">
                <a:solidFill>
                  <a:schemeClr val="tx2"/>
                </a:solidFill>
              </a:rPr>
              <a:t> Если сервер вернул ошибку</a:t>
            </a:r>
            <a:r>
              <a:rPr lang="en-US" sz="2400" dirty="0">
                <a:solidFill>
                  <a:schemeClr val="tx2"/>
                </a:solidFill>
              </a:rPr>
              <a:t>, </a:t>
            </a:r>
            <a:r>
              <a:rPr lang="ru-RU" sz="2400" dirty="0">
                <a:solidFill>
                  <a:schemeClr val="tx2"/>
                </a:solidFill>
              </a:rPr>
              <a:t>то необходимо информировать об этом пользователя и не переходить на новый экран. Ошибка возвращается с кодом результата -1: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00EC327-C2DE-4393-BF38-3ADE7EB9FD1E}"/>
              </a:ext>
            </a:extLst>
          </p:cNvPr>
          <p:cNvPicPr/>
          <p:nvPr/>
        </p:nvPicPr>
        <p:blipFill rotWithShape="1">
          <a:blip r:embed="rId2"/>
          <a:srcRect l="36140" t="23638" r="49269" b="70124"/>
          <a:stretch/>
        </p:blipFill>
        <p:spPr bwMode="auto">
          <a:xfrm>
            <a:off x="2681298" y="3475703"/>
            <a:ext cx="7406599" cy="24236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7639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295CF1F-4D4B-4CB5-AE22-02C9C563A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Второй этап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3D1FFB-F8D2-475B-BCDE-8F3AC1CF849E}"/>
              </a:ext>
            </a:extLst>
          </p:cNvPr>
          <p:cNvSpPr txBox="1"/>
          <p:nvPr/>
        </p:nvSpPr>
        <p:spPr>
          <a:xfrm>
            <a:off x="1097280" y="1961535"/>
            <a:ext cx="99266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ru-RU" sz="2400" dirty="0">
                <a:solidFill>
                  <a:schemeClr val="tx2"/>
                </a:solidFill>
              </a:rPr>
              <a:t> Непосредственно реализация полного функционала приложения</a:t>
            </a:r>
            <a:r>
              <a:rPr lang="en-US" sz="2400" dirty="0">
                <a:solidFill>
                  <a:schemeClr val="tx2"/>
                </a:solidFill>
              </a:rPr>
              <a:t>,</a:t>
            </a:r>
            <a:r>
              <a:rPr lang="ru-RU" sz="2400" dirty="0">
                <a:solidFill>
                  <a:schemeClr val="tx2"/>
                </a:solidFill>
              </a:rPr>
              <a:t> описанного в задании. Необходимо учитывать все персональные требования к приложению</a:t>
            </a:r>
            <a:r>
              <a:rPr lang="en-US" sz="2400" dirty="0">
                <a:solidFill>
                  <a:schemeClr val="tx2"/>
                </a:solidFill>
              </a:rPr>
              <a:t> (</a:t>
            </a:r>
            <a:r>
              <a:rPr lang="ru-RU" sz="2400" dirty="0">
                <a:solidFill>
                  <a:schemeClr val="tx2"/>
                </a:solidFill>
              </a:rPr>
              <a:t>в противном случае оценка будет снижена</a:t>
            </a:r>
            <a:r>
              <a:rPr lang="en-US" sz="2400" dirty="0">
                <a:solidFill>
                  <a:schemeClr val="tx2"/>
                </a:solidFill>
              </a:rPr>
              <a:t>)</a:t>
            </a:r>
            <a:r>
              <a:rPr lang="ru-RU" sz="2400" dirty="0">
                <a:solidFill>
                  <a:schemeClr val="tx2"/>
                </a:solidFill>
              </a:rPr>
              <a:t>.</a:t>
            </a:r>
          </a:p>
          <a:p>
            <a:pPr algn="just">
              <a:buClr>
                <a:schemeClr val="accent1"/>
              </a:buClr>
            </a:pPr>
            <a:endParaRPr lang="en-US" sz="2400" dirty="0">
              <a:solidFill>
                <a:schemeClr val="tx2"/>
              </a:solidFill>
            </a:endParaRP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ru-RU" sz="2400" dirty="0">
                <a:solidFill>
                  <a:schemeClr val="tx2"/>
                </a:solidFill>
              </a:rPr>
              <a:t>Допускается 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ru-RU" sz="2400" dirty="0">
                <a:solidFill>
                  <a:schemeClr val="tx2"/>
                </a:solidFill>
              </a:rPr>
              <a:t>и приветствуется</a:t>
            </a:r>
            <a:r>
              <a:rPr lang="en-US" sz="2400" dirty="0">
                <a:solidFill>
                  <a:schemeClr val="tx2"/>
                </a:solidFill>
              </a:rPr>
              <a:t>)</a:t>
            </a:r>
            <a:r>
              <a:rPr lang="ru-RU" sz="2400" dirty="0">
                <a:solidFill>
                  <a:schemeClr val="tx2"/>
                </a:solidFill>
              </a:rPr>
              <a:t> добавление любых других дополнительных функций, не предусмотренных заданием.</a:t>
            </a:r>
          </a:p>
          <a:p>
            <a:pPr>
              <a:buClr>
                <a:schemeClr val="accent1"/>
              </a:buClr>
            </a:pPr>
            <a:r>
              <a:rPr lang="ru-RU" sz="2400" dirty="0">
                <a:solidFill>
                  <a:schemeClr val="tx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0389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295CF1F-4D4B-4CB5-AE22-02C9C563A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Общие требования к приложению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3D1FFB-F8D2-475B-BCDE-8F3AC1CF849E}"/>
              </a:ext>
            </a:extLst>
          </p:cNvPr>
          <p:cNvSpPr txBox="1"/>
          <p:nvPr/>
        </p:nvSpPr>
        <p:spPr>
          <a:xfrm>
            <a:off x="1097280" y="1840599"/>
            <a:ext cx="10058400" cy="4465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ru-RU" sz="2400" dirty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Минимальная версия </a:t>
            </a:r>
            <a:r>
              <a:rPr lang="en-US" sz="2400" dirty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SDK</a:t>
            </a:r>
            <a:r>
              <a:rPr lang="ru-RU" sz="2400" dirty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поддерживаемая приложением – </a:t>
            </a:r>
            <a:r>
              <a:rPr lang="en-US" sz="2400" dirty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API </a:t>
            </a:r>
            <a:r>
              <a:rPr lang="ru-RU" sz="2400" dirty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21 (</a:t>
            </a:r>
            <a:r>
              <a:rPr lang="en-US" sz="2400" dirty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Android</a:t>
            </a:r>
            <a:r>
              <a:rPr lang="ru-RU" sz="2400" dirty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5.0). </a:t>
            </a:r>
            <a:r>
              <a:rPr lang="en-US" sz="2400" dirty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Target SDK – </a:t>
            </a:r>
            <a:r>
              <a:rPr lang="ru-RU" sz="2400" dirty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не ниже 28.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ru-RU" sz="2400" dirty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Названия классов, переменных и методов должны отражать суть и нести смысловую нагрузку.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ru-RU" sz="2400" dirty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В приложении должно использоваться логирование.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ru-RU" sz="2400" dirty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Текстовые константы должны храниться в файле ресурсов.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ru-RU" sz="2400" dirty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Приложение должно быть выполнено в единой цветовой схеме, иметь адекватный, приветливый и удобный интерфейс.</a:t>
            </a:r>
          </a:p>
        </p:txBody>
      </p:sp>
    </p:spTree>
    <p:extLst>
      <p:ext uri="{BB962C8B-B14F-4D97-AF65-F5344CB8AC3E}">
        <p14:creationId xmlns:p14="http://schemas.microsoft.com/office/powerpoint/2010/main" val="3266265755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498</Words>
  <Application>Microsoft Office PowerPoint</Application>
  <PresentationFormat>Широкоэкранный</PresentationFormat>
  <Paragraphs>69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Times New Roman</vt:lpstr>
      <vt:lpstr>Wingdings</vt:lpstr>
      <vt:lpstr>Ретро</vt:lpstr>
      <vt:lpstr>Консультация</vt:lpstr>
      <vt:lpstr>Задание</vt:lpstr>
      <vt:lpstr>Экран аутентификации (авторизации) с полями для ввода логина и пароля.   Дизайн в каждой работе должен быть индивидуальным </vt:lpstr>
      <vt:lpstr>Первый этап</vt:lpstr>
      <vt:lpstr>Первый этап</vt:lpstr>
      <vt:lpstr>Первый этап</vt:lpstr>
      <vt:lpstr>Первый этап</vt:lpstr>
      <vt:lpstr>Второй этап</vt:lpstr>
      <vt:lpstr>Общие требования к приложению</vt:lpstr>
      <vt:lpstr>Общие требования к приложению</vt:lpstr>
      <vt:lpstr>Общие требования к оформлению</vt:lpstr>
      <vt:lpstr>Общие требования к оформлению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Консультация</dc:title>
  <dc:creator>User</dc:creator>
  <cp:lastModifiedBy>User</cp:lastModifiedBy>
  <cp:revision>11</cp:revision>
  <dcterms:created xsi:type="dcterms:W3CDTF">2023-04-24T20:49:49Z</dcterms:created>
  <dcterms:modified xsi:type="dcterms:W3CDTF">2023-04-30T07:12:43Z</dcterms:modified>
</cp:coreProperties>
</file>