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135C41-0282-41D8-A30F-9843C575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632E0-5602-407F-964C-DFCE49A14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D7B8C-B299-457F-83FE-4CF427A79B7A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BBC29-3EA0-445B-AFB3-DC8279A0C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2ACC-6144-4C59-AEE6-23EB423F52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8DE50-59DF-49F0-975E-0C06D8523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1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9A58-7ED5-476D-A4A7-35E9D449C9D5}" type="datetimeFigureOut">
              <a:rPr lang="en-US" noProof="0" smtClean="0"/>
              <a:t>7/11/2023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E594E-E434-4D5A-BDC3-3408954523C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3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594E-E434-4D5A-BDC3-340895452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0500" y="4089400"/>
            <a:ext cx="9144000" cy="779462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187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5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447800"/>
            <a:ext cx="1051560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89000" y="1854200"/>
            <a:ext cx="104241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9301"/>
            <a:ext cx="10515600" cy="42481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896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25500" y="1352177"/>
            <a:ext cx="10629900" cy="381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5553" y="1733177"/>
            <a:ext cx="104241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 userDrawn="1"/>
        </p:nvSpPr>
        <p:spPr>
          <a:xfrm>
            <a:off x="595745" y="2290310"/>
            <a:ext cx="2350655" cy="2599190"/>
          </a:xfrm>
          <a:prstGeom prst="triangle">
            <a:avLst/>
          </a:prstGeom>
          <a:noFill/>
          <a:ln w="730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3437336" y="2295144"/>
            <a:ext cx="2350008" cy="2596896"/>
          </a:xfrm>
          <a:prstGeom prst="triangle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278280" y="2294187"/>
            <a:ext cx="2350008" cy="2596896"/>
          </a:xfrm>
          <a:prstGeom prst="triangle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 userDrawn="1"/>
        </p:nvSpPr>
        <p:spPr>
          <a:xfrm>
            <a:off x="9121280" y="2294186"/>
            <a:ext cx="2350008" cy="2596896"/>
          </a:xfrm>
          <a:prstGeom prst="triangle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9946" y="3606800"/>
            <a:ext cx="1359568" cy="112131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34588" y="3606800"/>
            <a:ext cx="1359568" cy="112131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769230" y="3606799"/>
            <a:ext cx="1359568" cy="11213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631582" y="3606799"/>
            <a:ext cx="1359568" cy="11213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Enter theme here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597681" y="5456420"/>
            <a:ext cx="2350008" cy="826954"/>
            <a:chOff x="722376" y="5444388"/>
            <a:chExt cx="2223516" cy="82695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595745" y="5171607"/>
            <a:ext cx="234906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32831" y="5456420"/>
            <a:ext cx="2350008" cy="826954"/>
            <a:chOff x="722376" y="5444388"/>
            <a:chExt cx="2223516" cy="82695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 userDrawn="1"/>
        </p:nvGrpSpPr>
        <p:grpSpPr>
          <a:xfrm>
            <a:off x="6295691" y="5456420"/>
            <a:ext cx="2350008" cy="826954"/>
            <a:chOff x="722376" y="5444388"/>
            <a:chExt cx="2223516" cy="826954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 userDrawn="1"/>
        </p:nvGrpSpPr>
        <p:grpSpPr>
          <a:xfrm>
            <a:off x="9129825" y="5456420"/>
            <a:ext cx="2350008" cy="826954"/>
            <a:chOff x="722376" y="5444388"/>
            <a:chExt cx="2223516" cy="82695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723900" y="5444388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722376" y="5716708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722376" y="5995576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722376" y="6271342"/>
              <a:ext cx="222199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3431815" y="5171606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here.</a:t>
            </a:r>
          </a:p>
        </p:txBody>
      </p:sp>
      <p:sp>
        <p:nvSpPr>
          <p:cNvPr id="4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6295437" y="5171605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9129317" y="5171604"/>
            <a:ext cx="2350008" cy="1319681"/>
          </a:xfrm>
        </p:spPr>
        <p:txBody>
          <a:bodyPr lIns="9144" rIns="9144">
            <a:normAutofit/>
          </a:bodyPr>
          <a:lstStyle>
            <a:lvl1pPr marL="0" indent="0">
              <a:lnSpc>
                <a:spcPct val="165000"/>
              </a:lnSpc>
              <a:spcBef>
                <a:spcPts val="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Expand on theme details here</a:t>
            </a:r>
          </a:p>
        </p:txBody>
      </p:sp>
    </p:spTree>
    <p:extLst>
      <p:ext uri="{BB962C8B-B14F-4D97-AF65-F5344CB8AC3E}">
        <p14:creationId xmlns:p14="http://schemas.microsoft.com/office/powerpoint/2010/main" val="165158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30935"/>
            <a:ext cx="3932237" cy="69494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44617"/>
            <a:ext cx="3932237" cy="117373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057525"/>
            <a:ext cx="3933825" cy="42019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Heading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473138"/>
            <a:ext cx="39319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7883" y="3477718"/>
            <a:ext cx="3932237" cy="191926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2" name="Picture 11" descr="Diagram of pyramid to cut out and fo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767" y="271162"/>
            <a:ext cx="6400800" cy="6403952"/>
          </a:xfrm>
          <a:prstGeom prst="rect">
            <a:avLst/>
          </a:prstGeom>
        </p:spPr>
      </p:pic>
      <p:sp>
        <p:nvSpPr>
          <p:cNvPr id="17" name="Freeform 49"/>
          <p:cNvSpPr>
            <a:spLocks/>
          </p:cNvSpPr>
          <p:nvPr userDrawn="1"/>
        </p:nvSpPr>
        <p:spPr bwMode="auto">
          <a:xfrm>
            <a:off x="5728821" y="611188"/>
            <a:ext cx="2416175" cy="2513012"/>
          </a:xfrm>
          <a:custGeom>
            <a:avLst/>
            <a:gdLst>
              <a:gd name="T0" fmla="*/ 0 w 1522"/>
              <a:gd name="T1" fmla="*/ 0 h 1583"/>
              <a:gd name="T2" fmla="*/ 548 w 1522"/>
              <a:gd name="T3" fmla="*/ 1583 h 1583"/>
              <a:gd name="T4" fmla="*/ 1522 w 1522"/>
              <a:gd name="T5" fmla="*/ 606 h 1583"/>
              <a:gd name="T6" fmla="*/ 0 w 1522"/>
              <a:gd name="T7" fmla="*/ 0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2" h="1583">
                <a:moveTo>
                  <a:pt x="0" y="0"/>
                </a:moveTo>
                <a:lnTo>
                  <a:pt x="548" y="1583"/>
                </a:lnTo>
                <a:lnTo>
                  <a:pt x="1522" y="606"/>
                </a:lnTo>
                <a:lnTo>
                  <a:pt x="0" y="0"/>
                </a:lnTo>
                <a:close/>
              </a:path>
            </a:pathLst>
          </a:custGeom>
          <a:noFill/>
          <a:ln w="762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3"/>
          <p:cNvSpPr>
            <a:spLocks/>
          </p:cNvSpPr>
          <p:nvPr userDrawn="1"/>
        </p:nvSpPr>
        <p:spPr bwMode="auto">
          <a:xfrm>
            <a:off x="8809692" y="696544"/>
            <a:ext cx="2514600" cy="2414016"/>
          </a:xfrm>
          <a:custGeom>
            <a:avLst/>
            <a:gdLst>
              <a:gd name="T0" fmla="*/ 1542 w 1542"/>
              <a:gd name="T1" fmla="*/ 0 h 1502"/>
              <a:gd name="T2" fmla="*/ 0 w 1542"/>
              <a:gd name="T3" fmla="*/ 544 h 1502"/>
              <a:gd name="T4" fmla="*/ 952 w 1542"/>
              <a:gd name="T5" fmla="*/ 1502 h 1502"/>
              <a:gd name="T6" fmla="*/ 1542 w 1542"/>
              <a:gd name="T7" fmla="*/ 0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2" h="1502">
                <a:moveTo>
                  <a:pt x="1542" y="0"/>
                </a:moveTo>
                <a:lnTo>
                  <a:pt x="0" y="544"/>
                </a:lnTo>
                <a:lnTo>
                  <a:pt x="952" y="1502"/>
                </a:lnTo>
                <a:lnTo>
                  <a:pt x="1542" y="0"/>
                </a:lnTo>
                <a:close/>
              </a:path>
            </a:pathLst>
          </a:custGeom>
          <a:noFill/>
          <a:ln w="74613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57"/>
          <p:cNvSpPr>
            <a:spLocks/>
          </p:cNvSpPr>
          <p:nvPr userDrawn="1"/>
        </p:nvSpPr>
        <p:spPr bwMode="auto">
          <a:xfrm>
            <a:off x="5635307" y="3815841"/>
            <a:ext cx="2514600" cy="2414016"/>
          </a:xfrm>
          <a:custGeom>
            <a:avLst/>
            <a:gdLst>
              <a:gd name="T0" fmla="*/ 0 w 1541"/>
              <a:gd name="T1" fmla="*/ 1500 h 1500"/>
              <a:gd name="T2" fmla="*/ 1541 w 1541"/>
              <a:gd name="T3" fmla="*/ 958 h 1500"/>
              <a:gd name="T4" fmla="*/ 589 w 1541"/>
              <a:gd name="T5" fmla="*/ 0 h 1500"/>
              <a:gd name="T6" fmla="*/ 0 w 1541"/>
              <a:gd name="T7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1" h="1500">
                <a:moveTo>
                  <a:pt x="0" y="1500"/>
                </a:moveTo>
                <a:lnTo>
                  <a:pt x="1541" y="958"/>
                </a:lnTo>
                <a:lnTo>
                  <a:pt x="589" y="0"/>
                </a:lnTo>
                <a:lnTo>
                  <a:pt x="0" y="1500"/>
                </a:lnTo>
                <a:close/>
              </a:path>
            </a:pathLst>
          </a:custGeom>
          <a:noFill/>
          <a:ln w="7620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61"/>
          <p:cNvSpPr>
            <a:spLocks/>
          </p:cNvSpPr>
          <p:nvPr userDrawn="1"/>
        </p:nvSpPr>
        <p:spPr bwMode="auto">
          <a:xfrm>
            <a:off x="8886827" y="3853796"/>
            <a:ext cx="2297113" cy="2390775"/>
          </a:xfrm>
          <a:custGeom>
            <a:avLst/>
            <a:gdLst>
              <a:gd name="T0" fmla="*/ 1447 w 1447"/>
              <a:gd name="T1" fmla="*/ 1506 h 1506"/>
              <a:gd name="T2" fmla="*/ 922 w 1447"/>
              <a:gd name="T3" fmla="*/ 0 h 1506"/>
              <a:gd name="T4" fmla="*/ 0 w 1447"/>
              <a:gd name="T5" fmla="*/ 954 h 1506"/>
              <a:gd name="T6" fmla="*/ 1447 w 1447"/>
              <a:gd name="T7" fmla="*/ 1506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7" h="1506">
                <a:moveTo>
                  <a:pt x="1447" y="1506"/>
                </a:moveTo>
                <a:lnTo>
                  <a:pt x="922" y="0"/>
                </a:lnTo>
                <a:lnTo>
                  <a:pt x="0" y="954"/>
                </a:lnTo>
                <a:lnTo>
                  <a:pt x="1447" y="1506"/>
                </a:lnTo>
                <a:close/>
              </a:path>
            </a:pathLst>
          </a:custGeom>
          <a:noFill/>
          <a:ln w="71438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5" hasCustomPrompt="1"/>
          </p:nvPr>
        </p:nvSpPr>
        <p:spPr>
          <a:xfrm rot="18880311">
            <a:off x="6245120" y="1050707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6" hasCustomPrompt="1"/>
          </p:nvPr>
        </p:nvSpPr>
        <p:spPr>
          <a:xfrm rot="2713368">
            <a:off x="9623196" y="1116704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7" hasCustomPrompt="1"/>
          </p:nvPr>
        </p:nvSpPr>
        <p:spPr>
          <a:xfrm rot="13497645">
            <a:off x="6214981" y="4429595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8" hasCustomPrompt="1"/>
          </p:nvPr>
        </p:nvSpPr>
        <p:spPr>
          <a:xfrm rot="8010187">
            <a:off x="9579390" y="4489099"/>
            <a:ext cx="1136028" cy="13944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9" hasCustomPrompt="1"/>
          </p:nvPr>
        </p:nvSpPr>
        <p:spPr>
          <a:xfrm rot="18880311">
            <a:off x="7573996" y="2471039"/>
            <a:ext cx="1893931" cy="192608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681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7FD3-3FE4-41E1-9A2F-88D3AA2B5F06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8E76-ECB1-4CBE-AEAF-6930E6BAD5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1" r:id="rId5"/>
    <p:sldLayoutId id="2147483652" r:id="rId6"/>
    <p:sldLayoutId id="2147483653" r:id="rId7"/>
    <p:sldLayoutId id="2147483654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C15ED6DB-F47C-A17A-BA3B-2CD18157190B}"/>
              </a:ext>
            </a:extLst>
          </p:cNvPr>
          <p:cNvGrpSpPr/>
          <p:nvPr/>
        </p:nvGrpSpPr>
        <p:grpSpPr>
          <a:xfrm>
            <a:off x="2106331" y="139806"/>
            <a:ext cx="7613598" cy="3141617"/>
            <a:chOff x="0" y="0"/>
            <a:chExt cx="10151464" cy="4188823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F004092-24B8-ED33-A8BA-93567D14E629}"/>
                </a:ext>
              </a:extLst>
            </p:cNvPr>
            <p:cNvSpPr txBox="1"/>
            <p:nvPr/>
          </p:nvSpPr>
          <p:spPr>
            <a:xfrm>
              <a:off x="0" y="1898195"/>
              <a:ext cx="10151464" cy="2290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TRƯỜNG KỸ THUẬT CAO ĐẲNG CAO THẮNG 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KHOA CƠ KHÍ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BỘ MÔN CƠ ĐIỆN TỬ  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 spc="71" dirty="0">
                  <a:latin typeface="Fahkwang"/>
                </a:rPr>
                <a:t> </a:t>
              </a:r>
            </a:p>
          </p:txBody>
        </p:sp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6B80AA99-DA30-888F-AFEA-4759A807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4131953" y="0"/>
              <a:ext cx="1415538" cy="1415538"/>
            </a:xfrm>
            <a:prstGeom prst="rect">
              <a:avLst/>
            </a:prstGeom>
          </p:spPr>
        </p:pic>
      </p:grpSp>
      <p:pic>
        <p:nvPicPr>
          <p:cNvPr id="9" name="Picture 7">
            <a:extLst>
              <a:ext uri="{FF2B5EF4-FFF2-40B4-BE49-F238E27FC236}">
                <a16:creationId xmlns:a16="http://schemas.microsoft.com/office/drawing/2014/main" id="{48AB3D47-5298-D080-76EE-12B364F067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48686" y="110339"/>
            <a:ext cx="1328888" cy="1328888"/>
          </a:xfrm>
          <a:prstGeom prst="rect">
            <a:avLst/>
          </a:prstGeom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1284E43E-0036-0EE2-C01B-B3E8DCE0AFC0}"/>
              </a:ext>
            </a:extLst>
          </p:cNvPr>
          <p:cNvGrpSpPr/>
          <p:nvPr/>
        </p:nvGrpSpPr>
        <p:grpSpPr>
          <a:xfrm>
            <a:off x="281163" y="2642018"/>
            <a:ext cx="11263934" cy="1836266"/>
            <a:chOff x="0" y="-261755"/>
            <a:chExt cx="15018579" cy="2448354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4CF353AC-7AE3-9B70-5C53-300383BAE533}"/>
                </a:ext>
              </a:extLst>
            </p:cNvPr>
            <p:cNvSpPr txBox="1"/>
            <p:nvPr/>
          </p:nvSpPr>
          <p:spPr>
            <a:xfrm>
              <a:off x="0" y="-261755"/>
              <a:ext cx="15018579" cy="136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97"/>
                </a:lnSpc>
              </a:pPr>
              <a:r>
                <a:rPr lang="en-US" sz="2800" dirty="0">
                  <a:latin typeface="Linux Biolinum"/>
                </a:rPr>
                <a:t>BÁO CÁO ĐỒ ÁN</a:t>
              </a:r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9AC6FCB6-5D55-2CD1-B934-01EE343888A1}"/>
                </a:ext>
              </a:extLst>
            </p:cNvPr>
            <p:cNvSpPr txBox="1"/>
            <p:nvPr/>
          </p:nvSpPr>
          <p:spPr>
            <a:xfrm>
              <a:off x="0" y="1352267"/>
              <a:ext cx="15018579" cy="834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6"/>
                </a:lnSpc>
                <a:spcBef>
                  <a:spcPct val="0"/>
                </a:spcBef>
              </a:pPr>
              <a:r>
                <a:rPr lang="en-US" sz="2800" dirty="0">
                  <a:latin typeface="Fahkwang"/>
                </a:rPr>
                <a:t>THIẾT KẾ VÀ THI CÔNG LÒ NHIỆT </a:t>
              </a:r>
            </a:p>
          </p:txBody>
        </p:sp>
      </p:grpSp>
      <p:sp>
        <p:nvSpPr>
          <p:cNvPr id="13" name="TextBox 11">
            <a:extLst>
              <a:ext uri="{FF2B5EF4-FFF2-40B4-BE49-F238E27FC236}">
                <a16:creationId xmlns:a16="http://schemas.microsoft.com/office/drawing/2014/main" id="{D2440B57-EC30-EF04-F88A-F7336FB2DB62}"/>
              </a:ext>
            </a:extLst>
          </p:cNvPr>
          <p:cNvSpPr txBox="1"/>
          <p:nvPr/>
        </p:nvSpPr>
        <p:spPr>
          <a:xfrm>
            <a:off x="4324853" y="4858883"/>
            <a:ext cx="2936672" cy="87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7"/>
              </a:lnSpc>
            </a:pPr>
            <a:r>
              <a:rPr lang="en-US" sz="2484" dirty="0" err="1">
                <a:latin typeface="Fahkwang"/>
              </a:rPr>
              <a:t>Ngày</a:t>
            </a:r>
            <a:r>
              <a:rPr lang="en-US" sz="2484" dirty="0">
                <a:latin typeface="Fahkwang"/>
              </a:rPr>
              <a:t> 14/12/2022</a:t>
            </a:r>
          </a:p>
          <a:p>
            <a:pPr algn="ctr">
              <a:lnSpc>
                <a:spcPts val="3477"/>
              </a:lnSpc>
            </a:pPr>
            <a:r>
              <a:rPr lang="en-US" sz="2484" dirty="0">
                <a:latin typeface="Fahkwang"/>
              </a:rPr>
              <a:t>12 </a:t>
            </a:r>
            <a:r>
              <a:rPr lang="en-US" sz="2484" dirty="0" err="1">
                <a:latin typeface="Fahkwang"/>
              </a:rPr>
              <a:t>giờ</a:t>
            </a:r>
            <a:r>
              <a:rPr lang="en-US" sz="2484" dirty="0">
                <a:latin typeface="Fahkwang"/>
              </a:rPr>
              <a:t>  30 </a:t>
            </a:r>
            <a:r>
              <a:rPr lang="en-US" sz="2484" dirty="0" err="1">
                <a:latin typeface="Fahkwang"/>
              </a:rPr>
              <a:t>sáng</a:t>
            </a:r>
            <a:endParaRPr lang="en-US" sz="2484" dirty="0">
              <a:latin typeface="Fahkwang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946729A-E50A-97D7-9E08-8F7439B6A090}"/>
              </a:ext>
            </a:extLst>
          </p:cNvPr>
          <p:cNvSpPr txBox="1"/>
          <p:nvPr/>
        </p:nvSpPr>
        <p:spPr>
          <a:xfrm>
            <a:off x="3267921" y="6110811"/>
            <a:ext cx="4936403" cy="340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>
                <a:latin typeface="Fahkwang Bold"/>
              </a:rPr>
              <a:t>www.caothang.edu.vn</a:t>
            </a:r>
          </a:p>
        </p:txBody>
      </p:sp>
    </p:spTree>
    <p:extLst>
      <p:ext uri="{BB962C8B-B14F-4D97-AF65-F5344CB8AC3E}">
        <p14:creationId xmlns:p14="http://schemas.microsoft.com/office/powerpoint/2010/main" val="28801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E21A16-F85D-3030-B2A3-AF544013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/>
              <a:t>Nhóm thực hiện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B3C84E-78BA-1F1B-7970-AB5A119A9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vi-VN" sz="2800" dirty="0"/>
              <a:t>GVHD: </a:t>
            </a:r>
            <a:r>
              <a:rPr lang="en-US" sz="2800" dirty="0">
                <a:effectLst/>
                <a:latin typeface="Segoe UI" panose="020B0502040204020203" pitchFamily="34" charset="0"/>
                <a:ea typeface="STCaiyun" panose="020B0503020204020204" pitchFamily="2" charset="-122"/>
                <a:cs typeface="Segoe UI" panose="020B0502040204020203" pitchFamily="34" charset="0"/>
              </a:rPr>
              <a:t>HỒ MINH CHÍNH</a:t>
            </a:r>
            <a:endParaRPr lang="vi-VN" sz="2800" dirty="0">
              <a:latin typeface="Segoe UI" panose="020B0502040204020203" pitchFamily="34" charset="0"/>
              <a:ea typeface="STCaiyun" panose="020B0503020204020204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24D64-2D69-D014-E9A7-6251EF28C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SVTH: TRẦN HOÀNG ANH	0307171101	CĐ CĐT 19B</a:t>
            </a:r>
          </a:p>
          <a:p>
            <a:r>
              <a:rPr lang="vi-VN" sz="2800" dirty="0"/>
              <a:t>TGTH: 12/6/2023 – 8/7/2023</a:t>
            </a:r>
          </a:p>
        </p:txBody>
      </p:sp>
    </p:spTree>
    <p:extLst>
      <p:ext uri="{BB962C8B-B14F-4D97-AF65-F5344CB8AC3E}">
        <p14:creationId xmlns:p14="http://schemas.microsoft.com/office/powerpoint/2010/main" val="310783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2A71-8C7C-FC93-E457-B924C430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Mục tiêu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0686-2DBF-4A74-589C-E70231862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BEED-307C-C477-D5D2-9901CFCBC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Sử dụng </a:t>
            </a:r>
            <a:r>
              <a:rPr lang="vi-VN" sz="2800" dirty="0" err="1"/>
              <a:t>board</a:t>
            </a:r>
            <a:r>
              <a:rPr lang="vi-VN" sz="2800" dirty="0"/>
              <a:t> vi điều khiển STM32 có màng hình cảm ứng thay thế PLC S7-1200 và màng hình HMI.</a:t>
            </a:r>
          </a:p>
          <a:p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4689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71D1-6EC1-040A-B13B-C65CDB4C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Khảo sát PID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A35C-DF8E-8623-8B11-F06A19ED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D1BC0-8239-AF59-22BF-3602E78B0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064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05843"/>
      </a:accent2>
      <a:accent3>
        <a:srgbClr val="4E5359"/>
      </a:accent3>
      <a:accent4>
        <a:srgbClr val="FFC000"/>
      </a:accent4>
      <a:accent5>
        <a:srgbClr val="1E3A6E"/>
      </a:accent5>
      <a:accent6>
        <a:srgbClr val="ADC54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54_Pyramid Speech Pillars_AAS_v4" id="{FC2CA2BE-38B8-4112-ACC3-2FFFC62DE150}" vid="{3F8CE690-4B35-451B-AF08-47281E886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046AB0-192C-4B3F-9B51-3FAAA3BDE1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2D117F8-91B4-480C-8C5D-108A6A9DD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3A5D31-60B4-4621-8247-FB4C25493F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Pyramid Speech Pillars</Template>
  <TotalTime>35</TotalTime>
  <Words>92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Fahkwang</vt:lpstr>
      <vt:lpstr>Fahkwang Bold</vt:lpstr>
      <vt:lpstr>Linux Biolinum</vt:lpstr>
      <vt:lpstr>Segoe UI</vt:lpstr>
      <vt:lpstr>Office Theme</vt:lpstr>
      <vt:lpstr>PowerPoint Presentation</vt:lpstr>
      <vt:lpstr>Nhóm thực hiện</vt:lpstr>
      <vt:lpstr>Mục tiêu</vt:lpstr>
      <vt:lpstr>Khảo sát PID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Speech Pillars</dc:title>
  <dc:creator>Anh Trần Hoàng</dc:creator>
  <cp:lastModifiedBy>Anh Trần Hoàng</cp:lastModifiedBy>
  <cp:revision>12</cp:revision>
  <dcterms:created xsi:type="dcterms:W3CDTF">2023-07-10T11:48:25Z</dcterms:created>
  <dcterms:modified xsi:type="dcterms:W3CDTF">2023-07-11T10:43:51Z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