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slideLayouts/slideLayout11.xml" ContentType="application/vnd.openxmlformats-officedocument.presentationml.slideLayou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Default Extension="xlsx" ContentType="application/vnd.openxmlformats-officedocument.spreadsheetml.sheet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ppt/pmPRSettings.xml" ContentType="application/vnd.ms-powerpoint.pmPRSettings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9" r:id="rId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1294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2803" autoAdjust="0"/>
    <p:restoredTop sz="88034" autoAdjust="0"/>
  </p:normalViewPr>
  <p:slideViewPr>
    <p:cSldViewPr>
      <p:cViewPr>
        <p:scale>
          <a:sx n="100" d="100"/>
          <a:sy n="100" d="100"/>
        </p:scale>
        <p:origin x="-2432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mPRSettings" Target="pmPRSettings.xml"/><Relationship Id="rId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view3D>
      <c:rotX val="40"/>
      <c:perspective val="0"/>
    </c:view3D>
    <c:plotArea>
      <c:layout/>
      <c:pie3DChart>
        <c:varyColors val="1"/>
        <c:ser>
          <c:idx val="0"/>
          <c:order val="0"/>
          <c:spPr>
            <a:effectLst>
              <a:outerShdw blurRad="50800" dist="50800" dir="2700000" algn="tl" rotWithShape="0">
                <a:schemeClr val="tx1">
                  <a:alpha val="52000"/>
                </a:schemeClr>
              </a:outerShdw>
            </a:effectLst>
            <a:scene3d>
              <a:camera prst="orthographicFront"/>
              <a:lightRig rig="threePt" dir="t">
                <a:rot lat="0" lon="0" rev="8400000"/>
              </a:lightRig>
            </a:scene3d>
            <a:sp3d prstMaterial="matte">
              <a:bevelT w="3175000" h="3175000"/>
            </a:sp3d>
          </c:spPr>
          <c:dLbls>
            <c:numFmt formatCode="General" sourceLinked="0"/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Percent val="1"/>
            <c:showLeaderLines val="1"/>
          </c:dLbls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8215.0</c:v>
                </c:pt>
                <c:pt idx="1">
                  <c:v>10153.0</c:v>
                </c:pt>
                <c:pt idx="2">
                  <c:v>9175.0</c:v>
                </c:pt>
                <c:pt idx="3">
                  <c:v>9292.0</c:v>
                </c:pt>
              </c:numCache>
            </c:numRef>
          </c:val>
        </c:ser>
        <c:ser>
          <c:idx val="1"/>
          <c:order val="1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Sheet1!$A$3:$D$3</c:f>
            </c:numRef>
          </c:val>
        </c:ser>
        <c:ser>
          <c:idx val="2"/>
          <c:order val="2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Sheet1!$A$4:$D$4</c:f>
            </c:numRef>
          </c:val>
        </c:ser>
        <c:ser>
          <c:idx val="3"/>
          <c:order val="3"/>
          <c:cat>
            <c:strRef>
              <c:f>Sheet1!$A$1:$D$1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Sheet1!$A$5:$D$5</c:f>
            </c:numRef>
          </c:val>
        </c:ser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06344289565766"/>
          <c:y val="0.233134920634921"/>
          <c:w val="0.226538461538463"/>
          <c:h val="0.495798402037981"/>
        </c:manualLayout>
      </c:layout>
      <c:txPr>
        <a:bodyPr/>
        <a:lstStyle/>
        <a:p>
          <a:pPr>
            <a:defRPr sz="1100"/>
          </a:pPr>
          <a:endParaRPr lang="en-US"/>
        </a:p>
      </c:txPr>
    </c:legend>
    <c:plotVisOnly val="1"/>
  </c:chart>
  <c:spPr>
    <a:scene3d>
      <a:camera prst="orthographicFront"/>
      <a:lightRig rig="threePt" dir="t"/>
    </a:scene3d>
    <a:sp3d prstMaterial="dkEdge"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7720.0</c:v>
                </c:pt>
                <c:pt idx="1">
                  <c:v>8896.0</c:v>
                </c:pt>
                <c:pt idx="2">
                  <c:v>8221.0</c:v>
                </c:pt>
                <c:pt idx="3">
                  <c:v>8751.0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2528.0</c:v>
                </c:pt>
                <c:pt idx="1">
                  <c:v>3463.0</c:v>
                </c:pt>
                <c:pt idx="2">
                  <c:v>2563.0</c:v>
                </c:pt>
                <c:pt idx="3">
                  <c:v>3700.0</c:v>
                </c:pt>
              </c:numCache>
            </c:numRef>
          </c:val>
        </c:ser>
        <c:gapWidth val="75"/>
        <c:overlap val="-25"/>
        <c:axId val="519918136"/>
        <c:axId val="525377240"/>
      </c:barChart>
      <c:catAx>
        <c:axId val="51991813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25377240"/>
        <c:crosses val="autoZero"/>
        <c:auto val="1"/>
        <c:lblAlgn val="ctr"/>
        <c:lblOffset val="100"/>
      </c:catAx>
      <c:valAx>
        <c:axId val="5253772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519918136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2004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67.0</c:v>
                </c:pt>
                <c:pt idx="1">
                  <c:v>46.0</c:v>
                </c:pt>
                <c:pt idx="2">
                  <c:v>173.0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88.0</c:v>
                </c:pt>
                <c:pt idx="1">
                  <c:v>52.0</c:v>
                </c:pt>
                <c:pt idx="2">
                  <c:v>164.0</c:v>
                </c:pt>
                <c:pt idx="3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68.0</c:v>
                </c:pt>
                <c:pt idx="1">
                  <c:v>36.0</c:v>
                </c:pt>
                <c:pt idx="2">
                  <c:v>166.0</c:v>
                </c:pt>
                <c:pt idx="3">
                  <c:v>6.0</c:v>
                </c:pt>
              </c:numCache>
            </c:numRef>
          </c:val>
        </c:ser>
        <c:gapWidth val="75"/>
        <c:overlap val="-25"/>
        <c:axId val="525773192"/>
        <c:axId val="519966424"/>
      </c:barChart>
      <c:catAx>
        <c:axId val="52577319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19966424"/>
        <c:crosses val="autoZero"/>
        <c:auto val="1"/>
        <c:lblAlgn val="ctr"/>
        <c:lblOffset val="100"/>
      </c:catAx>
      <c:valAx>
        <c:axId val="5199664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25400"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525773192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en-US" smtClean="0"/>
              <a:pPr/>
              <a:t>8/12/09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en-US" smtClean="0"/>
              <a:pPr/>
              <a:t>8/12/09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/>
              <a:t>Click to add author information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96200" y="5791200"/>
            <a:ext cx="1371600" cy="1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</a:lstStyle>
          <a:p>
            <a:fld id="{5A8D346D-A53F-433C-9D37-45A337EA482C}" type="datetime1">
              <a:rPr lang="en-US"/>
              <a:pPr/>
              <a:t>8/12/09</a:t>
            </a:fld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EC9D3F2-7140-49B9-866C-D21246A5836E}" type="datetime1">
              <a:rPr lang="en-US"/>
              <a:pPr algn="r"/>
              <a:t>8/12/09</a:t>
            </a:fld>
            <a:endParaRPr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BEC585F-C108-48D6-9331-6628A0FBB73B}" type="datetime1">
              <a:rPr lang="en-US"/>
              <a:pPr algn="r"/>
              <a:t>8/12/09</a:t>
            </a:fld>
            <a:endParaRPr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7293A964-5F5E-47DC-ABD9-08A6A9FFD04F}" type="datetime1">
              <a:rPr lang="en-US"/>
              <a:pPr algn="r"/>
              <a:t>8/12/09</a:t>
            </a:fld>
            <a:endParaRPr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68C9C2A-D3B8-4543-8A47-F59C20C16D9A}" type="datetime1">
              <a:rPr lang="en-US"/>
              <a:pPr algn="r"/>
              <a:t>8/12/09</a:t>
            </a:fld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9ED4C97-3C5D-482A-99AD-AD992C3024DE}" type="datetime1">
              <a:rPr lang="en-US"/>
              <a:pPr algn="r"/>
              <a:t>8/12/09</a:t>
            </a:fld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3EF8FEE9-63ED-4C1B-8C25-9B47C2DA1E72}" type="datetime1">
              <a:rPr lang="en-US"/>
              <a:pPr algn="r"/>
              <a:t>8/12/09</a:t>
            </a:fld>
            <a:endParaRPr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/>
              <a:t>Company</a:t>
            </a:r>
            <a:r>
              <a:rPr baseline="0"/>
              <a:t> Logo</a:t>
            </a:r>
            <a:endParaRPr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/>
              <a:t>Amount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E8BD303E-7304-41BE-B693-A76D7275A3B0}" type="datetime1">
              <a:rPr lang="en-US"/>
              <a:pPr algn="r"/>
              <a:t>8/12/09</a:t>
            </a:fld>
            <a:endParaRPr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</a:lstStyle>
          <a:p>
            <a:pPr lvl="0"/>
            <a:r>
              <a:rPr/>
              <a:t>Click to add agenda item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Page #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</a:lstStyle>
          <a:p>
            <a:pPr algn="r"/>
            <a:fld id="{F17F374F-8F2E-42FC-B8C0-8EDFCA32CD96}" type="datetime1">
              <a:rPr lang="en-US" sz="1100"/>
              <a:pPr algn="r"/>
              <a:t>8/12/09</a:t>
            </a:fld>
            <a:endParaRPr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</a:lstStyle>
          <a:p>
            <a:fld id="{5A8D346D-A53F-433C-9D37-45A337EA482C}" type="datetime1">
              <a:rPr lang="en-US"/>
              <a:pPr/>
              <a:t>8/12/09</a:t>
            </a:fld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7F1F872-C5DE-403B-85F0-1024E6CA1886}" type="datetime1">
              <a:rPr lang="en-US"/>
              <a:pPr algn="r"/>
              <a:t>8/12/09</a:t>
            </a:fld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B9D0E9-7F95-4423-9114-95494EF8154E}" type="datetime1">
              <a:rPr lang="en-US"/>
              <a:pPr algn="r"/>
              <a:t>8/12/09</a:t>
            </a:fld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828FD173-2CB3-4214-8741-970D8D476901}" type="datetime1">
              <a:rPr lang="en-US"/>
              <a:pPr algn="r"/>
              <a:t>8/12/09</a:t>
            </a:fld>
            <a:endParaRPr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A1704A40-8D3B-4404-9986-2B5D36474D63}" type="datetime1">
              <a:rPr lang="en-US"/>
              <a:pPr algn="r"/>
              <a:t>8/12/09</a:t>
            </a:fld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DE3B91AD-F2C9-43CB-A84C-1D5C130F2509}" type="datetime1">
              <a:rPr lang="en-US"/>
              <a:pPr algn="r"/>
              <a:t>8/12/09</a:t>
            </a:fld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27D93220-918A-400D-B3FA-D8B22567DEBB}" type="datetime1">
              <a:rPr lang="en-US"/>
              <a:pPr algn="r"/>
              <a:t>8/12/09</a:t>
            </a:fld>
            <a:endParaRPr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/>
              <a:pPr algn="r"/>
              <a:t>‹#›</a:t>
            </a:fld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</a:lstStyle>
          <a:p>
            <a:pPr algn="r"/>
            <a:fld id="{CCD717AA-EA39-47F3-8A0A-15B3575EDB53}" type="datetime1">
              <a:rPr lang="en-US"/>
              <a:pPr algn="r"/>
              <a:t>8/12/09</a:t>
            </a:fld>
            <a:endParaRPr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</a:lstStyle>
          <a:p>
            <a:pPr algn="r"/>
            <a:fld id="{256D3EEF-DE4E-429D-8EC4-DDC531AFF587}" type="slidenum">
              <a:rPr sz="1000"/>
              <a:pPr algn="r"/>
              <a:t>‹#›</a:t>
            </a:fld>
            <a:endParaRPr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</a:lstStyle>
          <a:p>
            <a:endParaRPr sz="100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8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Relationship Id="rId5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Pitch book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 Report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Fiscal Year 2005 Annual Report</a:t>
            </a:r>
            <a:endParaRPr lang="en-US" dirty="0"/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ph sz="quarter" idx="15"/>
          </p:nvPr>
        </p:nvGraphicFramePr>
        <p:xfrm>
          <a:off x="4419600" y="609600"/>
          <a:ext cx="3949883" cy="57019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92301"/>
                <a:gridCol w="449223"/>
                <a:gridCol w="496062"/>
                <a:gridCol w="444881"/>
                <a:gridCol w="500761"/>
                <a:gridCol w="666655"/>
              </a:tblGrid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Quarter Ended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u="none" strike="noStrike" baseline="30000" dirty="0" smtClean="0"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 Qtr.</a:t>
                      </a:r>
                      <a:endParaRPr lang="en-US" sz="900" b="0" i="0" u="none" strike="noStrike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900" u="none" strike="noStrike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 Qtr.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900" u="none" strike="noStrike" baseline="30000" dirty="0" smtClean="0"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900" u="none" strike="noStrike" dirty="0" smtClean="0">
                          <a:ea typeface="+mn-ea"/>
                          <a:cs typeface="+mn-cs"/>
                        </a:rPr>
                        <a:t> Qtr.</a:t>
                      </a:r>
                      <a:endParaRPr lang="en-US" sz="900" b="0" i="0" u="none" strike="noStrike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900" u="none" strike="noStrike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</a:rPr>
                        <a:t> Qtr.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 smtClean="0">
                          <a:solidFill>
                            <a:schemeClr val="tx1"/>
                          </a:solidFill>
                        </a:rPr>
                        <a:t>Fiscal 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year 2003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$7,746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$8,541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$7,835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$8,065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$32,187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6,402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6,404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6,561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6,761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26,128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2,041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1,865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2,142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1,483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7,531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Fiscal year 2004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$8,215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$10,153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$9,175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$9,292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$36,835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6,735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7,809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7,764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7,811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30,119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2,614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1,549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1,315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2,690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8,168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 gridSpan="6"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</a:rPr>
                        <a:t>Fiscal year 2005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extLst/>
                    </a:lstStyle>
                    <a:p>
                      <a:endParaRPr lang="en-US"/>
                    </a:p>
                  </a:txBody>
                  <a:tcPr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$9,189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$10,818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$9,620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$10,161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$39,788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Gross profit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7,720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8,896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8,221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8,751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33,588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Net income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2,528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3,463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2,563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3,700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12,254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Basic earnings per share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1.13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/>
                </a:tc>
              </a:tr>
              <a:tr h="245882">
                <a:tc>
                  <a:txBody>
                    <a:bodyPr/>
                    <a:lstStyle>
                      <a:extLst/>
                    </a:lstStyle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Diluted earnings per share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extLst/>
                    </a:lstStyle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1.12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45720" marR="45720" marT="27432" marB="27432" anchor="b">
                    <a:lnB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190">
                <a:tc gridSpan="6">
                  <a:txBody>
                    <a:bodyPr/>
                    <a:lstStyle>
                      <a:extLst/>
                    </a:lstStyle>
                    <a:p>
                      <a:pPr marL="173038" marR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ea typeface="+mn-ea"/>
                        <a:cs typeface="+mn-cs"/>
                      </a:endParaRPr>
                    </a:p>
                    <a:p>
                      <a:pPr marL="173038" marR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charges totaling $750 million (pre-tax) related to the </a:t>
                      </a:r>
                      <a:r>
                        <a:rPr lang="en-US" sz="800" kern="1200" dirty="0" err="1" smtClean="0">
                          <a:ea typeface="+mn-ea"/>
                          <a:cs typeface="+mn-cs"/>
                        </a:rPr>
                        <a:t>Fabrikam</a:t>
                      </a: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 settlement and $1.15 billion in impairments of investments.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stock-based compensation charges totaling $2.2 billion for the employee stock option transfer program.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Includes charges totaling $756 million (pre-tax) related to </a:t>
                      </a:r>
                      <a:r>
                        <a:rPr lang="en-US" sz="800" kern="1200" dirty="0" err="1" smtClean="0">
                          <a:ea typeface="+mn-ea"/>
                          <a:cs typeface="+mn-cs"/>
                        </a:rPr>
                        <a:t>Contoso</a:t>
                      </a:r>
                      <a:r>
                        <a:rPr lang="en-US" sz="800" kern="1200" dirty="0" smtClean="0">
                          <a:ea typeface="+mn-ea"/>
                          <a:cs typeface="+mn-cs"/>
                        </a:rPr>
                        <a:t> subsidiaries and other matters.</a:t>
                      </a:r>
                    </a:p>
                  </a:txBody>
                  <a:tcPr marL="45720" marR="45720" marT="27432" marB="27432" anchor="b">
                    <a:lnT w="12700" cap="flat" cmpd="sng" algn="ctr">
                      <a:solidFill>
                        <a:schemeClr val="tx1">
                          <a:tint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>
                      <a:extLst/>
                    </a:lstStyle>
                    <a:p>
                      <a:pPr algn="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sp>
        <p:nvSpPr>
          <p:cNvPr id="5" name="Rectangl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Market Risk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Fiscal Year 2004 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8"/>
          </p:nvPr>
        </p:nvGraphicFramePr>
        <p:xfrm>
          <a:off x="301625" y="2570163"/>
          <a:ext cx="396240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quarter" idx="20"/>
          </p:nvPr>
        </p:nvGraphicFramePr>
        <p:xfrm>
          <a:off x="304800" y="4519613"/>
          <a:ext cx="3962400" cy="172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quarter" idx="16"/>
          </p:nvPr>
        </p:nvGraphicFramePr>
        <p:xfrm>
          <a:off x="304800" y="609600"/>
          <a:ext cx="3962400" cy="172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 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Book.potx</Template>
  <TotalTime>0</TotalTime>
  <Words>231</Words>
  <Application>Microsoft Macintosh PowerPoint</Application>
  <PresentationFormat>On-screen Show (4:3)</PresentationFormat>
  <Paragraphs>111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Pitch Book</vt:lpstr>
      <vt:lpstr>Pitch book</vt:lpstr>
      <vt:lpstr>Annual Report</vt:lpstr>
    </vt:vector>
  </TitlesOfParts>
  <Manager/>
  <Company>Quasidea Development, LLC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Mike Ho</dc:creator>
  <cp:keywords/>
  <dc:description/>
  <cp:lastModifiedBy/>
  <cp:revision>1</cp:revision>
  <dcterms:created xsi:type="dcterms:W3CDTF">2009-08-12T18:23:54Z</dcterms:created>
  <dcterms:modified xsi:type="dcterms:W3CDTF">2009-08-12T18:24:16Z</dcterms:modified>
  <cp:category/>
</cp:coreProperties>
</file>