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8" r:id="rId5"/>
    <p:sldId id="283" r:id="rId6"/>
    <p:sldId id="327" r:id="rId7"/>
    <p:sldId id="389" r:id="rId8"/>
    <p:sldId id="359" r:id="rId9"/>
    <p:sldId id="390" r:id="rId10"/>
    <p:sldId id="391" r:id="rId11"/>
    <p:sldId id="393" r:id="rId12"/>
    <p:sldId id="370" r:id="rId13"/>
    <p:sldId id="396" r:id="rId14"/>
    <p:sldId id="394" r:id="rId15"/>
    <p:sldId id="39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D0"/>
    <a:srgbClr val="FF0000"/>
    <a:srgbClr val="1CADE4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2472" autoAdjust="0"/>
  </p:normalViewPr>
  <p:slideViewPr>
    <p:cSldViewPr snapToGrid="0">
      <p:cViewPr varScale="1">
        <p:scale>
          <a:sx n="76" d="100"/>
          <a:sy n="76" d="100"/>
        </p:scale>
        <p:origin x="105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F09F4F5-9D5F-4152-A75F-6ED65403EF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62B0E-E640-4793-97CA-14551B66EB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80AC4-E7AC-4114-A5CE-4D5F61013251}" type="datetimeFigureOut">
              <a:rPr lang="en-US" smtClean="0"/>
              <a:t>13/01/2020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56DD4-7B68-47B1-BB33-7B4C6F8658F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169CB4-BC8A-46E2-861E-1857CE8CC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011A0-8BCC-409F-B1B2-F2757275D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6724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ADB1-275D-430A-89EE-5C7E6CFF6FF2}" type="datetimeFigureOut">
              <a:rPr lang="en-US" smtClean="0"/>
              <a:t>13/01/2020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725628-3A68-42F4-BA86-9818179531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258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2424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012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801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063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604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3034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725628-3A68-42F4-BA86-9818179531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97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4D7044C-FD2A-4D67-AA98-0405F47E2DB0}" type="datetime1">
              <a:rPr lang="en-US" smtClean="0"/>
              <a:t>13/01/2020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E53DF-8116-44F8-BD9A-CC1C65CB3807}" type="datetime1">
              <a:rPr lang="en-US" smtClean="0"/>
              <a:t>13/01/2020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B53D5-A706-4AF5-8C43-FDB2D39A915A}" type="datetime1">
              <a:rPr lang="en-US" smtClean="0"/>
              <a:t>13/01/2020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0B645-D3A0-4E41-B674-6D864E2320E0}" type="datetime1">
              <a:rPr lang="en-US" smtClean="0"/>
              <a:t>13/01/2020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37333" y="6309360"/>
            <a:ext cx="973667" cy="435664"/>
          </a:xfrm>
        </p:spPr>
        <p:txBody>
          <a:bodyPr/>
          <a:lstStyle>
            <a:lvl1pPr>
              <a:defRPr sz="24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034A0-989F-47E3-9BB5-086489265A85}" type="datetime1">
              <a:rPr lang="en-US" smtClean="0"/>
              <a:t>13/01/2020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454EA-BB1B-43A9-9F30-E17D1AA7CE43}" type="datetime1">
              <a:rPr lang="en-US" smtClean="0"/>
              <a:t>13/01/2020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775BC-BC86-4703-8712-65CE4E60109E}" type="datetime1">
              <a:rPr lang="en-US" smtClean="0"/>
              <a:t>13/01/2020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72C3C-5EB2-4655-BEEE-6DD9FE16EFC9}" type="datetime1">
              <a:rPr lang="en-US" smtClean="0"/>
              <a:t>13/01/2020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6296E-604A-47C3-976E-8761C3783517}" type="datetime1">
              <a:rPr lang="en-US" smtClean="0"/>
              <a:t>13/01/2020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1FC75-BC99-4AF0-BCD5-4346FFA7B5B1}" type="datetime1">
              <a:rPr lang="en-US" smtClean="0"/>
              <a:t>13/01/2020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7318-BC56-4E54-856B-1689461C93E5}" type="datetime1">
              <a:rPr lang="en-US" smtClean="0"/>
              <a:t>13/01/2020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57626FD-54DF-4D52-BC92-AA4555914996}" type="datetime1">
              <a:rPr lang="en-US" smtClean="0"/>
              <a:t>13/01/2020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30BD1B1-AA22-48F1-B3ED-579CD2846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444" b="-1"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19525" y="3308684"/>
            <a:ext cx="8372475" cy="2588025"/>
          </a:xfrm>
          <a:prstGeom prst="rect">
            <a:avLst/>
          </a:prstGeom>
          <a:solidFill>
            <a:schemeClr val="dk1">
              <a:alpha val="8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419600" y="5066484"/>
            <a:ext cx="7191510" cy="48460"/>
          </a:xfrm>
          <a:prstGeom prst="line">
            <a:avLst/>
          </a:prstGeom>
          <a:ln w="190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2" name="Title 1">
            <a:extLst>
              <a:ext uri="{FF2B5EF4-FFF2-40B4-BE49-F238E27FC236}">
                <a16:creationId xmlns:a16="http://schemas.microsoft.com/office/drawing/2014/main" id="{DE3D84FB-5D02-47D2-98FD-4F01A02E2AEA}"/>
              </a:ext>
            </a:extLst>
          </p:cNvPr>
          <p:cNvSpPr txBox="1">
            <a:spLocks/>
          </p:cNvSpPr>
          <p:nvPr/>
        </p:nvSpPr>
        <p:spPr>
          <a:xfrm>
            <a:off x="4416832" y="3431702"/>
            <a:ext cx="7501651" cy="1090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BEHAVIOuR TREE &amp; A* ALGORITHM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416832" y="5287090"/>
            <a:ext cx="58410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Nguyen Viet Hoang, Nguyen Ngoc Hai, Albertus Agung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70A46AC-575B-4256-BC9B-5A6362EE2407}"/>
              </a:ext>
            </a:extLst>
          </p:cNvPr>
          <p:cNvSpPr txBox="1">
            <a:spLocks/>
          </p:cNvSpPr>
          <p:nvPr/>
        </p:nvSpPr>
        <p:spPr>
          <a:xfrm>
            <a:off x="4416832" y="3979023"/>
            <a:ext cx="7501651" cy="10909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>
                <a:solidFill>
                  <a:srgbClr val="FFFFFF"/>
                </a:solidFill>
              </a:rPr>
              <a:t>Group 2</a:t>
            </a:r>
            <a:endParaRPr lang="en-US" sz="3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876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C75B-816D-4A9D-9AAF-D5F8BF87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283765"/>
            <a:ext cx="9720072" cy="922037"/>
          </a:xfrm>
        </p:spPr>
        <p:txBody>
          <a:bodyPr>
            <a:normAutofit/>
          </a:bodyPr>
          <a:lstStyle/>
          <a:p>
            <a:r>
              <a:rPr lang="en-US"/>
              <a:t>SCORES (in </a:t>
            </a:r>
            <a:r>
              <a:rPr lang="en-US" cap="none">
                <a:solidFill>
                  <a:srgbClr val="00B0F0"/>
                </a:solidFill>
              </a:rPr>
              <a:t>1minLimitMultipleGames</a:t>
            </a:r>
            <a:r>
              <a:rPr lang="en-US" cap="none"/>
              <a:t>.... </a:t>
            </a:r>
            <a:r>
              <a:rPr lang="en-US"/>
              <a:t>SCRIPT)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7E98C-62F5-415B-A7EF-8BB3A864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77C108-A778-405B-8B4B-700FDFE04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766653"/>
              </p:ext>
            </p:extLst>
          </p:nvPr>
        </p:nvGraphicFramePr>
        <p:xfrm>
          <a:off x="755301" y="2552280"/>
          <a:ext cx="10681398" cy="375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118">
                  <a:extLst>
                    <a:ext uri="{9D8B030D-6E8A-4147-A177-3AD203B41FA5}">
                      <a16:colId xmlns:a16="http://schemas.microsoft.com/office/drawing/2014/main" val="1579348450"/>
                    </a:ext>
                  </a:extLst>
                </a:gridCol>
                <a:gridCol w="1923856">
                  <a:extLst>
                    <a:ext uri="{9D8B030D-6E8A-4147-A177-3AD203B41FA5}">
                      <a16:colId xmlns:a16="http://schemas.microsoft.com/office/drawing/2014/main" val="3622207547"/>
                    </a:ext>
                  </a:extLst>
                </a:gridCol>
                <a:gridCol w="1923856">
                  <a:extLst>
                    <a:ext uri="{9D8B030D-6E8A-4147-A177-3AD203B41FA5}">
                      <a16:colId xmlns:a16="http://schemas.microsoft.com/office/drawing/2014/main" val="3298075382"/>
                    </a:ext>
                  </a:extLst>
                </a:gridCol>
                <a:gridCol w="1923856">
                  <a:extLst>
                    <a:ext uri="{9D8B030D-6E8A-4147-A177-3AD203B41FA5}">
                      <a16:colId xmlns:a16="http://schemas.microsoft.com/office/drawing/2014/main" val="3588932519"/>
                    </a:ext>
                  </a:extLst>
                </a:gridCol>
                <a:gridCol w="1923856">
                  <a:extLst>
                    <a:ext uri="{9D8B030D-6E8A-4147-A177-3AD203B41FA5}">
                      <a16:colId xmlns:a16="http://schemas.microsoft.com/office/drawing/2014/main" val="2803635197"/>
                    </a:ext>
                  </a:extLst>
                </a:gridCol>
                <a:gridCol w="1923856">
                  <a:extLst>
                    <a:ext uri="{9D8B030D-6E8A-4147-A177-3AD203B41FA5}">
                      <a16:colId xmlns:a16="http://schemas.microsoft.com/office/drawing/2014/main" val="3978454403"/>
                    </a:ext>
                  </a:extLst>
                </a:gridCol>
              </a:tblGrid>
              <a:tr h="31309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Albertus Agung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Nguyen N. Hai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Nguyen V. Hoang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Chasing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Ambushing bonus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510922"/>
                  </a:ext>
                </a:extLst>
              </a:tr>
              <a:tr h="313090"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+mn-lt"/>
                        </a:rPr>
                        <a:t>Highest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2370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0626813"/>
                  </a:ext>
                </a:extLst>
              </a:tr>
              <a:tr h="31309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2</a:t>
                      </a:r>
                      <a:r>
                        <a:rPr lang="en-US" sz="1400" baseline="30000">
                          <a:latin typeface="+mn-lt"/>
                        </a:rPr>
                        <a:t>nd</a:t>
                      </a:r>
                      <a:endParaRPr lang="en-US" sz="140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2260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3958576"/>
                  </a:ext>
                </a:extLst>
              </a:tr>
              <a:tr h="31309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3</a:t>
                      </a:r>
                      <a:r>
                        <a:rPr lang="en-US" sz="1400" baseline="30000">
                          <a:latin typeface="+mn-lt"/>
                        </a:rPr>
                        <a:t>rd</a:t>
                      </a:r>
                      <a:r>
                        <a:rPr lang="en-US" sz="1400">
                          <a:latin typeface="+mn-lt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7109732"/>
                  </a:ext>
                </a:extLst>
              </a:tr>
              <a:tr h="31309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4</a:t>
                      </a:r>
                      <a:r>
                        <a:rPr lang="en-US" sz="1400" baseline="30000">
                          <a:latin typeface="+mn-lt"/>
                        </a:rPr>
                        <a:t>th</a:t>
                      </a:r>
                      <a:r>
                        <a:rPr lang="en-US" sz="1400">
                          <a:latin typeface="+mn-lt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2180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49797745"/>
                  </a:ext>
                </a:extLst>
              </a:tr>
              <a:tr h="31309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5</a:t>
                      </a:r>
                      <a:r>
                        <a:rPr lang="en-US" sz="1400" baseline="30000">
                          <a:latin typeface="+mn-lt"/>
                        </a:rPr>
                        <a:t>th</a:t>
                      </a:r>
                      <a:r>
                        <a:rPr lang="en-US" sz="1400">
                          <a:latin typeface="+mn-lt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2150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2344804"/>
                  </a:ext>
                </a:extLst>
              </a:tr>
              <a:tr h="31309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6</a:t>
                      </a:r>
                      <a:r>
                        <a:rPr lang="en-US" sz="1400" baseline="30000">
                          <a:latin typeface="+mn-lt"/>
                        </a:rPr>
                        <a:t>th</a:t>
                      </a:r>
                      <a:r>
                        <a:rPr lang="en-US" sz="1400">
                          <a:latin typeface="+mn-lt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1431891"/>
                  </a:ext>
                </a:extLst>
              </a:tr>
              <a:tr h="31309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7</a:t>
                      </a:r>
                      <a:r>
                        <a:rPr lang="en-US" sz="1400" baseline="30000">
                          <a:latin typeface="+mn-lt"/>
                        </a:rPr>
                        <a:t>th</a:t>
                      </a:r>
                      <a:r>
                        <a:rPr lang="en-US" sz="1400">
                          <a:latin typeface="+mn-lt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2040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0683690"/>
                  </a:ext>
                </a:extLst>
              </a:tr>
              <a:tr h="31309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8</a:t>
                      </a:r>
                      <a:r>
                        <a:rPr lang="en-US" sz="1400" baseline="30000">
                          <a:latin typeface="+mn-lt"/>
                        </a:rPr>
                        <a:t>th</a:t>
                      </a:r>
                      <a:r>
                        <a:rPr lang="en-US" sz="1400">
                          <a:latin typeface="+mn-lt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4547983"/>
                  </a:ext>
                </a:extLst>
              </a:tr>
              <a:tr h="31309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9</a:t>
                      </a:r>
                      <a:r>
                        <a:rPr lang="en-US" sz="1400" baseline="30000">
                          <a:latin typeface="+mn-lt"/>
                        </a:rPr>
                        <a:t>th</a:t>
                      </a:r>
                      <a:r>
                        <a:rPr lang="en-US" sz="1400">
                          <a:latin typeface="+mn-lt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1850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3177696"/>
                  </a:ext>
                </a:extLst>
              </a:tr>
              <a:tr h="31309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10</a:t>
                      </a:r>
                      <a:r>
                        <a:rPr lang="en-US" sz="1400" baseline="30000">
                          <a:latin typeface="+mn-lt"/>
                        </a:rPr>
                        <a:t>th</a:t>
                      </a:r>
                      <a:r>
                        <a:rPr lang="en-US" sz="1400">
                          <a:latin typeface="+mn-lt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0314511"/>
                  </a:ext>
                </a:extLst>
              </a:tr>
              <a:tr h="313090">
                <a:tc>
                  <a:txBody>
                    <a:bodyPr/>
                    <a:lstStyle/>
                    <a:p>
                      <a:pPr algn="ctr"/>
                      <a:r>
                        <a:rPr lang="en-US" sz="1400" b="1" i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  <a:endParaRPr lang="en-US" sz="1400" b="1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748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1869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>
                          <a:solidFill>
                            <a:schemeClr val="bg1"/>
                          </a:solidFill>
                          <a:effectLst/>
                          <a:latin typeface="+mn-lt"/>
                        </a:rPr>
                        <a:t>2233</a:t>
                      </a:r>
                    </a:p>
                  </a:txBody>
                  <a:tcPr marL="7620" marR="7620" marT="762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+mn-lt"/>
                        </a:rPr>
                        <a:t>2019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solidFill>
                            <a:schemeClr val="bg1"/>
                          </a:solidFill>
                          <a:latin typeface="+mn-lt"/>
                        </a:rPr>
                        <a:t>2094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9468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F1EB15-1D80-4930-A236-02A356C3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0987" y="1205802"/>
            <a:ext cx="10230026" cy="1346478"/>
          </a:xfrm>
        </p:spPr>
        <p:txBody>
          <a:bodyPr>
            <a:normAutofit/>
          </a:bodyPr>
          <a:lstStyle/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 sz="2000"/>
              <a:t>The results is lower than previous (especially chasing point and abushing bonus) because: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/>
              <a:t>Our Pacman usually lives longer than 1 minutes. It was counted as a game over, though it never died</a:t>
            </a:r>
          </a:p>
          <a:p>
            <a:pPr marL="630936" lvl="1" indent="-457200">
              <a:buFont typeface="+mj-lt"/>
              <a:buAutoNum type="arabicPeriod"/>
            </a:pPr>
            <a:r>
              <a:rPr lang="en-US"/>
              <a:t>Chasing point and abushing bonus only work after run out of pill. In this case we have never reached that state </a:t>
            </a:r>
            <a:r>
              <a:rPr lang="en-US">
                <a:sym typeface="Wingdings" panose="05000000000000000000" pitchFamily="2" charset="2"/>
              </a:rPr>
              <a:t> The scores here is just based on luck.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9964B5-EE6A-444C-913F-F48CDBF8D66A}"/>
              </a:ext>
            </a:extLst>
          </p:cNvPr>
          <p:cNvSpPr/>
          <p:nvPr/>
        </p:nvSpPr>
        <p:spPr>
          <a:xfrm>
            <a:off x="980987" y="1205802"/>
            <a:ext cx="10186885" cy="1225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782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8C5B9-CA20-4567-A485-0285201C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HIGHEST SCORE SCREENSHOT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3FD86F-4840-42FD-BBAB-111D024DC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918" t="17610" r="9193" b="19942"/>
          <a:stretch/>
        </p:blipFill>
        <p:spPr>
          <a:xfrm>
            <a:off x="2554298" y="2011178"/>
            <a:ext cx="7083404" cy="429818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2AEC3-81C8-467D-9C05-F44A5C8F5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49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EB0A2-7688-435A-87F6-30A9822A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member's contributions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74C70B7-AE43-4670-BBC5-A4D208E388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833163"/>
              </p:ext>
            </p:extLst>
          </p:nvPr>
        </p:nvGraphicFramePr>
        <p:xfrm>
          <a:off x="2402409" y="2436109"/>
          <a:ext cx="6963510" cy="26985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1755">
                  <a:extLst>
                    <a:ext uri="{9D8B030D-6E8A-4147-A177-3AD203B41FA5}">
                      <a16:colId xmlns:a16="http://schemas.microsoft.com/office/drawing/2014/main" val="1488480820"/>
                    </a:ext>
                  </a:extLst>
                </a:gridCol>
                <a:gridCol w="3481755">
                  <a:extLst>
                    <a:ext uri="{9D8B030D-6E8A-4147-A177-3AD203B41FA5}">
                      <a16:colId xmlns:a16="http://schemas.microsoft.com/office/drawing/2014/main" val="2562764794"/>
                    </a:ext>
                  </a:extLst>
                </a:gridCol>
              </a:tblGrid>
              <a:tr h="67464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Contribution percentage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9532009"/>
                  </a:ext>
                </a:extLst>
              </a:tr>
              <a:tr h="67464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Nguyen Viet Hoang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91991"/>
                  </a:ext>
                </a:extLst>
              </a:tr>
              <a:tr h="67464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Nguyen Ngoc Hai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8707172"/>
                  </a:ext>
                </a:extLst>
              </a:tr>
              <a:tr h="67464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Albertus Agung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08984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1DD2C-DB34-4464-8631-18270B3F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436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BEHAVIOuR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2</a:t>
            </a:fld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BE25DD6-087B-4228-8477-FA988413D67E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3393832" y="2818362"/>
            <a:ext cx="2702168" cy="933021"/>
          </a:xfrm>
          <a:prstGeom prst="line">
            <a:avLst/>
          </a:prstGeom>
          <a:ln w="381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705F694-004C-4263-B24F-DF7445E58A82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5257801" y="2818362"/>
            <a:ext cx="838199" cy="93302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FC18C8-8373-4EC5-AFC4-D3D6EF800673}"/>
              </a:ext>
            </a:extLst>
          </p:cNvPr>
          <p:cNvCxnSpPr>
            <a:stCxn id="7" idx="2"/>
            <a:endCxn id="10" idx="0"/>
          </p:cNvCxnSpPr>
          <p:nvPr/>
        </p:nvCxnSpPr>
        <p:spPr>
          <a:xfrm>
            <a:off x="6096000" y="2818362"/>
            <a:ext cx="1029119" cy="93972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829D5BD-87E9-412D-8B4D-B0A86BD6B951}"/>
              </a:ext>
            </a:extLst>
          </p:cNvPr>
          <p:cNvCxnSpPr>
            <a:stCxn id="7" idx="2"/>
            <a:endCxn id="11" idx="0"/>
          </p:cNvCxnSpPr>
          <p:nvPr/>
        </p:nvCxnSpPr>
        <p:spPr>
          <a:xfrm>
            <a:off x="6096000" y="2818362"/>
            <a:ext cx="2893088" cy="939721"/>
          </a:xfrm>
          <a:prstGeom prst="lin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C756B71-CFF0-4D0B-A0CE-825DAD4D14E2}"/>
              </a:ext>
            </a:extLst>
          </p:cNvPr>
          <p:cNvCxnSpPr>
            <a:stCxn id="7" idx="2"/>
            <a:endCxn id="12" idx="0"/>
          </p:cNvCxnSpPr>
          <p:nvPr/>
        </p:nvCxnSpPr>
        <p:spPr>
          <a:xfrm flipH="1">
            <a:off x="1526514" y="2818362"/>
            <a:ext cx="4569486" cy="933021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37F513-ECAA-48CB-9FB5-5D466B3E4A2C}"/>
              </a:ext>
            </a:extLst>
          </p:cNvPr>
          <p:cNvCxnSpPr>
            <a:stCxn id="7" idx="2"/>
            <a:endCxn id="13" idx="0"/>
          </p:cNvCxnSpPr>
          <p:nvPr/>
        </p:nvCxnSpPr>
        <p:spPr>
          <a:xfrm>
            <a:off x="6096000" y="2818362"/>
            <a:ext cx="4757057" cy="939721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470E373-57BC-4097-B3DE-6CB65D29651A}"/>
              </a:ext>
            </a:extLst>
          </p:cNvPr>
          <p:cNvSpPr/>
          <p:nvPr/>
        </p:nvSpPr>
        <p:spPr>
          <a:xfrm>
            <a:off x="5268685" y="2084832"/>
            <a:ext cx="1654629" cy="73353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Move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3FD6144-04C6-4F31-9A24-033A6AA76BE9}"/>
              </a:ext>
            </a:extLst>
          </p:cNvPr>
          <p:cNvCxnSpPr>
            <a:stCxn id="9" idx="2"/>
            <a:endCxn id="26" idx="0"/>
          </p:cNvCxnSpPr>
          <p:nvPr/>
        </p:nvCxnSpPr>
        <p:spPr>
          <a:xfrm flipH="1">
            <a:off x="4059534" y="4484913"/>
            <a:ext cx="1198267" cy="886123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1163664-9086-4265-9C21-89B60663C315}"/>
              </a:ext>
            </a:extLst>
          </p:cNvPr>
          <p:cNvSpPr/>
          <p:nvPr/>
        </p:nvSpPr>
        <p:spPr>
          <a:xfrm>
            <a:off x="2566517" y="3751383"/>
            <a:ext cx="1654629" cy="733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Eat pil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8DA600-F0B8-42F0-9464-46BBED563A63}"/>
              </a:ext>
            </a:extLst>
          </p:cNvPr>
          <p:cNvSpPr/>
          <p:nvPr/>
        </p:nvSpPr>
        <p:spPr>
          <a:xfrm>
            <a:off x="4430486" y="3751383"/>
            <a:ext cx="1654629" cy="733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Hide from monsters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B6CEAF-CCC5-4807-A11D-6FCBE6CD2714}"/>
              </a:ext>
            </a:extLst>
          </p:cNvPr>
          <p:cNvSpPr/>
          <p:nvPr/>
        </p:nvSpPr>
        <p:spPr>
          <a:xfrm>
            <a:off x="6297804" y="3758083"/>
            <a:ext cx="1654629" cy="733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Get bonus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6C289BC-1B15-4B9A-A98F-D2ECD9644C55}"/>
              </a:ext>
            </a:extLst>
          </p:cNvPr>
          <p:cNvSpPr/>
          <p:nvPr/>
        </p:nvSpPr>
        <p:spPr>
          <a:xfrm>
            <a:off x="8161773" y="3758083"/>
            <a:ext cx="1654629" cy="733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Hunt scared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C06125-E994-4AC8-AF34-DA0E510289EC}"/>
              </a:ext>
            </a:extLst>
          </p:cNvPr>
          <p:cNvSpPr/>
          <p:nvPr/>
        </p:nvSpPr>
        <p:spPr>
          <a:xfrm>
            <a:off x="699199" y="3751383"/>
            <a:ext cx="1654629" cy="733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Ambush pil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4906BA6-B456-4373-8EB9-DB468D7C882F}"/>
              </a:ext>
            </a:extLst>
          </p:cNvPr>
          <p:cNvSpPr/>
          <p:nvPr/>
        </p:nvSpPr>
        <p:spPr>
          <a:xfrm>
            <a:off x="10025742" y="3758083"/>
            <a:ext cx="1654629" cy="73353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Ambush bonus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BB9DC61-AD54-4F97-9681-3196EC9705F7}"/>
              </a:ext>
            </a:extLst>
          </p:cNvPr>
          <p:cNvCxnSpPr>
            <a:stCxn id="9" idx="2"/>
            <a:endCxn id="27" idx="0"/>
          </p:cNvCxnSpPr>
          <p:nvPr/>
        </p:nvCxnSpPr>
        <p:spPr>
          <a:xfrm>
            <a:off x="5257801" y="4484913"/>
            <a:ext cx="1122065" cy="88612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88AC395-AF50-4272-AC70-758EDF6E34FB}"/>
              </a:ext>
            </a:extLst>
          </p:cNvPr>
          <p:cNvSpPr/>
          <p:nvPr/>
        </p:nvSpPr>
        <p:spPr>
          <a:xfrm>
            <a:off x="3045069" y="5371036"/>
            <a:ext cx="2028930" cy="7335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Run away from 2 closest monsters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2E2CED8-8114-4722-AA31-1992FA75BCD6}"/>
              </a:ext>
            </a:extLst>
          </p:cNvPr>
          <p:cNvSpPr/>
          <p:nvPr/>
        </p:nvSpPr>
        <p:spPr>
          <a:xfrm>
            <a:off x="5365401" y="5371036"/>
            <a:ext cx="2028930" cy="73353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Run away from closest monster</a:t>
            </a:r>
          </a:p>
        </p:txBody>
      </p:sp>
      <p:sp>
        <p:nvSpPr>
          <p:cNvPr id="32" name="Flowchart: Preparation 31">
            <a:extLst>
              <a:ext uri="{FF2B5EF4-FFF2-40B4-BE49-F238E27FC236}">
                <a16:creationId xmlns:a16="http://schemas.microsoft.com/office/drawing/2014/main" id="{9B80DB99-5A3B-454F-A0C6-8489F6CFA101}"/>
              </a:ext>
            </a:extLst>
          </p:cNvPr>
          <p:cNvSpPr/>
          <p:nvPr/>
        </p:nvSpPr>
        <p:spPr>
          <a:xfrm>
            <a:off x="8380325" y="3205423"/>
            <a:ext cx="2688354" cy="328035"/>
          </a:xfrm>
          <a:prstGeom prst="flowChartPreparation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When there is no pil</a:t>
            </a:r>
          </a:p>
        </p:txBody>
      </p:sp>
    </p:spTree>
    <p:extLst>
      <p:ext uri="{BB962C8B-B14F-4D97-AF65-F5344CB8AC3E}">
        <p14:creationId xmlns:p14="http://schemas.microsoft.com/office/powerpoint/2010/main" val="1281555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3169D-1EBF-4FF3-87D3-FF43D1255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A*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8D9A6-F4B3-4C01-B75C-9B17969A0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12F3FF-74ED-4462-9482-220C7D636909}"/>
              </a:ext>
            </a:extLst>
          </p:cNvPr>
          <p:cNvGrpSpPr/>
          <p:nvPr/>
        </p:nvGrpSpPr>
        <p:grpSpPr>
          <a:xfrm>
            <a:off x="5681472" y="510159"/>
            <a:ext cx="5486400" cy="5762625"/>
            <a:chOff x="5563437" y="728506"/>
            <a:chExt cx="5486400" cy="576262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2CF04E8-F149-47AB-A146-8FBA00B63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63437" y="728506"/>
              <a:ext cx="5486400" cy="576262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0BFFAD8-23D1-47C5-BEC1-234AD81BEC48}"/>
                </a:ext>
              </a:extLst>
            </p:cNvPr>
            <p:cNvSpPr/>
            <p:nvPr/>
          </p:nvSpPr>
          <p:spPr>
            <a:xfrm>
              <a:off x="7029729" y="5721292"/>
              <a:ext cx="381837" cy="38183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DAAC87-B910-44F1-B5BF-AA4C81FAE6F3}"/>
                </a:ext>
              </a:extLst>
            </p:cNvPr>
            <p:cNvCxnSpPr>
              <a:cxnSpLocks/>
            </p:cNvCxnSpPr>
            <p:nvPr/>
          </p:nvCxnSpPr>
          <p:spPr>
            <a:xfrm>
              <a:off x="7220647" y="5905941"/>
              <a:ext cx="108599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4A7B53D0-A592-4A42-9B7E-D654E07A8E5B}"/>
                </a:ext>
              </a:extLst>
            </p:cNvPr>
            <p:cNvCxnSpPr/>
            <p:nvPr/>
          </p:nvCxnSpPr>
          <p:spPr>
            <a:xfrm rot="5400000">
              <a:off x="6443959" y="3915892"/>
              <a:ext cx="1155560" cy="397816"/>
            </a:xfrm>
            <a:prstGeom prst="bentConnector3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0D4031B0-BB26-4767-BCB2-67B163E5EA36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411602" y="5096895"/>
              <a:ext cx="1220275" cy="397816"/>
            </a:xfrm>
            <a:prstGeom prst="bentConnector3">
              <a:avLst>
                <a:gd name="adj1" fmla="val 40942"/>
              </a:avLst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D718C59-92E1-48A9-9101-5E4E9B7C4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987709" cy="402336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A* pathfinding algorithm is used to find a shortest way to an object</a:t>
            </a:r>
          </a:p>
          <a:p>
            <a:pPr marL="0" indent="0">
              <a:buNone/>
            </a:pPr>
            <a:r>
              <a:rPr lang="en-US" sz="2000"/>
              <a:t>      Current node</a:t>
            </a:r>
          </a:p>
          <a:p>
            <a:pPr marL="0" indent="0">
              <a:buNone/>
            </a:pPr>
            <a:r>
              <a:rPr lang="en-US" sz="2000"/>
              <a:t>      (G) The distance beetween current node and start node</a:t>
            </a:r>
          </a:p>
          <a:p>
            <a:pPr marL="0" indent="0">
              <a:buNone/>
            </a:pPr>
            <a:r>
              <a:rPr lang="en-US" sz="2000"/>
              <a:t>      (H) The distance from the current node to the end node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400"/>
              <a:t>F (total cost) = G + 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/>
          </a:p>
          <a:p>
            <a:pPr marL="637286" lvl="1" indent="-46355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A47E99-F3F9-4410-8202-3FC240EE116E}"/>
              </a:ext>
            </a:extLst>
          </p:cNvPr>
          <p:cNvSpPr/>
          <p:nvPr/>
        </p:nvSpPr>
        <p:spPr>
          <a:xfrm>
            <a:off x="920295" y="3418899"/>
            <a:ext cx="381837" cy="3818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E651AB-BAB4-485B-BCF3-F38A32B1582F}"/>
              </a:ext>
            </a:extLst>
          </p:cNvPr>
          <p:cNvCxnSpPr>
            <a:cxnSpLocks/>
          </p:cNvCxnSpPr>
          <p:nvPr/>
        </p:nvCxnSpPr>
        <p:spPr>
          <a:xfrm>
            <a:off x="247091" y="4114800"/>
            <a:ext cx="108599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C31920-E2A6-47BC-9407-570826500469}"/>
              </a:ext>
            </a:extLst>
          </p:cNvPr>
          <p:cNvCxnSpPr>
            <a:cxnSpLocks/>
          </p:cNvCxnSpPr>
          <p:nvPr/>
        </p:nvCxnSpPr>
        <p:spPr>
          <a:xfrm>
            <a:off x="216142" y="4844980"/>
            <a:ext cx="108599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0961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204AB44-E45D-4E2D-A13A-15BC630BCB6A}"/>
              </a:ext>
            </a:extLst>
          </p:cNvPr>
          <p:cNvGrpSpPr/>
          <p:nvPr/>
        </p:nvGrpSpPr>
        <p:grpSpPr>
          <a:xfrm>
            <a:off x="5681472" y="510159"/>
            <a:ext cx="5486400" cy="5762625"/>
            <a:chOff x="5681472" y="510159"/>
            <a:chExt cx="5486400" cy="576262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DBE5F2-69D6-4B42-A1AF-EA7501D87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1472" y="510159"/>
              <a:ext cx="5486400" cy="576262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9F05E4B-D080-4C37-97FE-5D148ABBD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43697" y="4116705"/>
              <a:ext cx="361950" cy="361950"/>
            </a:xfrm>
            <a:prstGeom prst="rect">
              <a:avLst/>
            </a:prstGeom>
          </p:spPr>
        </p:pic>
      </p:grp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3375B793-892C-481B-9529-E2913310EFC9}"/>
              </a:ext>
            </a:extLst>
          </p:cNvPr>
          <p:cNvCxnSpPr>
            <a:cxnSpLocks/>
          </p:cNvCxnSpPr>
          <p:nvPr/>
        </p:nvCxnSpPr>
        <p:spPr>
          <a:xfrm>
            <a:off x="7375490" y="2944167"/>
            <a:ext cx="1230157" cy="622998"/>
          </a:xfrm>
          <a:prstGeom prst="bentConnector3">
            <a:avLst>
              <a:gd name="adj1" fmla="val 84307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19EC3CA-2D5E-44BB-AFD9-E44DE2A6D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A*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0AFA8-BD53-48CB-AD2D-9F3CD5A2A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979951" cy="4023360"/>
          </a:xfrm>
        </p:spPr>
        <p:txBody>
          <a:bodyPr/>
          <a:lstStyle/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/>
              <a:t>Calculate the distance to 5 objects</a:t>
            </a:r>
          </a:p>
          <a:p>
            <a:pPr marL="515049" lvl="1" indent="-341313">
              <a:buFont typeface="Arial" panose="020B0604020202020204" pitchFamily="34" charset="0"/>
              <a:buChar char="•"/>
            </a:pPr>
            <a:r>
              <a:rPr lang="en-US"/>
              <a:t>Closest monster</a:t>
            </a:r>
          </a:p>
          <a:p>
            <a:pPr marL="515049" lvl="1" indent="-341313">
              <a:buFont typeface="Arial" panose="020B0604020202020204" pitchFamily="34" charset="0"/>
              <a:buChar char="•"/>
            </a:pP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closest monster</a:t>
            </a:r>
          </a:p>
          <a:p>
            <a:pPr marL="515049" lvl="1" indent="-341313">
              <a:buFont typeface="Arial" panose="020B0604020202020204" pitchFamily="34" charset="0"/>
              <a:buChar char="•"/>
            </a:pPr>
            <a:r>
              <a:rPr lang="en-US"/>
              <a:t>Closest scared</a:t>
            </a:r>
          </a:p>
          <a:p>
            <a:pPr marL="515049" lvl="1" indent="-341313">
              <a:buFont typeface="Arial" panose="020B0604020202020204" pitchFamily="34" charset="0"/>
              <a:buChar char="•"/>
            </a:pPr>
            <a:r>
              <a:rPr lang="en-US"/>
              <a:t>Closest pill</a:t>
            </a:r>
          </a:p>
          <a:p>
            <a:pPr marL="515049" lvl="1" indent="-341313">
              <a:buFont typeface="Arial" panose="020B0604020202020204" pitchFamily="34" charset="0"/>
              <a:buChar char="•"/>
            </a:pPr>
            <a:r>
              <a:rPr lang="en-US"/>
              <a:t>Closest bonus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7369D-C484-4786-8929-B63B8834D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4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6F37604-1E75-4D4C-A3FC-5BFCE861967A}"/>
              </a:ext>
            </a:extLst>
          </p:cNvPr>
          <p:cNvCxnSpPr/>
          <p:nvPr/>
        </p:nvCxnSpPr>
        <p:spPr>
          <a:xfrm>
            <a:off x="7375490" y="2853732"/>
            <a:ext cx="187904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7005DA25-10A5-4631-A79B-74D5651E242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75490" y="2381457"/>
            <a:ext cx="693336" cy="381839"/>
          </a:xfrm>
          <a:prstGeom prst="bentConnector3">
            <a:avLst>
              <a:gd name="adj1" fmla="val 725"/>
            </a:avLst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E785BCF-2484-452F-B920-826AE7A526D4}"/>
              </a:ext>
            </a:extLst>
          </p:cNvPr>
          <p:cNvCxnSpPr>
            <a:cxnSpLocks/>
          </p:cNvCxnSpPr>
          <p:nvPr/>
        </p:nvCxnSpPr>
        <p:spPr>
          <a:xfrm rot="5400000">
            <a:off x="5637128" y="3426490"/>
            <a:ext cx="2130248" cy="984737"/>
          </a:xfrm>
          <a:prstGeom prst="bentConnector3">
            <a:avLst>
              <a:gd name="adj1" fmla="val 17453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8211893-8300-42D1-9215-3CD8C4F41E4B}"/>
              </a:ext>
            </a:extLst>
          </p:cNvPr>
          <p:cNvCxnSpPr>
            <a:cxnSpLocks/>
          </p:cNvCxnSpPr>
          <p:nvPr/>
        </p:nvCxnSpPr>
        <p:spPr>
          <a:xfrm rot="5400000">
            <a:off x="6104373" y="3793253"/>
            <a:ext cx="2039816" cy="341644"/>
          </a:xfrm>
          <a:prstGeom prst="bentConnector3">
            <a:avLst/>
          </a:prstGeom>
          <a:ln w="38100">
            <a:solidFill>
              <a:srgbClr val="D00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AC2030C-5C97-4362-AAF6-D65AA2A59124}"/>
              </a:ext>
            </a:extLst>
          </p:cNvPr>
          <p:cNvCxnSpPr/>
          <p:nvPr/>
        </p:nvCxnSpPr>
        <p:spPr>
          <a:xfrm rot="5400000">
            <a:off x="7697037" y="4300695"/>
            <a:ext cx="683288" cy="683288"/>
          </a:xfrm>
          <a:prstGeom prst="bentConnector3">
            <a:avLst/>
          </a:prstGeom>
          <a:ln w="38100">
            <a:solidFill>
              <a:srgbClr val="D00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231671-5437-4AF2-8CC8-7A8A197AC43A}"/>
              </a:ext>
            </a:extLst>
          </p:cNvPr>
          <p:cNvCxnSpPr/>
          <p:nvPr/>
        </p:nvCxnSpPr>
        <p:spPr>
          <a:xfrm>
            <a:off x="6933363" y="4983983"/>
            <a:ext cx="763674" cy="0"/>
          </a:xfrm>
          <a:prstGeom prst="line">
            <a:avLst/>
          </a:prstGeom>
          <a:ln w="38100">
            <a:solidFill>
              <a:srgbClr val="D00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557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752E-B11D-455B-A6E1-607D4829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Ambush &amp; EaT PIL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23281-234C-4491-A30A-36DC17F3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2E6B35-705F-4906-9FE4-657E89E45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572" y="510159"/>
            <a:ext cx="5448300" cy="576262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5384A3B-3FD6-41FA-878F-70539AA41DFA}"/>
              </a:ext>
            </a:extLst>
          </p:cNvPr>
          <p:cNvCxnSpPr>
            <a:cxnSpLocks/>
          </p:cNvCxnSpPr>
          <p:nvPr/>
        </p:nvCxnSpPr>
        <p:spPr>
          <a:xfrm>
            <a:off x="10631156" y="1276141"/>
            <a:ext cx="0" cy="502417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FCB083-D64B-4E56-88AC-3C9A190A28AB}"/>
              </a:ext>
            </a:extLst>
          </p:cNvPr>
          <p:cNvCxnSpPr>
            <a:cxnSpLocks/>
          </p:cNvCxnSpPr>
          <p:nvPr/>
        </p:nvCxnSpPr>
        <p:spPr>
          <a:xfrm>
            <a:off x="6251749" y="1276141"/>
            <a:ext cx="0" cy="502417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937897-05E0-4317-9293-7D5B8B54EE21}"/>
              </a:ext>
            </a:extLst>
          </p:cNvPr>
          <p:cNvCxnSpPr>
            <a:cxnSpLocks/>
          </p:cNvCxnSpPr>
          <p:nvPr/>
        </p:nvCxnSpPr>
        <p:spPr>
          <a:xfrm>
            <a:off x="10631156" y="4262176"/>
            <a:ext cx="0" cy="502417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EE648E-F514-444A-956A-8663B5B6F1A4}"/>
              </a:ext>
            </a:extLst>
          </p:cNvPr>
          <p:cNvCxnSpPr>
            <a:cxnSpLocks/>
          </p:cNvCxnSpPr>
          <p:nvPr/>
        </p:nvCxnSpPr>
        <p:spPr>
          <a:xfrm>
            <a:off x="10631156" y="5256963"/>
            <a:ext cx="0" cy="502417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810F18-FF39-4DE8-930A-23FB12DB5630}"/>
              </a:ext>
            </a:extLst>
          </p:cNvPr>
          <p:cNvCxnSpPr>
            <a:cxnSpLocks/>
          </p:cNvCxnSpPr>
          <p:nvPr/>
        </p:nvCxnSpPr>
        <p:spPr>
          <a:xfrm>
            <a:off x="10631156" y="2363038"/>
            <a:ext cx="0" cy="502417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50C7CB-1DD4-4BE1-8E30-440898581C23}"/>
              </a:ext>
            </a:extLst>
          </p:cNvPr>
          <p:cNvCxnSpPr>
            <a:cxnSpLocks/>
          </p:cNvCxnSpPr>
          <p:nvPr/>
        </p:nvCxnSpPr>
        <p:spPr>
          <a:xfrm>
            <a:off x="6253424" y="2363038"/>
            <a:ext cx="0" cy="502417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516A3BA-86B9-4CF2-9199-C77DADD56E97}"/>
              </a:ext>
            </a:extLst>
          </p:cNvPr>
          <p:cNvCxnSpPr>
            <a:cxnSpLocks/>
          </p:cNvCxnSpPr>
          <p:nvPr/>
        </p:nvCxnSpPr>
        <p:spPr>
          <a:xfrm>
            <a:off x="6251749" y="4181790"/>
            <a:ext cx="0" cy="502417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31C0D36-30B0-4680-BF6A-A69AE34F5ACE}"/>
              </a:ext>
            </a:extLst>
          </p:cNvPr>
          <p:cNvCxnSpPr>
            <a:cxnSpLocks/>
          </p:cNvCxnSpPr>
          <p:nvPr/>
        </p:nvCxnSpPr>
        <p:spPr>
          <a:xfrm>
            <a:off x="6251749" y="5256963"/>
            <a:ext cx="0" cy="502417"/>
          </a:xfrm>
          <a:prstGeom prst="straightConnector1">
            <a:avLst/>
          </a:prstGeom>
          <a:ln w="38100">
            <a:solidFill>
              <a:srgbClr val="00B0F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146711F-41C6-4E59-B633-05C0940AB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979951" cy="4023360"/>
          </a:xfrm>
        </p:spPr>
        <p:txBody>
          <a:bodyPr/>
          <a:lstStyle/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/>
              <a:t>Do the following step</a:t>
            </a:r>
          </a:p>
          <a:p>
            <a:pPr marL="516636" lvl="1" indent="-342900">
              <a:buFont typeface="+mj-lt"/>
              <a:buAutoNum type="arabicPeriod"/>
            </a:pPr>
            <a:r>
              <a:rPr lang="en-US"/>
              <a:t>Go to closest pill as soon as posible</a:t>
            </a:r>
          </a:p>
          <a:p>
            <a:pPr marL="516636" lvl="1" indent="-342900">
              <a:buFont typeface="+mj-lt"/>
              <a:buAutoNum type="arabicPeriod"/>
            </a:pPr>
            <a:r>
              <a:rPr lang="en-US"/>
              <a:t>Do not eat the pil immediately</a:t>
            </a:r>
          </a:p>
          <a:p>
            <a:pPr marL="516636" lvl="1" indent="-342900">
              <a:buFont typeface="+mj-lt"/>
              <a:buAutoNum type="arabicPeriod"/>
            </a:pPr>
            <a:r>
              <a:rPr lang="en-US"/>
              <a:t>Move around the pill and wait for monster to come closer</a:t>
            </a:r>
          </a:p>
          <a:p>
            <a:pPr marL="516636" lvl="1" indent="-342900">
              <a:buFont typeface="+mj-lt"/>
              <a:buAutoNum type="arabicPeriod"/>
            </a:pPr>
            <a:r>
              <a:rPr lang="en-US"/>
              <a:t>Eat pil when distance to monster ≤ threshold</a:t>
            </a:r>
          </a:p>
          <a:p>
            <a:pPr marL="516636" lvl="1" indent="-342900">
              <a:buFont typeface="+mj-lt"/>
              <a:buAutoNum type="arabicPeriod"/>
            </a:pPr>
            <a:endParaRPr lang="en-US"/>
          </a:p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/>
              <a:t>This strategy helps increase the score when hunting scareds</a:t>
            </a:r>
          </a:p>
        </p:txBody>
      </p:sp>
    </p:spTree>
    <p:extLst>
      <p:ext uri="{BB962C8B-B14F-4D97-AF65-F5344CB8AC3E}">
        <p14:creationId xmlns:p14="http://schemas.microsoft.com/office/powerpoint/2010/main" val="1272646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752E-B11D-455B-A6E1-607D4829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Hide FROM MONSTERS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23281-234C-4491-A30A-36DC17F33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D146711F-41C6-4E59-B633-05C0940AB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3979951" cy="1508313"/>
          </a:xfrm>
        </p:spPr>
        <p:txBody>
          <a:bodyPr/>
          <a:lstStyle/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/>
              <a:t>When distance to closest monster less than or equal a threshold </a:t>
            </a:r>
            <a:r>
              <a:rPr lang="en-US">
                <a:sym typeface="Wingdings" panose="05000000000000000000" pitchFamily="2" charset="2"/>
              </a:rPr>
              <a:t> Control Pacman to hide from monsters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6BF4A6-60A5-4B4D-A42D-8BD64B610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0997" y="500634"/>
            <a:ext cx="5476875" cy="5772150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9394A7F8-FE90-485D-8FC5-BD937B707037}"/>
              </a:ext>
            </a:extLst>
          </p:cNvPr>
          <p:cNvSpPr/>
          <p:nvPr/>
        </p:nvSpPr>
        <p:spPr>
          <a:xfrm>
            <a:off x="10427491" y="4539995"/>
            <a:ext cx="316709" cy="391886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EDBD9041-C00F-48A4-A5A5-187A13957646}"/>
              </a:ext>
            </a:extLst>
          </p:cNvPr>
          <p:cNvSpPr/>
          <p:nvPr/>
        </p:nvSpPr>
        <p:spPr>
          <a:xfrm rot="10800000">
            <a:off x="10427491" y="3590979"/>
            <a:ext cx="316709" cy="391886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C1CA4452-1898-4297-8E55-0538487276A2}"/>
              </a:ext>
            </a:extLst>
          </p:cNvPr>
          <p:cNvSpPr/>
          <p:nvPr/>
        </p:nvSpPr>
        <p:spPr>
          <a:xfrm rot="5400000">
            <a:off x="9924793" y="4101737"/>
            <a:ext cx="316709" cy="391886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25E3955C-61B0-4369-BB87-2693917BF848}"/>
              </a:ext>
            </a:extLst>
          </p:cNvPr>
          <p:cNvSpPr/>
          <p:nvPr/>
        </p:nvSpPr>
        <p:spPr>
          <a:xfrm rot="16200000">
            <a:off x="972171" y="3756725"/>
            <a:ext cx="316709" cy="391886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D7E1DB-A540-4E78-BF1A-CC9C5D085CC7}"/>
              </a:ext>
            </a:extLst>
          </p:cNvPr>
          <p:cNvSpPr txBox="1"/>
          <p:nvPr/>
        </p:nvSpPr>
        <p:spPr>
          <a:xfrm>
            <a:off x="1483945" y="3660009"/>
            <a:ext cx="3677610" cy="14277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/>
              <a:t>Direction to closest monster</a:t>
            </a:r>
          </a:p>
          <a:p>
            <a:pPr>
              <a:lnSpc>
                <a:spcPct val="150000"/>
              </a:lnSpc>
            </a:pPr>
            <a:r>
              <a:rPr lang="en-US" sz="2000"/>
              <a:t>Direction to second closest monster</a:t>
            </a:r>
          </a:p>
          <a:p>
            <a:pPr>
              <a:lnSpc>
                <a:spcPct val="150000"/>
              </a:lnSpc>
            </a:pPr>
            <a:r>
              <a:rPr lang="en-US" sz="2000"/>
              <a:t>Other direction</a:t>
            </a: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D8431BF2-A2FD-4DBE-ACDD-E1ABA072EB76}"/>
              </a:ext>
            </a:extLst>
          </p:cNvPr>
          <p:cNvSpPr/>
          <p:nvPr/>
        </p:nvSpPr>
        <p:spPr>
          <a:xfrm rot="16200000">
            <a:off x="972171" y="4220459"/>
            <a:ext cx="316709" cy="391886"/>
          </a:xfrm>
          <a:prstGeom prst="downArrow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E012B80A-7F3F-42A8-8019-0B900B42AF1E}"/>
              </a:ext>
            </a:extLst>
          </p:cNvPr>
          <p:cNvSpPr/>
          <p:nvPr/>
        </p:nvSpPr>
        <p:spPr>
          <a:xfrm rot="16200000">
            <a:off x="992093" y="4698349"/>
            <a:ext cx="316709" cy="391886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F928F142-E088-46D6-B060-6CC91FE9C1C9}"/>
              </a:ext>
            </a:extLst>
          </p:cNvPr>
          <p:cNvSpPr txBox="1">
            <a:spLocks/>
          </p:cNvSpPr>
          <p:nvPr/>
        </p:nvSpPr>
        <p:spPr>
          <a:xfrm>
            <a:off x="954504" y="5258563"/>
            <a:ext cx="4431238" cy="1508313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/>
              <a:t>Try to run aways from 2 closest monster</a:t>
            </a:r>
          </a:p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If there is no way to avoid both of them  Hide from closest one</a:t>
            </a:r>
          </a:p>
        </p:txBody>
      </p:sp>
    </p:spTree>
    <p:extLst>
      <p:ext uri="{BB962C8B-B14F-4D97-AF65-F5344CB8AC3E}">
        <p14:creationId xmlns:p14="http://schemas.microsoft.com/office/powerpoint/2010/main" val="2031683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DDF9-5298-446C-A97C-71540F21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676394" cy="1499616"/>
          </a:xfrm>
        </p:spPr>
        <p:txBody>
          <a:bodyPr/>
          <a:lstStyle/>
          <a:p>
            <a:r>
              <a:rPr lang="en-US"/>
              <a:t>GET BONUS </a:t>
            </a:r>
            <a:br>
              <a:rPr lang="en-US"/>
            </a:br>
            <a:r>
              <a:rPr lang="en-US"/>
              <a:t>&amp; HUNT SCARED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EF-6BD0-4095-93C2-8AB2EF60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3165230"/>
            <a:ext cx="4241208" cy="3144129"/>
          </a:xfrm>
        </p:spPr>
        <p:txBody>
          <a:bodyPr/>
          <a:lstStyle/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/>
              <a:t>Getting bonus and hunting scared share the same priority</a:t>
            </a:r>
          </a:p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/>
              <a:t>Eat closest scared or bonus when they are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710EE-EA77-4B05-A98B-9EB3C2BA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18290D-5320-4B90-B6A4-727C6DA7C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0522" y="547687"/>
            <a:ext cx="5467350" cy="5762625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F88DF3-A082-4B29-899F-E5DF91BD4DC3}"/>
              </a:ext>
            </a:extLst>
          </p:cNvPr>
          <p:cNvCxnSpPr/>
          <p:nvPr/>
        </p:nvCxnSpPr>
        <p:spPr>
          <a:xfrm>
            <a:off x="6290268" y="3255666"/>
            <a:ext cx="0" cy="10249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EBC74A91-2D6B-4C45-83E9-EDE2057B919A}"/>
              </a:ext>
            </a:extLst>
          </p:cNvPr>
          <p:cNvCxnSpPr/>
          <p:nvPr/>
        </p:nvCxnSpPr>
        <p:spPr>
          <a:xfrm>
            <a:off x="6260123" y="4330840"/>
            <a:ext cx="1457011" cy="693336"/>
          </a:xfrm>
          <a:prstGeom prst="bentConnector3">
            <a:avLst/>
          </a:prstGeom>
          <a:ln w="38100">
            <a:solidFill>
              <a:srgbClr val="D00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AD5A400-FE93-41C5-86F8-B19FF598F006}"/>
              </a:ext>
            </a:extLst>
          </p:cNvPr>
          <p:cNvCxnSpPr/>
          <p:nvPr/>
        </p:nvCxnSpPr>
        <p:spPr>
          <a:xfrm rot="5400000">
            <a:off x="7697038" y="4300694"/>
            <a:ext cx="773723" cy="733531"/>
          </a:xfrm>
          <a:prstGeom prst="bentConnector3">
            <a:avLst/>
          </a:prstGeom>
          <a:ln w="38100">
            <a:solidFill>
              <a:srgbClr val="D000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1105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DDF9-5298-446C-A97C-71540F211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676394" cy="1499616"/>
          </a:xfrm>
        </p:spPr>
        <p:txBody>
          <a:bodyPr/>
          <a:lstStyle/>
          <a:p>
            <a:r>
              <a:rPr lang="en-US"/>
              <a:t>AMBUSH BONUS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5A8BEF-6BD0-4095-93C2-8AB2EF600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70928"/>
            <a:ext cx="4241208" cy="4038432"/>
          </a:xfrm>
        </p:spPr>
        <p:txBody>
          <a:bodyPr/>
          <a:lstStyle/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/>
              <a:t>When there is no any bonus the ways is:</a:t>
            </a:r>
          </a:p>
          <a:p>
            <a:pPr marL="515049" lvl="1" indent="-341313">
              <a:buFont typeface="Arial" panose="020B0604020202020204" pitchFamily="34" charset="0"/>
              <a:buChar char="•"/>
            </a:pPr>
            <a:r>
              <a:rPr lang="en-US"/>
              <a:t>Ambush bonus: move around bonus area (yellow arrow)</a:t>
            </a:r>
          </a:p>
          <a:p>
            <a:pPr marL="515049" lvl="1" indent="-341313">
              <a:buFont typeface="Arial" panose="020B0604020202020204" pitchFamily="34" charset="0"/>
              <a:buChar char="•"/>
            </a:pPr>
            <a:r>
              <a:rPr lang="en-US"/>
              <a:t>Chasing the point: try to eat more point</a:t>
            </a:r>
          </a:p>
          <a:p>
            <a:pPr marL="341313" indent="-341313">
              <a:buFont typeface="Arial" panose="020B0604020202020204" pitchFamily="34" charset="0"/>
              <a:buChar char="•"/>
            </a:pPr>
            <a:r>
              <a:rPr lang="en-US"/>
              <a:t>In our algorithm, we choose ambush bonus strategy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710EE-EA77-4B05-A98B-9EB3C2BA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41B904D-B1F7-410C-9387-8260758F76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421" y="547687"/>
            <a:ext cx="5505450" cy="57626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31634C7-7A6A-46B8-B208-5A106F33E9C5}"/>
              </a:ext>
            </a:extLst>
          </p:cNvPr>
          <p:cNvCxnSpPr>
            <a:cxnSpLocks/>
          </p:cNvCxnSpPr>
          <p:nvPr/>
        </p:nvCxnSpPr>
        <p:spPr>
          <a:xfrm>
            <a:off x="8390374" y="4170065"/>
            <a:ext cx="0" cy="562709"/>
          </a:xfrm>
          <a:prstGeom prst="straightConnector1">
            <a:avLst/>
          </a:prstGeom>
          <a:ln w="57150">
            <a:solidFill>
              <a:srgbClr val="FFFF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3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BC75B-816D-4A9D-9AAF-D5F8BF874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SCORES (in </a:t>
            </a:r>
            <a:r>
              <a:rPr lang="en-US" cap="none">
                <a:solidFill>
                  <a:srgbClr val="00B0F0"/>
                </a:solidFill>
              </a:rPr>
              <a:t>PetitAdvRTPacmanAI</a:t>
            </a:r>
            <a:r>
              <a:rPr lang="en-US"/>
              <a:t> SCRIPT)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7E98C-62F5-415B-A7EF-8BB3A864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77C108-A778-405B-8B4B-700FDFE04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53557"/>
              </p:ext>
            </p:extLst>
          </p:nvPr>
        </p:nvGraphicFramePr>
        <p:xfrm>
          <a:off x="755857" y="1859280"/>
          <a:ext cx="10689215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895">
                  <a:extLst>
                    <a:ext uri="{9D8B030D-6E8A-4147-A177-3AD203B41FA5}">
                      <a16:colId xmlns:a16="http://schemas.microsoft.com/office/drawing/2014/main" val="1579348450"/>
                    </a:ext>
                  </a:extLst>
                </a:gridCol>
                <a:gridCol w="1925264">
                  <a:extLst>
                    <a:ext uri="{9D8B030D-6E8A-4147-A177-3AD203B41FA5}">
                      <a16:colId xmlns:a16="http://schemas.microsoft.com/office/drawing/2014/main" val="3622207547"/>
                    </a:ext>
                  </a:extLst>
                </a:gridCol>
                <a:gridCol w="1925264">
                  <a:extLst>
                    <a:ext uri="{9D8B030D-6E8A-4147-A177-3AD203B41FA5}">
                      <a16:colId xmlns:a16="http://schemas.microsoft.com/office/drawing/2014/main" val="3298075382"/>
                    </a:ext>
                  </a:extLst>
                </a:gridCol>
                <a:gridCol w="1925264">
                  <a:extLst>
                    <a:ext uri="{9D8B030D-6E8A-4147-A177-3AD203B41FA5}">
                      <a16:colId xmlns:a16="http://schemas.microsoft.com/office/drawing/2014/main" val="3588932519"/>
                    </a:ext>
                  </a:extLst>
                </a:gridCol>
                <a:gridCol w="1925264">
                  <a:extLst>
                    <a:ext uri="{9D8B030D-6E8A-4147-A177-3AD203B41FA5}">
                      <a16:colId xmlns:a16="http://schemas.microsoft.com/office/drawing/2014/main" val="2803635197"/>
                    </a:ext>
                  </a:extLst>
                </a:gridCol>
                <a:gridCol w="1925264">
                  <a:extLst>
                    <a:ext uri="{9D8B030D-6E8A-4147-A177-3AD203B41FA5}">
                      <a16:colId xmlns:a16="http://schemas.microsoft.com/office/drawing/2014/main" val="3978454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Albertus Agung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Nguyen N. Hai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Nguyen V. Hoang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Chasing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Ambushing bonus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651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Highest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1130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2280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3030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FF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3720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42062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  <a:r>
                        <a:rPr lang="en-US" baseline="30000"/>
                        <a:t>nd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1060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2190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2750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2860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3260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903958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  <a:r>
                        <a:rPr lang="en-US" baseline="30000"/>
                        <a:t>rd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2190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2700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3220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07109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860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2060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2640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2670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3060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49797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740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1850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2630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3050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82344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710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1790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2370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2700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071431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7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710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1760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2340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2310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2230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8068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8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580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1760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2310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2210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2220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045479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9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500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1650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2240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2210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13177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  <a:r>
                        <a:rPr lang="en-US" baseline="30000"/>
                        <a:t>th</a:t>
                      </a:r>
                      <a:r>
                        <a:rPr lang="en-US"/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330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Segoe UI" panose="020B0502040204020203" pitchFamily="34" charset="0"/>
                        </a:rPr>
                        <a:t>1600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2150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1970</a:t>
                      </a: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cs typeface="Times New Roman" panose="02020603050405020304" pitchFamily="18" charset="0"/>
                        </a:rPr>
                        <a:t>2030</a:t>
                      </a: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110314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kern="120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Average</a:t>
                      </a:r>
                      <a:endParaRPr lang="en-US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b="1">
                          <a:solidFill>
                            <a:schemeClr val="bg1"/>
                          </a:solidFill>
                          <a:effectLst/>
                        </a:rPr>
                        <a:t>759</a:t>
                      </a:r>
                    </a:p>
                  </a:txBody>
                  <a:tcPr marL="22860" marR="22860" marT="0" marB="0"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1913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2516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2458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2770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946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765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89FFA3-6E83-4905-B93E-5E4883A51FB4}"/>
</file>

<file path=customXml/itemProps2.xml><?xml version="1.0" encoding="utf-8"?>
<ds:datastoreItem xmlns:ds="http://schemas.openxmlformats.org/officeDocument/2006/customXml" ds:itemID="{22A7FA0A-FEED-4561-A259-6B5B429BC36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F44C90D-2A62-4985-9618-3460247437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Widescreen</PresentationFormat>
  <Paragraphs>228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 3</vt:lpstr>
      <vt:lpstr>Integral</vt:lpstr>
      <vt:lpstr>PowerPoint Presentation</vt:lpstr>
      <vt:lpstr>BEHAVIOuR TREE</vt:lpstr>
      <vt:lpstr>A* algorithm</vt:lpstr>
      <vt:lpstr>A* algorithm</vt:lpstr>
      <vt:lpstr>Ambush &amp; EaT PIL</vt:lpstr>
      <vt:lpstr>Hide FROM MONSTERS</vt:lpstr>
      <vt:lpstr>GET BONUS  &amp; HUNT SCARED</vt:lpstr>
      <vt:lpstr>AMBUSH BONUS</vt:lpstr>
      <vt:lpstr>SCORES (in PetitAdvRTPacmanAI SCRIPT)</vt:lpstr>
      <vt:lpstr>SCORES (in 1minLimitMultipleGames.... SCRIPT)</vt:lpstr>
      <vt:lpstr>HIGHEST SCORE SCREENSHOT</vt:lpstr>
      <vt:lpstr>member's contributions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2019-12-11T01:30:23Z</dcterms:created>
  <dcterms:modified xsi:type="dcterms:W3CDTF">2020-01-13T10:31:01Z</dcterms:modified>
</cp:coreProperties>
</file>