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93" r:id="rId4"/>
  </p:sldMasterIdLst>
  <p:notesMasterIdLst>
    <p:notesMasterId r:id="rId12"/>
  </p:notesMasterIdLst>
  <p:handoutMasterIdLst>
    <p:handoutMasterId r:id="rId13"/>
  </p:handoutMasterIdLst>
  <p:sldIdLst>
    <p:sldId id="256" r:id="rId5"/>
    <p:sldId id="257" r:id="rId6"/>
    <p:sldId id="258" r:id="rId7"/>
    <p:sldId id="259" r:id="rId8"/>
    <p:sldId id="261" r:id="rId9"/>
    <p:sldId id="262"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7/23/2024</a:t>
            </a:fld>
            <a:endParaRPr lang="en-US" dirty="0"/>
          </a:p>
        </p:txBody>
      </p:sp>
      <p:sp>
        <p:nvSpPr>
          <p:cNvPr id="4" name="Footer Placeholder 3">
            <a:extLst>
              <a:ext uri="{FF2B5EF4-FFF2-40B4-BE49-F238E27FC236}">
                <a16:creationId xmlns=""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7/23/2024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791288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AB3A824-1A51-4B26-AD58-A6D8E14F6C04}" type="datetimeFigureOut">
              <a:rPr lang="en-US" smtClean="0"/>
              <a:t>7/23/2024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smtClean="0"/>
              <a:t>
              </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38451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7/23/2024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925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7/23/2024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5918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7/23/2024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643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7/23/2024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020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7/23/2024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74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7/23/2024</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34997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7/23/2024</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875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7/23/2024</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12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7/23/2024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262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7/23/2024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83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CBC1C18-307B-4F68-A007-B5B542270E8D}" type="datetimeFigureOut">
              <a:rPr lang="en-US" smtClean="0"/>
              <a:t>7/23/2024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7686566"/>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981E6A2-4656-4CFE-9BF4-39D81EE2CA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200" b="1" dirty="0" err="1">
                <a:solidFill>
                  <a:schemeClr val="tx1"/>
                </a:solidFill>
              </a:rPr>
              <a:t>Nhập</a:t>
            </a:r>
            <a:r>
              <a:rPr lang="en-US" sz="3200" b="1" dirty="0">
                <a:solidFill>
                  <a:schemeClr val="tx1"/>
                </a:solidFill>
              </a:rPr>
              <a:t> </a:t>
            </a:r>
            <a:r>
              <a:rPr lang="en-US" sz="3200" b="1" dirty="0" err="1">
                <a:solidFill>
                  <a:schemeClr val="tx1"/>
                </a:solidFill>
              </a:rPr>
              <a:t>môn</a:t>
            </a:r>
            <a:r>
              <a:rPr lang="en-US" sz="3200" b="1" dirty="0">
                <a:solidFill>
                  <a:schemeClr val="tx1"/>
                </a:solidFill>
              </a:rPr>
              <a:t> </a:t>
            </a:r>
            <a:r>
              <a:rPr lang="en-US" sz="3200" b="1" dirty="0" err="1">
                <a:solidFill>
                  <a:schemeClr val="tx1"/>
                </a:solidFill>
              </a:rPr>
              <a:t>công</a:t>
            </a:r>
            <a:r>
              <a:rPr lang="en-US" sz="3200" b="1" dirty="0">
                <a:solidFill>
                  <a:schemeClr val="tx1"/>
                </a:solidFill>
              </a:rPr>
              <a:t> </a:t>
            </a:r>
            <a:r>
              <a:rPr lang="en-US" sz="3200" b="1" dirty="0" err="1">
                <a:solidFill>
                  <a:schemeClr val="tx1"/>
                </a:solidFill>
              </a:rPr>
              <a:t>nghệ</a:t>
            </a:r>
            <a:r>
              <a:rPr lang="en-US" sz="3200" b="1" dirty="0">
                <a:solidFill>
                  <a:schemeClr val="tx1"/>
                </a:solidFill>
              </a:rPr>
              <a:t> </a:t>
            </a:r>
            <a:r>
              <a:rPr lang="en-US" sz="3200" b="1" dirty="0" err="1">
                <a:solidFill>
                  <a:schemeClr val="tx1"/>
                </a:solidFill>
              </a:rPr>
              <a:t>phần</a:t>
            </a:r>
            <a:r>
              <a:rPr lang="en-US" sz="3200" b="1" dirty="0">
                <a:solidFill>
                  <a:schemeClr val="tx1"/>
                </a:solidFill>
              </a:rPr>
              <a:t> </a:t>
            </a:r>
            <a:r>
              <a:rPr lang="en-US" sz="3200" b="1" dirty="0" err="1">
                <a:solidFill>
                  <a:schemeClr val="tx1"/>
                </a:solidFill>
              </a:rPr>
              <a:t>mềm</a:t>
            </a:r>
            <a:endParaRPr lang="en-US" sz="3000" dirty="0">
              <a:solidFill>
                <a:schemeClr val="tx1"/>
              </a:solidFill>
            </a:endParaRPr>
          </a:p>
        </p:txBody>
      </p:sp>
      <p:sp>
        <p:nvSpPr>
          <p:cNvPr id="3" name="Subtitle 2">
            <a:extLst>
              <a:ext uri="{FF2B5EF4-FFF2-40B4-BE49-F238E27FC236}">
                <a16:creationId xmlns="" xmlns:a16="http://schemas.microsoft.com/office/drawing/2014/main" id="{3FC7BD98-5486-489C-BAA0-A69CEFF691B3}"/>
              </a:ext>
            </a:extLst>
          </p:cNvPr>
          <p:cNvSpPr>
            <a:spLocks noGrp="1"/>
          </p:cNvSpPr>
          <p:nvPr>
            <p:ph type="subTitle" idx="1"/>
          </p:nvPr>
        </p:nvSpPr>
        <p:spPr>
          <a:xfrm>
            <a:off x="804672" y="3981815"/>
            <a:ext cx="4486656" cy="1462544"/>
          </a:xfrm>
        </p:spPr>
        <p:txBody>
          <a:bodyPr>
            <a:normAutofit fontScale="40000" lnSpcReduction="20000"/>
          </a:bodyPr>
          <a:lstStyle/>
          <a:p>
            <a:pPr indent="-228600"/>
            <a:r>
              <a:rPr lang="en-US" sz="5200" dirty="0" smtClean="0">
                <a:latin typeface="Times New Roman" panose="02020603050405020304" pitchFamily="18" charset="0"/>
                <a:cs typeface="Times New Roman" panose="02020603050405020304" pitchFamily="18" charset="0"/>
              </a:rPr>
              <a:t>NHÓM 5:</a:t>
            </a:r>
          </a:p>
          <a:p>
            <a:pPr indent="-228600"/>
            <a:r>
              <a:rPr lang="en-US" sz="5200" dirty="0" smtClean="0">
                <a:latin typeface="Times New Roman" panose="02020603050405020304" pitchFamily="18" charset="0"/>
                <a:cs typeface="Times New Roman" panose="02020603050405020304" pitchFamily="18" charset="0"/>
              </a:rPr>
              <a:t>HUỲNH ANH HÀO</a:t>
            </a:r>
          </a:p>
          <a:p>
            <a:pPr indent="-228600"/>
            <a:r>
              <a:rPr lang="en-US" sz="5200" dirty="0" smtClean="0">
                <a:latin typeface="Times New Roman" panose="02020603050405020304" pitchFamily="18" charset="0"/>
                <a:cs typeface="Times New Roman" panose="02020603050405020304" pitchFamily="18" charset="0"/>
              </a:rPr>
              <a:t>GIẢNG VIÊN HƯỚNG DẪN: NGUYỄN THẾ QUANG</a:t>
            </a:r>
            <a:endParaRPr lang="en-US" sz="5200" dirty="0">
              <a:latin typeface="Times New Roman" panose="02020603050405020304" pitchFamily="18" charset="0"/>
              <a:cs typeface="Times New Roman" panose="02020603050405020304" pitchFamily="18" charset="0"/>
            </a:endParaRPr>
          </a:p>
        </p:txBody>
      </p:sp>
      <p:pic>
        <p:nvPicPr>
          <p:cNvPr id="5" name="Picture 4" descr="Finance trade numbers">
            <a:extLst>
              <a:ext uri="{FF2B5EF4-FFF2-40B4-BE49-F238E27FC236}">
                <a16:creationId xmlns=""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 xmlns:a16="http://schemas.microsoft.com/office/drawing/2014/main" id="{9C9DE503-F7C2-4A40-83F4-4DE931E7D9DE}"/>
              </a:ext>
            </a:extLst>
          </p:cNvPr>
          <p:cNvSpPr>
            <a:spLocks noGrp="1"/>
          </p:cNvSpPr>
          <p:nvPr>
            <p:ph type="title"/>
          </p:nvPr>
        </p:nvSpPr>
        <p:spPr>
          <a:xfrm>
            <a:off x="433259" y="179640"/>
            <a:ext cx="3488110" cy="1754667"/>
          </a:xfrm>
          <a:noFill/>
          <a:ln>
            <a:solidFill>
              <a:schemeClr val="bg1"/>
            </a:solidFill>
          </a:ln>
          <a:effectLst>
            <a:glow rad="152400">
              <a:schemeClr val="bg1">
                <a:alpha val="13000"/>
              </a:schemeClr>
            </a:glow>
          </a:effectLst>
        </p:spPr>
        <p:txBody>
          <a:bodyPr wrap="square">
            <a:normAutofit fontScale="90000"/>
          </a:bodyPr>
          <a:lstStyle/>
          <a:p>
            <a:pPr>
              <a:spcAft>
                <a:spcPts val="600"/>
              </a:spcAft>
            </a:pPr>
            <a:r>
              <a:rPr lang="en-US" b="1" dirty="0">
                <a:solidFill>
                  <a:schemeClr val="bg1"/>
                </a:solidFill>
                <a:latin typeface="Times New Roman(header)"/>
              </a:rPr>
              <a:t>INTRODUCE &amp;</a:t>
            </a:r>
            <a:br>
              <a:rPr lang="en-US" b="1" dirty="0">
                <a:solidFill>
                  <a:schemeClr val="bg1"/>
                </a:solidFill>
                <a:latin typeface="Times New Roman(header)"/>
              </a:rPr>
            </a:br>
            <a:r>
              <a:rPr lang="en-US" b="1" dirty="0">
                <a:solidFill>
                  <a:schemeClr val="bg1"/>
                </a:solidFill>
                <a:latin typeface="Times New Roman(header)"/>
              </a:rPr>
              <a:t>OVERVIEW</a:t>
            </a:r>
          </a:p>
        </p:txBody>
      </p:sp>
      <p:pic>
        <p:nvPicPr>
          <p:cNvPr id="4" name="Picture 3" descr="Finance trade numbers">
            <a:extLst>
              <a:ext uri="{FF2B5EF4-FFF2-40B4-BE49-F238E27FC236}">
                <a16:creationId xmlns=""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4296" y="0"/>
            <a:ext cx="7541091" cy="6858000"/>
          </a:xfrm>
          <a:prstGeom prst="rect">
            <a:avLst/>
          </a:prstGeom>
        </p:spPr>
      </p:pic>
      <p:sp>
        <p:nvSpPr>
          <p:cNvPr id="8" name="Rectangle 7"/>
          <p:cNvSpPr/>
          <p:nvPr/>
        </p:nvSpPr>
        <p:spPr>
          <a:xfrm>
            <a:off x="5204956" y="179641"/>
            <a:ext cx="3587027" cy="22554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x-none" sz="1300" dirty="0" smtClean="0">
                <a:solidFill>
                  <a:schemeClr val="bg1"/>
                </a:solidFill>
                <a:latin typeface="Times New Roman" panose="02020603050405020304" pitchFamily="18" charset="0"/>
                <a:cs typeface="Times New Roman" panose="02020603050405020304" pitchFamily="18" charset="0"/>
              </a:rPr>
              <a:t>INTRODUCE</a:t>
            </a:r>
            <a:r>
              <a:rPr lang="en-US" sz="1300" dirty="0" smtClean="0">
                <a:solidFill>
                  <a:schemeClr val="bg1"/>
                </a:solidFill>
                <a:latin typeface="Times New Roman" panose="02020603050405020304" pitchFamily="18" charset="0"/>
                <a:cs typeface="Times New Roman" panose="02020603050405020304" pitchFamily="18" charset="0"/>
              </a:rPr>
              <a:t/>
            </a:r>
            <a:br>
              <a:rPr lang="en-US" sz="1300" dirty="0" smtClean="0">
                <a:solidFill>
                  <a:schemeClr val="bg1"/>
                </a:solidFill>
                <a:latin typeface="Times New Roman" panose="02020603050405020304" pitchFamily="18" charset="0"/>
                <a:cs typeface="Times New Roman" panose="02020603050405020304" pitchFamily="18" charset="0"/>
              </a:rPr>
            </a:br>
            <a:r>
              <a:rPr lang="vi-VN" sz="1300" dirty="0">
                <a:solidFill>
                  <a:schemeClr val="bg1"/>
                </a:solidFill>
                <a:latin typeface="Times New Roman" panose="02020603050405020304" pitchFamily="18" charset="0"/>
                <a:cs typeface="Times New Roman" panose="02020603050405020304" pitchFamily="18" charset="0"/>
              </a:rPr>
              <a:t>Trong thế giới kỹ thuật số ngày nay, sự tiện lợi và an toàn của các giao dịch tài chính là vô cùng quan trọng. Với sự gia tăng của điện thoại thông minh, các ứng dụng di động đang trở thành công cụ thiết yếu để quản lý tài chính cá nhân. Dự án này nhằm phát triển một ứng dụng di động cho phép người dùng lưu trữ và sử dụng thẻ Visa và MasterCard có gắn chip trực tiếp từ điện thoại thông minh của họ, loại bỏ nhu cầu sử dụng thẻ cứng khi giao dịch.</a:t>
            </a:r>
            <a:endParaRPr lang="x-none" sz="1300"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9" name="Rectangle 8"/>
          <p:cNvSpPr/>
          <p:nvPr/>
        </p:nvSpPr>
        <p:spPr>
          <a:xfrm>
            <a:off x="5204956" y="3552497"/>
            <a:ext cx="3673445" cy="24804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x-none" sz="1300" dirty="0" smtClean="0">
                <a:solidFill>
                  <a:schemeClr val="bg1"/>
                </a:solidFill>
                <a:latin typeface="Times New Roman" panose="02020603050405020304" pitchFamily="18" charset="0"/>
                <a:cs typeface="Times New Roman" panose="02020603050405020304" pitchFamily="18" charset="0"/>
              </a:rPr>
              <a:t>OVERVIEW</a:t>
            </a:r>
            <a:endParaRPr lang="en-US" sz="1300" dirty="0" smtClean="0">
              <a:solidFill>
                <a:schemeClr val="bg1"/>
              </a:solidFill>
              <a:latin typeface="Times New Roman" panose="02020603050405020304" pitchFamily="18" charset="0"/>
              <a:cs typeface="Times New Roman" panose="02020603050405020304" pitchFamily="18" charset="0"/>
            </a:endParaRPr>
          </a:p>
          <a:p>
            <a:r>
              <a:rPr lang="en-US" sz="1300" dirty="0" smtClean="0">
                <a:solidFill>
                  <a:schemeClr val="bg1"/>
                </a:solidFill>
                <a:latin typeface="Times New Roman" panose="02020603050405020304" pitchFamily="18" charset="0"/>
                <a:cs typeface="Times New Roman" panose="02020603050405020304" pitchFamily="18" charset="0"/>
              </a:rPr>
              <a:t/>
            </a:r>
            <a:br>
              <a:rPr lang="en-US" sz="1300" dirty="0" smtClean="0">
                <a:solidFill>
                  <a:schemeClr val="bg1"/>
                </a:solidFill>
                <a:latin typeface="Times New Roman" panose="02020603050405020304" pitchFamily="18" charset="0"/>
                <a:cs typeface="Times New Roman" panose="02020603050405020304" pitchFamily="18" charset="0"/>
              </a:rPr>
            </a:br>
            <a:r>
              <a:rPr lang="vi-VN" sz="1300" dirty="0">
                <a:solidFill>
                  <a:schemeClr val="bg1"/>
                </a:solidFill>
                <a:latin typeface="Times New Roman" panose="02020603050405020304" pitchFamily="18" charset="0"/>
                <a:cs typeface="Times New Roman" panose="02020603050405020304" pitchFamily="18" charset="0"/>
              </a:rPr>
              <a:t>- Tăng Cường Tiện Lợi: Cung cấp một cách thức liền mạch và hiệu quả để người dùng quản lý và sử dụng thẻ mà không cần thẻ cứng.</a:t>
            </a:r>
          </a:p>
          <a:p>
            <a:r>
              <a:rPr lang="vi-VN" sz="1300" dirty="0">
                <a:solidFill>
                  <a:schemeClr val="bg1"/>
                </a:solidFill>
                <a:latin typeface="Times New Roman" panose="02020603050405020304" pitchFamily="18" charset="0"/>
                <a:cs typeface="Times New Roman" panose="02020603050405020304" pitchFamily="18" charset="0"/>
              </a:rPr>
              <a:t>- Đảm Bảo An Toàn: Sử dụng các biện pháp mã hóa và xác thực để bảo vệ thông tin thẻ và giao dịch của người dùng.</a:t>
            </a:r>
          </a:p>
          <a:p>
            <a:r>
              <a:rPr lang="vi-VN" sz="1300" dirty="0">
                <a:solidFill>
                  <a:schemeClr val="bg1"/>
                </a:solidFill>
                <a:latin typeface="Times New Roman" panose="02020603050405020304" pitchFamily="18" charset="0"/>
                <a:cs typeface="Times New Roman" panose="02020603050405020304" pitchFamily="18" charset="0"/>
              </a:rPr>
              <a:t>Quản Lý Tài Chính Tốt Hơn: Cung cấp các công cụ để người dùng theo dõi và phân tích chi tiêu của mình một cách chi tiết và chính xác</a:t>
            </a:r>
            <a:endParaRPr lang="x-none" sz="1300" dirty="0">
              <a:solidFill>
                <a:schemeClr val="bg1"/>
              </a:solidFill>
              <a:latin typeface="Times New Roman" panose="02020603050405020304" pitchFamily="18" charset="0"/>
              <a:cs typeface="Times New Roman" panose="02020603050405020304" pitchFamily="18" charset="0"/>
            </a:endParaRPr>
          </a:p>
          <a:p>
            <a:endParaRPr lang="x-none"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314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0AF33C27-9C85-4B30-9AD7-879D48AFE4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6D5089DD-882D-4413-B8BF-4798BFD84A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a:bodyPr>
          <a:lstStyle/>
          <a:p>
            <a:r>
              <a:rPr lang="en-US" b="1" dirty="0">
                <a:solidFill>
                  <a:schemeClr val="bg1"/>
                </a:solidFill>
                <a:latin typeface="Times New Roman(header)"/>
                <a:cs typeface="Times New Roman" panose="02020603050405020304" pitchFamily="18" charset="0"/>
              </a:rPr>
              <a:t>Timeline </a:t>
            </a:r>
            <a:r>
              <a:rPr lang="en-US" b="1" dirty="0" err="1">
                <a:solidFill>
                  <a:schemeClr val="bg1"/>
                </a:solidFill>
                <a:latin typeface="Times New Roman(header)"/>
                <a:cs typeface="Times New Roman" panose="02020603050405020304" pitchFamily="18" charset="0"/>
              </a:rPr>
              <a:t>thực</a:t>
            </a:r>
            <a:r>
              <a:rPr lang="en-US" b="1" dirty="0">
                <a:solidFill>
                  <a:schemeClr val="bg1"/>
                </a:solidFill>
                <a:latin typeface="Times New Roman(header)"/>
                <a:cs typeface="Times New Roman" panose="02020603050405020304" pitchFamily="18" charset="0"/>
              </a:rPr>
              <a:t> </a:t>
            </a:r>
            <a:r>
              <a:rPr lang="en-US" b="1" dirty="0" err="1">
                <a:solidFill>
                  <a:schemeClr val="bg1"/>
                </a:solidFill>
                <a:latin typeface="Times New Roman(header)"/>
                <a:cs typeface="Times New Roman" panose="02020603050405020304" pitchFamily="18" charset="0"/>
              </a:rPr>
              <a:t>hiện</a:t>
            </a:r>
            <a:endParaRPr lang="vi-VN" b="1" dirty="0">
              <a:solidFill>
                <a:schemeClr val="bg1"/>
              </a:solidFill>
              <a:latin typeface="Times New Roman(header)"/>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480229" y="213864"/>
            <a:ext cx="7054088" cy="6512757"/>
          </a:xfrm>
          <a:prstGeom prst="rect">
            <a:avLst/>
          </a:prstGeom>
        </p:spPr>
      </p:pic>
    </p:spTree>
    <p:extLst>
      <p:ext uri="{BB962C8B-B14F-4D97-AF65-F5344CB8AC3E}">
        <p14:creationId xmlns:p14="http://schemas.microsoft.com/office/powerpoint/2010/main" val="4128952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307731" y="1573823"/>
            <a:ext cx="3842238" cy="3191608"/>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pPr indent="-228600">
              <a:lnSpc>
                <a:spcPct val="120000"/>
              </a:lnSpc>
              <a:spcAft>
                <a:spcPts val="600"/>
              </a:spcAft>
            </a:pPr>
            <a:r>
              <a:rPr lang="en-US" b="1" dirty="0" err="1">
                <a:solidFill>
                  <a:schemeClr val="bg1"/>
                </a:solidFill>
                <a:latin typeface="Times New Roman(header)"/>
                <a:cs typeface="Times New Roman" panose="02020603050405020304" pitchFamily="18" charset="0"/>
              </a:rPr>
              <a:t>Các</a:t>
            </a:r>
            <a:r>
              <a:rPr lang="en-US" b="1" dirty="0">
                <a:solidFill>
                  <a:schemeClr val="bg1"/>
                </a:solidFill>
                <a:latin typeface="Times New Roman(header)"/>
                <a:cs typeface="Times New Roman" panose="02020603050405020304" pitchFamily="18" charset="0"/>
              </a:rPr>
              <a:t> </a:t>
            </a:r>
            <a:r>
              <a:rPr lang="en-US" b="1" dirty="0" err="1">
                <a:solidFill>
                  <a:schemeClr val="bg1"/>
                </a:solidFill>
                <a:latin typeface="Times New Roman(header)"/>
                <a:cs typeface="Times New Roman" panose="02020603050405020304" pitchFamily="18" charset="0"/>
              </a:rPr>
              <a:t>rủi</a:t>
            </a:r>
            <a:r>
              <a:rPr lang="en-US" b="1" dirty="0">
                <a:solidFill>
                  <a:schemeClr val="bg1"/>
                </a:solidFill>
                <a:latin typeface="Times New Roman(header)"/>
                <a:cs typeface="Times New Roman" panose="02020603050405020304" pitchFamily="18" charset="0"/>
              </a:rPr>
              <a:t> </a:t>
            </a:r>
            <a:r>
              <a:rPr lang="en-US" b="1" dirty="0" err="1">
                <a:solidFill>
                  <a:schemeClr val="bg1"/>
                </a:solidFill>
                <a:latin typeface="Times New Roman(header)"/>
                <a:cs typeface="Times New Roman" panose="02020603050405020304" pitchFamily="18" charset="0"/>
              </a:rPr>
              <a:t>ro</a:t>
            </a:r>
            <a:r>
              <a:rPr lang="en-US" b="1" dirty="0">
                <a:solidFill>
                  <a:schemeClr val="bg1"/>
                </a:solidFill>
                <a:latin typeface="Times New Roman(header)"/>
                <a:cs typeface="Times New Roman" panose="02020603050405020304" pitchFamily="18" charset="0"/>
              </a:rPr>
              <a:t> </a:t>
            </a:r>
            <a:r>
              <a:rPr lang="en-US" b="1" dirty="0" err="1">
                <a:solidFill>
                  <a:schemeClr val="bg1"/>
                </a:solidFill>
                <a:latin typeface="Times New Roman(header)"/>
                <a:cs typeface="Times New Roman" panose="02020603050405020304" pitchFamily="18" charset="0"/>
              </a:rPr>
              <a:t>thường</a:t>
            </a:r>
            <a:r>
              <a:rPr lang="en-US" b="1" dirty="0">
                <a:solidFill>
                  <a:schemeClr val="bg1"/>
                </a:solidFill>
                <a:latin typeface="Times New Roman(header)"/>
                <a:cs typeface="Times New Roman" panose="02020603050405020304" pitchFamily="18" charset="0"/>
              </a:rPr>
              <a:t> </a:t>
            </a:r>
            <a:r>
              <a:rPr lang="en-US" b="1" dirty="0" err="1">
                <a:solidFill>
                  <a:schemeClr val="bg1"/>
                </a:solidFill>
                <a:latin typeface="Times New Roman(header)"/>
                <a:cs typeface="Times New Roman" panose="02020603050405020304" pitchFamily="18" charset="0"/>
              </a:rPr>
              <a:t>xảy</a:t>
            </a:r>
            <a:r>
              <a:rPr lang="en-US" b="1" dirty="0">
                <a:solidFill>
                  <a:schemeClr val="bg1"/>
                </a:solidFill>
                <a:latin typeface="Times New Roman(header)"/>
                <a:cs typeface="Times New Roman" panose="02020603050405020304" pitchFamily="18" charset="0"/>
              </a:rPr>
              <a:t> </a:t>
            </a:r>
            <a:r>
              <a:rPr lang="en-US" b="1" dirty="0" err="1">
                <a:solidFill>
                  <a:schemeClr val="bg1"/>
                </a:solidFill>
                <a:latin typeface="Times New Roman(header)"/>
                <a:cs typeface="Times New Roman" panose="02020603050405020304" pitchFamily="18" charset="0"/>
              </a:rPr>
              <a:t>ra</a:t>
            </a:r>
            <a:r>
              <a:rPr lang="en-US" b="1" dirty="0">
                <a:solidFill>
                  <a:schemeClr val="bg1"/>
                </a:solidFill>
                <a:latin typeface="Times New Roman(header)"/>
                <a:cs typeface="Times New Roman" panose="02020603050405020304" pitchFamily="18" charset="0"/>
              </a:rPr>
              <a:t> </a:t>
            </a:r>
            <a:r>
              <a:rPr lang="en-US" b="1" dirty="0" err="1">
                <a:solidFill>
                  <a:schemeClr val="bg1"/>
                </a:solidFill>
                <a:latin typeface="Times New Roman(header)"/>
                <a:cs typeface="Times New Roman" panose="02020603050405020304" pitchFamily="18" charset="0"/>
              </a:rPr>
              <a:t>có</a:t>
            </a:r>
            <a:r>
              <a:rPr lang="en-US" b="1" dirty="0">
                <a:solidFill>
                  <a:schemeClr val="bg1"/>
                </a:solidFill>
                <a:latin typeface="Times New Roman(header)"/>
                <a:cs typeface="Times New Roman" panose="02020603050405020304" pitchFamily="18" charset="0"/>
              </a:rPr>
              <a:t> </a:t>
            </a:r>
            <a:r>
              <a:rPr lang="en-US" b="1" dirty="0" err="1">
                <a:solidFill>
                  <a:schemeClr val="bg1"/>
                </a:solidFill>
                <a:latin typeface="Times New Roman(header)"/>
                <a:cs typeface="Times New Roman" panose="02020603050405020304" pitchFamily="18" charset="0"/>
              </a:rPr>
              <a:t>ảnh</a:t>
            </a:r>
            <a:r>
              <a:rPr lang="en-US" b="1" dirty="0">
                <a:solidFill>
                  <a:schemeClr val="bg1"/>
                </a:solidFill>
                <a:latin typeface="Times New Roman(header)"/>
                <a:cs typeface="Times New Roman" panose="02020603050405020304" pitchFamily="18" charset="0"/>
              </a:rPr>
              <a:t> </a:t>
            </a:r>
            <a:r>
              <a:rPr lang="en-US" b="1" dirty="0" err="1">
                <a:solidFill>
                  <a:schemeClr val="bg1"/>
                </a:solidFill>
                <a:latin typeface="Times New Roman(header)"/>
                <a:cs typeface="Times New Roman" panose="02020603050405020304" pitchFamily="18" charset="0"/>
              </a:rPr>
              <a:t>hưởng</a:t>
            </a:r>
            <a:r>
              <a:rPr lang="en-US" b="1" dirty="0">
                <a:solidFill>
                  <a:schemeClr val="bg1"/>
                </a:solidFill>
                <a:latin typeface="Times New Roman(header)"/>
                <a:cs typeface="Times New Roman" panose="02020603050405020304" pitchFamily="18" charset="0"/>
              </a:rPr>
              <a:t> </a:t>
            </a:r>
            <a:r>
              <a:rPr lang="en-US" b="1" dirty="0" err="1">
                <a:solidFill>
                  <a:schemeClr val="bg1"/>
                </a:solidFill>
                <a:latin typeface="Times New Roman(header)"/>
                <a:cs typeface="Times New Roman" panose="02020603050405020304" pitchFamily="18" charset="0"/>
              </a:rPr>
              <a:t>lớn</a:t>
            </a:r>
            <a:r>
              <a:rPr lang="en-US" b="1" dirty="0">
                <a:solidFill>
                  <a:schemeClr val="bg1"/>
                </a:solidFill>
                <a:latin typeface="Times New Roman(header)"/>
                <a:cs typeface="Times New Roman" panose="02020603050405020304" pitchFamily="18" charset="0"/>
              </a:rPr>
              <a:t> </a:t>
            </a:r>
            <a:r>
              <a:rPr lang="en-US" b="1" dirty="0" err="1">
                <a:solidFill>
                  <a:schemeClr val="bg1"/>
                </a:solidFill>
                <a:latin typeface="Times New Roman(header)"/>
                <a:cs typeface="Times New Roman" panose="02020603050405020304" pitchFamily="18" charset="0"/>
              </a:rPr>
              <a:t>đến</a:t>
            </a:r>
            <a:r>
              <a:rPr lang="en-US" b="1" dirty="0">
                <a:solidFill>
                  <a:schemeClr val="bg1"/>
                </a:solidFill>
                <a:latin typeface="Times New Roman(header)"/>
                <a:cs typeface="Times New Roman" panose="02020603050405020304" pitchFamily="18" charset="0"/>
              </a:rPr>
              <a:t> </a:t>
            </a:r>
            <a:r>
              <a:rPr lang="en-US" b="1" dirty="0" err="1">
                <a:solidFill>
                  <a:schemeClr val="bg1"/>
                </a:solidFill>
                <a:latin typeface="Times New Roman(header)"/>
                <a:cs typeface="Times New Roman" panose="02020603050405020304" pitchFamily="18" charset="0"/>
              </a:rPr>
              <a:t>dự</a:t>
            </a:r>
            <a:r>
              <a:rPr lang="en-US" b="1" dirty="0">
                <a:solidFill>
                  <a:schemeClr val="bg1"/>
                </a:solidFill>
                <a:latin typeface="Times New Roman(header)"/>
                <a:cs typeface="Times New Roman" panose="02020603050405020304" pitchFamily="18" charset="0"/>
              </a:rPr>
              <a:t> </a:t>
            </a:r>
            <a:r>
              <a:rPr lang="en-US" b="1" dirty="0" err="1">
                <a:solidFill>
                  <a:schemeClr val="bg1"/>
                </a:solidFill>
                <a:latin typeface="Times New Roman(header)"/>
                <a:cs typeface="Times New Roman" panose="02020603050405020304" pitchFamily="18" charset="0"/>
              </a:rPr>
              <a:t>án</a:t>
            </a:r>
            <a:endParaRPr lang="en-US" b="1" dirty="0">
              <a:solidFill>
                <a:schemeClr val="bg1"/>
              </a:solidFill>
              <a:latin typeface="Times New Roman(header)"/>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454869" y="0"/>
            <a:ext cx="6032938" cy="6858000"/>
          </a:xfrm>
          <a:prstGeom prst="rect">
            <a:avLst/>
          </a:prstGeom>
        </p:spPr>
      </p:pic>
    </p:spTree>
    <p:extLst>
      <p:ext uri="{BB962C8B-B14F-4D97-AF65-F5344CB8AC3E}">
        <p14:creationId xmlns:p14="http://schemas.microsoft.com/office/powerpoint/2010/main" val="2067005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8" name="Picture 7" descr="A diagram of a customer&#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5651870" y="1778978"/>
            <a:ext cx="5162667" cy="4630614"/>
          </a:xfrm>
          <a:prstGeom prst="rect">
            <a:avLst/>
          </a:prstGeom>
        </p:spPr>
      </p:pic>
      <p:sp>
        <p:nvSpPr>
          <p:cNvPr id="9" name="Rectangle 8"/>
          <p:cNvSpPr/>
          <p:nvPr/>
        </p:nvSpPr>
        <p:spPr>
          <a:xfrm>
            <a:off x="254977" y="98179"/>
            <a:ext cx="3956538" cy="11957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500" b="1" dirty="0">
                <a:solidFill>
                  <a:schemeClr val="bg1"/>
                </a:solidFill>
                <a:latin typeface="Times New Roman" panose="02020603050405020304" pitchFamily="18" charset="0"/>
                <a:cs typeface="Times New Roman" panose="02020603050405020304" pitchFamily="18" charset="0"/>
              </a:rPr>
              <a:t>U</a:t>
            </a:r>
            <a:r>
              <a:rPr lang="vi-VN" sz="2500" b="1" dirty="0">
                <a:solidFill>
                  <a:schemeClr val="bg1"/>
                </a:solidFill>
                <a:latin typeface="Times New Roman" panose="02020603050405020304" pitchFamily="18" charset="0"/>
                <a:cs typeface="Times New Roman" panose="02020603050405020304" pitchFamily="18" charset="0"/>
              </a:rPr>
              <a:t>ser case diagram tổng quát và thiết kế giao diện cho sản phẩm.</a:t>
            </a:r>
            <a:endParaRPr lang="en-US" sz="2500" dirty="0"/>
          </a:p>
        </p:txBody>
      </p:sp>
      <p:sp>
        <p:nvSpPr>
          <p:cNvPr id="12" name="Rectangle 11"/>
          <p:cNvSpPr/>
          <p:nvPr/>
        </p:nvSpPr>
        <p:spPr>
          <a:xfrm>
            <a:off x="6137031" y="63743"/>
            <a:ext cx="3683977" cy="1327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USER CASE DIAGRAM</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3614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nance trade numbers">
            <a:extLst>
              <a:ext uri="{FF2B5EF4-FFF2-40B4-BE49-F238E27FC236}">
                <a16:creationId xmlns="" xmlns:a16="http://schemas.microsoft.com/office/drawing/2014/main" id="{112B9624-F8A1-4831-AE43-1D9E266CFF3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1" y="0"/>
            <a:ext cx="3192756" cy="6858000"/>
          </a:xfrm>
          <a:prstGeom prst="rect">
            <a:avLst/>
          </a:prstGeom>
        </p:spPr>
      </p:pic>
      <p:sp>
        <p:nvSpPr>
          <p:cNvPr id="6" name="Rectangle 5"/>
          <p:cNvSpPr/>
          <p:nvPr/>
        </p:nvSpPr>
        <p:spPr>
          <a:xfrm>
            <a:off x="5231422" y="483577"/>
            <a:ext cx="4123593" cy="9847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vi-VN" sz="1400" b="1" dirty="0">
                <a:latin typeface="Times New Roman" panose="02020603050405020304" pitchFamily="18" charset="0"/>
                <a:cs typeface="Times New Roman" panose="02020603050405020304" pitchFamily="18" charset="0"/>
              </a:rPr>
              <a:t>Thiết kế giao diện app</a:t>
            </a:r>
            <a:endParaRPr lang="en-US" sz="1400" b="1" dirty="0">
              <a:latin typeface="Times New Roman" panose="02020603050405020304" pitchFamily="18" charset="0"/>
              <a:cs typeface="Times New Roman" panose="02020603050405020304" pitchFamily="18" charset="0"/>
            </a:endParaRPr>
          </a:p>
        </p:txBody>
      </p:sp>
      <p:pic>
        <p:nvPicPr>
          <p:cNvPr id="7" name="Picture 6" descr="A screenshot of a cell phone&#10;&#10;Description automatically generated"/>
          <p:cNvPicPr/>
          <p:nvPr/>
        </p:nvPicPr>
        <p:blipFill rotWithShape="1">
          <a:blip r:embed="rId3">
            <a:extLst>
              <a:ext uri="{28A0092B-C50C-407E-A947-70E740481C1C}">
                <a14:useLocalDpi xmlns:a14="http://schemas.microsoft.com/office/drawing/2010/main" val="0"/>
              </a:ext>
            </a:extLst>
          </a:blip>
          <a:srcRect l="2931" t="2932" r="1303" b="326"/>
          <a:stretch/>
        </p:blipFill>
        <p:spPr bwMode="auto">
          <a:xfrm>
            <a:off x="9940451" y="2209068"/>
            <a:ext cx="2324818" cy="4648931"/>
          </a:xfrm>
          <a:prstGeom prst="roundRect">
            <a:avLst/>
          </a:prstGeom>
          <a:ln>
            <a:noFill/>
          </a:ln>
          <a:extLst>
            <a:ext uri="{53640926-AAD7-44D8-BBD7-CCE9431645EC}">
              <a14:shadowObscured xmlns:a14="http://schemas.microsoft.com/office/drawing/2010/main"/>
            </a:ext>
          </a:extLst>
        </p:spPr>
      </p:pic>
      <p:pic>
        <p:nvPicPr>
          <p:cNvPr id="8" name="Picture 7" descr="A screenshot of a cell phone&#10;&#10;Description automatically generated"/>
          <p:cNvPicPr/>
          <p:nvPr/>
        </p:nvPicPr>
        <p:blipFill rotWithShape="1">
          <a:blip r:embed="rId4">
            <a:extLst>
              <a:ext uri="{28A0092B-C50C-407E-A947-70E740481C1C}">
                <a14:useLocalDpi xmlns:a14="http://schemas.microsoft.com/office/drawing/2010/main" val="0"/>
              </a:ext>
            </a:extLst>
          </a:blip>
          <a:srcRect l="692" t="2862" r="1653" b="842"/>
          <a:stretch/>
        </p:blipFill>
        <p:spPr bwMode="auto">
          <a:xfrm>
            <a:off x="7710854" y="2209069"/>
            <a:ext cx="2312377" cy="4648932"/>
          </a:xfrm>
          <a:prstGeom prst="roundRect">
            <a:avLst/>
          </a:prstGeom>
          <a:ln>
            <a:noFill/>
          </a:ln>
          <a:extLst>
            <a:ext uri="{53640926-AAD7-44D8-BBD7-CCE9431645EC}">
              <a14:shadowObscured xmlns:a14="http://schemas.microsoft.com/office/drawing/2010/main"/>
            </a:ext>
          </a:extLst>
        </p:spPr>
      </p:pic>
      <p:pic>
        <p:nvPicPr>
          <p:cNvPr id="9" name="Picture 8" descr="A screen shot of a cell phone&#10;&#10;Description automatically generated"/>
          <p:cNvPicPr/>
          <p:nvPr/>
        </p:nvPicPr>
        <p:blipFill rotWithShape="1">
          <a:blip r:embed="rId5">
            <a:extLst>
              <a:ext uri="{28A0092B-C50C-407E-A947-70E740481C1C}">
                <a14:useLocalDpi xmlns:a14="http://schemas.microsoft.com/office/drawing/2010/main" val="0"/>
              </a:ext>
            </a:extLst>
          </a:blip>
          <a:srcRect t="2878" r="1708" b="1117"/>
          <a:stretch/>
        </p:blipFill>
        <p:spPr bwMode="auto">
          <a:xfrm>
            <a:off x="5468816" y="2114550"/>
            <a:ext cx="2288500" cy="4743449"/>
          </a:xfrm>
          <a:prstGeom prst="roundRect">
            <a:avLst/>
          </a:prstGeom>
          <a:ln w="9525" cap="flat" cmpd="sng" algn="ctr">
            <a:solidFill>
              <a:srgbClr val="156082"/>
            </a:solidFill>
            <a:prstDash val="solid"/>
            <a:round/>
            <a:headEnd type="none" w="med" len="med"/>
            <a:tailEnd type="none" w="med" len="med"/>
            <a:extLst>
              <a:ext uri="{C807C97D-BFC1-408E-A445-0C87EB9F89A2}">
                <ask:lineSketchStyleProps xmlns:lc="http://schemas.openxmlformats.org/drawingml/2006/lockedCanvas" xmlns:ask="http://schemas.microsoft.com/office/drawing/2018/sketchyshapes" xmlns:w16se="http://schemas.microsoft.com/office/word/2015/wordml/symex" xmlns:w16sdtdh="http://schemas.microsoft.com/office/word/2020/wordml/sdtdatahash" xmlns:w16du="http://schemas.microsoft.com/office/word/2023/wordml/word16du" xmlns:w16="http://schemas.microsoft.com/office/word/2018/wordml" xmlns:w16cid="http://schemas.microsoft.com/office/word/2016/wordml/cid" xmlns:w16cex="http://schemas.microsoft.com/office/word/2018/wordml/cex" xmlns:w="http://schemas.openxmlformats.org/wordprocessingml/2006/main" xmlns:w10="urn:schemas-microsoft-com:office:word" xmlns:v="urn:schemas-microsoft-com:vml" xmlns:oel="http://schemas.microsoft.com/office/2019/extlst" xmlns:o="urn:schemas-microsoft-com:office:office"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10" name="Picture 9" descr="A screenshot of a phone&#10;&#10;Description automatically generated"/>
          <p:cNvPicPr/>
          <p:nvPr/>
        </p:nvPicPr>
        <p:blipFill rotWithShape="1">
          <a:blip r:embed="rId6">
            <a:extLst>
              <a:ext uri="{28A0092B-C50C-407E-A947-70E740481C1C}">
                <a14:useLocalDpi xmlns:a14="http://schemas.microsoft.com/office/drawing/2010/main" val="0"/>
              </a:ext>
            </a:extLst>
          </a:blip>
          <a:srcRect l="2692" t="3021" r="2752" b="1154"/>
          <a:stretch/>
        </p:blipFill>
        <p:spPr bwMode="auto">
          <a:xfrm>
            <a:off x="3096087" y="2114550"/>
            <a:ext cx="2372729" cy="4743449"/>
          </a:xfrm>
          <a:prstGeom prst="round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6233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Thank you</a:t>
            </a:r>
          </a:p>
        </p:txBody>
      </p:sp>
      <p:pic>
        <p:nvPicPr>
          <p:cNvPr id="4" name="Picture 3" descr="Hand with pen pointing at financial numbers">
            <a:extLst>
              <a:ext uri="{FF2B5EF4-FFF2-40B4-BE49-F238E27FC236}">
                <a16:creationId xmlns=""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1EF06AFC-006B-4BB6-8B59-5A9E1B0534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235C91-959C-45D9-B60A-005B894ACEE3}">
  <ds:schemaRefs>
    <ds:schemaRef ds:uri="http://schemas.microsoft.com/sharepoint/v3/contenttype/forms"/>
  </ds:schemaRefs>
</ds:datastoreItem>
</file>

<file path=customXml/itemProps3.xml><?xml version="1.0" encoding="utf-8"?>
<ds:datastoreItem xmlns:ds="http://schemas.openxmlformats.org/officeDocument/2006/customXml" ds:itemID="{69E38AEF-4E2D-4D00-9707-4356DDB77317}">
  <ds:schemaRefs>
    <ds:schemaRef ds:uri="http://www.w3.org/XML/1998/namespace"/>
    <ds:schemaRef ds:uri="http://purl.org/dc/terms/"/>
    <ds:schemaRef ds:uri="http://schemas.openxmlformats.org/package/2006/metadata/core-properties"/>
    <ds:schemaRef ds:uri="71af3243-3dd4-4a8d-8c0d-dd76da1f02a5"/>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TM03457515[[fn=View]]</Template>
  <TotalTime>0</TotalTime>
  <Words>71</Words>
  <Application>Microsoft Office PowerPoint</Application>
  <PresentationFormat>Widescreen</PresentationFormat>
  <Paragraphs>22</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Century Schoolbook</vt:lpstr>
      <vt:lpstr>Gill Sans MT</vt:lpstr>
      <vt:lpstr>Times New Roman</vt:lpstr>
      <vt:lpstr>Times New Roman(header)</vt:lpstr>
      <vt:lpstr>Wingdings 2</vt:lpstr>
      <vt:lpstr>View</vt:lpstr>
      <vt:lpstr>Nhập môn công nghệ phần mềm</vt:lpstr>
      <vt:lpstr>INTRODUCE &amp; OVERVIEW</vt:lpstr>
      <vt:lpstr>Timeline thực hiện</vt:lpstr>
      <vt:lpstr>Các rủi ro thường xảy ra có ảnh hưởng lớn đến dự án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2024-07-23T02:32:22Z</dcterms:created>
  <dcterms:modified xsi:type="dcterms:W3CDTF">2024-07-23T03:13:00Z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