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812EF-47E2-CD43-B2F8-F52F15384BF9}" v="8" dt="2021-11-20T18:50:58.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0307"/>
  </p:normalViewPr>
  <p:slideViewPr>
    <p:cSldViewPr snapToGrid="0" snapToObjects="1">
      <p:cViewPr>
        <p:scale>
          <a:sx n="225" d="100"/>
          <a:sy n="225" d="100"/>
        </p:scale>
        <p:origin x="58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37.945"/>
    </inkml:context>
    <inkml:brush xml:id="br0">
      <inkml:brushProperty name="width" value="0.05" units="cm"/>
      <inkml:brushProperty name="height" value="0.05" units="cm"/>
      <inkml:brushProperty name="color" value="#E71224"/>
    </inkml:brush>
  </inkml:definitions>
  <inkml:trace contextRef="#ctx0" brushRef="#br0">51 39 24575,'-5'0'0,"2"0"0,3 0 0,0 2 0,0 1 0,0 1 0,0 0 0,1 0 0,-1-1 0,1-1 0,0 0 0,0 0 0,0 0 0,0-1 0,0-1 0,0-1 0,0-1 0,1-3 0,-2 0 0,0-2 0,-2 1 0,-2-1 0,-2 0 0,-2 2 0,-2-1 0,2 3 0,2 0 0,3 3 0,2 0 0,0 1 0,-1 2 0,0-1 0,1 1 0,2-3 0,0 1 0,1 0 0,1 0 0,1-1 0,-2-1 0,2 0 0,-2 0 0,-1-1 0,0 2 0,0 5 0,0 0 0,0 3 0,0-3 0,1-2 0,-1-1 0,0 0 0,1-1 0,1-1 0,0 0 0,3-2 0,0-2 0,-1-2 0,-2-3 0,-2-1 0,-4 1 0,1 4 0,-1 2 0,-1 3 0,-1 2 0,-4 4 0,-1 3 0,0 2 0,5 2 0,2-2 0,3-3 0,1-3 0,0-4 0,1-2 0,5-2 0,0 0 0,1-1 0,-3 2 0,-3 2 0,-2-1 0,1 2 0,9-2 0,-7 1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00.726"/>
    </inkml:context>
    <inkml:brush xml:id="br0">
      <inkml:brushProperty name="width" value="0.05" units="cm"/>
      <inkml:brushProperty name="height" value="0.05" units="cm"/>
      <inkml:brushProperty name="color" value="#E71224"/>
    </inkml:brush>
  </inkml:definitions>
  <inkml:trace contextRef="#ctx0" brushRef="#br0">41 0 24575,'-7'5'0,"-1"3"0,0 0 0,2 2 0,0-2 0,4-2 0,0-1 0,2 1 0,-1 2 0,1 0 0,0 2 0,0-4 0,0-1 0,0-2 0,1 0 0,0-1 0,0 1 0,0-2 0,1-1 0,0 0 0,5 0 0,1-2 0,3 0 0,-1 0 0,-2-3 0,-3 1 0,-1-1 0,-1 0 0,-1 0 0,0-1 0,-2 1 0,-1 0 0,1 3 0,-2 0 0,0 2 0,-3-1 0,-6 2 0,-3 1 0,0 1 0,4-1 0,5 0 0,4-3 0,2 0 0,1-4 0,1 2 0,1-2 0,-2 1 0,0 0 0,0 1 0,-2 1 0,0 2 0,0-1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03.661"/>
    </inkml:context>
    <inkml:brush xml:id="br0">
      <inkml:brushProperty name="width" value="0.05" units="cm"/>
      <inkml:brushProperty name="height" value="0.05" units="cm"/>
      <inkml:brushProperty name="color" value="#E71224"/>
    </inkml:brush>
  </inkml:definitions>
  <inkml:trace contextRef="#ctx0" brushRef="#br0">63 33 24575,'-6'7'0,"2"3"0,2 6 0,2 1 0,2-1 0,2-1 0,-1-4 0,1-4 0,-2-4 0,0-2 0,-1-1 0,1-1 0,-1-1 0,1-2 0,0-4 0,1-2 0,-2-3 0,-2 1 0,-2 0 0,-3 3 0,0 4 0,1 2 0,-2 3 0,2 1 0,-1 0 0,3 1 0,1 3 0,2 3 0,3 0 0,5 0 0,6-2 0,-1-5 0,3-4 0,-7-4 0,-1-5 0,-4 1 0,-5 0 0,-5 2 0,-4 1 0,3 3 0,2 2 0,3 5 0,1 4 0,1 4 0,3 2 0,2 0 0,5-5 0,-2-4 0,1-5 0,-1-4 0,-1-3 0,-1 1 0,-7-3 0,-5 2 0,-10-3 0,-3 5 0,-9 0 0,2 5 0,5 4 0,8 1 0,9 1 0,5-1 0,0-2 0,5-1 0,1-2 0,3-2 0,-1 1 0,-4-1 0,-3 1 0,-1 1 0,-2 1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06.348"/>
    </inkml:context>
    <inkml:brush xml:id="br0">
      <inkml:brushProperty name="width" value="0.05" units="cm"/>
      <inkml:brushProperty name="height" value="0.05" units="cm"/>
      <inkml:brushProperty name="color" value="#E71224"/>
    </inkml:brush>
  </inkml:definitions>
  <inkml:trace contextRef="#ctx0" brushRef="#br0">1 54 24575,'0'4'0,"-1"-2"0,1-1 0,6 0 0,3-1 0,7 1 0,1-2 0,-1-1 0,-2-1 0,-3-1 0,-4-3 0,-3-1 0,-4-2 0,-5 0 0,-2 1 0,-1 3 0,1 3 0,1 3 0,-8 4 0,4 0 0,-4 4 0,7-4 0,3-1 0,3-2 0,0 0 0,2-6 0,0 3 0,0-3 0,-1 5 0,-1 0 0,-1 0 0,1 0 0,-1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08.634"/>
    </inkml:context>
    <inkml:brush xml:id="br0">
      <inkml:brushProperty name="width" value="0.05" units="cm"/>
      <inkml:brushProperty name="height" value="0.05" units="cm"/>
      <inkml:brushProperty name="color" value="#E71224"/>
    </inkml:brush>
  </inkml:definitions>
  <inkml:trace contextRef="#ctx0" brushRef="#br0">72 8 24575,'-6'5'0,"1"0"0,1 2 0,0-1 0,3-1 0,1 0 0,0 0 0,1 0 0,0-2 0,0-1 0,1-2 0,-1 0 0,3-1 0,3-3 0,1-2 0,0-3 0,-3-2 0,-2 1 0,-4 4 0,0 2 0,-3 4 0,-3 2 0,-1 3 0,-1 5 0,3-1 0,1 3 0,4-4 0,1 1 0,1-3 0,0-1 0,2-2 0,3 0 0,4 2 0,3 0 0,-3-1 0,-1-3 0,-6-4 0,-1-6 0,-1-3 0,-3-5 0,-3 1 0,-6 3 0,0 6 0,-1 6 0,5 4 0,1 5 0,1 3 0,1 2 0,2-1 0,1-3 0,1-3 0,0-4 0,2-12 0,-2-1 0,-3-8 0,-4 3 0,-4 4 0,0 5 0,3 5 0,3 4 0,4 4 0,1 4 0,2 2 0,2-2 0,-1-3 0,0-4 0,-1-3 0,0 0 0,-1-1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10.517"/>
    </inkml:context>
    <inkml:brush xml:id="br0">
      <inkml:brushProperty name="width" value="0.05" units="cm"/>
      <inkml:brushProperty name="height" value="0.05" units="cm"/>
      <inkml:brushProperty name="color" value="#E71224"/>
    </inkml:brush>
  </inkml:definitions>
  <inkml:trace contextRef="#ctx0" brushRef="#br0">56 0 24575,'-9'16'0,"1"0"0,2 1 0,3-3 0,4-3 0,1-2 0,2-4 0,-1-3 0,2-2 0,0-4 0,4-3 0,0-4 0,-1-2 0,-3 3 0,-8 0 0,-7 2 0,-3 1 0,-3 3 0,5 4 0,2 4 0,2 3 0,2 2 0,2 1 0,0-3 0,3-3 0,0-3 0,2-2 0,1-2 0,1-2 0,0-1 0,-1 1 0,1 0 0,-2 2 0,0 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1:12.467"/>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40.079"/>
    </inkml:context>
    <inkml:brush xml:id="br0">
      <inkml:brushProperty name="width" value="0.05" units="cm"/>
      <inkml:brushProperty name="height" value="0.05" units="cm"/>
      <inkml:brushProperty name="color" value="#E71224"/>
    </inkml:brush>
  </inkml:definitions>
  <inkml:trace contextRef="#ctx0" brushRef="#br0">81 21 24575,'-7'0'0,"-1"3"0,-3 4 0,-1 5 0,-2 5 0,5-2 0,2-1 0,5-8 0,2-3 0,4-5 0,4-4 0,3-3 0,0-4 0,-3 0 0,-5-2 0,-6 2 0,-4 1 0,1 5 0,-2 4 0,2 4 0,-1 3 0,-1 4 0,2 4 0,2 7 0,4-2 0,3 1 0,1-9 0,2-5 0,-2-5 0,3-4 0,-1-3 0,1-6 0,-4 1 0,-1 0 0,-2 4 0,0 4 0,0 3 0,0 2 0,0 5 0,1-2 0,-1 3 0,0-4 0,1-1 0,2-7 0,-1-1 0,1-8 0,-2 7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42.146"/>
    </inkml:context>
    <inkml:brush xml:id="br0">
      <inkml:brushProperty name="width" value="0.05" units="cm"/>
      <inkml:brushProperty name="height" value="0.05" units="cm"/>
      <inkml:brushProperty name="color" value="#E71224"/>
    </inkml:brush>
  </inkml:definitions>
  <inkml:trace contextRef="#ctx0" brushRef="#br0">72 29 24575,'-11'4'0,"2"1"0,2 5 0,3 2 0,3 3 0,2 0 0,5 0 0,2-3 0,4-3 0,-1-6 0,-4-2 0,-2-3 0,-3-9 0,0-3 0,-2-11 0,-4 1 0,-6 0 0,-2 8 0,2 7 0,3 5 0,3 4 0,-2 2 0,-2 2 0,-2 2 0,1 2 0,1 0 0,4-1 0,2-3 0,2-1 0,0-3 0,3-3 0,-2 2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46.368"/>
    </inkml:context>
    <inkml:brush xml:id="br0">
      <inkml:brushProperty name="width" value="0.05" units="cm"/>
      <inkml:brushProperty name="height" value="0.05" units="cm"/>
      <inkml:brushProperty name="color" value="#E71224"/>
    </inkml:brush>
  </inkml:definitions>
  <inkml:trace contextRef="#ctx0" brushRef="#br0">91 69 24575,'-7'2'0,"1"2"0,0 2 0,-2 7 0,4-1 0,-1 3 0,3-4 0,3-4 0,2-2 0,1-2 0,0-1 0,0-3 0,0-2 0,3-3 0,0-2 0,0-1 0,-2-2 0,-3-1 0,-4 0 0,-4-1 0,-11-5 0,-6 1 0,1 2 0,6 6 0,8 8 0,6 4 0,-1 4 0,1 4 0,3 5 0,2-2 0,3-2 0,-2-5 0,-1-4 0,-1-2 0,3-1 0,5-1 0,6 0 0,-2-2 0,0 0 0,-8 0 0,-3 0 0,-3 1 0,0 1 0,-4 3 0,0 2 0,-2 4 0,3-2 0,1-1 0,2-1 0,0-2 0,0 0 0,1 0 0,0-1 0,-1-7 0,-5 1 0,-2-4 0,-1 6 0,1 2 0,3 3 0,2 1 0,0 0 0,2 1 0,0-1 0,0-1 0,0 0 0,4-3 0,2-1 0,6-6 0,1-1 0,-1-4 0,-5-1 0,-3-2 0,-4 3 0,-4-1 0,-4 6 0,-3 5 0,-3 5 0,2 5 0,1 5 0,5-1 0,4 0 0,2-1 0,3-1 0,1-2 0,0-3 0,0-3 0,-1-3 0,2-2 0,0-4 0,-1 0 0,-1 1 0,-3 2 0,-2 0 0,2 3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48.350"/>
    </inkml:context>
    <inkml:brush xml:id="br0">
      <inkml:brushProperty name="width" value="0.05" units="cm"/>
      <inkml:brushProperty name="height" value="0.05" units="cm"/>
      <inkml:brushProperty name="color" value="#E71224"/>
    </inkml:brush>
  </inkml:definitions>
  <inkml:trace contextRef="#ctx0" brushRef="#br0">49 20 24575,'-4'8'0,"0"2"0,1 0 0,1 1 0,3 1 0,1-4 0,2-2 0,-1-3 0,1-2 0,1-3 0,2-2 0,2-4 0,-1-3 0,-4-1 0,-6-2 0,-12-1 0,-6 3 0,1 4 0,3 6 0,11 4 0,1 4 0,2 1 0,1 4 0,1 1 0,1 2 0,0-3 0,1-1 0,-1-5 0,0-2 0,1-6 0,1-3 0,-1-4 0,0-2 0,-3 3 0,0 4 0,0 3 0,0 1 0,0 1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52.071"/>
    </inkml:context>
    <inkml:brush xml:id="br0">
      <inkml:brushProperty name="width" value="0.05" units="cm"/>
      <inkml:brushProperty name="height" value="0.05" units="cm"/>
      <inkml:brushProperty name="color" value="#E71224"/>
    </inkml:brush>
  </inkml:definitions>
  <inkml:trace contextRef="#ctx0" brushRef="#br0">154 44 24575,'-15'-2'0,"-4"0"0,0 1 0,-2 2 0,4 4 0,2 1 0,0 3 0,4-2 0,1 0 0,3-1 0,4-1 0,1-2 0,3-2 0,4-3 0,0-1 0,3-2 0,-1 0 0,-1-2 0,0-2 0,-4-1 0,0 0 0,-2 3 0,-1 4 0,-2 2 0,-3 5 0,-1 2 0,1 5 0,3 1 0,3-2 0,3-5 0,1-3 0,1-4 0,4-3 0,0-3 0,1-6 0,-4 0 0,-3 0 0,-3 4 0,-2 5 0,-3 1 0,-4 4 0,-3 0 0,0 4 0,2 4 0,5 4 0,3-1 0,4-3 0,3-4 0,2-2 0,3-1 0,-2-2 0,0-2 0,-3-2 0,-2-3 0,-1 0 0,-5 0 0,0 3 0,-3 2 0,1 3 0,-1 4 0,2 1 0,1-1 0,2-1 0,2-2 0,2-1 0,0-1 0,4-1 0,-2-1 0,-1-2 0,-1 2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53.922"/>
    </inkml:context>
    <inkml:brush xml:id="br0">
      <inkml:brushProperty name="width" value="0.05" units="cm"/>
      <inkml:brushProperty name="height" value="0.05" units="cm"/>
      <inkml:brushProperty name="color" value="#E71224"/>
    </inkml:brush>
  </inkml:definitions>
  <inkml:trace contextRef="#ctx0" brushRef="#br0">68 86 24575,'0'-4'0,"0"1"0,0 0 0,0-1 0,-1-2 0,-2-3 0,-1-4 0,-3-2 0,0 1 0,1 5 0,2 4 0,1 5 0,-2 3 0,-2 3 0,-1 3 0,3-1 0,2 2 0,1-4 0,0 0 0,2-1 0,-1-1 0,2 0 0,1 1 0,1-1 0,2-1 0,-1-3 0,2-2 0,0-1 0,0-2 0,-2 1 0,-1 0 0,-2 1 0,-1 2 0,-2 10 0,2-6 0,-2 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56.357"/>
    </inkml:context>
    <inkml:brush xml:id="br0">
      <inkml:brushProperty name="width" value="0.05" units="cm"/>
      <inkml:brushProperty name="height" value="0.05" units="cm"/>
      <inkml:brushProperty name="color" value="#E71224"/>
    </inkml:brush>
  </inkml:definitions>
  <inkml:trace contextRef="#ctx0" brushRef="#br0">1 1 24575,'1'6'0,"-1"-1"0,0-3 0,0 0 0,3 2 0,6 3 0,12-1 0,9 0 0,0-4 0,-6-2 0,-14-4 0,-5-3 0,-4 0 0,-2-1 0,-2 2 0,-1 2 0,-1 1 0,-2 2 0,-2 2 0,-2 3 0,-1 2 0,3 2 0,2-1 0,4-3 0,1-2 0,2-3 0,-1-1 0,-1 0 0,0 1 0,-3 0 0,-1 3 0,0-1 0,0 1 0,4-1 0,2-2 0,1-3 0,0 0 0,1-1 0,2 2 0,-3 3 0,3-1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20:58.609"/>
    </inkml:context>
    <inkml:brush xml:id="br0">
      <inkml:brushProperty name="width" value="0.05" units="cm"/>
      <inkml:brushProperty name="height" value="0.05" units="cm"/>
      <inkml:brushProperty name="color" value="#E71224"/>
    </inkml:brush>
  </inkml:definitions>
  <inkml:trace contextRef="#ctx0" brushRef="#br0">51 1 24575,'-5'10'0,"0"2"0,1 0 0,0 3 0,3 1 0,1-1 0,1-3 0,1-6 0,-1-3 0,0-3 0,2-2 0,0 0 0,2-3 0,-2-1 0,0 0 0,-2-3 0,-1 3 0,0-2 0,-2 2 0,-1 2 0,-3 0 0,-2 1 0,-3 4 0,1 4 0,2 4 0,3 2 0,3-1 0,3-3 0,1-3 0,0-2 0,1-1 0,1-2 0,1-1 0,0-1 0,-1 0 0,-1-2 0,-1 0 0,-1 0 0,0 0 0,-1 0 0,0 3 0,1 3 0,5 3 0,1 0 0,1-1 0,-3-1 0,-2-2 0,-2-1 0,0-1 0,1-2 0,0-2 0,1-2 0,1 0 0,1 1 0,-1 1 0,0 0 0,9 0 0,-8 3 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ADF9-7342-B845-BB81-7FAFCC96BE4F}" type="datetimeFigureOut">
              <a:rPr lang="en-US" smtClean="0"/>
              <a:t>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543F4-49EE-CB40-A241-6E8F3E4FB660}" type="slidenum">
              <a:rPr lang="en-US" smtClean="0"/>
              <a:t>‹#›</a:t>
            </a:fld>
            <a:endParaRPr lang="en-US"/>
          </a:p>
        </p:txBody>
      </p:sp>
    </p:spTree>
    <p:extLst>
      <p:ext uri="{BB962C8B-B14F-4D97-AF65-F5344CB8AC3E}">
        <p14:creationId xmlns:p14="http://schemas.microsoft.com/office/powerpoint/2010/main" val="54562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Moving average convergence divergence (MACD)</a:t>
            </a:r>
            <a:r>
              <a:rPr lang="en-US" sz="1200" dirty="0"/>
              <a:t> is a trend-following momentum indicator that shows the relationship between two moving averages of a security’s price. The MACD is calculated by subtracting the 26-period exponential moving average (EMA) from the 12-period EMA. An exponential moving average (EMA) is a type of moving average (MA) that places a greater weight and significance on the most recent data points.</a:t>
            </a:r>
          </a:p>
          <a:p>
            <a:r>
              <a:rPr lang="en-US" sz="1200" dirty="0"/>
              <a:t>When the EMA-9 crosses above the MACD(12,26), this is considered a bearish signal. It means the trend in the stock – its magnitude and/or momentum – is starting to shift course. When the MACD(12,26) crosses above the EMA-9, this is </a:t>
            </a:r>
            <a:r>
              <a:rPr lang="en-US" sz="1200" b="1" dirty="0"/>
              <a:t>considered a bullish signal</a:t>
            </a:r>
            <a:r>
              <a:rPr lang="en-US" sz="1200" dirty="0"/>
              <a:t>.</a:t>
            </a:r>
          </a:p>
          <a:p>
            <a:endParaRPr lang="en-US" dirty="0"/>
          </a:p>
        </p:txBody>
      </p:sp>
      <p:sp>
        <p:nvSpPr>
          <p:cNvPr id="4" name="Slide Number Placeholder 3"/>
          <p:cNvSpPr>
            <a:spLocks noGrp="1"/>
          </p:cNvSpPr>
          <p:nvPr>
            <p:ph type="sldNum" sz="quarter" idx="5"/>
          </p:nvPr>
        </p:nvSpPr>
        <p:spPr/>
        <p:txBody>
          <a:bodyPr/>
          <a:lstStyle/>
          <a:p>
            <a:fld id="{9B9543F4-49EE-CB40-A241-6E8F3E4FB660}" type="slidenum">
              <a:rPr lang="en-US" smtClean="0"/>
              <a:t>11</a:t>
            </a:fld>
            <a:endParaRPr lang="en-US"/>
          </a:p>
        </p:txBody>
      </p:sp>
    </p:spTree>
    <p:extLst>
      <p:ext uri="{BB962C8B-B14F-4D97-AF65-F5344CB8AC3E}">
        <p14:creationId xmlns:p14="http://schemas.microsoft.com/office/powerpoint/2010/main" val="359779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543F4-49EE-CB40-A241-6E8F3E4FB660}" type="slidenum">
              <a:rPr lang="en-US" smtClean="0"/>
              <a:t>21</a:t>
            </a:fld>
            <a:endParaRPr lang="en-US"/>
          </a:p>
        </p:txBody>
      </p:sp>
    </p:spTree>
    <p:extLst>
      <p:ext uri="{BB962C8B-B14F-4D97-AF65-F5344CB8AC3E}">
        <p14:creationId xmlns:p14="http://schemas.microsoft.com/office/powerpoint/2010/main" val="207433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6.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2.png"/><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xml"/><Relationship Id="rId24" Type="http://schemas.openxmlformats.org/officeDocument/2006/relationships/image" Target="../media/image23.png"/><Relationship Id="rId32" Type="http://schemas.openxmlformats.org/officeDocument/2006/relationships/image" Target="../media/image2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5.png"/><Relationship Id="rId10" Type="http://schemas.openxmlformats.org/officeDocument/2006/relationships/image" Target="../media/image1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3.png"/><Relationship Id="rId9" Type="http://schemas.openxmlformats.org/officeDocument/2006/relationships/customXml" Target="../ink/ink4.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3.xml"/><Relationship Id="rId30"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2F5E-1869-2B47-B6CB-6880FC78412E}"/>
              </a:ext>
            </a:extLst>
          </p:cNvPr>
          <p:cNvSpPr>
            <a:spLocks noGrp="1"/>
          </p:cNvSpPr>
          <p:nvPr>
            <p:ph type="ctrTitle"/>
          </p:nvPr>
        </p:nvSpPr>
        <p:spPr>
          <a:xfrm>
            <a:off x="1915384" y="1298149"/>
            <a:ext cx="8361229" cy="3481414"/>
          </a:xfrm>
        </p:spPr>
        <p:txBody>
          <a:bodyPr/>
          <a:lstStyle/>
          <a:p>
            <a:r>
              <a:rPr lang="en-US" dirty="0"/>
              <a:t>Data mining – python for trading</a:t>
            </a:r>
          </a:p>
        </p:txBody>
      </p:sp>
    </p:spTree>
    <p:extLst>
      <p:ext uri="{BB962C8B-B14F-4D97-AF65-F5344CB8AC3E}">
        <p14:creationId xmlns:p14="http://schemas.microsoft.com/office/powerpoint/2010/main" val="188709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2EF5A-166F-4941-A510-FEBE2999A03C}"/>
              </a:ext>
            </a:extLst>
          </p:cNvPr>
          <p:cNvSpPr>
            <a:spLocks noGrp="1"/>
          </p:cNvSpPr>
          <p:nvPr>
            <p:ph type="title"/>
          </p:nvPr>
        </p:nvSpPr>
        <p:spPr>
          <a:xfrm>
            <a:off x="8471424" y="1110882"/>
            <a:ext cx="3053039" cy="1632318"/>
          </a:xfrm>
        </p:spPr>
        <p:txBody>
          <a:bodyPr anchor="b">
            <a:normAutofit fontScale="90000"/>
          </a:bodyPr>
          <a:lstStyle/>
          <a:p>
            <a:r>
              <a:rPr lang="en-US" sz="2800" dirty="0"/>
              <a:t>Unsurprisingly, AMC and GME were the 2 most volatile tickers in Jan and Feb 2021</a:t>
            </a:r>
          </a:p>
        </p:txBody>
      </p:sp>
      <p:pic>
        <p:nvPicPr>
          <p:cNvPr id="4" name="Picture 3">
            <a:extLst>
              <a:ext uri="{FF2B5EF4-FFF2-40B4-BE49-F238E27FC236}">
                <a16:creationId xmlns:a16="http://schemas.microsoft.com/office/drawing/2014/main" id="{5097C69D-BBC3-5A46-BC78-D8B8CBCF5203}"/>
              </a:ext>
            </a:extLst>
          </p:cNvPr>
          <p:cNvPicPr>
            <a:picLocks noChangeAspect="1"/>
          </p:cNvPicPr>
          <p:nvPr/>
        </p:nvPicPr>
        <p:blipFill>
          <a:blip r:embed="rId2"/>
          <a:stretch>
            <a:fillRect/>
          </a:stretch>
        </p:blipFill>
        <p:spPr>
          <a:xfrm>
            <a:off x="634275" y="1824661"/>
            <a:ext cx="6900380" cy="3208677"/>
          </a:xfrm>
          <a:prstGeom prst="rect">
            <a:avLst/>
          </a:prstGeom>
        </p:spPr>
      </p:pic>
      <p:sp>
        <p:nvSpPr>
          <p:cNvPr id="3" name="Content Placeholder 2">
            <a:extLst>
              <a:ext uri="{FF2B5EF4-FFF2-40B4-BE49-F238E27FC236}">
                <a16:creationId xmlns:a16="http://schemas.microsoft.com/office/drawing/2014/main" id="{B12E6C49-B842-DF45-B86F-1D3F1DCE3AB4}"/>
              </a:ext>
            </a:extLst>
          </p:cNvPr>
          <p:cNvSpPr>
            <a:spLocks noGrp="1"/>
          </p:cNvSpPr>
          <p:nvPr>
            <p:ph idx="1"/>
          </p:nvPr>
        </p:nvSpPr>
        <p:spPr>
          <a:xfrm>
            <a:off x="8471423" y="3104444"/>
            <a:ext cx="3053039" cy="3113475"/>
          </a:xfrm>
        </p:spPr>
        <p:txBody>
          <a:bodyPr>
            <a:normAutofit/>
          </a:bodyPr>
          <a:lstStyle/>
          <a:p>
            <a:r>
              <a:rPr lang="en-US" sz="1000" dirty="0"/>
              <a:t>The volatility of a stock is a measurement of the change in variance in the returns of a stock over a specific period of time.</a:t>
            </a:r>
          </a:p>
          <a:p>
            <a:r>
              <a:rPr lang="en-US" sz="1000" dirty="0"/>
              <a:t>Volatility is often seen as a representative of risk in investments, with low volatility signaling safety and positive results, and high volatility indicating more risks.</a:t>
            </a:r>
          </a:p>
          <a:p>
            <a:r>
              <a:rPr lang="en-US" sz="1000" dirty="0"/>
              <a:t>In this analysis, I calculate volatility by taking a </a:t>
            </a:r>
            <a:r>
              <a:rPr lang="en-US" sz="1000" dirty="0">
                <a:solidFill>
                  <a:srgbClr val="FF0000"/>
                </a:solidFill>
              </a:rPr>
              <a:t>rolling window standard deviation </a:t>
            </a:r>
            <a:r>
              <a:rPr lang="en-US" sz="1000" dirty="0"/>
              <a:t>on the </a:t>
            </a:r>
            <a:r>
              <a:rPr lang="en-US" sz="1000" dirty="0">
                <a:solidFill>
                  <a:srgbClr val="FF0000"/>
                </a:solidFill>
              </a:rPr>
              <a:t>percentage change in returns </a:t>
            </a:r>
            <a:r>
              <a:rPr lang="en-US" sz="1000" dirty="0"/>
              <a:t>of a stock over 20 trading window.</a:t>
            </a:r>
          </a:p>
          <a:p>
            <a:endParaRPr lang="en-US" sz="16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102250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D54D-143E-C947-A769-6242F29A9BB8}"/>
              </a:ext>
            </a:extLst>
          </p:cNvPr>
          <p:cNvSpPr>
            <a:spLocks noGrp="1"/>
          </p:cNvSpPr>
          <p:nvPr>
            <p:ph type="title"/>
          </p:nvPr>
        </p:nvSpPr>
        <p:spPr>
          <a:xfrm>
            <a:off x="1371600" y="685800"/>
            <a:ext cx="3282695" cy="1485900"/>
          </a:xfrm>
        </p:spPr>
        <p:txBody>
          <a:bodyPr>
            <a:normAutofit/>
          </a:bodyPr>
          <a:lstStyle/>
          <a:p>
            <a:r>
              <a:rPr lang="en-US" sz="3400"/>
              <a:t>Data Understanding &amp; Preparation</a:t>
            </a:r>
          </a:p>
        </p:txBody>
      </p:sp>
      <p:sp>
        <p:nvSpPr>
          <p:cNvPr id="3" name="Content Placeholder 2">
            <a:extLst>
              <a:ext uri="{FF2B5EF4-FFF2-40B4-BE49-F238E27FC236}">
                <a16:creationId xmlns:a16="http://schemas.microsoft.com/office/drawing/2014/main" id="{16DB8A05-9DF4-D647-8B65-E7703D9B133E}"/>
              </a:ext>
            </a:extLst>
          </p:cNvPr>
          <p:cNvSpPr>
            <a:spLocks noGrp="1"/>
          </p:cNvSpPr>
          <p:nvPr>
            <p:ph idx="1"/>
          </p:nvPr>
        </p:nvSpPr>
        <p:spPr>
          <a:xfrm>
            <a:off x="1371600" y="2286000"/>
            <a:ext cx="10301110" cy="3581400"/>
          </a:xfrm>
        </p:spPr>
        <p:txBody>
          <a:bodyPr>
            <a:normAutofit/>
          </a:bodyPr>
          <a:lstStyle/>
          <a:p>
            <a:r>
              <a:rPr lang="en-US" dirty="0"/>
              <a:t>Data collection: </a:t>
            </a:r>
            <a:r>
              <a:rPr lang="en-US" dirty="0" err="1"/>
              <a:t>yfinance</a:t>
            </a:r>
            <a:endParaRPr lang="en-US" dirty="0"/>
          </a:p>
          <a:p>
            <a:r>
              <a:rPr lang="en-US" dirty="0"/>
              <a:t>Data manipulation &amp; representation: pandas, </a:t>
            </a:r>
            <a:r>
              <a:rPr lang="en-US" dirty="0" err="1"/>
              <a:t>numpy</a:t>
            </a:r>
            <a:endParaRPr lang="en-US" dirty="0"/>
          </a:p>
          <a:p>
            <a:r>
              <a:rPr lang="en-US" dirty="0"/>
              <a:t>Data Visualization: </a:t>
            </a:r>
            <a:r>
              <a:rPr lang="en-US" dirty="0" err="1"/>
              <a:t>plotly</a:t>
            </a:r>
            <a:endParaRPr lang="en-US" dirty="0"/>
          </a:p>
          <a:p>
            <a:r>
              <a:rPr lang="en-US" dirty="0"/>
              <a:t>Technical analysis: TA-lib</a:t>
            </a:r>
          </a:p>
        </p:txBody>
      </p:sp>
      <p:pic>
        <p:nvPicPr>
          <p:cNvPr id="4" name="Picture 3" descr="Table&#10;&#10;Description automatically generated with medium confidence">
            <a:extLst>
              <a:ext uri="{FF2B5EF4-FFF2-40B4-BE49-F238E27FC236}">
                <a16:creationId xmlns:a16="http://schemas.microsoft.com/office/drawing/2014/main" id="{2DDFEC16-28CC-324B-AD73-D65D8F001073}"/>
              </a:ext>
            </a:extLst>
          </p:cNvPr>
          <p:cNvPicPr>
            <a:picLocks noChangeAspect="1"/>
          </p:cNvPicPr>
          <p:nvPr/>
        </p:nvPicPr>
        <p:blipFill>
          <a:blip r:embed="rId3"/>
          <a:stretch>
            <a:fillRect/>
          </a:stretch>
        </p:blipFill>
        <p:spPr>
          <a:xfrm>
            <a:off x="5155645" y="453493"/>
            <a:ext cx="6517065" cy="2069167"/>
          </a:xfrm>
          <a:prstGeom prst="rect">
            <a:avLst/>
          </a:prstGeom>
        </p:spPr>
      </p:pic>
    </p:spTree>
    <p:extLst>
      <p:ext uri="{BB962C8B-B14F-4D97-AF65-F5344CB8AC3E}">
        <p14:creationId xmlns:p14="http://schemas.microsoft.com/office/powerpoint/2010/main" val="97361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793CBD-6AE4-444A-8502-B36FC2128D7F}"/>
              </a:ext>
            </a:extLst>
          </p:cNvPr>
          <p:cNvPicPr>
            <a:picLocks noChangeAspect="1"/>
          </p:cNvPicPr>
          <p:nvPr/>
        </p:nvPicPr>
        <p:blipFill>
          <a:blip r:embed="rId2"/>
          <a:stretch>
            <a:fillRect/>
          </a:stretch>
        </p:blipFill>
        <p:spPr>
          <a:xfrm>
            <a:off x="634275" y="979365"/>
            <a:ext cx="6900380" cy="4899269"/>
          </a:xfrm>
          <a:prstGeom prst="rect">
            <a:avLst/>
          </a:prstGeom>
        </p:spPr>
      </p:pic>
      <p:sp>
        <p:nvSpPr>
          <p:cNvPr id="15"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74E0FFCC-4691-7041-A8F4-229D141AA1D2}"/>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100" cap="all"/>
              <a:t>Technical Analysis – Candle Stick Pattern</a:t>
            </a:r>
          </a:p>
        </p:txBody>
      </p:sp>
      <p:sp>
        <p:nvSpPr>
          <p:cNvPr id="3" name="Content Placeholder 2">
            <a:extLst>
              <a:ext uri="{FF2B5EF4-FFF2-40B4-BE49-F238E27FC236}">
                <a16:creationId xmlns:a16="http://schemas.microsoft.com/office/drawing/2014/main" id="{FA5A377B-9ED5-4143-B7ED-63DEE87DDDB5}"/>
              </a:ext>
            </a:extLst>
          </p:cNvPr>
          <p:cNvSpPr>
            <a:spLocks noGrp="1"/>
          </p:cNvSpPr>
          <p:nvPr>
            <p:ph idx="1"/>
          </p:nvPr>
        </p:nvSpPr>
        <p:spPr>
          <a:xfrm>
            <a:off x="8569666" y="4458645"/>
            <a:ext cx="3176246" cy="1656413"/>
          </a:xfrm>
        </p:spPr>
        <p:txBody>
          <a:bodyPr vert="horz" lIns="91440" tIns="45720" rIns="91440" bIns="45720" rtlCol="0">
            <a:normAutofit/>
          </a:bodyPr>
          <a:lstStyle/>
          <a:p>
            <a:pPr marL="0" indent="0">
              <a:lnSpc>
                <a:spcPct val="112000"/>
              </a:lnSpc>
              <a:spcBef>
                <a:spcPts val="0"/>
              </a:spcBef>
              <a:spcAft>
                <a:spcPts val="600"/>
              </a:spcAft>
              <a:buNone/>
            </a:pPr>
            <a:r>
              <a:rPr lang="en-US" dirty="0">
                <a:solidFill>
                  <a:srgbClr val="EFEDE3"/>
                </a:solidFill>
              </a:rPr>
              <a:t>In this section, I will use TA-lib to detect Candle Stick Pattern based on stock price</a:t>
            </a:r>
          </a:p>
        </p:txBody>
      </p:sp>
    </p:spTree>
    <p:extLst>
      <p:ext uri="{BB962C8B-B14F-4D97-AF65-F5344CB8AC3E}">
        <p14:creationId xmlns:p14="http://schemas.microsoft.com/office/powerpoint/2010/main" val="34393507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BCB87-D91D-FA4D-B6E6-5A7D6740A6E6}"/>
              </a:ext>
            </a:extLst>
          </p:cNvPr>
          <p:cNvSpPr>
            <a:spLocks noGrp="1"/>
          </p:cNvSpPr>
          <p:nvPr>
            <p:ph type="title"/>
          </p:nvPr>
        </p:nvSpPr>
        <p:spPr>
          <a:xfrm>
            <a:off x="8471424" y="1110882"/>
            <a:ext cx="3053039" cy="1060817"/>
          </a:xfrm>
        </p:spPr>
        <p:txBody>
          <a:bodyPr anchor="b">
            <a:normAutofit/>
          </a:bodyPr>
          <a:lstStyle/>
          <a:p>
            <a:r>
              <a:rPr lang="en-US" sz="2800" dirty="0"/>
              <a:t>Candle Stick Pattern</a:t>
            </a:r>
          </a:p>
        </p:txBody>
      </p:sp>
      <p:pic>
        <p:nvPicPr>
          <p:cNvPr id="4" name="Picture 3">
            <a:extLst>
              <a:ext uri="{FF2B5EF4-FFF2-40B4-BE49-F238E27FC236}">
                <a16:creationId xmlns:a16="http://schemas.microsoft.com/office/drawing/2014/main" id="{F5EC5F63-790E-FD45-84DB-D1EA7E7DA0F6}"/>
              </a:ext>
            </a:extLst>
          </p:cNvPr>
          <p:cNvPicPr>
            <a:picLocks noChangeAspect="1"/>
          </p:cNvPicPr>
          <p:nvPr/>
        </p:nvPicPr>
        <p:blipFill>
          <a:blip r:embed="rId2"/>
          <a:stretch>
            <a:fillRect/>
          </a:stretch>
        </p:blipFill>
        <p:spPr>
          <a:xfrm>
            <a:off x="634275" y="979365"/>
            <a:ext cx="6900380" cy="4899269"/>
          </a:xfrm>
          <a:prstGeom prst="rect">
            <a:avLst/>
          </a:prstGeom>
        </p:spPr>
      </p:pic>
      <p:sp>
        <p:nvSpPr>
          <p:cNvPr id="3" name="Content Placeholder 2">
            <a:extLst>
              <a:ext uri="{FF2B5EF4-FFF2-40B4-BE49-F238E27FC236}">
                <a16:creationId xmlns:a16="http://schemas.microsoft.com/office/drawing/2014/main" id="{9B5BBFA2-C148-8244-9F56-ECF73563D799}"/>
              </a:ext>
            </a:extLst>
          </p:cNvPr>
          <p:cNvSpPr>
            <a:spLocks noGrp="1"/>
          </p:cNvSpPr>
          <p:nvPr>
            <p:ph idx="1"/>
          </p:nvPr>
        </p:nvSpPr>
        <p:spPr>
          <a:xfrm>
            <a:off x="8471423" y="2286000"/>
            <a:ext cx="3053039" cy="3931920"/>
          </a:xfrm>
        </p:spPr>
        <p:txBody>
          <a:bodyPr>
            <a:normAutofit/>
          </a:bodyPr>
          <a:lstStyle/>
          <a:p>
            <a:r>
              <a:rPr lang="en-US" sz="1600" dirty="0"/>
              <a:t>Candlestick patterns does indicate bullish and bearish trend signal in some cases but they show very short-term trend reversal with a lot of noises. </a:t>
            </a:r>
          </a:p>
          <a:p>
            <a:r>
              <a:rPr lang="en-US" sz="1600" dirty="0"/>
              <a:t>We need to use additional patterns and information to confirm the signal when incorporating candlestick strategies.</a:t>
            </a:r>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2712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74E0FFCC-4691-7041-A8F4-229D141AA1D2}"/>
              </a:ext>
            </a:extLst>
          </p:cNvPr>
          <p:cNvSpPr>
            <a:spLocks noGrp="1"/>
          </p:cNvSpPr>
          <p:nvPr>
            <p:ph type="title"/>
          </p:nvPr>
        </p:nvSpPr>
        <p:spPr>
          <a:xfrm>
            <a:off x="1581150" y="1444979"/>
            <a:ext cx="2698619" cy="999065"/>
          </a:xfrm>
        </p:spPr>
        <p:txBody>
          <a:bodyPr vert="horz" lIns="91440" tIns="45720" rIns="91440" bIns="45720" rtlCol="0" anchor="b">
            <a:normAutofit/>
          </a:bodyPr>
          <a:lstStyle/>
          <a:p>
            <a:pPr algn="ctr"/>
            <a:r>
              <a:rPr lang="en-US" sz="3100" cap="all" dirty="0"/>
              <a:t>Technical Analysis </a:t>
            </a:r>
          </a:p>
        </p:txBody>
      </p:sp>
      <p:sp>
        <p:nvSpPr>
          <p:cNvPr id="3" name="Content Placeholder 2">
            <a:extLst>
              <a:ext uri="{FF2B5EF4-FFF2-40B4-BE49-F238E27FC236}">
                <a16:creationId xmlns:a16="http://schemas.microsoft.com/office/drawing/2014/main" id="{FA5A377B-9ED5-4143-B7ED-63DEE87DDDB5}"/>
              </a:ext>
            </a:extLst>
          </p:cNvPr>
          <p:cNvSpPr>
            <a:spLocks noGrp="1"/>
          </p:cNvSpPr>
          <p:nvPr>
            <p:ph idx="1"/>
          </p:nvPr>
        </p:nvSpPr>
        <p:spPr>
          <a:xfrm>
            <a:off x="1540933" y="2516323"/>
            <a:ext cx="2698619" cy="1086237"/>
          </a:xfrm>
        </p:spPr>
        <p:txBody>
          <a:bodyPr vert="horz" lIns="91440" tIns="45720" rIns="91440" bIns="45720" rtlCol="0">
            <a:normAutofit fontScale="92500" lnSpcReduction="10000"/>
          </a:bodyPr>
          <a:lstStyle/>
          <a:p>
            <a:pPr marL="0" indent="0" algn="ctr">
              <a:lnSpc>
                <a:spcPct val="102000"/>
              </a:lnSpc>
              <a:spcBef>
                <a:spcPts val="0"/>
              </a:spcBef>
              <a:spcAft>
                <a:spcPts val="600"/>
              </a:spcAft>
              <a:buNone/>
            </a:pPr>
            <a:r>
              <a:rPr lang="en-US" sz="1600" b="1" cap="all" dirty="0">
                <a:solidFill>
                  <a:schemeClr val="tx1"/>
                </a:solidFill>
              </a:rPr>
              <a:t>Simple Moving average (</a:t>
            </a:r>
            <a:r>
              <a:rPr lang="en-US" sz="1600" b="1" cap="all" dirty="0" err="1">
                <a:solidFill>
                  <a:schemeClr val="tx1"/>
                </a:solidFill>
              </a:rPr>
              <a:t>sma</a:t>
            </a:r>
            <a:r>
              <a:rPr lang="en-US" sz="1600" b="1" cap="all" dirty="0">
                <a:solidFill>
                  <a:schemeClr val="tx1"/>
                </a:solidFill>
              </a:rPr>
              <a:t>) Crossover </a:t>
            </a:r>
            <a:r>
              <a:rPr lang="en-US" sz="1600" cap="all" dirty="0"/>
              <a:t>&amp; </a:t>
            </a:r>
            <a:r>
              <a:rPr lang="en-US" sz="1600" b="1" cap="all" dirty="0">
                <a:solidFill>
                  <a:schemeClr val="tx1"/>
                </a:solidFill>
              </a:rPr>
              <a:t>Moving average convergence divergence</a:t>
            </a:r>
            <a:r>
              <a:rPr lang="en-US" sz="1600" cap="all" dirty="0">
                <a:solidFill>
                  <a:srgbClr val="00B050"/>
                </a:solidFill>
              </a:rPr>
              <a:t> </a:t>
            </a:r>
            <a:r>
              <a:rPr lang="en-US" sz="1600" cap="all" dirty="0"/>
              <a:t>(MACD)</a:t>
            </a:r>
          </a:p>
          <a:p>
            <a:pPr marL="0" indent="0" algn="ctr">
              <a:lnSpc>
                <a:spcPct val="102000"/>
              </a:lnSpc>
              <a:spcBef>
                <a:spcPts val="0"/>
              </a:spcBef>
              <a:spcAft>
                <a:spcPts val="600"/>
              </a:spcAft>
              <a:buNone/>
            </a:pPr>
            <a:endParaRPr lang="en-US" sz="1600" cap="all" dirty="0"/>
          </a:p>
        </p:txBody>
      </p:sp>
      <p:pic>
        <p:nvPicPr>
          <p:cNvPr id="5" name="Picture 4">
            <a:extLst>
              <a:ext uri="{FF2B5EF4-FFF2-40B4-BE49-F238E27FC236}">
                <a16:creationId xmlns:a16="http://schemas.microsoft.com/office/drawing/2014/main" id="{2B437DDD-B246-9940-A685-D563A2EDCE57}"/>
              </a:ext>
            </a:extLst>
          </p:cNvPr>
          <p:cNvPicPr>
            <a:picLocks noChangeAspect="1"/>
          </p:cNvPicPr>
          <p:nvPr/>
        </p:nvPicPr>
        <p:blipFill rotWithShape="1">
          <a:blip r:embed="rId2"/>
          <a:srcRect r="8039"/>
          <a:stretch/>
        </p:blipFill>
        <p:spPr>
          <a:xfrm>
            <a:off x="4639056" y="10"/>
            <a:ext cx="7552944" cy="6857990"/>
          </a:xfrm>
          <a:prstGeom prst="rect">
            <a:avLst/>
          </a:prstGeom>
          <a:ln>
            <a:noFill/>
          </a:ln>
          <a:effectLst/>
        </p:spPr>
      </p:pic>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6FAA589D-89F5-5349-A0B4-DB602E359097}"/>
                  </a:ext>
                </a:extLst>
              </p14:cNvPr>
              <p14:cNvContentPartPr/>
              <p14:nvPr/>
            </p14:nvContentPartPr>
            <p14:xfrm>
              <a:off x="6951036" y="3197760"/>
              <a:ext cx="21960" cy="24480"/>
            </p14:xfrm>
          </p:contentPart>
        </mc:Choice>
        <mc:Fallback>
          <p:pic>
            <p:nvPicPr>
              <p:cNvPr id="18" name="Ink 17">
                <a:extLst>
                  <a:ext uri="{FF2B5EF4-FFF2-40B4-BE49-F238E27FC236}">
                    <a16:creationId xmlns:a16="http://schemas.microsoft.com/office/drawing/2014/main" id="{6FAA589D-89F5-5349-A0B4-DB602E359097}"/>
                  </a:ext>
                </a:extLst>
              </p:cNvPr>
              <p:cNvPicPr/>
              <p:nvPr/>
            </p:nvPicPr>
            <p:blipFill>
              <a:blip r:embed="rId4"/>
              <a:stretch>
                <a:fillRect/>
              </a:stretch>
            </p:blipFill>
            <p:spPr>
              <a:xfrm>
                <a:off x="6942036" y="3189120"/>
                <a:ext cx="396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E005F391-D12D-5748-BDAC-F55759FBEED1}"/>
                  </a:ext>
                </a:extLst>
              </p14:cNvPr>
              <p14:cNvContentPartPr/>
              <p14:nvPr/>
            </p14:nvContentPartPr>
            <p14:xfrm>
              <a:off x="7751676" y="2806080"/>
              <a:ext cx="29520" cy="35640"/>
            </p14:xfrm>
          </p:contentPart>
        </mc:Choice>
        <mc:Fallback>
          <p:pic>
            <p:nvPicPr>
              <p:cNvPr id="19" name="Ink 18">
                <a:extLst>
                  <a:ext uri="{FF2B5EF4-FFF2-40B4-BE49-F238E27FC236}">
                    <a16:creationId xmlns:a16="http://schemas.microsoft.com/office/drawing/2014/main" id="{E005F391-D12D-5748-BDAC-F55759FBEED1}"/>
                  </a:ext>
                </a:extLst>
              </p:cNvPr>
              <p:cNvPicPr/>
              <p:nvPr/>
            </p:nvPicPr>
            <p:blipFill>
              <a:blip r:embed="rId6"/>
              <a:stretch>
                <a:fillRect/>
              </a:stretch>
            </p:blipFill>
            <p:spPr>
              <a:xfrm>
                <a:off x="7743036" y="2797080"/>
                <a:ext cx="471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E56E32D3-5908-0C4F-A36D-A69E323BBA4E}"/>
                  </a:ext>
                </a:extLst>
              </p14:cNvPr>
              <p14:cNvContentPartPr/>
              <p14:nvPr/>
            </p14:nvContentPartPr>
            <p14:xfrm>
              <a:off x="7268916" y="3159240"/>
              <a:ext cx="33840" cy="46800"/>
            </p14:xfrm>
          </p:contentPart>
        </mc:Choice>
        <mc:Fallback>
          <p:pic>
            <p:nvPicPr>
              <p:cNvPr id="20" name="Ink 19">
                <a:extLst>
                  <a:ext uri="{FF2B5EF4-FFF2-40B4-BE49-F238E27FC236}">
                    <a16:creationId xmlns:a16="http://schemas.microsoft.com/office/drawing/2014/main" id="{E56E32D3-5908-0C4F-A36D-A69E323BBA4E}"/>
                  </a:ext>
                </a:extLst>
              </p:cNvPr>
              <p:cNvPicPr/>
              <p:nvPr/>
            </p:nvPicPr>
            <p:blipFill>
              <a:blip r:embed="rId8"/>
              <a:stretch>
                <a:fillRect/>
              </a:stretch>
            </p:blipFill>
            <p:spPr>
              <a:xfrm>
                <a:off x="7259916" y="3150600"/>
                <a:ext cx="514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E623F511-A9CC-8840-9554-7B24B77E33A5}"/>
                  </a:ext>
                </a:extLst>
              </p14:cNvPr>
              <p14:cNvContentPartPr/>
              <p14:nvPr/>
            </p14:nvContentPartPr>
            <p14:xfrm>
              <a:off x="9183756" y="2605560"/>
              <a:ext cx="36720" cy="53640"/>
            </p14:xfrm>
          </p:contentPart>
        </mc:Choice>
        <mc:Fallback>
          <p:pic>
            <p:nvPicPr>
              <p:cNvPr id="21" name="Ink 20">
                <a:extLst>
                  <a:ext uri="{FF2B5EF4-FFF2-40B4-BE49-F238E27FC236}">
                    <a16:creationId xmlns:a16="http://schemas.microsoft.com/office/drawing/2014/main" id="{E623F511-A9CC-8840-9554-7B24B77E33A5}"/>
                  </a:ext>
                </a:extLst>
              </p:cNvPr>
              <p:cNvPicPr/>
              <p:nvPr/>
            </p:nvPicPr>
            <p:blipFill>
              <a:blip r:embed="rId10"/>
              <a:stretch>
                <a:fillRect/>
              </a:stretch>
            </p:blipFill>
            <p:spPr>
              <a:xfrm>
                <a:off x="9174756" y="2596920"/>
                <a:ext cx="543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F61356E7-0C2B-6148-A13C-D7464972F49A}"/>
                  </a:ext>
                </a:extLst>
              </p14:cNvPr>
              <p14:cNvContentPartPr/>
              <p14:nvPr/>
            </p14:nvContentPartPr>
            <p14:xfrm>
              <a:off x="10288596" y="2879520"/>
              <a:ext cx="30240" cy="32040"/>
            </p14:xfrm>
          </p:contentPart>
        </mc:Choice>
        <mc:Fallback>
          <p:pic>
            <p:nvPicPr>
              <p:cNvPr id="22" name="Ink 21">
                <a:extLst>
                  <a:ext uri="{FF2B5EF4-FFF2-40B4-BE49-F238E27FC236}">
                    <a16:creationId xmlns:a16="http://schemas.microsoft.com/office/drawing/2014/main" id="{F61356E7-0C2B-6148-A13C-D7464972F49A}"/>
                  </a:ext>
                </a:extLst>
              </p:cNvPr>
              <p:cNvPicPr/>
              <p:nvPr/>
            </p:nvPicPr>
            <p:blipFill>
              <a:blip r:embed="rId12"/>
              <a:stretch>
                <a:fillRect/>
              </a:stretch>
            </p:blipFill>
            <p:spPr>
              <a:xfrm>
                <a:off x="10279596" y="2870880"/>
                <a:ext cx="47880" cy="49680"/>
              </a:xfrm>
              <a:prstGeom prst="rect">
                <a:avLst/>
              </a:prstGeom>
            </p:spPr>
          </p:pic>
        </mc:Fallback>
      </mc:AlternateContent>
      <p:grpSp>
        <p:nvGrpSpPr>
          <p:cNvPr id="25" name="Group 24">
            <a:extLst>
              <a:ext uri="{FF2B5EF4-FFF2-40B4-BE49-F238E27FC236}">
                <a16:creationId xmlns:a16="http://schemas.microsoft.com/office/drawing/2014/main" id="{8B9A90DB-F731-B74A-B16B-57C4924C7837}"/>
              </a:ext>
            </a:extLst>
          </p:cNvPr>
          <p:cNvGrpSpPr/>
          <p:nvPr/>
        </p:nvGrpSpPr>
        <p:grpSpPr>
          <a:xfrm>
            <a:off x="6707676" y="5031960"/>
            <a:ext cx="55800" cy="61200"/>
            <a:chOff x="6707676" y="5031960"/>
            <a:chExt cx="55800" cy="61200"/>
          </a:xfrm>
        </p:grpSpPr>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62776372-A290-9648-9F35-0666DD8A44C4}"/>
                    </a:ext>
                  </a:extLst>
                </p14:cNvPr>
                <p14:cNvContentPartPr/>
                <p14:nvPr/>
              </p14:nvContentPartPr>
              <p14:xfrm>
                <a:off x="6707676" y="5060760"/>
                <a:ext cx="55800" cy="32400"/>
              </p14:xfrm>
            </p:contentPart>
          </mc:Choice>
          <mc:Fallback>
            <p:pic>
              <p:nvPicPr>
                <p:cNvPr id="23" name="Ink 22">
                  <a:extLst>
                    <a:ext uri="{FF2B5EF4-FFF2-40B4-BE49-F238E27FC236}">
                      <a16:creationId xmlns:a16="http://schemas.microsoft.com/office/drawing/2014/main" id="{62776372-A290-9648-9F35-0666DD8A44C4}"/>
                    </a:ext>
                  </a:extLst>
                </p:cNvPr>
                <p:cNvPicPr/>
                <p:nvPr/>
              </p:nvPicPr>
              <p:blipFill>
                <a:blip r:embed="rId14"/>
                <a:stretch>
                  <a:fillRect/>
                </a:stretch>
              </p:blipFill>
              <p:spPr>
                <a:xfrm>
                  <a:off x="6698676" y="5052120"/>
                  <a:ext cx="734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9661C477-592F-2846-A2F9-A1B02B9B2533}"/>
                    </a:ext>
                  </a:extLst>
                </p14:cNvPr>
                <p14:cNvContentPartPr/>
                <p14:nvPr/>
              </p14:nvContentPartPr>
              <p14:xfrm>
                <a:off x="6720276" y="5031960"/>
                <a:ext cx="24840" cy="30960"/>
              </p14:xfrm>
            </p:contentPart>
          </mc:Choice>
          <mc:Fallback>
            <p:pic>
              <p:nvPicPr>
                <p:cNvPr id="24" name="Ink 23">
                  <a:extLst>
                    <a:ext uri="{FF2B5EF4-FFF2-40B4-BE49-F238E27FC236}">
                      <a16:creationId xmlns:a16="http://schemas.microsoft.com/office/drawing/2014/main" id="{9661C477-592F-2846-A2F9-A1B02B9B2533}"/>
                    </a:ext>
                  </a:extLst>
                </p:cNvPr>
                <p:cNvPicPr/>
                <p:nvPr/>
              </p:nvPicPr>
              <p:blipFill>
                <a:blip r:embed="rId16"/>
                <a:stretch>
                  <a:fillRect/>
                </a:stretch>
              </p:blipFill>
              <p:spPr>
                <a:xfrm>
                  <a:off x="6711276" y="5023320"/>
                  <a:ext cx="4248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33E5EA0C-EA85-1B4A-968C-62AF47AB357B}"/>
                  </a:ext>
                </a:extLst>
              </p14:cNvPr>
              <p14:cNvContentPartPr/>
              <p14:nvPr/>
            </p14:nvContentPartPr>
            <p14:xfrm>
              <a:off x="6347316" y="5975520"/>
              <a:ext cx="48600" cy="15120"/>
            </p14:xfrm>
          </p:contentPart>
        </mc:Choice>
        <mc:Fallback>
          <p:pic>
            <p:nvPicPr>
              <p:cNvPr id="26" name="Ink 25">
                <a:extLst>
                  <a:ext uri="{FF2B5EF4-FFF2-40B4-BE49-F238E27FC236}">
                    <a16:creationId xmlns:a16="http://schemas.microsoft.com/office/drawing/2014/main" id="{33E5EA0C-EA85-1B4A-968C-62AF47AB357B}"/>
                  </a:ext>
                </a:extLst>
              </p:cNvPr>
              <p:cNvPicPr/>
              <p:nvPr/>
            </p:nvPicPr>
            <p:blipFill>
              <a:blip r:embed="rId18"/>
              <a:stretch>
                <a:fillRect/>
              </a:stretch>
            </p:blipFill>
            <p:spPr>
              <a:xfrm>
                <a:off x="6338676" y="5966880"/>
                <a:ext cx="662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23D0181F-7907-294C-AE3B-A1AC5E7EECFF}"/>
                  </a:ext>
                </a:extLst>
              </p14:cNvPr>
              <p14:cNvContentPartPr/>
              <p14:nvPr/>
            </p14:nvContentPartPr>
            <p14:xfrm>
              <a:off x="7087116" y="6061560"/>
              <a:ext cx="42840" cy="36720"/>
            </p14:xfrm>
          </p:contentPart>
        </mc:Choice>
        <mc:Fallback>
          <p:pic>
            <p:nvPicPr>
              <p:cNvPr id="27" name="Ink 26">
                <a:extLst>
                  <a:ext uri="{FF2B5EF4-FFF2-40B4-BE49-F238E27FC236}">
                    <a16:creationId xmlns:a16="http://schemas.microsoft.com/office/drawing/2014/main" id="{23D0181F-7907-294C-AE3B-A1AC5E7EECFF}"/>
                  </a:ext>
                </a:extLst>
              </p:cNvPr>
              <p:cNvPicPr/>
              <p:nvPr/>
            </p:nvPicPr>
            <p:blipFill>
              <a:blip r:embed="rId20"/>
              <a:stretch>
                <a:fillRect/>
              </a:stretch>
            </p:blipFill>
            <p:spPr>
              <a:xfrm>
                <a:off x="7078116" y="6052920"/>
                <a:ext cx="604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4BBB3961-FF8D-BF40-A566-BB48C4F7D990}"/>
                  </a:ext>
                </a:extLst>
              </p14:cNvPr>
              <p14:cNvContentPartPr/>
              <p14:nvPr/>
            </p14:nvContentPartPr>
            <p14:xfrm>
              <a:off x="7493196" y="5091360"/>
              <a:ext cx="24840" cy="38160"/>
            </p14:xfrm>
          </p:contentPart>
        </mc:Choice>
        <mc:Fallback>
          <p:pic>
            <p:nvPicPr>
              <p:cNvPr id="28" name="Ink 27">
                <a:extLst>
                  <a:ext uri="{FF2B5EF4-FFF2-40B4-BE49-F238E27FC236}">
                    <a16:creationId xmlns:a16="http://schemas.microsoft.com/office/drawing/2014/main" id="{4BBB3961-FF8D-BF40-A566-BB48C4F7D990}"/>
                  </a:ext>
                </a:extLst>
              </p:cNvPr>
              <p:cNvPicPr/>
              <p:nvPr/>
            </p:nvPicPr>
            <p:blipFill>
              <a:blip r:embed="rId22"/>
              <a:stretch>
                <a:fillRect/>
              </a:stretch>
            </p:blipFill>
            <p:spPr>
              <a:xfrm>
                <a:off x="7484556" y="5082360"/>
                <a:ext cx="424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9" name="Ink 28">
                <a:extLst>
                  <a:ext uri="{FF2B5EF4-FFF2-40B4-BE49-F238E27FC236}">
                    <a16:creationId xmlns:a16="http://schemas.microsoft.com/office/drawing/2014/main" id="{758621C1-0417-564C-B03E-D3EFE8484172}"/>
                  </a:ext>
                </a:extLst>
              </p14:cNvPr>
              <p14:cNvContentPartPr/>
              <p14:nvPr/>
            </p14:nvContentPartPr>
            <p14:xfrm>
              <a:off x="8167836" y="6024840"/>
              <a:ext cx="48600" cy="49320"/>
            </p14:xfrm>
          </p:contentPart>
        </mc:Choice>
        <mc:Fallback>
          <p:pic>
            <p:nvPicPr>
              <p:cNvPr id="29" name="Ink 28">
                <a:extLst>
                  <a:ext uri="{FF2B5EF4-FFF2-40B4-BE49-F238E27FC236}">
                    <a16:creationId xmlns:a16="http://schemas.microsoft.com/office/drawing/2014/main" id="{758621C1-0417-564C-B03E-D3EFE8484172}"/>
                  </a:ext>
                </a:extLst>
              </p:cNvPr>
              <p:cNvPicPr/>
              <p:nvPr/>
            </p:nvPicPr>
            <p:blipFill>
              <a:blip r:embed="rId24"/>
              <a:stretch>
                <a:fillRect/>
              </a:stretch>
            </p:blipFill>
            <p:spPr>
              <a:xfrm>
                <a:off x="8159196" y="6015840"/>
                <a:ext cx="662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a:extLst>
                  <a:ext uri="{FF2B5EF4-FFF2-40B4-BE49-F238E27FC236}">
                    <a16:creationId xmlns:a16="http://schemas.microsoft.com/office/drawing/2014/main" id="{4959EC8B-E967-4241-8316-7DE741C37408}"/>
                  </a:ext>
                </a:extLst>
              </p14:cNvPr>
              <p14:cNvContentPartPr/>
              <p14:nvPr/>
            </p14:nvContentPartPr>
            <p14:xfrm>
              <a:off x="8976036" y="5385840"/>
              <a:ext cx="36360" cy="22680"/>
            </p14:xfrm>
          </p:contentPart>
        </mc:Choice>
        <mc:Fallback>
          <p:pic>
            <p:nvPicPr>
              <p:cNvPr id="30" name="Ink 29">
                <a:extLst>
                  <a:ext uri="{FF2B5EF4-FFF2-40B4-BE49-F238E27FC236}">
                    <a16:creationId xmlns:a16="http://schemas.microsoft.com/office/drawing/2014/main" id="{4959EC8B-E967-4241-8316-7DE741C37408}"/>
                  </a:ext>
                </a:extLst>
              </p:cNvPr>
              <p:cNvPicPr/>
              <p:nvPr/>
            </p:nvPicPr>
            <p:blipFill>
              <a:blip r:embed="rId26"/>
              <a:stretch>
                <a:fillRect/>
              </a:stretch>
            </p:blipFill>
            <p:spPr>
              <a:xfrm>
                <a:off x="8967036" y="5376840"/>
                <a:ext cx="540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1" name="Ink 30">
                <a:extLst>
                  <a:ext uri="{FF2B5EF4-FFF2-40B4-BE49-F238E27FC236}">
                    <a16:creationId xmlns:a16="http://schemas.microsoft.com/office/drawing/2014/main" id="{10C33A30-6BB6-354B-A429-2DB2D0B00970}"/>
                  </a:ext>
                </a:extLst>
              </p14:cNvPr>
              <p14:cNvContentPartPr/>
              <p14:nvPr/>
            </p14:nvContentPartPr>
            <p14:xfrm>
              <a:off x="8493636" y="6052200"/>
              <a:ext cx="39960" cy="33120"/>
            </p14:xfrm>
          </p:contentPart>
        </mc:Choice>
        <mc:Fallback>
          <p:pic>
            <p:nvPicPr>
              <p:cNvPr id="31" name="Ink 30">
                <a:extLst>
                  <a:ext uri="{FF2B5EF4-FFF2-40B4-BE49-F238E27FC236}">
                    <a16:creationId xmlns:a16="http://schemas.microsoft.com/office/drawing/2014/main" id="{10C33A30-6BB6-354B-A429-2DB2D0B00970}"/>
                  </a:ext>
                </a:extLst>
              </p:cNvPr>
              <p:cNvPicPr/>
              <p:nvPr/>
            </p:nvPicPr>
            <p:blipFill>
              <a:blip r:embed="rId28"/>
              <a:stretch>
                <a:fillRect/>
              </a:stretch>
            </p:blipFill>
            <p:spPr>
              <a:xfrm>
                <a:off x="8484636" y="6043560"/>
                <a:ext cx="576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7F4BB3CD-809D-EA45-9FD9-B3E6650DF8A1}"/>
                  </a:ext>
                </a:extLst>
              </p14:cNvPr>
              <p14:cNvContentPartPr/>
              <p14:nvPr/>
            </p14:nvContentPartPr>
            <p14:xfrm>
              <a:off x="9701436" y="6256680"/>
              <a:ext cx="29160" cy="32760"/>
            </p14:xfrm>
          </p:contentPart>
        </mc:Choice>
        <mc:Fallback>
          <p:pic>
            <p:nvPicPr>
              <p:cNvPr id="32" name="Ink 31">
                <a:extLst>
                  <a:ext uri="{FF2B5EF4-FFF2-40B4-BE49-F238E27FC236}">
                    <a16:creationId xmlns:a16="http://schemas.microsoft.com/office/drawing/2014/main" id="{7F4BB3CD-809D-EA45-9FD9-B3E6650DF8A1}"/>
                  </a:ext>
                </a:extLst>
              </p:cNvPr>
              <p:cNvPicPr/>
              <p:nvPr/>
            </p:nvPicPr>
            <p:blipFill>
              <a:blip r:embed="rId30"/>
              <a:stretch>
                <a:fillRect/>
              </a:stretch>
            </p:blipFill>
            <p:spPr>
              <a:xfrm>
                <a:off x="9692796" y="6247680"/>
                <a:ext cx="468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8E5C5C87-B552-3040-B53C-E53DA5ADF619}"/>
                  </a:ext>
                </a:extLst>
              </p14:cNvPr>
              <p14:cNvContentPartPr/>
              <p14:nvPr/>
            </p14:nvContentPartPr>
            <p14:xfrm>
              <a:off x="3576036" y="4140600"/>
              <a:ext cx="360" cy="360"/>
            </p14:xfrm>
          </p:contentPart>
        </mc:Choice>
        <mc:Fallback>
          <p:pic>
            <p:nvPicPr>
              <p:cNvPr id="33" name="Ink 32">
                <a:extLst>
                  <a:ext uri="{FF2B5EF4-FFF2-40B4-BE49-F238E27FC236}">
                    <a16:creationId xmlns:a16="http://schemas.microsoft.com/office/drawing/2014/main" id="{8E5C5C87-B552-3040-B53C-E53DA5ADF619}"/>
                  </a:ext>
                </a:extLst>
              </p:cNvPr>
              <p:cNvPicPr/>
              <p:nvPr/>
            </p:nvPicPr>
            <p:blipFill>
              <a:blip r:embed="rId32"/>
              <a:stretch>
                <a:fillRect/>
              </a:stretch>
            </p:blipFill>
            <p:spPr>
              <a:xfrm>
                <a:off x="3567396" y="4131600"/>
                <a:ext cx="18000" cy="18000"/>
              </a:xfrm>
              <a:prstGeom prst="rect">
                <a:avLst/>
              </a:prstGeom>
            </p:spPr>
          </p:pic>
        </mc:Fallback>
      </mc:AlternateContent>
      <p:sp>
        <p:nvSpPr>
          <p:cNvPr id="35" name="TextBox 34">
            <a:extLst>
              <a:ext uri="{FF2B5EF4-FFF2-40B4-BE49-F238E27FC236}">
                <a16:creationId xmlns:a16="http://schemas.microsoft.com/office/drawing/2014/main" id="{056A7B5F-0AD7-1345-9538-DD138918BD4E}"/>
              </a:ext>
            </a:extLst>
          </p:cNvPr>
          <p:cNvSpPr txBox="1"/>
          <p:nvPr/>
        </p:nvSpPr>
        <p:spPr>
          <a:xfrm>
            <a:off x="1592307" y="3663244"/>
            <a:ext cx="2647245" cy="3016210"/>
          </a:xfrm>
          <a:prstGeom prst="rect">
            <a:avLst/>
          </a:prstGeom>
          <a:noFill/>
        </p:spPr>
        <p:txBody>
          <a:bodyPr wrap="square" rtlCol="0">
            <a:spAutoFit/>
          </a:bodyPr>
          <a:lstStyle/>
          <a:p>
            <a:pPr marL="228600" indent="-228600">
              <a:buAutoNum type="arabicPeriod"/>
            </a:pPr>
            <a:r>
              <a:rPr lang="en-US" sz="1000" b="1" dirty="0"/>
              <a:t>Simple Moving Average Crossover</a:t>
            </a:r>
            <a:r>
              <a:rPr lang="en-US" sz="1000" dirty="0"/>
              <a:t> </a:t>
            </a:r>
          </a:p>
          <a:p>
            <a:pPr marL="171450" indent="-171450">
              <a:buFont typeface="Arial" panose="020B0604020202020204" pitchFamily="34" charset="0"/>
              <a:buChar char="•"/>
            </a:pPr>
            <a:r>
              <a:rPr lang="en-US" sz="1000" dirty="0"/>
              <a:t>If the shorter-period moving average exceeds the long moving average then bullish, </a:t>
            </a:r>
          </a:p>
          <a:p>
            <a:pPr marL="171450" indent="-171450">
              <a:buFont typeface="Arial" panose="020B0604020202020204" pitchFamily="34" charset="0"/>
              <a:buChar char="•"/>
            </a:pPr>
            <a:r>
              <a:rPr lang="en-US" sz="1000" dirty="0"/>
              <a:t>if the longer-period moving average exceeds the short moving average then bearish.</a:t>
            </a:r>
          </a:p>
          <a:p>
            <a:pPr marL="171450" indent="-171450">
              <a:buFont typeface="Arial" panose="020B0604020202020204" pitchFamily="34" charset="0"/>
              <a:buChar char="•"/>
            </a:pPr>
            <a:endParaRPr lang="en-US" sz="1000" dirty="0"/>
          </a:p>
          <a:p>
            <a:r>
              <a:rPr lang="en-US" sz="1000" b="1" dirty="0"/>
              <a:t>2. MACD</a:t>
            </a: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Bullish</a:t>
            </a:r>
            <a:r>
              <a:rPr lang="en-US" sz="1000" dirty="0"/>
              <a:t>: </a:t>
            </a:r>
            <a:r>
              <a:rPr lang="en-US" sz="1000" dirty="0">
                <a:solidFill>
                  <a:srgbClr val="000000"/>
                </a:solidFill>
                <a:latin typeface="Helvetica Neue" panose="02000503000000020004" pitchFamily="2" charset="0"/>
              </a:rPr>
              <a:t>If the MACD crosses above its signal line following a brief correction within a longer-term uptrend</a:t>
            </a: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Bearish: </a:t>
            </a:r>
            <a:r>
              <a:rPr lang="en-US" sz="1000" dirty="0"/>
              <a:t> If the MACD crosses below its signal line following a brief move higher within a longer-term downtrend</a:t>
            </a:r>
          </a:p>
          <a:p>
            <a:endParaRPr lang="en-US" sz="1000" dirty="0"/>
          </a:p>
          <a:p>
            <a:r>
              <a:rPr lang="en-US" sz="1000" dirty="0"/>
              <a:t>Based on the graph, we can see clear longer-term bullish and bearish trend with SMA cross-over and MACD signal.</a:t>
            </a:r>
          </a:p>
        </p:txBody>
      </p:sp>
    </p:spTree>
    <p:extLst>
      <p:ext uri="{BB962C8B-B14F-4D97-AF65-F5344CB8AC3E}">
        <p14:creationId xmlns:p14="http://schemas.microsoft.com/office/powerpoint/2010/main" val="41890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1B93-FC0A-E848-A426-0B8C11B9857D}"/>
              </a:ext>
            </a:extLst>
          </p:cNvPr>
          <p:cNvSpPr>
            <a:spLocks noGrp="1"/>
          </p:cNvSpPr>
          <p:nvPr>
            <p:ph type="title"/>
          </p:nvPr>
        </p:nvSpPr>
        <p:spPr/>
        <p:txBody>
          <a:bodyPr/>
          <a:lstStyle/>
          <a:p>
            <a:r>
              <a:rPr lang="en-US" dirty="0"/>
              <a:t>Data Modelling and Evaluation</a:t>
            </a:r>
          </a:p>
        </p:txBody>
      </p:sp>
      <p:sp>
        <p:nvSpPr>
          <p:cNvPr id="3" name="Content Placeholder 2">
            <a:extLst>
              <a:ext uri="{FF2B5EF4-FFF2-40B4-BE49-F238E27FC236}">
                <a16:creationId xmlns:a16="http://schemas.microsoft.com/office/drawing/2014/main" id="{C8070853-1E3F-5B4D-9B0B-C2A256C76351}"/>
              </a:ext>
            </a:extLst>
          </p:cNvPr>
          <p:cNvSpPr>
            <a:spLocks noGrp="1"/>
          </p:cNvSpPr>
          <p:nvPr>
            <p:ph idx="1"/>
          </p:nvPr>
        </p:nvSpPr>
        <p:spPr/>
        <p:txBody>
          <a:bodyPr>
            <a:normAutofit/>
          </a:bodyPr>
          <a:lstStyle/>
          <a:p>
            <a:r>
              <a:rPr lang="en-US" sz="2500" dirty="0"/>
              <a:t>In this section, I will build 2 technical trading strategies with Simple Moving Average crossover and MACD. </a:t>
            </a:r>
          </a:p>
          <a:p>
            <a:r>
              <a:rPr lang="en-US" sz="2500" dirty="0"/>
              <a:t>I will also back-test these 2 strategies and compare them with Buy-and-Hold strategy using a basket of stocks and $10k initial investment in each</a:t>
            </a:r>
          </a:p>
        </p:txBody>
      </p:sp>
    </p:spTree>
    <p:extLst>
      <p:ext uri="{BB962C8B-B14F-4D97-AF65-F5344CB8AC3E}">
        <p14:creationId xmlns:p14="http://schemas.microsoft.com/office/powerpoint/2010/main" val="169789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E4FA-363F-EF4E-832A-4510F3DF2957}"/>
              </a:ext>
            </a:extLst>
          </p:cNvPr>
          <p:cNvSpPr>
            <a:spLocks noGrp="1"/>
          </p:cNvSpPr>
          <p:nvPr>
            <p:ph type="title"/>
          </p:nvPr>
        </p:nvSpPr>
        <p:spPr>
          <a:xfrm>
            <a:off x="1021750" y="4278245"/>
            <a:ext cx="4913384" cy="1762969"/>
          </a:xfrm>
        </p:spPr>
        <p:txBody>
          <a:bodyPr>
            <a:normAutofit fontScale="90000"/>
          </a:bodyPr>
          <a:lstStyle/>
          <a:p>
            <a:r>
              <a:rPr lang="en-US" dirty="0"/>
              <a:t>GME Returns with SMA </a:t>
            </a:r>
            <a:r>
              <a:rPr lang="en-US" dirty="0" err="1"/>
              <a:t>CrossOver</a:t>
            </a:r>
            <a:r>
              <a:rPr lang="en-US" dirty="0"/>
              <a:t> Strategy</a:t>
            </a:r>
          </a:p>
        </p:txBody>
      </p:sp>
      <p:pic>
        <p:nvPicPr>
          <p:cNvPr id="4" name="Picture 3">
            <a:extLst>
              <a:ext uri="{FF2B5EF4-FFF2-40B4-BE49-F238E27FC236}">
                <a16:creationId xmlns:a16="http://schemas.microsoft.com/office/drawing/2014/main" id="{FE71470C-AF12-174C-890F-5A675322066B}"/>
              </a:ext>
            </a:extLst>
          </p:cNvPr>
          <p:cNvPicPr>
            <a:picLocks noChangeAspect="1"/>
          </p:cNvPicPr>
          <p:nvPr/>
        </p:nvPicPr>
        <p:blipFill>
          <a:blip r:embed="rId2"/>
          <a:stretch>
            <a:fillRect/>
          </a:stretch>
        </p:blipFill>
        <p:spPr>
          <a:xfrm>
            <a:off x="977766" y="643467"/>
            <a:ext cx="4623068" cy="2912533"/>
          </a:xfrm>
          <a:prstGeom prst="rect">
            <a:avLst/>
          </a:prstGeom>
        </p:spPr>
      </p:pic>
      <p:pic>
        <p:nvPicPr>
          <p:cNvPr id="5" name="Picture 4">
            <a:extLst>
              <a:ext uri="{FF2B5EF4-FFF2-40B4-BE49-F238E27FC236}">
                <a16:creationId xmlns:a16="http://schemas.microsoft.com/office/drawing/2014/main" id="{2D96D1D0-9E77-BF43-9901-DA668482C01E}"/>
              </a:ext>
            </a:extLst>
          </p:cNvPr>
          <p:cNvPicPr>
            <a:picLocks noChangeAspect="1"/>
          </p:cNvPicPr>
          <p:nvPr/>
        </p:nvPicPr>
        <p:blipFill>
          <a:blip r:embed="rId3"/>
          <a:stretch>
            <a:fillRect/>
          </a:stretch>
        </p:blipFill>
        <p:spPr>
          <a:xfrm>
            <a:off x="6096000" y="643467"/>
            <a:ext cx="4780844" cy="4404866"/>
          </a:xfrm>
          <a:prstGeom prst="rect">
            <a:avLst/>
          </a:prstGeom>
        </p:spPr>
      </p:pic>
      <p:sp>
        <p:nvSpPr>
          <p:cNvPr id="12" name="Freeform: Shape 11">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E31E30A7-7E8D-B34C-9B74-AD57E5E7E062}"/>
              </a:ext>
            </a:extLst>
          </p:cNvPr>
          <p:cNvSpPr>
            <a:spLocks noGrp="1"/>
          </p:cNvSpPr>
          <p:nvPr>
            <p:ph idx="1"/>
          </p:nvPr>
        </p:nvSpPr>
        <p:spPr>
          <a:xfrm>
            <a:off x="6253810" y="4278246"/>
            <a:ext cx="4718989" cy="1841856"/>
          </a:xfrm>
        </p:spPr>
        <p:txBody>
          <a:bodyPr>
            <a:normAutofit/>
          </a:bodyPr>
          <a:lstStyle/>
          <a:p>
            <a:endParaRPr lang="en-US" dirty="0"/>
          </a:p>
          <a:p>
            <a:endParaRPr lang="en-US" dirty="0"/>
          </a:p>
          <a:p>
            <a:r>
              <a:rPr lang="en-US" dirty="0"/>
              <a:t>Initial Investment: $10k</a:t>
            </a:r>
          </a:p>
          <a:p>
            <a:r>
              <a:rPr lang="en-US" dirty="0"/>
              <a:t>GME returns Nov 17 – SMA: $18.6k </a:t>
            </a:r>
          </a:p>
        </p:txBody>
      </p:sp>
      <p:sp>
        <p:nvSpPr>
          <p:cNvPr id="17" name="Freeform: Shape 13">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68256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E4FA-363F-EF4E-832A-4510F3DF2957}"/>
              </a:ext>
            </a:extLst>
          </p:cNvPr>
          <p:cNvSpPr>
            <a:spLocks noGrp="1"/>
          </p:cNvSpPr>
          <p:nvPr>
            <p:ph type="title"/>
          </p:nvPr>
        </p:nvSpPr>
        <p:spPr>
          <a:xfrm>
            <a:off x="1021750" y="4278245"/>
            <a:ext cx="4913384" cy="1762969"/>
          </a:xfrm>
        </p:spPr>
        <p:txBody>
          <a:bodyPr>
            <a:normAutofit/>
          </a:bodyPr>
          <a:lstStyle/>
          <a:p>
            <a:r>
              <a:rPr lang="en-US" sz="4100" dirty="0"/>
              <a:t>GME Returns with SMA </a:t>
            </a:r>
            <a:r>
              <a:rPr lang="en-US" sz="4100" dirty="0" err="1"/>
              <a:t>CrossOver</a:t>
            </a:r>
            <a:r>
              <a:rPr lang="en-US" sz="4100" dirty="0"/>
              <a:t> Strategy</a:t>
            </a:r>
          </a:p>
        </p:txBody>
      </p:sp>
      <p:pic>
        <p:nvPicPr>
          <p:cNvPr id="6" name="Picture 5">
            <a:extLst>
              <a:ext uri="{FF2B5EF4-FFF2-40B4-BE49-F238E27FC236}">
                <a16:creationId xmlns:a16="http://schemas.microsoft.com/office/drawing/2014/main" id="{F201F2ED-1CC0-914F-8283-13A825CFA7B6}"/>
              </a:ext>
            </a:extLst>
          </p:cNvPr>
          <p:cNvPicPr>
            <a:picLocks noChangeAspect="1"/>
          </p:cNvPicPr>
          <p:nvPr/>
        </p:nvPicPr>
        <p:blipFill>
          <a:blip r:embed="rId2"/>
          <a:stretch>
            <a:fillRect/>
          </a:stretch>
        </p:blipFill>
        <p:spPr>
          <a:xfrm>
            <a:off x="1139829" y="643467"/>
            <a:ext cx="4298941" cy="2912533"/>
          </a:xfrm>
          <a:prstGeom prst="rect">
            <a:avLst/>
          </a:prstGeom>
        </p:spPr>
      </p:pic>
      <p:pic>
        <p:nvPicPr>
          <p:cNvPr id="7" name="Picture 6">
            <a:extLst>
              <a:ext uri="{FF2B5EF4-FFF2-40B4-BE49-F238E27FC236}">
                <a16:creationId xmlns:a16="http://schemas.microsoft.com/office/drawing/2014/main" id="{24BEA349-6D6D-F24F-A0AD-066E4B65F7BC}"/>
              </a:ext>
            </a:extLst>
          </p:cNvPr>
          <p:cNvPicPr>
            <a:picLocks noChangeAspect="1"/>
          </p:cNvPicPr>
          <p:nvPr/>
        </p:nvPicPr>
        <p:blipFill>
          <a:blip r:embed="rId3"/>
          <a:stretch>
            <a:fillRect/>
          </a:stretch>
        </p:blipFill>
        <p:spPr>
          <a:xfrm>
            <a:off x="6094163" y="612032"/>
            <a:ext cx="5744939" cy="4667763"/>
          </a:xfrm>
          <a:prstGeom prst="rect">
            <a:avLst/>
          </a:prstGeom>
        </p:spPr>
      </p:pic>
      <p:sp>
        <p:nvSpPr>
          <p:cNvPr id="14" name="Freeform: Shape 13">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E31E30A7-7E8D-B34C-9B74-AD57E5E7E062}"/>
              </a:ext>
            </a:extLst>
          </p:cNvPr>
          <p:cNvSpPr>
            <a:spLocks noGrp="1"/>
          </p:cNvSpPr>
          <p:nvPr>
            <p:ph idx="1"/>
          </p:nvPr>
        </p:nvSpPr>
        <p:spPr>
          <a:xfrm>
            <a:off x="6253810" y="4278245"/>
            <a:ext cx="4718989" cy="2054821"/>
          </a:xfrm>
        </p:spPr>
        <p:txBody>
          <a:bodyPr>
            <a:normAutofit/>
          </a:bodyPr>
          <a:lstStyle/>
          <a:p>
            <a:endParaRPr lang="en-US" sz="1800" dirty="0"/>
          </a:p>
          <a:p>
            <a:endParaRPr lang="en-US" sz="1800" dirty="0"/>
          </a:p>
          <a:p>
            <a:endParaRPr lang="en-US" sz="1800" dirty="0"/>
          </a:p>
          <a:p>
            <a:r>
              <a:rPr lang="en-US" sz="1800" dirty="0"/>
              <a:t>Initial Investment: $10k</a:t>
            </a:r>
          </a:p>
          <a:p>
            <a:r>
              <a:rPr lang="en-US" sz="1800" dirty="0"/>
              <a:t>GME returns as of Nov 17– MACD: $28.2k </a:t>
            </a:r>
          </a:p>
        </p:txBody>
      </p:sp>
      <p:sp>
        <p:nvSpPr>
          <p:cNvPr id="16" name="Freeform: Shape 15">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66294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A9C77-0560-DD43-B494-34AF90C9AAF0}"/>
              </a:ext>
            </a:extLst>
          </p:cNvPr>
          <p:cNvSpPr>
            <a:spLocks noGrp="1"/>
          </p:cNvSpPr>
          <p:nvPr>
            <p:ph type="title"/>
          </p:nvPr>
        </p:nvSpPr>
        <p:spPr>
          <a:xfrm>
            <a:off x="8471424" y="1110882"/>
            <a:ext cx="3053039" cy="1060817"/>
          </a:xfrm>
        </p:spPr>
        <p:txBody>
          <a:bodyPr anchor="b">
            <a:normAutofit/>
          </a:bodyPr>
          <a:lstStyle/>
          <a:p>
            <a:r>
              <a:rPr lang="en-US" sz="2800"/>
              <a:t>Back-test SMA and MACD Strategy</a:t>
            </a:r>
          </a:p>
        </p:txBody>
      </p:sp>
      <p:pic>
        <p:nvPicPr>
          <p:cNvPr id="4" name="Content Placeholder 3" descr="Table&#10;&#10;Description automatically generated">
            <a:extLst>
              <a:ext uri="{FF2B5EF4-FFF2-40B4-BE49-F238E27FC236}">
                <a16:creationId xmlns:a16="http://schemas.microsoft.com/office/drawing/2014/main" id="{B8AE26A4-3F6B-CC49-899C-F87AA4B09326}"/>
              </a:ext>
            </a:extLst>
          </p:cNvPr>
          <p:cNvPicPr>
            <a:picLocks noChangeAspect="1"/>
          </p:cNvPicPr>
          <p:nvPr/>
        </p:nvPicPr>
        <p:blipFill>
          <a:blip r:embed="rId2"/>
          <a:stretch>
            <a:fillRect/>
          </a:stretch>
        </p:blipFill>
        <p:spPr>
          <a:xfrm>
            <a:off x="634275" y="1522770"/>
            <a:ext cx="6900380" cy="3812459"/>
          </a:xfrm>
          <a:prstGeom prst="rect">
            <a:avLst/>
          </a:prstGeom>
        </p:spPr>
      </p:pic>
      <p:sp>
        <p:nvSpPr>
          <p:cNvPr id="8" name="Content Placeholder 7">
            <a:extLst>
              <a:ext uri="{FF2B5EF4-FFF2-40B4-BE49-F238E27FC236}">
                <a16:creationId xmlns:a16="http://schemas.microsoft.com/office/drawing/2014/main" id="{6B11274F-86ED-4E68-B8B1-DD2146BC1018}"/>
              </a:ext>
            </a:extLst>
          </p:cNvPr>
          <p:cNvSpPr>
            <a:spLocks noGrp="1"/>
          </p:cNvSpPr>
          <p:nvPr>
            <p:ph idx="1"/>
          </p:nvPr>
        </p:nvSpPr>
        <p:spPr>
          <a:xfrm>
            <a:off x="8471423" y="2286000"/>
            <a:ext cx="3053039" cy="3931920"/>
          </a:xfrm>
        </p:spPr>
        <p:txBody>
          <a:bodyPr>
            <a:normAutofit fontScale="70000" lnSpcReduction="20000"/>
          </a:bodyPr>
          <a:lstStyle/>
          <a:p>
            <a:r>
              <a:rPr lang="en-US" dirty="0"/>
              <a:t>If we don't take into account trading fees and capital gain tax on short-term gains, we can see higher portfolios values at the end of 1 trading year for TSLA, MSFT using SMA and MACD strategies. SMA works really well for Tesla stock this year as the return is 3 times higher than HODL strategy and 2 times higher than MACD strategy.</a:t>
            </a:r>
          </a:p>
          <a:p>
            <a:r>
              <a:rPr lang="en-US" dirty="0"/>
              <a:t>For AMC and GME, one would see tremendous returns if bought the stocks in November last year. However, given that many people heard about the meme tickers after they hyped and entered right after the peak or bought at around $100 or $200, the returns would not be as pretty.</a:t>
            </a:r>
          </a:p>
          <a:p>
            <a:endParaRPr lang="en-US" sz="1600" dirty="0"/>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0264466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A1DB3B-3896-E94A-B181-97E129D58DDC}"/>
              </a:ext>
            </a:extLst>
          </p:cNvPr>
          <p:cNvPicPr>
            <a:picLocks noChangeAspect="1"/>
          </p:cNvPicPr>
          <p:nvPr/>
        </p:nvPicPr>
        <p:blipFill>
          <a:blip r:embed="rId2"/>
          <a:stretch>
            <a:fillRect/>
          </a:stretch>
        </p:blipFill>
        <p:spPr>
          <a:xfrm>
            <a:off x="959555" y="3839633"/>
            <a:ext cx="7793230" cy="2863916"/>
          </a:xfrm>
          <a:prstGeom prst="rect">
            <a:avLst/>
          </a:prstGeom>
        </p:spPr>
      </p:pic>
      <p:pic>
        <p:nvPicPr>
          <p:cNvPr id="7" name="Picture 6">
            <a:extLst>
              <a:ext uri="{FF2B5EF4-FFF2-40B4-BE49-F238E27FC236}">
                <a16:creationId xmlns:a16="http://schemas.microsoft.com/office/drawing/2014/main" id="{EDB01D50-822A-284A-B266-0EB845DE08E2}"/>
              </a:ext>
            </a:extLst>
          </p:cNvPr>
          <p:cNvPicPr>
            <a:picLocks noChangeAspect="1"/>
          </p:cNvPicPr>
          <p:nvPr/>
        </p:nvPicPr>
        <p:blipFill>
          <a:blip r:embed="rId3"/>
          <a:stretch>
            <a:fillRect/>
          </a:stretch>
        </p:blipFill>
        <p:spPr>
          <a:xfrm>
            <a:off x="959555" y="102247"/>
            <a:ext cx="5463823" cy="3676844"/>
          </a:xfrm>
          <a:prstGeom prst="rect">
            <a:avLst/>
          </a:prstGeom>
        </p:spPr>
      </p:pic>
    </p:spTree>
    <p:extLst>
      <p:ext uri="{BB962C8B-B14F-4D97-AF65-F5344CB8AC3E}">
        <p14:creationId xmlns:p14="http://schemas.microsoft.com/office/powerpoint/2010/main" val="30267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4DE8-77C4-BD41-8152-D4760A09052D}"/>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80E8370A-D243-B642-91D6-59ACB84963C8}"/>
              </a:ext>
            </a:extLst>
          </p:cNvPr>
          <p:cNvSpPr>
            <a:spLocks noGrp="1"/>
          </p:cNvSpPr>
          <p:nvPr>
            <p:ph idx="1"/>
          </p:nvPr>
        </p:nvSpPr>
        <p:spPr>
          <a:xfrm>
            <a:off x="1371599" y="1638066"/>
            <a:ext cx="10005107" cy="4534134"/>
          </a:xfrm>
        </p:spPr>
        <p:txBody>
          <a:bodyPr>
            <a:normAutofit fontScale="77500" lnSpcReduction="20000"/>
          </a:bodyPr>
          <a:lstStyle/>
          <a:p>
            <a:pPr marL="0" indent="0">
              <a:buNone/>
            </a:pPr>
            <a:r>
              <a:rPr lang="en-US" b="1" dirty="0"/>
              <a:t>The Meme Stock hype</a:t>
            </a:r>
            <a:endParaRPr lang="en-US" dirty="0"/>
          </a:p>
          <a:p>
            <a:r>
              <a:rPr lang="en-US" dirty="0"/>
              <a:t>In Jan 2021, a user on </a:t>
            </a:r>
            <a:r>
              <a:rPr lang="en-US" dirty="0" err="1"/>
              <a:t>WallStreetBets</a:t>
            </a:r>
            <a:r>
              <a:rPr lang="en-US" dirty="0"/>
              <a:t> </a:t>
            </a:r>
            <a:r>
              <a:rPr lang="en-US" dirty="0" err="1"/>
              <a:t>SubReddit</a:t>
            </a:r>
            <a:r>
              <a:rPr lang="en-US" dirty="0"/>
              <a:t> happened to know GameStop stocks were heavily shorted by hedge fund managers, and many users on Reddit decided to buy in the stock. Within a few days at the end of January 2021, millions of shares of GME were bought after this social media frenzy, and GME price went from just 40 USD on Jan 20th to the peak of 483 USD on Jan 28th (12x gain). The same phenomenon happened with other stocks such as AMC later in the year. </a:t>
            </a:r>
          </a:p>
          <a:p>
            <a:r>
              <a:rPr lang="en-US" dirty="0"/>
              <a:t>This rapid price bump and dump driven by social media activities and not by company's performance or business values is dubbed as "meme stocks", and later applied to </a:t>
            </a:r>
            <a:r>
              <a:rPr lang="en-US" dirty="0" err="1"/>
              <a:t>DodgeCoin</a:t>
            </a:r>
            <a:r>
              <a:rPr lang="en-US" dirty="0"/>
              <a:t>/</a:t>
            </a:r>
            <a:r>
              <a:rPr lang="en-US" dirty="0" err="1"/>
              <a:t>ShibaInu</a:t>
            </a:r>
            <a:r>
              <a:rPr lang="en-US" dirty="0"/>
              <a:t> as "meme coins" in cryptocurrency market.</a:t>
            </a:r>
          </a:p>
          <a:p>
            <a:pPr marL="0" indent="0">
              <a:buNone/>
            </a:pPr>
            <a:r>
              <a:rPr lang="en-US" dirty="0"/>
              <a:t> </a:t>
            </a:r>
          </a:p>
          <a:p>
            <a:pPr marL="0" indent="0">
              <a:buNone/>
            </a:pPr>
            <a:r>
              <a:rPr lang="en-US" b="1" dirty="0"/>
              <a:t>Project Scope</a:t>
            </a:r>
          </a:p>
          <a:p>
            <a:pPr>
              <a:buFont typeface="Wingdings" pitchFamily="2" charset="2"/>
              <a:buChar char="q"/>
            </a:pPr>
            <a:r>
              <a:rPr lang="en-US" dirty="0"/>
              <a:t>In the scope of this project, I will analyze the stock price of any tickers that observed irregularities in prices (such as AMC, GME, </a:t>
            </a:r>
            <a:r>
              <a:rPr lang="en-US" dirty="0" err="1"/>
              <a:t>ect</a:t>
            </a:r>
            <a:r>
              <a:rPr lang="en-US" dirty="0"/>
              <a:t>.) in the past year when Covid hit in light of technical analysis. </a:t>
            </a:r>
          </a:p>
          <a:p>
            <a:pPr>
              <a:buFont typeface="Wingdings" pitchFamily="2" charset="2"/>
              <a:buChar char="q"/>
            </a:pPr>
            <a:r>
              <a:rPr lang="en-US" dirty="0"/>
              <a:t>I will compare these stock performance to that of market tickers such as SPY (S&amp;P index), VTI (Total Stock Index) and other companies with strong stock performance such as Tesla, Apple, MSFT; as well stocks in the same sectors as GME and AMC. </a:t>
            </a:r>
          </a:p>
          <a:p>
            <a:pPr>
              <a:buFont typeface="Wingdings" pitchFamily="2" charset="2"/>
              <a:buChar char="q"/>
            </a:pPr>
            <a:r>
              <a:rPr lang="en-US" dirty="0"/>
              <a:t>After that, I will compare the returns of these stocks using a few technical trading techniques based on stock price movements.</a:t>
            </a:r>
            <a:endParaRPr lang="en-US" b="1" dirty="0"/>
          </a:p>
        </p:txBody>
      </p:sp>
    </p:spTree>
    <p:extLst>
      <p:ext uri="{BB962C8B-B14F-4D97-AF65-F5344CB8AC3E}">
        <p14:creationId xmlns:p14="http://schemas.microsoft.com/office/powerpoint/2010/main" val="50487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B4A817-9C44-9044-BF45-677E816BB22C}"/>
              </a:ext>
            </a:extLst>
          </p:cNvPr>
          <p:cNvPicPr>
            <a:picLocks noChangeAspect="1"/>
          </p:cNvPicPr>
          <p:nvPr/>
        </p:nvPicPr>
        <p:blipFill>
          <a:blip r:embed="rId2"/>
          <a:stretch>
            <a:fillRect/>
          </a:stretch>
        </p:blipFill>
        <p:spPr>
          <a:xfrm>
            <a:off x="959555" y="122558"/>
            <a:ext cx="6701490" cy="3717075"/>
          </a:xfrm>
          <a:prstGeom prst="rect">
            <a:avLst/>
          </a:prstGeom>
        </p:spPr>
      </p:pic>
      <p:pic>
        <p:nvPicPr>
          <p:cNvPr id="3" name="Picture 2">
            <a:extLst>
              <a:ext uri="{FF2B5EF4-FFF2-40B4-BE49-F238E27FC236}">
                <a16:creationId xmlns:a16="http://schemas.microsoft.com/office/drawing/2014/main" id="{E69DD64B-0577-7243-8B0F-D84400D87EF1}"/>
              </a:ext>
            </a:extLst>
          </p:cNvPr>
          <p:cNvPicPr>
            <a:picLocks noChangeAspect="1"/>
          </p:cNvPicPr>
          <p:nvPr/>
        </p:nvPicPr>
        <p:blipFill>
          <a:blip r:embed="rId3"/>
          <a:stretch>
            <a:fillRect/>
          </a:stretch>
        </p:blipFill>
        <p:spPr>
          <a:xfrm>
            <a:off x="959555" y="3905157"/>
            <a:ext cx="7416801" cy="2930541"/>
          </a:xfrm>
          <a:prstGeom prst="rect">
            <a:avLst/>
          </a:prstGeom>
        </p:spPr>
      </p:pic>
      <p:sp>
        <p:nvSpPr>
          <p:cNvPr id="9" name="TextBox 8">
            <a:extLst>
              <a:ext uri="{FF2B5EF4-FFF2-40B4-BE49-F238E27FC236}">
                <a16:creationId xmlns:a16="http://schemas.microsoft.com/office/drawing/2014/main" id="{2FA51ACC-D4A2-FB4D-8E0B-8B6F20E80E23}"/>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
        <p:nvSpPr>
          <p:cNvPr id="12" name="TextBox 11">
            <a:extLst>
              <a:ext uri="{FF2B5EF4-FFF2-40B4-BE49-F238E27FC236}">
                <a16:creationId xmlns:a16="http://schemas.microsoft.com/office/drawing/2014/main" id="{ADB0DB2E-89AE-EA44-8345-8B2741E5CB60}"/>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38977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324291-4651-FC42-AF2B-33B8FDE2DCD2}"/>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Conclusion</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2393E92-CA5A-494B-92A9-28191ACBF95E}"/>
              </a:ext>
            </a:extLst>
          </p:cNvPr>
          <p:cNvSpPr>
            <a:spLocks noGrp="1"/>
          </p:cNvSpPr>
          <p:nvPr>
            <p:ph idx="1"/>
          </p:nvPr>
        </p:nvSpPr>
        <p:spPr>
          <a:xfrm>
            <a:off x="6176720" y="791570"/>
            <a:ext cx="4892308" cy="5262390"/>
          </a:xfrm>
        </p:spPr>
        <p:txBody>
          <a:bodyPr anchor="ctr">
            <a:normAutofit lnSpcReduction="10000"/>
          </a:bodyPr>
          <a:lstStyle/>
          <a:p>
            <a:r>
              <a:rPr lang="en-US" sz="1800" dirty="0"/>
              <a:t>Technical Analysis Techniques can give signal on when to enter and exit a stock position but the result of each technique vary wildly between stocks</a:t>
            </a:r>
          </a:p>
          <a:p>
            <a:r>
              <a:rPr lang="en-US" sz="1800" dirty="0"/>
              <a:t>Meme stock hype became very well-known in 2021 as for the first time we see the power of public in moving the stock price</a:t>
            </a:r>
          </a:p>
          <a:p>
            <a:r>
              <a:rPr lang="en-US" sz="1800" dirty="0"/>
              <a:t>However, like gambling, entering and exiting meme stocks become very tricky as there’re no ways to know when the stock will peak and when it will crash</a:t>
            </a:r>
          </a:p>
          <a:p>
            <a:r>
              <a:rPr lang="en-US" sz="1800" dirty="0"/>
              <a:t>As Financial data weren’t available (</a:t>
            </a:r>
            <a:r>
              <a:rPr lang="en-US" sz="1800" dirty="0" err="1"/>
              <a:t>Quandl</a:t>
            </a:r>
            <a:r>
              <a:rPr lang="en-US" sz="1800" dirty="0"/>
              <a:t> API was deprecated) when preparing this presentation, I didn’t incorporate fundamental analysis in this presentation yet</a:t>
            </a:r>
          </a:p>
          <a:p>
            <a:r>
              <a:rPr lang="en-US" sz="1800" dirty="0"/>
              <a:t>Next step, performing </a:t>
            </a:r>
            <a:r>
              <a:rPr lang="en-US" sz="1800"/>
              <a:t>fundamental analysis and Machine Learning </a:t>
            </a:r>
            <a:r>
              <a:rPr lang="en-US" sz="1800" dirty="0"/>
              <a:t>in formulating stock investing and trading strategy </a:t>
            </a:r>
          </a:p>
        </p:txBody>
      </p:sp>
    </p:spTree>
    <p:extLst>
      <p:ext uri="{BB962C8B-B14F-4D97-AF65-F5344CB8AC3E}">
        <p14:creationId xmlns:p14="http://schemas.microsoft.com/office/powerpoint/2010/main" val="46635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85058-1DCE-3D4C-ADB1-D88AA160F6B6}"/>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700" cap="all" dirty="0">
                <a:solidFill>
                  <a:srgbClr val="FF0000"/>
                </a:solidFill>
              </a:rPr>
              <a:t>GME </a:t>
            </a:r>
            <a:r>
              <a:rPr lang="en-US" sz="4700" cap="all" dirty="0"/>
              <a:t>stock price ride</a:t>
            </a:r>
            <a:br>
              <a:rPr lang="en-US" sz="4700" cap="all" dirty="0"/>
            </a:br>
            <a:r>
              <a:rPr lang="en-US" sz="4700" cap="all" dirty="0"/>
              <a:t>Nov 2020 – Nov 2021</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Content Placeholder 3" descr="Graphical user interface, application&#10;&#10;Description automatically generated">
            <a:extLst>
              <a:ext uri="{FF2B5EF4-FFF2-40B4-BE49-F238E27FC236}">
                <a16:creationId xmlns:a16="http://schemas.microsoft.com/office/drawing/2014/main" id="{56941031-7BE6-734C-91C8-2CD353E7DFAA}"/>
              </a:ext>
            </a:extLst>
          </p:cNvPr>
          <p:cNvPicPr>
            <a:picLocks noGrp="1" noChangeAspect="1"/>
          </p:cNvPicPr>
          <p:nvPr>
            <p:ph idx="1"/>
          </p:nvPr>
        </p:nvPicPr>
        <p:blipFill>
          <a:blip r:embed="rId2"/>
          <a:stretch>
            <a:fillRect/>
          </a:stretch>
        </p:blipFill>
        <p:spPr>
          <a:xfrm>
            <a:off x="1412781" y="1340841"/>
            <a:ext cx="5591706" cy="4375510"/>
          </a:xfrm>
          <a:prstGeom prst="rect">
            <a:avLst/>
          </a:prstGeom>
        </p:spPr>
      </p:pic>
      <p:sp>
        <p:nvSpPr>
          <p:cNvPr id="12" name="TextBox 11">
            <a:extLst>
              <a:ext uri="{FF2B5EF4-FFF2-40B4-BE49-F238E27FC236}">
                <a16:creationId xmlns:a16="http://schemas.microsoft.com/office/drawing/2014/main" id="{4E031301-08EA-2544-B17E-F4E3CD0050C5}"/>
              </a:ext>
            </a:extLst>
          </p:cNvPr>
          <p:cNvSpPr txBox="1"/>
          <p:nvPr/>
        </p:nvSpPr>
        <p:spPr>
          <a:xfrm>
            <a:off x="8314267" y="4594578"/>
            <a:ext cx="3431645" cy="923330"/>
          </a:xfrm>
          <a:prstGeom prst="rect">
            <a:avLst/>
          </a:prstGeom>
          <a:noFill/>
        </p:spPr>
        <p:txBody>
          <a:bodyPr wrap="square" rtlCol="0">
            <a:spAutoFit/>
          </a:bodyPr>
          <a:lstStyle/>
          <a:p>
            <a:r>
              <a:rPr lang="en-US" dirty="0"/>
              <a:t>Before the hype, GME was traded below $20 prior to Jan’21, now the stock is in $100 - $200 range</a:t>
            </a:r>
          </a:p>
        </p:txBody>
      </p:sp>
    </p:spTree>
    <p:extLst>
      <p:ext uri="{BB962C8B-B14F-4D97-AF65-F5344CB8AC3E}">
        <p14:creationId xmlns:p14="http://schemas.microsoft.com/office/powerpoint/2010/main" val="30621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0CCFE72-BDFE-2A4C-9D9E-2B7C6A956AB2}"/>
              </a:ext>
            </a:extLst>
          </p:cNvPr>
          <p:cNvPicPr>
            <a:picLocks noGrp="1" noChangeAspect="1"/>
          </p:cNvPicPr>
          <p:nvPr>
            <p:ph idx="1"/>
          </p:nvPr>
        </p:nvPicPr>
        <p:blipFill>
          <a:blip r:embed="rId2"/>
          <a:stretch>
            <a:fillRect/>
          </a:stretch>
        </p:blipFill>
        <p:spPr>
          <a:xfrm>
            <a:off x="634275" y="729226"/>
            <a:ext cx="6900380" cy="5399547"/>
          </a:xfrm>
          <a:prstGeom prst="rect">
            <a:avLst/>
          </a:prstGeom>
        </p:spPr>
      </p:pic>
      <p:sp>
        <p:nvSpPr>
          <p:cNvPr id="1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1AC85058-1DCE-3D4C-ADB1-D88AA160F6B6}"/>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cap="all" dirty="0">
                <a:solidFill>
                  <a:srgbClr val="FF0000"/>
                </a:solidFill>
              </a:rPr>
              <a:t>AMC</a:t>
            </a:r>
            <a:r>
              <a:rPr lang="en-US" cap="all" dirty="0"/>
              <a:t> stock price ride</a:t>
            </a:r>
            <a:br>
              <a:rPr lang="en-US" cap="all" dirty="0"/>
            </a:br>
            <a:r>
              <a:rPr lang="en-US" cap="all" dirty="0"/>
              <a:t>Nov 2020 – Nov 2021</a:t>
            </a:r>
          </a:p>
        </p:txBody>
      </p:sp>
      <p:sp>
        <p:nvSpPr>
          <p:cNvPr id="19" name="TextBox 18">
            <a:extLst>
              <a:ext uri="{FF2B5EF4-FFF2-40B4-BE49-F238E27FC236}">
                <a16:creationId xmlns:a16="http://schemas.microsoft.com/office/drawing/2014/main" id="{88695EB2-D041-5E46-A2D7-E5393EBF4088}"/>
              </a:ext>
            </a:extLst>
          </p:cNvPr>
          <p:cNvSpPr txBox="1"/>
          <p:nvPr/>
        </p:nvSpPr>
        <p:spPr>
          <a:xfrm>
            <a:off x="8314267" y="4594578"/>
            <a:ext cx="3431645" cy="923330"/>
          </a:xfrm>
          <a:prstGeom prst="rect">
            <a:avLst/>
          </a:prstGeom>
          <a:noFill/>
        </p:spPr>
        <p:txBody>
          <a:bodyPr wrap="square" rtlCol="0">
            <a:spAutoFit/>
          </a:bodyPr>
          <a:lstStyle/>
          <a:p>
            <a:r>
              <a:rPr lang="en-US" dirty="0"/>
              <a:t>After GME success in Jan, AMC had a surge in Feb 2021, but the biggest hype was in June 2021</a:t>
            </a:r>
          </a:p>
        </p:txBody>
      </p:sp>
    </p:spTree>
    <p:extLst>
      <p:ext uri="{BB962C8B-B14F-4D97-AF65-F5344CB8AC3E}">
        <p14:creationId xmlns:p14="http://schemas.microsoft.com/office/powerpoint/2010/main" val="24027542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9132-C589-3D47-8F62-96DC9CB857CD}"/>
              </a:ext>
            </a:extLst>
          </p:cNvPr>
          <p:cNvSpPr>
            <a:spLocks noGrp="1"/>
          </p:cNvSpPr>
          <p:nvPr>
            <p:ph type="title"/>
          </p:nvPr>
        </p:nvSpPr>
        <p:spPr>
          <a:xfrm>
            <a:off x="1371600" y="685800"/>
            <a:ext cx="3282695" cy="1485900"/>
          </a:xfrm>
        </p:spPr>
        <p:txBody>
          <a:bodyPr vert="horz" lIns="91440" tIns="45720" rIns="91440" bIns="45720" rtlCol="0">
            <a:normAutofit/>
          </a:bodyPr>
          <a:lstStyle/>
          <a:p>
            <a:r>
              <a:rPr lang="en-US" sz="2100" cap="all" dirty="0"/>
              <a:t>In the meantime, the entire equity market is also increasing steadily …</a:t>
            </a:r>
          </a:p>
        </p:txBody>
      </p:sp>
      <p:sp>
        <p:nvSpPr>
          <p:cNvPr id="3" name="Content Placeholder 2">
            <a:extLst>
              <a:ext uri="{FF2B5EF4-FFF2-40B4-BE49-F238E27FC236}">
                <a16:creationId xmlns:a16="http://schemas.microsoft.com/office/drawing/2014/main" id="{84668AA8-5357-CB42-9C0D-DE454E3E4A50}"/>
              </a:ext>
            </a:extLst>
          </p:cNvPr>
          <p:cNvSpPr>
            <a:spLocks noGrp="1"/>
          </p:cNvSpPr>
          <p:nvPr>
            <p:ph idx="1"/>
          </p:nvPr>
        </p:nvSpPr>
        <p:spPr>
          <a:xfrm>
            <a:off x="1371600" y="2286000"/>
            <a:ext cx="3282694" cy="3581400"/>
          </a:xfrm>
        </p:spPr>
        <p:txBody>
          <a:bodyPr vert="horz" lIns="91440" tIns="45720" rIns="91440" bIns="45720" rtlCol="0">
            <a:normAutofit/>
          </a:bodyPr>
          <a:lstStyle/>
          <a:p>
            <a:pPr marL="0" indent="0">
              <a:spcBef>
                <a:spcPts val="0"/>
              </a:spcBef>
              <a:spcAft>
                <a:spcPts val="600"/>
              </a:spcAft>
              <a:buNone/>
            </a:pPr>
            <a:r>
              <a:rPr lang="en-US" dirty="0"/>
              <a:t>Vanguard Total Stock Market Index Fund (VTI) gained </a:t>
            </a:r>
            <a:r>
              <a:rPr lang="en-US" dirty="0">
                <a:solidFill>
                  <a:srgbClr val="FF0000"/>
                </a:solidFill>
              </a:rPr>
              <a:t>1.3x</a:t>
            </a:r>
            <a:r>
              <a:rPr lang="en-US" dirty="0">
                <a:solidFill>
                  <a:schemeClr val="tx1"/>
                </a:solidFill>
              </a:rPr>
              <a:t>.</a:t>
            </a:r>
            <a:r>
              <a:rPr lang="en-US" dirty="0"/>
              <a:t>..</a:t>
            </a:r>
          </a:p>
        </p:txBody>
      </p:sp>
      <p:pic>
        <p:nvPicPr>
          <p:cNvPr id="4" name="Picture 3">
            <a:extLst>
              <a:ext uri="{FF2B5EF4-FFF2-40B4-BE49-F238E27FC236}">
                <a16:creationId xmlns:a16="http://schemas.microsoft.com/office/drawing/2014/main" id="{B07EA302-6CD3-EB41-B87F-6EEBE1C88ED6}"/>
              </a:ext>
            </a:extLst>
          </p:cNvPr>
          <p:cNvPicPr>
            <a:picLocks noChangeAspect="1"/>
          </p:cNvPicPr>
          <p:nvPr/>
        </p:nvPicPr>
        <p:blipFill>
          <a:blip r:embed="rId2"/>
          <a:stretch>
            <a:fillRect/>
          </a:stretch>
        </p:blipFill>
        <p:spPr>
          <a:xfrm>
            <a:off x="5031467" y="719178"/>
            <a:ext cx="6517065" cy="5099603"/>
          </a:xfrm>
          <a:prstGeom prst="rect">
            <a:avLst/>
          </a:prstGeom>
        </p:spPr>
      </p:pic>
    </p:spTree>
    <p:extLst>
      <p:ext uri="{BB962C8B-B14F-4D97-AF65-F5344CB8AC3E}">
        <p14:creationId xmlns:p14="http://schemas.microsoft.com/office/powerpoint/2010/main" val="14960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3" name="Rectangle 37">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08CA0BC5-4CF4-8544-AF8E-8C4D9C753FA3}"/>
              </a:ext>
            </a:extLst>
          </p:cNvPr>
          <p:cNvPicPr>
            <a:picLocks noGrp="1" noChangeAspect="1"/>
          </p:cNvPicPr>
          <p:nvPr>
            <p:ph idx="1"/>
          </p:nvPr>
        </p:nvPicPr>
        <p:blipFill>
          <a:blip r:embed="rId2"/>
          <a:stretch>
            <a:fillRect/>
          </a:stretch>
        </p:blipFill>
        <p:spPr>
          <a:xfrm>
            <a:off x="1412781" y="1340841"/>
            <a:ext cx="5591706" cy="4375510"/>
          </a:xfrm>
          <a:prstGeom prst="rect">
            <a:avLst/>
          </a:prstGeom>
        </p:spPr>
      </p:pic>
      <p:sp>
        <p:nvSpPr>
          <p:cNvPr id="37" name="Content Placeholder 2">
            <a:extLst>
              <a:ext uri="{FF2B5EF4-FFF2-40B4-BE49-F238E27FC236}">
                <a16:creationId xmlns:a16="http://schemas.microsoft.com/office/drawing/2014/main" id="{2812AAB4-BD6B-5045-88B6-593B289FFC9C}"/>
              </a:ext>
            </a:extLst>
          </p:cNvPr>
          <p:cNvSpPr txBox="1">
            <a:spLocks/>
          </p:cNvSpPr>
          <p:nvPr/>
        </p:nvSpPr>
        <p:spPr>
          <a:xfrm>
            <a:off x="8071556" y="1382889"/>
            <a:ext cx="3438572" cy="484822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12000"/>
              </a:lnSpc>
              <a:spcBef>
                <a:spcPts val="0"/>
              </a:spcBef>
              <a:spcAft>
                <a:spcPts val="600"/>
              </a:spcAft>
              <a:buFont typeface="Franklin Gothic Book" panose="020B0503020102020204" pitchFamily="34" charset="0"/>
              <a:buNone/>
            </a:pPr>
            <a:r>
              <a:rPr lang="en-US" sz="2300" dirty="0">
                <a:solidFill>
                  <a:schemeClr val="tx1"/>
                </a:solidFill>
              </a:rPr>
              <a:t>…a similar gain in S&amp;P500 index</a:t>
            </a:r>
          </a:p>
        </p:txBody>
      </p:sp>
    </p:spTree>
    <p:extLst>
      <p:ext uri="{BB962C8B-B14F-4D97-AF65-F5344CB8AC3E}">
        <p14:creationId xmlns:p14="http://schemas.microsoft.com/office/powerpoint/2010/main" val="414184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4" name="Rectangle 4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99132-C589-3D47-8F62-96DC9CB857CD}"/>
              </a:ext>
            </a:extLst>
          </p:cNvPr>
          <p:cNvSpPr>
            <a:spLocks noGrp="1"/>
          </p:cNvSpPr>
          <p:nvPr>
            <p:ph type="title"/>
          </p:nvPr>
        </p:nvSpPr>
        <p:spPr>
          <a:xfrm>
            <a:off x="724101" y="4943994"/>
            <a:ext cx="10720685" cy="936769"/>
          </a:xfrm>
        </p:spPr>
        <p:txBody>
          <a:bodyPr vert="horz" lIns="91440" tIns="45720" rIns="91440" bIns="45720" rtlCol="0" anchor="b">
            <a:normAutofit fontScale="90000"/>
          </a:bodyPr>
          <a:lstStyle/>
          <a:p>
            <a:pPr algn="ctr"/>
            <a:r>
              <a:rPr lang="en-US" sz="2600" cap="all" dirty="0"/>
              <a:t>2021 was a good year for many stock tickers, especially tech sector, TSLA went up 2x; </a:t>
            </a:r>
            <a:r>
              <a:rPr lang="en-US" sz="2600" cap="all" dirty="0" err="1"/>
              <a:t>msft</a:t>
            </a:r>
            <a:r>
              <a:rPr lang="en-US" sz="2600" cap="all" dirty="0"/>
              <a:t> &amp; </a:t>
            </a:r>
            <a:r>
              <a:rPr lang="en-US" sz="2600" cap="all" dirty="0" err="1"/>
              <a:t>googl</a:t>
            </a:r>
            <a:r>
              <a:rPr lang="en-US" sz="2600" cap="all" dirty="0"/>
              <a:t> gained &gt; 1.5x; </a:t>
            </a:r>
            <a:r>
              <a:rPr lang="en-US" sz="2600" cap="all" dirty="0" err="1"/>
              <a:t>aapl</a:t>
            </a:r>
            <a:r>
              <a:rPr lang="en-US" sz="2600" cap="all" dirty="0"/>
              <a:t> &amp; </a:t>
            </a:r>
            <a:r>
              <a:rPr lang="en-US" sz="2600" cap="all" dirty="0" err="1"/>
              <a:t>amzn</a:t>
            </a:r>
            <a:r>
              <a:rPr lang="en-US" sz="2600" cap="all" dirty="0"/>
              <a:t> was trailing the market indexes …</a:t>
            </a:r>
          </a:p>
        </p:txBody>
      </p:sp>
      <p:pic>
        <p:nvPicPr>
          <p:cNvPr id="9" name="Content Placeholder 8" descr="Chart, histogram&#10;&#10;Description automatically generated">
            <a:extLst>
              <a:ext uri="{FF2B5EF4-FFF2-40B4-BE49-F238E27FC236}">
                <a16:creationId xmlns:a16="http://schemas.microsoft.com/office/drawing/2014/main" id="{14DB7E94-41E7-3543-80CC-4A82FC31D8E2}"/>
              </a:ext>
            </a:extLst>
          </p:cNvPr>
          <p:cNvPicPr>
            <a:picLocks noGrp="1" noChangeAspect="1"/>
          </p:cNvPicPr>
          <p:nvPr>
            <p:ph idx="1"/>
          </p:nvPr>
        </p:nvPicPr>
        <p:blipFill rotWithShape="1">
          <a:blip r:embed="rId2"/>
          <a:srcRect t="32989"/>
          <a:stretch/>
        </p:blipFill>
        <p:spPr>
          <a:xfrm>
            <a:off x="20" y="9"/>
            <a:ext cx="12194406" cy="4187952"/>
          </a:xfrm>
          <a:prstGeom prst="rect">
            <a:avLst/>
          </a:prstGeom>
        </p:spPr>
      </p:pic>
      <p:sp>
        <p:nvSpPr>
          <p:cNvPr id="46" name="Freeform: Shape 4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48" name="Freeform: Shape 4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142601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99132-C589-3D47-8F62-96DC9CB857CD}"/>
              </a:ext>
            </a:extLst>
          </p:cNvPr>
          <p:cNvSpPr>
            <a:spLocks noGrp="1"/>
          </p:cNvSpPr>
          <p:nvPr>
            <p:ph type="title"/>
          </p:nvPr>
        </p:nvSpPr>
        <p:spPr>
          <a:xfrm>
            <a:off x="8471424" y="1110882"/>
            <a:ext cx="3053039" cy="1265429"/>
          </a:xfrm>
        </p:spPr>
        <p:txBody>
          <a:bodyPr vert="horz" lIns="91440" tIns="45720" rIns="91440" bIns="45720" rtlCol="0" anchor="b">
            <a:normAutofit/>
          </a:bodyPr>
          <a:lstStyle/>
          <a:p>
            <a:r>
              <a:rPr lang="en-US" sz="1500" cap="all" dirty="0"/>
              <a:t>…but none compared to </a:t>
            </a:r>
            <a:r>
              <a:rPr lang="en-US" sz="1500" cap="all" dirty="0" err="1"/>
              <a:t>gme</a:t>
            </a:r>
            <a:r>
              <a:rPr lang="en-US" sz="1500" cap="all" dirty="0"/>
              <a:t> and </a:t>
            </a:r>
            <a:r>
              <a:rPr lang="en-US" sz="1500" cap="all" dirty="0" err="1"/>
              <a:t>Amc</a:t>
            </a:r>
            <a:r>
              <a:rPr lang="en-US" sz="1500" cap="all" dirty="0"/>
              <a:t> in term of gains from last November </a:t>
            </a:r>
            <a:br>
              <a:rPr lang="en-US" sz="1500" cap="all" dirty="0"/>
            </a:br>
            <a:r>
              <a:rPr lang="en-US" sz="1500" cap="all" dirty="0"/>
              <a:t>(</a:t>
            </a:r>
            <a:r>
              <a:rPr lang="en-US" sz="1500" cap="all" dirty="0" err="1"/>
              <a:t>AmC</a:t>
            </a:r>
            <a:r>
              <a:rPr lang="en-US" sz="1500" cap="all" dirty="0"/>
              <a:t> </a:t>
            </a:r>
            <a:r>
              <a:rPr lang="en-US" sz="1500" cap="all" dirty="0">
                <a:solidFill>
                  <a:srgbClr val="FF0000"/>
                </a:solidFill>
              </a:rPr>
              <a:t>13x</a:t>
            </a:r>
            <a:r>
              <a:rPr lang="en-US" sz="1500" cap="all" dirty="0"/>
              <a:t>, GME </a:t>
            </a:r>
            <a:r>
              <a:rPr lang="en-US" sz="1500" cap="all" dirty="0">
                <a:solidFill>
                  <a:srgbClr val="FF0000"/>
                </a:solidFill>
              </a:rPr>
              <a:t>16x</a:t>
            </a:r>
            <a:r>
              <a:rPr lang="en-US" sz="1500" cap="all" dirty="0"/>
              <a:t>)</a:t>
            </a:r>
          </a:p>
        </p:txBody>
      </p:sp>
      <p:pic>
        <p:nvPicPr>
          <p:cNvPr id="8" name="Picture 7">
            <a:extLst>
              <a:ext uri="{FF2B5EF4-FFF2-40B4-BE49-F238E27FC236}">
                <a16:creationId xmlns:a16="http://schemas.microsoft.com/office/drawing/2014/main" id="{95C5437B-D0DF-AA44-B72A-6474FA142A02}"/>
              </a:ext>
            </a:extLst>
          </p:cNvPr>
          <p:cNvPicPr>
            <a:picLocks noChangeAspect="1"/>
          </p:cNvPicPr>
          <p:nvPr/>
        </p:nvPicPr>
        <p:blipFill>
          <a:blip r:embed="rId2"/>
          <a:stretch>
            <a:fillRect/>
          </a:stretch>
        </p:blipFill>
        <p:spPr>
          <a:xfrm>
            <a:off x="634275" y="1660777"/>
            <a:ext cx="6900380" cy="3536445"/>
          </a:xfrm>
          <a:prstGeom prst="rect">
            <a:avLst/>
          </a:prstGeom>
        </p:spPr>
      </p:pic>
      <p:sp>
        <p:nvSpPr>
          <p:cNvPr id="2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330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6" name="Rectangle 3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2E93EF-3898-2946-90AF-DF40EB00EF1D}"/>
              </a:ext>
            </a:extLst>
          </p:cNvPr>
          <p:cNvPicPr>
            <a:picLocks noChangeAspect="1"/>
          </p:cNvPicPr>
          <p:nvPr/>
        </p:nvPicPr>
        <p:blipFill>
          <a:blip r:embed="rId2"/>
          <a:stretch>
            <a:fillRect/>
          </a:stretch>
        </p:blipFill>
        <p:spPr>
          <a:xfrm>
            <a:off x="634275" y="1660777"/>
            <a:ext cx="6900380" cy="3536445"/>
          </a:xfrm>
          <a:prstGeom prst="rect">
            <a:avLst/>
          </a:prstGeom>
        </p:spPr>
      </p:pic>
      <p:sp>
        <p:nvSpPr>
          <p:cNvPr id="3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5499132-C589-3D47-8F62-96DC9CB857CD}"/>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2600" cap="all" dirty="0"/>
              <a:t>…while Cinemark (CNK) and Best Buy (</a:t>
            </a:r>
            <a:r>
              <a:rPr lang="en-US" sz="2600" cap="all" dirty="0" err="1"/>
              <a:t>bby</a:t>
            </a:r>
            <a:r>
              <a:rPr lang="en-US" sz="2600" cap="all" dirty="0"/>
              <a:t>), </a:t>
            </a:r>
            <a:br>
              <a:rPr lang="en-US" sz="2600" cap="all" dirty="0"/>
            </a:br>
            <a:r>
              <a:rPr lang="en-US" sz="2600" cap="all" dirty="0"/>
              <a:t>the 2 direct competitors of GME and AMC weren’t received similar attention</a:t>
            </a:r>
          </a:p>
        </p:txBody>
      </p:sp>
    </p:spTree>
    <p:extLst>
      <p:ext uri="{BB962C8B-B14F-4D97-AF65-F5344CB8AC3E}">
        <p14:creationId xmlns:p14="http://schemas.microsoft.com/office/powerpoint/2010/main" val="30756083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182</TotalTime>
  <Words>1227</Words>
  <Application>Microsoft Macintosh PowerPoint</Application>
  <PresentationFormat>Widescreen</PresentationFormat>
  <Paragraphs>74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Helvetica Neue</vt:lpstr>
      <vt:lpstr>Wingdings</vt:lpstr>
      <vt:lpstr>Crop</vt:lpstr>
      <vt:lpstr>Data mining – python for trading</vt:lpstr>
      <vt:lpstr>Business Understanding</vt:lpstr>
      <vt:lpstr>GME stock price ride Nov 2020 – Nov 2021</vt:lpstr>
      <vt:lpstr>AMC stock price ride Nov 2020 – Nov 2021</vt:lpstr>
      <vt:lpstr>In the meantime, the entire equity market is also increasing steadily …</vt:lpstr>
      <vt:lpstr>PowerPoint Presentation</vt:lpstr>
      <vt:lpstr>2021 was a good year for many stock tickers, especially tech sector, TSLA went up 2x; msft &amp; googl gained &gt; 1.5x; aapl &amp; amzn was trailing the market indexes …</vt:lpstr>
      <vt:lpstr>…but none compared to gme and Amc in term of gains from last November  (AmC 13x, GME 16x)</vt:lpstr>
      <vt:lpstr>…while Cinemark (CNK) and Best Buy (bby),  the 2 direct competitors of GME and AMC weren’t received similar attention</vt:lpstr>
      <vt:lpstr>Unsurprisingly, AMC and GME were the 2 most volatile tickers in Jan and Feb 2021</vt:lpstr>
      <vt:lpstr>Data Understanding &amp; Preparation</vt:lpstr>
      <vt:lpstr>Technical Analysis – Candle Stick Pattern</vt:lpstr>
      <vt:lpstr>Candle Stick Pattern</vt:lpstr>
      <vt:lpstr>Technical Analysis </vt:lpstr>
      <vt:lpstr>Data Modelling and Evaluation</vt:lpstr>
      <vt:lpstr>GME Returns with SMA CrossOver Strategy</vt:lpstr>
      <vt:lpstr>GME Returns with SMA CrossOver Strategy</vt:lpstr>
      <vt:lpstr>Back-test SMA and MACD Strategy</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python for trading</dc:title>
  <dc:creator>Anh Chu</dc:creator>
  <cp:lastModifiedBy>Anh Chu</cp:lastModifiedBy>
  <cp:revision>1</cp:revision>
  <dcterms:created xsi:type="dcterms:W3CDTF">2021-11-20T15:55:40Z</dcterms:created>
  <dcterms:modified xsi:type="dcterms:W3CDTF">2021-11-20T18:57:58Z</dcterms:modified>
</cp:coreProperties>
</file>