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63" r:id="rId3"/>
    <p:sldId id="264"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D4B99-FBC5-48A3-9A87-B3EC19502B0C}" type="datetimeFigureOut">
              <a:rPr lang="en-US"/>
              <a:t>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37910-56A0-412F-81B3-1331A359800E}"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437910-56A0-412F-81B3-1331A359800E}" type="slidenum">
              <a:rPr lang="en-US"/>
              <a:t>1</a:t>
            </a:fld>
            <a:endParaRPr lang="en-US"/>
          </a:p>
        </p:txBody>
      </p:sp>
    </p:spTree>
    <p:extLst>
      <p:ext uri="{BB962C8B-B14F-4D97-AF65-F5344CB8AC3E}">
        <p14:creationId xmlns:p14="http://schemas.microsoft.com/office/powerpoint/2010/main" val="61681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437910-56A0-412F-81B3-1331A359800E}" type="slidenum">
              <a:rPr lang="en-US"/>
              <a:t>2</a:t>
            </a:fld>
            <a:endParaRPr lang="en-US"/>
          </a:p>
        </p:txBody>
      </p:sp>
    </p:spTree>
    <p:extLst>
      <p:ext uri="{BB962C8B-B14F-4D97-AF65-F5344CB8AC3E}">
        <p14:creationId xmlns:p14="http://schemas.microsoft.com/office/powerpoint/2010/main" val="342454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437910-56A0-412F-81B3-1331A359800E}" type="slidenum">
              <a:rPr lang="en-US"/>
              <a:t>3</a:t>
            </a:fld>
            <a:endParaRPr lang="en-US"/>
          </a:p>
        </p:txBody>
      </p:sp>
    </p:spTree>
    <p:extLst>
      <p:ext uri="{BB962C8B-B14F-4D97-AF65-F5344CB8AC3E}">
        <p14:creationId xmlns:p14="http://schemas.microsoft.com/office/powerpoint/2010/main" val="119566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437910-56A0-412F-81B3-1331A359800E}" type="slidenum">
              <a:rPr lang="en-US"/>
              <a:t>4</a:t>
            </a:fld>
            <a:endParaRPr lang="en-US"/>
          </a:p>
        </p:txBody>
      </p:sp>
    </p:spTree>
    <p:extLst>
      <p:ext uri="{BB962C8B-B14F-4D97-AF65-F5344CB8AC3E}">
        <p14:creationId xmlns:p14="http://schemas.microsoft.com/office/powerpoint/2010/main" val="1938657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437910-56A0-412F-81B3-1331A359800E}" type="slidenum">
              <a:rPr lang="en-US"/>
              <a:t>5</a:t>
            </a:fld>
            <a:endParaRPr lang="en-US"/>
          </a:p>
        </p:txBody>
      </p:sp>
    </p:spTree>
    <p:extLst>
      <p:ext uri="{BB962C8B-B14F-4D97-AF65-F5344CB8AC3E}">
        <p14:creationId xmlns:p14="http://schemas.microsoft.com/office/powerpoint/2010/main" val="84884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437910-56A0-412F-81B3-1331A359800E}" type="slidenum">
              <a:rPr lang="en-US"/>
              <a:t>6</a:t>
            </a:fld>
            <a:endParaRPr lang="en-US"/>
          </a:p>
        </p:txBody>
      </p:sp>
    </p:spTree>
    <p:extLst>
      <p:ext uri="{BB962C8B-B14F-4D97-AF65-F5344CB8AC3E}">
        <p14:creationId xmlns:p14="http://schemas.microsoft.com/office/powerpoint/2010/main" val="4171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437910-56A0-412F-81B3-1331A359800E}" type="slidenum">
              <a:rPr lang="en-US"/>
              <a:t>7</a:t>
            </a:fld>
            <a:endParaRPr lang="en-US"/>
          </a:p>
        </p:txBody>
      </p:sp>
    </p:spTree>
    <p:extLst>
      <p:ext uri="{BB962C8B-B14F-4D97-AF65-F5344CB8AC3E}">
        <p14:creationId xmlns:p14="http://schemas.microsoft.com/office/powerpoint/2010/main" val="241234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437910-56A0-412F-81B3-1331A359800E}" type="slidenum">
              <a:rPr lang="en-US"/>
              <a:t>8</a:t>
            </a:fld>
            <a:endParaRPr lang="en-US"/>
          </a:p>
        </p:txBody>
      </p:sp>
    </p:spTree>
    <p:extLst>
      <p:ext uri="{BB962C8B-B14F-4D97-AF65-F5344CB8AC3E}">
        <p14:creationId xmlns:p14="http://schemas.microsoft.com/office/powerpoint/2010/main" val="261251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IMG_IMG_1484619558845_2.jpg"/>
          <p:cNvPicPr>
            <a:picLocks noGrp="1" noChangeAspect="1"/>
          </p:cNvPicPr>
          <p:nvPr>
            <p:ph type="pic" idx="1"/>
          </p:nvPr>
        </p:nvPicPr>
        <p:blipFill>
          <a:blip r:embed="rId3"/>
          <a:stretch>
            <a:fillRect/>
          </a:stretch>
        </p:blipFill>
        <p:spPr>
          <a:xfrm>
            <a:off x="5876552" y="987425"/>
            <a:ext cx="4785471" cy="4873625"/>
          </a:xfrm>
          <a:prstGeom prst="rect">
            <a:avLst/>
          </a:prstGeom>
        </p:spPr>
      </p:pic>
      <p:sp>
        <p:nvSpPr>
          <p:cNvPr id="4" name="Text Placeholder 3"/>
          <p:cNvSpPr>
            <a:spLocks noGrp="1"/>
          </p:cNvSpPr>
          <p:nvPr>
            <p:ph type="body" sz="half" idx="2"/>
          </p:nvPr>
        </p:nvSpPr>
        <p:spPr/>
        <p:txBody>
          <a:bodyPr vert="horz" lIns="91440" tIns="45720" rIns="91440" bIns="45720" rtlCol="0" anchor="t">
            <a:normAutofit/>
          </a:bodyPr>
          <a:lstStyle/>
          <a:p>
            <a:pPr algn="just"/>
            <a:r>
              <a:rPr lang="EN-US">
                <a:solidFill>
                  <a:srgbClr val="212121"/>
                </a:solidFill>
                <a:latin typeface="Calibri"/>
              </a:rPr>
              <a:t>A bright, talented and self-motivated data analyst who has excellent organizational skills, is efficient and has a good eye for detail. Bachelor degree in Finance &amp; Banking at NEU. Over 4 years at </a:t>
            </a:r>
            <a:r>
              <a:rPr lang="EN-US" err="1">
                <a:solidFill>
                  <a:srgbClr val="212121"/>
                </a:solidFill>
                <a:latin typeface="Calibri"/>
              </a:rPr>
              <a:t>Vpbank</a:t>
            </a:r>
            <a:r>
              <a:rPr lang="EN-US">
                <a:solidFill>
                  <a:srgbClr val="212121"/>
                </a:solidFill>
                <a:latin typeface="Calibri"/>
              </a:rPr>
              <a:t>.</a:t>
            </a:r>
          </a:p>
        </p:txBody>
      </p:sp>
    </p:spTree>
    <p:extLst>
      <p:ext uri="{BB962C8B-B14F-4D97-AF65-F5344CB8AC3E}">
        <p14:creationId xmlns:p14="http://schemas.microsoft.com/office/powerpoint/2010/main" val="324024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profile.jpg"/>
          <p:cNvPicPr>
            <a:picLocks noGrp="1" noChangeAspect="1"/>
          </p:cNvPicPr>
          <p:nvPr>
            <p:ph type="pic" idx="1"/>
          </p:nvPr>
        </p:nvPicPr>
        <p:blipFill>
          <a:blip r:embed="rId3"/>
          <a:srcRect t="13898" b="13898"/>
          <a:stretch>
            <a:fillRect/>
          </a:stretch>
        </p:blipFill>
        <p:spPr/>
      </p:pic>
      <p:sp>
        <p:nvSpPr>
          <p:cNvPr id="4" name="Text Placeholder 3"/>
          <p:cNvSpPr>
            <a:spLocks noGrp="1"/>
          </p:cNvSpPr>
          <p:nvPr>
            <p:ph type="body" sz="half" idx="2"/>
          </p:nvPr>
        </p:nvSpPr>
        <p:spPr/>
        <p:txBody>
          <a:bodyPr vert="horz" lIns="91440" tIns="45720" rIns="91440" bIns="45720" rtlCol="0" anchor="t">
            <a:normAutofit/>
          </a:bodyPr>
          <a:lstStyle/>
          <a:p>
            <a:r>
              <a:rPr lang="EN-US">
                <a:solidFill>
                  <a:srgbClr val="1F497D"/>
                </a:solidFill>
              </a:rPr>
              <a:t>Ha graduated from Warwick University in 2013 with a </a:t>
            </a:r>
            <a:r>
              <a:rPr lang="EN-US" err="1">
                <a:solidFill>
                  <a:srgbClr val="1F497D"/>
                </a:solidFill>
              </a:rPr>
              <a:t>Msc</a:t>
            </a:r>
            <a:r>
              <a:rPr lang="EN-US">
                <a:solidFill>
                  <a:srgbClr val="1F497D"/>
                </a:solidFill>
              </a:rPr>
              <a:t> in Accounting and Finance. She assumed the role of Senior Business Intelligence at </a:t>
            </a:r>
            <a:r>
              <a:rPr lang="EN-US" err="1">
                <a:solidFill>
                  <a:srgbClr val="1F497D"/>
                </a:solidFill>
              </a:rPr>
              <a:t>Adayroi</a:t>
            </a:r>
            <a:r>
              <a:rPr lang="EN-US">
                <a:solidFill>
                  <a:srgbClr val="1F497D"/>
                </a:solidFill>
              </a:rPr>
              <a:t> for more than 2 years. After joining </a:t>
            </a:r>
            <a:r>
              <a:rPr lang="EN-US" err="1">
                <a:solidFill>
                  <a:srgbClr val="1F497D"/>
                </a:solidFill>
              </a:rPr>
              <a:t>VBank</a:t>
            </a:r>
            <a:r>
              <a:rPr lang="EN-US">
                <a:solidFill>
                  <a:srgbClr val="1F497D"/>
                </a:solidFill>
              </a:rPr>
              <a:t> in Sep 2016 as a Business Analyst, she found her passion in Analytics and decided to choose it as the goal for her career path.</a:t>
            </a:r>
          </a:p>
        </p:txBody>
      </p:sp>
    </p:spTree>
    <p:extLst>
      <p:ext uri="{BB962C8B-B14F-4D97-AF65-F5344CB8AC3E}">
        <p14:creationId xmlns:p14="http://schemas.microsoft.com/office/powerpoint/2010/main" val="307888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ảnh_Nguyễn Hải Trường.png"/>
          <p:cNvPicPr>
            <a:picLocks noGrp="1" noChangeAspect="1"/>
          </p:cNvPicPr>
          <p:nvPr>
            <p:ph type="pic" idx="1"/>
          </p:nvPr>
        </p:nvPicPr>
        <p:blipFill>
          <a:blip r:embed="rId3"/>
          <a:srcRect t="10520" b="10520"/>
          <a:stretch>
            <a:fillRect/>
          </a:stretch>
        </p:blipFill>
        <p:spPr/>
      </p:pic>
      <p:sp>
        <p:nvSpPr>
          <p:cNvPr id="4" name="Text Placeholder 3"/>
          <p:cNvSpPr>
            <a:spLocks noGrp="1"/>
          </p:cNvSpPr>
          <p:nvPr>
            <p:ph type="body" sz="half" idx="2"/>
          </p:nvPr>
        </p:nvSpPr>
        <p:spPr/>
        <p:txBody>
          <a:bodyPr/>
          <a:lstStyle/>
          <a:p>
            <a:r>
              <a:rPr lang="en-US"/>
              <a:t>Member of Proactive Analytics Team – Retail Department – Business Intelligence Competency Center – VPBank.</a:t>
            </a:r>
          </a:p>
          <a:p>
            <a:r>
              <a:rPr lang="en-US"/>
              <a:t>Studied Mathematical Economics at Odessa I.I.Mechnikov National University.</a:t>
            </a:r>
          </a:p>
          <a:p>
            <a:r>
              <a:rPr lang="en-US"/>
              <a:t>Experienced working at Joint Stock Commercial Banks, have a good base of logical thought and business sense.</a:t>
            </a:r>
          </a:p>
        </p:txBody>
      </p:sp>
    </p:spTree>
    <p:extLst>
      <p:ext uri="{BB962C8B-B14F-4D97-AF65-F5344CB8AC3E}">
        <p14:creationId xmlns:p14="http://schemas.microsoft.com/office/powerpoint/2010/main" val="341866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Thanh.jpg"/>
          <p:cNvPicPr>
            <a:picLocks noGrp="1" noChangeAspect="1"/>
          </p:cNvPicPr>
          <p:nvPr>
            <p:ph type="pic" idx="1"/>
          </p:nvPr>
        </p:nvPicPr>
        <p:blipFill>
          <a:blip r:embed="rId3"/>
          <a:srcRect t="6927" b="6927"/>
          <a:stretch>
            <a:fillRect/>
          </a:stretch>
        </p:blipFill>
        <p:spPr/>
      </p:pic>
      <p:sp>
        <p:nvSpPr>
          <p:cNvPr id="4" name="Text Placeholder 3"/>
          <p:cNvSpPr>
            <a:spLocks noGrp="1"/>
          </p:cNvSpPr>
          <p:nvPr>
            <p:ph type="body" sz="half" idx="2"/>
          </p:nvPr>
        </p:nvSpPr>
        <p:spPr/>
        <p:txBody>
          <a:bodyPr vert="horz" lIns="91440" tIns="45720" rIns="91440" bIns="45720" rtlCol="0" anchor="t">
            <a:normAutofit/>
          </a:bodyPr>
          <a:lstStyle/>
          <a:p>
            <a:r>
              <a:rPr lang="EN-US">
                <a:solidFill>
                  <a:srgbClr val="212121"/>
                </a:solidFill>
              </a:rPr>
              <a:t>A proactive and dynamic professional with a strong academic background in banking &amp; finance. Earned a Master degree in Finance at Coventry University, UK. Joined BICC in August, 2016.</a:t>
            </a:r>
          </a:p>
          <a:p>
            <a:endParaRPr lang="EN-US">
              <a:solidFill>
                <a:srgbClr val="212121"/>
              </a:solidFill>
            </a:endParaRPr>
          </a:p>
          <a:p>
            <a:r>
              <a:rPr lang="EN-US">
                <a:latin typeface="Segoe UI"/>
              </a:rPr>
              <a:t>Studied at Coventry University. Working at BICC - </a:t>
            </a:r>
            <a:r>
              <a:rPr lang="EN-US" err="1">
                <a:latin typeface="Segoe UI"/>
              </a:rPr>
              <a:t>VPBank</a:t>
            </a:r>
            <a:r>
              <a:rPr lang="EN-US">
                <a:latin typeface="Segoe UI"/>
              </a:rPr>
              <a:t> since July, 2016. Good sense of BA, BI and building customer relationships</a:t>
            </a:r>
          </a:p>
          <a:p>
            <a:endParaRPr lang="EN-US">
              <a:solidFill>
                <a:srgbClr val="212121"/>
              </a:solidFill>
            </a:endParaRPr>
          </a:p>
        </p:txBody>
      </p:sp>
    </p:spTree>
    <p:extLst>
      <p:ext uri="{BB962C8B-B14F-4D97-AF65-F5344CB8AC3E}">
        <p14:creationId xmlns:p14="http://schemas.microsoft.com/office/powerpoint/2010/main" val="202030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vu.png"/>
          <p:cNvPicPr>
            <a:picLocks noGrp="1" noChangeAspect="1"/>
          </p:cNvPicPr>
          <p:nvPr>
            <p:ph type="pic" idx="1"/>
          </p:nvPr>
        </p:nvPicPr>
        <p:blipFill>
          <a:blip r:embed="rId3"/>
          <a:srcRect t="10393" b="10393"/>
          <a:stretch>
            <a:fillRect/>
          </a:stretch>
        </p:blipFill>
        <p:spPr/>
      </p:pic>
      <p:sp>
        <p:nvSpPr>
          <p:cNvPr id="4" name="Text Placeholder 3"/>
          <p:cNvSpPr>
            <a:spLocks noGrp="1"/>
          </p:cNvSpPr>
          <p:nvPr>
            <p:ph type="body" sz="half" idx="2"/>
          </p:nvPr>
        </p:nvSpPr>
        <p:spPr/>
        <p:txBody>
          <a:bodyPr vert="horz" lIns="91440" tIns="45720" rIns="91440" bIns="45720" rtlCol="0" anchor="t">
            <a:normAutofit lnSpcReduction="10000"/>
          </a:bodyPr>
          <a:lstStyle/>
          <a:p>
            <a:r>
              <a:rPr lang="EN-US" err="1">
                <a:solidFill>
                  <a:srgbClr val="212121"/>
                </a:solidFill>
                <a:latin typeface="Palatino Linotype"/>
              </a:rPr>
              <a:t>Họ</a:t>
            </a:r>
            <a:r>
              <a:rPr lang="EN-US">
                <a:solidFill>
                  <a:srgbClr val="212121"/>
                </a:solidFill>
                <a:latin typeface="Palatino Linotype"/>
              </a:rPr>
              <a:t> </a:t>
            </a:r>
            <a:r>
              <a:rPr lang="EN-US" err="1">
                <a:solidFill>
                  <a:srgbClr val="212121"/>
                </a:solidFill>
                <a:latin typeface="Palatino Linotype"/>
              </a:rPr>
              <a:t>và</a:t>
            </a:r>
            <a:r>
              <a:rPr lang="EN-US">
                <a:solidFill>
                  <a:srgbClr val="212121"/>
                </a:solidFill>
                <a:latin typeface="Palatino Linotype"/>
              </a:rPr>
              <a:t> </a:t>
            </a:r>
            <a:r>
              <a:rPr lang="EN-US" err="1">
                <a:solidFill>
                  <a:srgbClr val="212121"/>
                </a:solidFill>
                <a:latin typeface="Palatino Linotype"/>
              </a:rPr>
              <a:t>tên</a:t>
            </a:r>
            <a:r>
              <a:rPr lang="EN-US">
                <a:solidFill>
                  <a:srgbClr val="212121"/>
                </a:solidFill>
                <a:latin typeface="Palatino Linotype"/>
              </a:rPr>
              <a:t>: </a:t>
            </a:r>
            <a:r>
              <a:rPr lang="EN-US" err="1">
                <a:solidFill>
                  <a:srgbClr val="212121"/>
                </a:solidFill>
                <a:latin typeface="Palatino Linotype"/>
              </a:rPr>
              <a:t>Đặng</a:t>
            </a:r>
            <a:r>
              <a:rPr lang="EN-US">
                <a:solidFill>
                  <a:srgbClr val="212121"/>
                </a:solidFill>
                <a:latin typeface="Palatino Linotype"/>
              </a:rPr>
              <a:t> </a:t>
            </a:r>
            <a:r>
              <a:rPr lang="EN-US" err="1">
                <a:solidFill>
                  <a:srgbClr val="212121"/>
                </a:solidFill>
                <a:latin typeface="Palatino Linotype"/>
              </a:rPr>
              <a:t>Tuấn</a:t>
            </a:r>
            <a:r>
              <a:rPr lang="EN-US">
                <a:solidFill>
                  <a:srgbClr val="212121"/>
                </a:solidFill>
                <a:latin typeface="Palatino Linotype"/>
              </a:rPr>
              <a:t> </a:t>
            </a:r>
            <a:r>
              <a:rPr lang="EN-US" err="1">
                <a:solidFill>
                  <a:srgbClr val="212121"/>
                </a:solidFill>
                <a:latin typeface="Palatino Linotype"/>
              </a:rPr>
              <a:t>Vũ</a:t>
            </a:r>
            <a:r>
              <a:rPr lang="EN-US">
                <a:solidFill>
                  <a:srgbClr val="212121"/>
                </a:solidFill>
                <a:latin typeface="Palatino Linotype"/>
              </a:rPr>
              <a:t>.</a:t>
            </a:r>
          </a:p>
          <a:p>
            <a:r>
              <a:rPr lang="EN-US" err="1">
                <a:solidFill>
                  <a:srgbClr val="212121"/>
                </a:solidFill>
                <a:latin typeface="Palatino Linotype"/>
              </a:rPr>
              <a:t>Tốt</a:t>
            </a:r>
            <a:r>
              <a:rPr lang="EN-US">
                <a:solidFill>
                  <a:srgbClr val="212121"/>
                </a:solidFill>
                <a:latin typeface="Palatino Linotype"/>
              </a:rPr>
              <a:t> </a:t>
            </a:r>
            <a:r>
              <a:rPr lang="EN-US" err="1">
                <a:solidFill>
                  <a:srgbClr val="212121"/>
                </a:solidFill>
                <a:latin typeface="Palatino Linotype"/>
              </a:rPr>
              <a:t>nghiệp</a:t>
            </a:r>
            <a:r>
              <a:rPr lang="EN-US">
                <a:solidFill>
                  <a:srgbClr val="212121"/>
                </a:solidFill>
                <a:latin typeface="Palatino Linotype"/>
              </a:rPr>
              <a:t>: </a:t>
            </a:r>
            <a:r>
              <a:rPr lang="EN-US" err="1">
                <a:solidFill>
                  <a:srgbClr val="212121"/>
                </a:solidFill>
                <a:latin typeface="Palatino Linotype"/>
              </a:rPr>
              <a:t>Toán</a:t>
            </a:r>
            <a:r>
              <a:rPr lang="EN-US">
                <a:solidFill>
                  <a:srgbClr val="212121"/>
                </a:solidFill>
                <a:latin typeface="Palatino Linotype"/>
              </a:rPr>
              <a:t> </a:t>
            </a:r>
            <a:r>
              <a:rPr lang="EN-US" err="1">
                <a:solidFill>
                  <a:srgbClr val="212121"/>
                </a:solidFill>
                <a:latin typeface="Palatino Linotype"/>
              </a:rPr>
              <a:t>Kinh</a:t>
            </a:r>
            <a:r>
              <a:rPr lang="EN-US">
                <a:solidFill>
                  <a:srgbClr val="212121"/>
                </a:solidFill>
                <a:latin typeface="Palatino Linotype"/>
              </a:rPr>
              <a:t> </a:t>
            </a:r>
            <a:r>
              <a:rPr lang="EN-US" err="1">
                <a:solidFill>
                  <a:srgbClr val="212121"/>
                </a:solidFill>
                <a:latin typeface="Palatino Linotype"/>
              </a:rPr>
              <a:t>Tế</a:t>
            </a:r>
            <a:r>
              <a:rPr lang="EN-US">
                <a:solidFill>
                  <a:srgbClr val="212121"/>
                </a:solidFill>
                <a:latin typeface="Palatino Linotype"/>
              </a:rPr>
              <a:t> - </a:t>
            </a:r>
            <a:r>
              <a:rPr lang="EN-US" err="1">
                <a:solidFill>
                  <a:srgbClr val="212121"/>
                </a:solidFill>
                <a:latin typeface="Palatino Linotype"/>
              </a:rPr>
              <a:t>Kinh</a:t>
            </a:r>
            <a:r>
              <a:rPr lang="EN-US">
                <a:solidFill>
                  <a:srgbClr val="212121"/>
                </a:solidFill>
                <a:latin typeface="Palatino Linotype"/>
              </a:rPr>
              <a:t> </a:t>
            </a:r>
            <a:r>
              <a:rPr lang="EN-US" err="1">
                <a:solidFill>
                  <a:srgbClr val="212121"/>
                </a:solidFill>
                <a:latin typeface="Palatino Linotype"/>
              </a:rPr>
              <a:t>Tế</a:t>
            </a:r>
            <a:r>
              <a:rPr lang="EN-US">
                <a:solidFill>
                  <a:srgbClr val="212121"/>
                </a:solidFill>
                <a:latin typeface="Palatino Linotype"/>
              </a:rPr>
              <a:t> </a:t>
            </a:r>
            <a:r>
              <a:rPr lang="EN-US" err="1">
                <a:solidFill>
                  <a:srgbClr val="212121"/>
                </a:solidFill>
                <a:latin typeface="Palatino Linotype"/>
              </a:rPr>
              <a:t>Quốc</a:t>
            </a:r>
            <a:r>
              <a:rPr lang="EN-US">
                <a:solidFill>
                  <a:srgbClr val="212121"/>
                </a:solidFill>
                <a:latin typeface="Palatino Linotype"/>
              </a:rPr>
              <a:t> </a:t>
            </a:r>
            <a:r>
              <a:rPr lang="EN-US" err="1">
                <a:solidFill>
                  <a:srgbClr val="212121"/>
                </a:solidFill>
                <a:latin typeface="Palatino Linotype"/>
              </a:rPr>
              <a:t>Dân</a:t>
            </a:r>
          </a:p>
          <a:p>
            <a:r>
              <a:rPr lang="EN-US" err="1">
                <a:solidFill>
                  <a:srgbClr val="212121"/>
                </a:solidFill>
                <a:latin typeface="Palatino Linotype"/>
              </a:rPr>
              <a:t>Chứng</a:t>
            </a:r>
            <a:r>
              <a:rPr lang="EN-US">
                <a:solidFill>
                  <a:srgbClr val="212121"/>
                </a:solidFill>
                <a:latin typeface="Palatino Linotype"/>
              </a:rPr>
              <a:t> </a:t>
            </a:r>
            <a:r>
              <a:rPr lang="EN-US" err="1">
                <a:solidFill>
                  <a:srgbClr val="212121"/>
                </a:solidFill>
                <a:latin typeface="Palatino Linotype"/>
              </a:rPr>
              <a:t>chỉ</a:t>
            </a:r>
            <a:r>
              <a:rPr lang="EN-US">
                <a:solidFill>
                  <a:srgbClr val="212121"/>
                </a:solidFill>
                <a:latin typeface="Palatino Linotype"/>
              </a:rPr>
              <a:t>: “</a:t>
            </a:r>
            <a:r>
              <a:rPr lang="EN-US" err="1">
                <a:solidFill>
                  <a:srgbClr val="212121"/>
                </a:solidFill>
                <a:latin typeface="Palatino Linotype"/>
              </a:rPr>
              <a:t>Dự</a:t>
            </a:r>
            <a:r>
              <a:rPr lang="EN-US">
                <a:solidFill>
                  <a:srgbClr val="212121"/>
                </a:solidFill>
                <a:latin typeface="Palatino Linotype"/>
              </a:rPr>
              <a:t> </a:t>
            </a:r>
            <a:r>
              <a:rPr lang="EN-US" err="1">
                <a:solidFill>
                  <a:srgbClr val="212121"/>
                </a:solidFill>
                <a:latin typeface="Palatino Linotype"/>
              </a:rPr>
              <a:t>báo</a:t>
            </a:r>
            <a:r>
              <a:rPr lang="EN-US">
                <a:solidFill>
                  <a:srgbClr val="212121"/>
                </a:solidFill>
                <a:latin typeface="Palatino Linotype"/>
              </a:rPr>
              <a:t> </a:t>
            </a:r>
            <a:r>
              <a:rPr lang="EN-US" err="1">
                <a:solidFill>
                  <a:srgbClr val="212121"/>
                </a:solidFill>
                <a:latin typeface="Palatino Linotype"/>
              </a:rPr>
              <a:t>trong</a:t>
            </a:r>
            <a:r>
              <a:rPr lang="EN-US">
                <a:solidFill>
                  <a:srgbClr val="212121"/>
                </a:solidFill>
                <a:latin typeface="Palatino Linotype"/>
              </a:rPr>
              <a:t> </a:t>
            </a:r>
            <a:r>
              <a:rPr lang="EN-US" err="1">
                <a:solidFill>
                  <a:srgbClr val="212121"/>
                </a:solidFill>
                <a:latin typeface="Palatino Linotype"/>
              </a:rPr>
              <a:t>Kinh</a:t>
            </a:r>
            <a:r>
              <a:rPr lang="EN-US">
                <a:solidFill>
                  <a:srgbClr val="212121"/>
                </a:solidFill>
                <a:latin typeface="Palatino Linotype"/>
              </a:rPr>
              <a:t> </a:t>
            </a:r>
            <a:r>
              <a:rPr lang="EN-US" err="1">
                <a:solidFill>
                  <a:srgbClr val="212121"/>
                </a:solidFill>
                <a:latin typeface="Palatino Linotype"/>
              </a:rPr>
              <a:t>tế</a:t>
            </a:r>
            <a:r>
              <a:rPr lang="EN-US">
                <a:solidFill>
                  <a:srgbClr val="212121"/>
                </a:solidFill>
                <a:latin typeface="Palatino Linotype"/>
              </a:rPr>
              <a:t> </a:t>
            </a:r>
            <a:r>
              <a:rPr lang="EN-US" err="1">
                <a:solidFill>
                  <a:srgbClr val="212121"/>
                </a:solidFill>
                <a:latin typeface="Palatino Linotype"/>
              </a:rPr>
              <a:t>vĩ</a:t>
            </a:r>
            <a:r>
              <a:rPr lang="EN-US">
                <a:solidFill>
                  <a:srgbClr val="212121"/>
                </a:solidFill>
                <a:latin typeface="Palatino Linotype"/>
              </a:rPr>
              <a:t> </a:t>
            </a:r>
            <a:r>
              <a:rPr lang="EN-US" err="1">
                <a:solidFill>
                  <a:srgbClr val="212121"/>
                </a:solidFill>
                <a:latin typeface="Palatino Linotype"/>
              </a:rPr>
              <a:t>mô</a:t>
            </a:r>
            <a:r>
              <a:rPr lang="EN-US">
                <a:solidFill>
                  <a:srgbClr val="212121"/>
                </a:solidFill>
                <a:latin typeface="Palatino Linotype"/>
              </a:rPr>
              <a:t> </a:t>
            </a:r>
            <a:r>
              <a:rPr lang="EN-US" err="1">
                <a:solidFill>
                  <a:srgbClr val="212121"/>
                </a:solidFill>
                <a:latin typeface="Palatino Linotype"/>
              </a:rPr>
              <a:t>sử</a:t>
            </a:r>
            <a:r>
              <a:rPr lang="EN-US">
                <a:solidFill>
                  <a:srgbClr val="212121"/>
                </a:solidFill>
                <a:latin typeface="Palatino Linotype"/>
              </a:rPr>
              <a:t> </a:t>
            </a:r>
            <a:r>
              <a:rPr lang="EN-US" err="1">
                <a:solidFill>
                  <a:srgbClr val="212121"/>
                </a:solidFill>
                <a:latin typeface="Palatino Linotype"/>
              </a:rPr>
              <a:t>dụng</a:t>
            </a:r>
            <a:r>
              <a:rPr lang="EN-US">
                <a:solidFill>
                  <a:srgbClr val="212121"/>
                </a:solidFill>
                <a:latin typeface="Palatino Linotype"/>
              </a:rPr>
              <a:t> </a:t>
            </a:r>
            <a:r>
              <a:rPr lang="EN-US" err="1">
                <a:solidFill>
                  <a:srgbClr val="212121"/>
                </a:solidFill>
                <a:latin typeface="Palatino Linotype"/>
              </a:rPr>
              <a:t>mô</a:t>
            </a:r>
            <a:r>
              <a:rPr lang="EN-US">
                <a:solidFill>
                  <a:srgbClr val="212121"/>
                </a:solidFill>
                <a:latin typeface="Palatino Linotype"/>
              </a:rPr>
              <a:t> </a:t>
            </a:r>
            <a:r>
              <a:rPr lang="EN-US" err="1">
                <a:solidFill>
                  <a:srgbClr val="212121"/>
                </a:solidFill>
                <a:latin typeface="Palatino Linotype"/>
              </a:rPr>
              <a:t>hình</a:t>
            </a:r>
            <a:r>
              <a:rPr lang="EN-US">
                <a:solidFill>
                  <a:srgbClr val="212121"/>
                </a:solidFill>
                <a:latin typeface="Palatino Linotype"/>
              </a:rPr>
              <a:t> </a:t>
            </a:r>
            <a:r>
              <a:rPr lang="EN-US" err="1">
                <a:solidFill>
                  <a:srgbClr val="212121"/>
                </a:solidFill>
                <a:latin typeface="Palatino Linotype"/>
              </a:rPr>
              <a:t>chuỗi</a:t>
            </a:r>
            <a:r>
              <a:rPr lang="EN-US">
                <a:solidFill>
                  <a:srgbClr val="212121"/>
                </a:solidFill>
                <a:latin typeface="Palatino Linotype"/>
              </a:rPr>
              <a:t> </a:t>
            </a:r>
            <a:r>
              <a:rPr lang="EN-US" err="1">
                <a:solidFill>
                  <a:srgbClr val="212121"/>
                </a:solidFill>
                <a:latin typeface="Palatino Linotype"/>
              </a:rPr>
              <a:t>thời</a:t>
            </a:r>
            <a:r>
              <a:rPr lang="EN-US">
                <a:solidFill>
                  <a:srgbClr val="212121"/>
                </a:solidFill>
                <a:latin typeface="Palatino Linotype"/>
              </a:rPr>
              <a:t> </a:t>
            </a:r>
            <a:r>
              <a:rPr lang="EN-US" err="1">
                <a:solidFill>
                  <a:srgbClr val="212121"/>
                </a:solidFill>
                <a:latin typeface="Palatino Linotype"/>
              </a:rPr>
              <a:t>gian</a:t>
            </a:r>
            <a:r>
              <a:rPr lang="EN-US">
                <a:solidFill>
                  <a:srgbClr val="212121"/>
                </a:solidFill>
                <a:latin typeface="Palatino Linotype"/>
              </a:rPr>
              <a:t>.”</a:t>
            </a:r>
          </a:p>
          <a:p>
            <a:r>
              <a:rPr lang="EN-US" err="1">
                <a:solidFill>
                  <a:srgbClr val="212121"/>
                </a:solidFill>
                <a:latin typeface="Palatino Linotype"/>
              </a:rPr>
              <a:t>Kinh</a:t>
            </a:r>
            <a:r>
              <a:rPr lang="EN-US">
                <a:solidFill>
                  <a:srgbClr val="212121"/>
                </a:solidFill>
                <a:latin typeface="Palatino Linotype"/>
              </a:rPr>
              <a:t> </a:t>
            </a:r>
            <a:r>
              <a:rPr lang="EN-US" err="1">
                <a:solidFill>
                  <a:srgbClr val="212121"/>
                </a:solidFill>
                <a:latin typeface="Palatino Linotype"/>
              </a:rPr>
              <a:t>nghiệm</a:t>
            </a:r>
            <a:r>
              <a:rPr lang="EN-US">
                <a:solidFill>
                  <a:srgbClr val="212121"/>
                </a:solidFill>
                <a:latin typeface="Palatino Linotype"/>
              </a:rPr>
              <a:t> </a:t>
            </a:r>
            <a:r>
              <a:rPr lang="EN-US" err="1">
                <a:solidFill>
                  <a:srgbClr val="212121"/>
                </a:solidFill>
                <a:latin typeface="Palatino Linotype"/>
              </a:rPr>
              <a:t>làm</a:t>
            </a:r>
            <a:r>
              <a:rPr lang="EN-US">
                <a:solidFill>
                  <a:srgbClr val="212121"/>
                </a:solidFill>
                <a:latin typeface="Palatino Linotype"/>
              </a:rPr>
              <a:t> </a:t>
            </a:r>
            <a:r>
              <a:rPr lang="EN-US" err="1">
                <a:solidFill>
                  <a:srgbClr val="212121"/>
                </a:solidFill>
                <a:latin typeface="Palatino Linotype"/>
              </a:rPr>
              <a:t>việc</a:t>
            </a:r>
            <a:r>
              <a:rPr lang="EN-US">
                <a:solidFill>
                  <a:srgbClr val="212121"/>
                </a:solidFill>
                <a:latin typeface="Palatino Linotype"/>
              </a:rPr>
              <a:t>: 07/2015 – nay: </a:t>
            </a:r>
            <a:r>
              <a:rPr lang="EN-US" err="1">
                <a:solidFill>
                  <a:srgbClr val="212121"/>
                </a:solidFill>
                <a:latin typeface="Palatino Linotype"/>
              </a:rPr>
              <a:t>Chuyên</a:t>
            </a:r>
            <a:r>
              <a:rPr lang="EN-US">
                <a:solidFill>
                  <a:srgbClr val="212121"/>
                </a:solidFill>
                <a:latin typeface="Palatino Linotype"/>
              </a:rPr>
              <a:t> </a:t>
            </a:r>
            <a:r>
              <a:rPr lang="EN-US" err="1">
                <a:solidFill>
                  <a:srgbClr val="212121"/>
                </a:solidFill>
                <a:latin typeface="Palatino Linotype"/>
              </a:rPr>
              <a:t>viên</a:t>
            </a:r>
            <a:r>
              <a:rPr lang="EN-US">
                <a:solidFill>
                  <a:srgbClr val="212121"/>
                </a:solidFill>
                <a:latin typeface="Palatino Linotype"/>
              </a:rPr>
              <a:t> </a:t>
            </a:r>
            <a:r>
              <a:rPr lang="EN-US" err="1">
                <a:solidFill>
                  <a:srgbClr val="212121"/>
                </a:solidFill>
                <a:latin typeface="Palatino Linotype"/>
              </a:rPr>
              <a:t>Phân</a:t>
            </a:r>
            <a:r>
              <a:rPr lang="EN-US">
                <a:solidFill>
                  <a:srgbClr val="212121"/>
                </a:solidFill>
                <a:latin typeface="Palatino Linotype"/>
              </a:rPr>
              <a:t> </a:t>
            </a:r>
            <a:r>
              <a:rPr lang="EN-US" err="1">
                <a:solidFill>
                  <a:srgbClr val="212121"/>
                </a:solidFill>
                <a:latin typeface="Palatino Linotype"/>
              </a:rPr>
              <a:t>tích</a:t>
            </a:r>
            <a:r>
              <a:rPr lang="EN-US">
                <a:solidFill>
                  <a:srgbClr val="212121"/>
                </a:solidFill>
                <a:latin typeface="Palatino Linotype"/>
              </a:rPr>
              <a:t> </a:t>
            </a:r>
            <a:r>
              <a:rPr lang="EN-US" err="1">
                <a:solidFill>
                  <a:srgbClr val="212121"/>
                </a:solidFill>
                <a:latin typeface="Palatino Linotype"/>
              </a:rPr>
              <a:t>Khách</a:t>
            </a:r>
            <a:r>
              <a:rPr lang="EN-US">
                <a:solidFill>
                  <a:srgbClr val="212121"/>
                </a:solidFill>
                <a:latin typeface="Palatino Linotype"/>
              </a:rPr>
              <a:t> </a:t>
            </a:r>
            <a:r>
              <a:rPr lang="EN-US" err="1">
                <a:solidFill>
                  <a:srgbClr val="212121"/>
                </a:solidFill>
                <a:latin typeface="Palatino Linotype"/>
              </a:rPr>
              <a:t>hàng</a:t>
            </a:r>
            <a:r>
              <a:rPr lang="EN-US">
                <a:solidFill>
                  <a:srgbClr val="212121"/>
                </a:solidFill>
                <a:latin typeface="Palatino Linotype"/>
              </a:rPr>
              <a:t> </a:t>
            </a:r>
            <a:r>
              <a:rPr lang="EN-US" err="1">
                <a:solidFill>
                  <a:srgbClr val="212121"/>
                </a:solidFill>
                <a:latin typeface="Palatino Linotype"/>
              </a:rPr>
              <a:t>doanh</a:t>
            </a:r>
            <a:r>
              <a:rPr lang="EN-US">
                <a:solidFill>
                  <a:srgbClr val="212121"/>
                </a:solidFill>
                <a:latin typeface="Palatino Linotype"/>
              </a:rPr>
              <a:t> </a:t>
            </a:r>
            <a:r>
              <a:rPr lang="EN-US" err="1">
                <a:solidFill>
                  <a:srgbClr val="212121"/>
                </a:solidFill>
                <a:latin typeface="Palatino Linotype"/>
              </a:rPr>
              <a:t>nghiệp</a:t>
            </a:r>
            <a:r>
              <a:rPr lang="EN-US">
                <a:solidFill>
                  <a:srgbClr val="212121"/>
                </a:solidFill>
                <a:latin typeface="Palatino Linotype"/>
              </a:rPr>
              <a:t> – </a:t>
            </a:r>
            <a:r>
              <a:rPr lang="EN-US" err="1">
                <a:solidFill>
                  <a:srgbClr val="212121"/>
                </a:solidFill>
                <a:latin typeface="Palatino Linotype"/>
              </a:rPr>
              <a:t>Trung</a:t>
            </a:r>
            <a:r>
              <a:rPr lang="EN-US">
                <a:solidFill>
                  <a:srgbClr val="212121"/>
                </a:solidFill>
                <a:latin typeface="Palatino Linotype"/>
              </a:rPr>
              <a:t> </a:t>
            </a:r>
            <a:r>
              <a:rPr lang="EN-US" err="1">
                <a:solidFill>
                  <a:srgbClr val="212121"/>
                </a:solidFill>
                <a:latin typeface="Palatino Linotype"/>
              </a:rPr>
              <a:t>tâm</a:t>
            </a:r>
            <a:r>
              <a:rPr lang="EN-US">
                <a:solidFill>
                  <a:srgbClr val="212121"/>
                </a:solidFill>
                <a:latin typeface="Palatino Linotype"/>
              </a:rPr>
              <a:t> </a:t>
            </a:r>
            <a:r>
              <a:rPr lang="EN-US" err="1">
                <a:solidFill>
                  <a:srgbClr val="212121"/>
                </a:solidFill>
                <a:latin typeface="Palatino Linotype"/>
              </a:rPr>
              <a:t>Phân</a:t>
            </a:r>
            <a:r>
              <a:rPr lang="EN-US">
                <a:solidFill>
                  <a:srgbClr val="212121"/>
                </a:solidFill>
                <a:latin typeface="Palatino Linotype"/>
              </a:rPr>
              <a:t> </a:t>
            </a:r>
            <a:r>
              <a:rPr lang="EN-US" err="1">
                <a:solidFill>
                  <a:srgbClr val="212121"/>
                </a:solidFill>
                <a:latin typeface="Palatino Linotype"/>
              </a:rPr>
              <a:t>tích</a:t>
            </a:r>
            <a:r>
              <a:rPr lang="EN-US">
                <a:solidFill>
                  <a:srgbClr val="212121"/>
                </a:solidFill>
                <a:latin typeface="Palatino Linotype"/>
              </a:rPr>
              <a:t> </a:t>
            </a:r>
            <a:r>
              <a:rPr lang="EN-US" err="1">
                <a:solidFill>
                  <a:srgbClr val="212121"/>
                </a:solidFill>
                <a:latin typeface="Palatino Linotype"/>
              </a:rPr>
              <a:t>kinh</a:t>
            </a:r>
            <a:r>
              <a:rPr lang="EN-US">
                <a:solidFill>
                  <a:srgbClr val="212121"/>
                </a:solidFill>
                <a:latin typeface="Palatino Linotype"/>
              </a:rPr>
              <a:t> </a:t>
            </a:r>
            <a:r>
              <a:rPr lang="EN-US" err="1">
                <a:solidFill>
                  <a:srgbClr val="212121"/>
                </a:solidFill>
                <a:latin typeface="Palatino Linotype"/>
              </a:rPr>
              <a:t>doanh</a:t>
            </a:r>
            <a:r>
              <a:rPr lang="EN-US">
                <a:solidFill>
                  <a:srgbClr val="212121"/>
                </a:solidFill>
                <a:latin typeface="Palatino Linotype"/>
              </a:rPr>
              <a:t> – </a:t>
            </a:r>
            <a:r>
              <a:rPr lang="EN-US" err="1">
                <a:solidFill>
                  <a:srgbClr val="212121"/>
                </a:solidFill>
                <a:latin typeface="Palatino Linotype"/>
              </a:rPr>
              <a:t>VPBank</a:t>
            </a:r>
            <a:r>
              <a:rPr lang="EN-US">
                <a:solidFill>
                  <a:srgbClr val="212121"/>
                </a:solidFill>
                <a:latin typeface="Palatino Linotype"/>
              </a:rPr>
              <a:t>.</a:t>
            </a:r>
          </a:p>
          <a:p>
            <a:r>
              <a:rPr lang="EN-US" err="1">
                <a:solidFill>
                  <a:srgbClr val="212121"/>
                </a:solidFill>
                <a:latin typeface="Palatino Linotype"/>
              </a:rPr>
              <a:t>Kĩ</a:t>
            </a:r>
            <a:r>
              <a:rPr lang="EN-US">
                <a:solidFill>
                  <a:srgbClr val="212121"/>
                </a:solidFill>
                <a:latin typeface="Palatino Linotype"/>
              </a:rPr>
              <a:t> </a:t>
            </a:r>
            <a:r>
              <a:rPr lang="EN-US" err="1">
                <a:solidFill>
                  <a:srgbClr val="212121"/>
                </a:solidFill>
                <a:latin typeface="Palatino Linotype"/>
              </a:rPr>
              <a:t>năng</a:t>
            </a:r>
            <a:r>
              <a:rPr lang="EN-US">
                <a:solidFill>
                  <a:srgbClr val="212121"/>
                </a:solidFill>
                <a:latin typeface="Palatino Linotype"/>
              </a:rPr>
              <a:t>: </a:t>
            </a:r>
            <a:r>
              <a:rPr lang="EN-US" err="1">
                <a:solidFill>
                  <a:srgbClr val="212121"/>
                </a:solidFill>
                <a:latin typeface="Palatino Linotype"/>
              </a:rPr>
              <a:t>Sử</a:t>
            </a:r>
            <a:r>
              <a:rPr lang="EN-US">
                <a:solidFill>
                  <a:srgbClr val="212121"/>
                </a:solidFill>
                <a:latin typeface="Palatino Linotype"/>
              </a:rPr>
              <a:t> </a:t>
            </a:r>
            <a:r>
              <a:rPr lang="EN-US" err="1">
                <a:solidFill>
                  <a:srgbClr val="212121"/>
                </a:solidFill>
                <a:latin typeface="Palatino Linotype"/>
              </a:rPr>
              <a:t>dụng</a:t>
            </a:r>
            <a:r>
              <a:rPr lang="EN-US">
                <a:solidFill>
                  <a:srgbClr val="212121"/>
                </a:solidFill>
                <a:latin typeface="Palatino Linotype"/>
              </a:rPr>
              <a:t> </a:t>
            </a:r>
            <a:r>
              <a:rPr lang="EN-US" err="1">
                <a:solidFill>
                  <a:srgbClr val="212121"/>
                </a:solidFill>
                <a:latin typeface="Palatino Linotype"/>
              </a:rPr>
              <a:t>thành</a:t>
            </a:r>
            <a:r>
              <a:rPr lang="EN-US">
                <a:solidFill>
                  <a:srgbClr val="212121"/>
                </a:solidFill>
                <a:latin typeface="Palatino Linotype"/>
              </a:rPr>
              <a:t> </a:t>
            </a:r>
            <a:r>
              <a:rPr lang="EN-US" err="1">
                <a:solidFill>
                  <a:srgbClr val="212121"/>
                </a:solidFill>
                <a:latin typeface="Palatino Linotype"/>
              </a:rPr>
              <a:t>thạo</a:t>
            </a:r>
            <a:r>
              <a:rPr lang="EN-US">
                <a:solidFill>
                  <a:srgbClr val="212121"/>
                </a:solidFill>
                <a:latin typeface="Palatino Linotype"/>
              </a:rPr>
              <a:t> SQL, R, excel.</a:t>
            </a:r>
          </a:p>
          <a:p>
            <a:r>
              <a:rPr lang="EN-US"/>
              <a:t>Graduated from the National Economics University majoring in Math. Business Analyst in SME Department of BICC – </a:t>
            </a:r>
            <a:r>
              <a:rPr lang="EN-US" err="1"/>
              <a:t>VPBank</a:t>
            </a:r>
            <a:r>
              <a:rPr lang="EN-US"/>
              <a:t>. </a:t>
            </a:r>
          </a:p>
        </p:txBody>
      </p:sp>
    </p:spTree>
    <p:extLst>
      <p:ext uri="{BB962C8B-B14F-4D97-AF65-F5344CB8AC3E}">
        <p14:creationId xmlns:p14="http://schemas.microsoft.com/office/powerpoint/2010/main" val="27013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Daott.jpg"/>
          <p:cNvPicPr>
            <a:picLocks noGrp="1" noChangeAspect="1"/>
          </p:cNvPicPr>
          <p:nvPr>
            <p:ph type="pic" idx="1"/>
          </p:nvPr>
        </p:nvPicPr>
        <p:blipFill>
          <a:blip r:embed="rId3"/>
          <a:srcRect t="11117" b="11117"/>
          <a:stretch>
            <a:fillRect/>
          </a:stretch>
        </p:blipFill>
        <p:spPr/>
      </p:pic>
      <p:sp>
        <p:nvSpPr>
          <p:cNvPr id="4" name="Text Placeholder 3"/>
          <p:cNvSpPr>
            <a:spLocks noGrp="1"/>
          </p:cNvSpPr>
          <p:nvPr>
            <p:ph type="body" sz="half" idx="2"/>
          </p:nvPr>
        </p:nvSpPr>
        <p:spPr/>
        <p:txBody>
          <a:bodyPr vert="horz" lIns="91440" tIns="45720" rIns="91440" bIns="45720" rtlCol="0" anchor="t">
            <a:normAutofit/>
          </a:bodyPr>
          <a:lstStyle/>
          <a:p>
            <a:r>
              <a:rPr lang="VI-VN" sz="1800" err="1">
                <a:latin typeface="Arial"/>
              </a:rPr>
              <a:t>Vietnam</a:t>
            </a:r>
            <a:r>
              <a:rPr lang="VI-VN" sz="1800">
                <a:latin typeface="Arial"/>
              </a:rPr>
              <a:t> </a:t>
            </a:r>
            <a:r>
              <a:rPr lang="VI-VN" sz="1800" err="1">
                <a:latin typeface="Arial"/>
              </a:rPr>
              <a:t>University</a:t>
            </a:r>
            <a:r>
              <a:rPr lang="VI-VN" sz="1800">
                <a:latin typeface="Arial"/>
              </a:rPr>
              <a:t> </a:t>
            </a:r>
            <a:r>
              <a:rPr lang="VI-VN" sz="1800" err="1">
                <a:latin typeface="Arial"/>
              </a:rPr>
              <a:t>of</a:t>
            </a:r>
            <a:r>
              <a:rPr lang="VI-VN" sz="1800">
                <a:latin typeface="Arial"/>
              </a:rPr>
              <a:t> </a:t>
            </a:r>
            <a:r>
              <a:rPr lang="VI-VN" sz="1800" err="1">
                <a:latin typeface="Arial"/>
              </a:rPr>
              <a:t>Commerce</a:t>
            </a:r>
            <a:r>
              <a:rPr lang="VI-VN" sz="1800">
                <a:latin typeface="Arial"/>
              </a:rPr>
              <a:t>, 10+ </a:t>
            </a:r>
            <a:r>
              <a:rPr lang="VI-VN" sz="1800" err="1">
                <a:latin typeface="Arial"/>
              </a:rPr>
              <a:t>years</a:t>
            </a:r>
            <a:r>
              <a:rPr lang="VI-VN" sz="1800">
                <a:latin typeface="Arial"/>
              </a:rPr>
              <a:t> in </a:t>
            </a:r>
            <a:r>
              <a:rPr lang="VI-VN" sz="1800" err="1">
                <a:latin typeface="Arial"/>
              </a:rPr>
              <a:t>banking</a:t>
            </a:r>
            <a:r>
              <a:rPr lang="VI-VN" sz="1800">
                <a:latin typeface="Arial"/>
              </a:rPr>
              <a:t> </a:t>
            </a:r>
            <a:r>
              <a:rPr lang="VI-VN" sz="1800" err="1">
                <a:latin typeface="Arial"/>
              </a:rPr>
              <a:t>sector</a:t>
            </a:r>
            <a:r>
              <a:rPr lang="VI-VN" sz="1800">
                <a:latin typeface="Arial"/>
              </a:rPr>
              <a:t>, </a:t>
            </a:r>
            <a:r>
              <a:rPr lang="VI-VN" sz="1800" err="1">
                <a:latin typeface="Arial"/>
              </a:rPr>
              <a:t>Great</a:t>
            </a:r>
            <a:r>
              <a:rPr lang="VI-VN" sz="1800">
                <a:latin typeface="Arial"/>
              </a:rPr>
              <a:t> </a:t>
            </a:r>
            <a:r>
              <a:rPr lang="VI-VN" sz="1800" err="1">
                <a:latin typeface="Arial"/>
              </a:rPr>
              <a:t>bank</a:t>
            </a:r>
            <a:r>
              <a:rPr lang="VI-VN" sz="1800">
                <a:latin typeface="Arial"/>
              </a:rPr>
              <a:t> </a:t>
            </a:r>
            <a:r>
              <a:rPr lang="VI-VN" sz="1800" err="1">
                <a:latin typeface="Arial"/>
              </a:rPr>
              <a:t>product</a:t>
            </a:r>
            <a:r>
              <a:rPr lang="VI-VN" sz="1800">
                <a:latin typeface="Arial"/>
              </a:rPr>
              <a:t> </a:t>
            </a:r>
            <a:r>
              <a:rPr lang="VI-VN" sz="1800" err="1">
                <a:latin typeface="Arial"/>
              </a:rPr>
              <a:t>sense</a:t>
            </a:r>
            <a:r>
              <a:rPr lang="VI-VN" sz="1800">
                <a:latin typeface="Arial"/>
              </a:rPr>
              <a:t> </a:t>
            </a:r>
            <a:r>
              <a:rPr lang="VI-VN" sz="1800" err="1">
                <a:latin typeface="Arial"/>
              </a:rPr>
              <a:t>and</a:t>
            </a:r>
            <a:r>
              <a:rPr lang="VI-VN" sz="1800">
                <a:latin typeface="Arial"/>
              </a:rPr>
              <a:t> </a:t>
            </a:r>
            <a:r>
              <a:rPr lang="VI-VN" sz="1800" err="1">
                <a:latin typeface="Arial"/>
              </a:rPr>
              <a:t>extremely</a:t>
            </a:r>
            <a:r>
              <a:rPr lang="VI-VN" sz="1800">
                <a:latin typeface="Arial"/>
              </a:rPr>
              <a:t> </a:t>
            </a:r>
            <a:r>
              <a:rPr lang="VI-VN" sz="1800" err="1">
                <a:latin typeface="Arial"/>
              </a:rPr>
              <a:t>efficient</a:t>
            </a:r>
            <a:r>
              <a:rPr lang="VI-VN" sz="1800">
                <a:latin typeface="Arial"/>
              </a:rPr>
              <a:t> in </a:t>
            </a:r>
            <a:r>
              <a:rPr lang="VI-VN" sz="1800" err="1">
                <a:latin typeface="Arial"/>
              </a:rPr>
              <a:t>deep</a:t>
            </a:r>
            <a:r>
              <a:rPr lang="VI-VN" sz="1800">
                <a:latin typeface="Arial"/>
              </a:rPr>
              <a:t> </a:t>
            </a:r>
            <a:r>
              <a:rPr lang="VI-VN" sz="1800" err="1">
                <a:latin typeface="Arial"/>
              </a:rPr>
              <a:t>analyzing</a:t>
            </a:r>
            <a:r>
              <a:rPr lang="VI-VN" sz="1800">
                <a:latin typeface="Arial"/>
              </a:rPr>
              <a:t> in </a:t>
            </a:r>
            <a:r>
              <a:rPr lang="VI-VN" sz="1800" err="1">
                <a:latin typeface="Arial"/>
              </a:rPr>
              <a:t>finance</a:t>
            </a:r>
            <a:r>
              <a:rPr lang="VI-VN" sz="1800">
                <a:latin typeface="Arial"/>
              </a:rPr>
              <a:t> </a:t>
            </a:r>
            <a:r>
              <a:rPr lang="VI-VN" sz="1800" err="1">
                <a:latin typeface="Arial"/>
              </a:rPr>
              <a:t>and</a:t>
            </a:r>
            <a:r>
              <a:rPr lang="VI-VN" sz="1800">
                <a:latin typeface="Arial"/>
              </a:rPr>
              <a:t> </a:t>
            </a:r>
            <a:r>
              <a:rPr lang="VI-VN" sz="1800" err="1">
                <a:latin typeface="Arial"/>
              </a:rPr>
              <a:t>business</a:t>
            </a:r>
            <a:r>
              <a:rPr lang="VI-VN" sz="1800">
                <a:latin typeface="Arial"/>
              </a:rPr>
              <a:t> </a:t>
            </a:r>
            <a:endParaRPr lang="en-US" sz="1800"/>
          </a:p>
        </p:txBody>
      </p:sp>
    </p:spTree>
    <p:extLst>
      <p:ext uri="{BB962C8B-B14F-4D97-AF65-F5344CB8AC3E}">
        <p14:creationId xmlns:p14="http://schemas.microsoft.com/office/powerpoint/2010/main" val="148466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Anh CMT_Le Thanh Tuan_2.jpg"/>
          <p:cNvPicPr>
            <a:picLocks noGrp="1" noChangeAspect="1"/>
          </p:cNvPicPr>
          <p:nvPr>
            <p:ph type="pic" idx="1"/>
          </p:nvPr>
        </p:nvPicPr>
        <p:blipFill>
          <a:blip r:embed="rId3"/>
          <a:srcRect t="9989" b="9989"/>
          <a:stretch>
            <a:fillRect/>
          </a:stretch>
        </p:blipFill>
        <p:spPr/>
      </p:pic>
      <p:sp>
        <p:nvSpPr>
          <p:cNvPr id="4" name="Text Placeholder 3"/>
          <p:cNvSpPr>
            <a:spLocks noGrp="1"/>
          </p:cNvSpPr>
          <p:nvPr>
            <p:ph type="body" sz="half" idx="2"/>
          </p:nvPr>
        </p:nvSpPr>
        <p:spPr/>
        <p:txBody>
          <a:bodyPr vert="horz" lIns="91440" tIns="45720" rIns="91440" bIns="45720" rtlCol="0" anchor="t">
            <a:normAutofit/>
          </a:bodyPr>
          <a:lstStyle/>
          <a:p>
            <a:r>
              <a:rPr lang="EN-US">
                <a:solidFill>
                  <a:srgbClr val="212121"/>
                </a:solidFill>
                <a:latin typeface="Calibri"/>
                <a:ea typeface="Calibri"/>
                <a:cs typeface="Calibri"/>
              </a:rPr>
              <a:t>Working in construction field for 4 years as civil engineer. Starting working at </a:t>
            </a:r>
            <a:r>
              <a:rPr lang="EN-US" err="1">
                <a:solidFill>
                  <a:srgbClr val="212121"/>
                </a:solidFill>
                <a:latin typeface="Calibri"/>
                <a:ea typeface="Calibri"/>
                <a:cs typeface="Calibri"/>
              </a:rPr>
              <a:t>VPBank</a:t>
            </a:r>
            <a:r>
              <a:rPr lang="EN-US">
                <a:solidFill>
                  <a:srgbClr val="212121"/>
                </a:solidFill>
                <a:latin typeface="Calibri"/>
                <a:ea typeface="Calibri"/>
                <a:cs typeface="Calibri"/>
              </a:rPr>
              <a:t> from Feb-2016 in Corporate Department and joining Analytic Team since Dec/2016 in Business Intelligence Competency Center.</a:t>
            </a:r>
          </a:p>
          <a:p>
            <a:r>
              <a:rPr lang="EN-US">
                <a:solidFill>
                  <a:srgbClr val="212121"/>
                </a:solidFill>
                <a:latin typeface="Calibri"/>
                <a:ea typeface="Calibri"/>
                <a:cs typeface="Calibri"/>
              </a:rPr>
              <a:t>Master degree: Coventry University, UK, Major: MSc Finance.</a:t>
            </a:r>
          </a:p>
          <a:p>
            <a:r>
              <a:rPr lang="EN-US">
                <a:solidFill>
                  <a:srgbClr val="212121"/>
                </a:solidFill>
                <a:latin typeface="Calibri"/>
                <a:ea typeface="Calibri"/>
                <a:cs typeface="Calibri"/>
              </a:rPr>
              <a:t>Bachelor: </a:t>
            </a:r>
            <a:r>
              <a:rPr lang="EN-US">
                <a:solidFill>
                  <a:srgbClr val="212121"/>
                </a:solidFill>
                <a:latin typeface="Times New Roman"/>
                <a:ea typeface="Calibri"/>
                <a:cs typeface="Calibri"/>
              </a:rPr>
              <a:t>National University of Civil Engineering</a:t>
            </a:r>
            <a:r>
              <a:rPr lang="EN-US">
                <a:solidFill>
                  <a:srgbClr val="212121"/>
                </a:solidFill>
                <a:latin typeface="Calibri"/>
                <a:ea typeface="Calibri"/>
                <a:cs typeface="Calibri"/>
              </a:rPr>
              <a:t>, Major: Civil Engineer.</a:t>
            </a:r>
          </a:p>
          <a:p>
            <a:endParaRPr lang="EN-US">
              <a:solidFill>
                <a:srgbClr val="212121"/>
              </a:solidFill>
            </a:endParaRPr>
          </a:p>
        </p:txBody>
      </p:sp>
    </p:spTree>
    <p:extLst>
      <p:ext uri="{BB962C8B-B14F-4D97-AF65-F5344CB8AC3E}">
        <p14:creationId xmlns:p14="http://schemas.microsoft.com/office/powerpoint/2010/main" val="253176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Anh the Le Thuy Linh.jpg"/>
          <p:cNvPicPr>
            <a:picLocks noGrp="1" noChangeAspect="1"/>
          </p:cNvPicPr>
          <p:nvPr>
            <p:ph type="pic" idx="1"/>
          </p:nvPr>
        </p:nvPicPr>
        <p:blipFill>
          <a:blip r:embed="rId3"/>
          <a:srcRect t="15255" b="15255"/>
          <a:stretch>
            <a:fillRect/>
          </a:stretch>
        </p:blipFill>
        <p:spPr/>
      </p:pic>
      <p:sp>
        <p:nvSpPr>
          <p:cNvPr id="4" name="Text Placeholder 3"/>
          <p:cNvSpPr>
            <a:spLocks noGrp="1"/>
          </p:cNvSpPr>
          <p:nvPr>
            <p:ph type="body" sz="half" idx="2"/>
          </p:nvPr>
        </p:nvSpPr>
        <p:spPr/>
        <p:txBody>
          <a:bodyPr vert="horz" lIns="91440" tIns="45720" rIns="91440" bIns="45720" rtlCol="0" anchor="t">
            <a:normAutofit/>
          </a:bodyPr>
          <a:lstStyle/>
          <a:p>
            <a:r>
              <a:rPr lang="EN-US">
                <a:solidFill>
                  <a:srgbClr val="000000"/>
                </a:solidFill>
                <a:latin typeface="Calibri"/>
              </a:rPr>
              <a:t>Shanghai University of Finance and Economics BA,  University of North Carolina Charlotte MBA in Business Analytics. Professional experience in China, US and Vietnam in analyzing data in various domains of banking, education, NGOs, retail and automotive technology. </a:t>
            </a:r>
            <a:r>
              <a:rPr lang="EN-US">
                <a:latin typeface="Calibri"/>
              </a:rPr>
              <a:t>Senior Data Analyst at </a:t>
            </a:r>
            <a:r>
              <a:rPr lang="EN-US" err="1">
                <a:latin typeface="Calibri"/>
              </a:rPr>
              <a:t>VPBank</a:t>
            </a:r>
            <a:r>
              <a:rPr lang="EN-US">
                <a:latin typeface="Calibri"/>
              </a:rPr>
              <a:t> Oct.,2016</a:t>
            </a:r>
          </a:p>
        </p:txBody>
      </p:sp>
    </p:spTree>
    <p:extLst>
      <p:ext uri="{BB962C8B-B14F-4D97-AF65-F5344CB8AC3E}">
        <p14:creationId xmlns:p14="http://schemas.microsoft.com/office/powerpoint/2010/main" val="16381238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2017-01-17T10:31:29Z</dcterms:modified>
</cp:coreProperties>
</file>