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2527b9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2527b9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72527b9a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72527b9a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2008 fire in Fresno </a:t>
            </a:r>
            <a:r>
              <a:rPr lang="en" sz="1050">
                <a:solidFill>
                  <a:srgbClr val="222222"/>
                </a:solidFill>
                <a:highlight>
                  <a:srgbClr val="F8F9FA"/>
                </a:highlight>
              </a:rPr>
              <a:t>May 20, 2008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2527b9a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2527b9a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 Diego presented the highest CO AQI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Beach, LA and SD had similar NO2 AQI behavior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Fresno was by far the city that presented the highest O3 AQI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Beach and San Diego presented the highest values for SO2 AQI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8617e00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8617e00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704b63fc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704b63fc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704b63fc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704b63fc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704b63fc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704b63fc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Sources:http://www.mfe.govt.nz/more/environmental-reporting/air/air-domain-report-2014/why-good-air-quality-important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704b63fc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704b63fc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https://www.usatoday.com/story/news/nation/2018/04/18/california-has-eight-10-most-polluted-u-s-cities/524815002/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704b63fc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704b63fc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704b63fc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704b63fc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04b63fc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704b63fc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8617e00d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8617e00d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617e00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617e00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8617e00d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8617e00d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626322" y="1004904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03950" y="4240993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738050" y="203491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9" name="Google Shape;69;p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◎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◉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◎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◉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◎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◉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42" name="Google Shape;4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◎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572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○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572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◉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572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●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572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○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4572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■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4572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●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4572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○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4572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■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grpSp>
        <p:nvGrpSpPr>
          <p:cNvPr id="44" name="Google Shape;44;p7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45" name="Google Shape;45;p7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" name="Google Shape;48;p7"/>
          <p:cNvCxnSpPr>
            <a:endCxn id="46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7"/>
          <p:cNvCxnSpPr/>
          <p:nvPr/>
        </p:nvCxnSpPr>
        <p:spPr>
          <a:xfrm rot="10800000">
            <a:off x="4114800" y="202114"/>
            <a:ext cx="457200" cy="603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7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2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0" y="744575"/>
            <a:ext cx="85206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Analysis</a:t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2834125"/>
            <a:ext cx="85206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Haocheng Zhu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Isabel Souza Shiratsubaki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Anh Hoang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Group 20</a:t>
            </a:r>
            <a:endParaRPr sz="2200"/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b="0" l="0" r="0" t="16929"/>
          <a:stretch/>
        </p:blipFill>
        <p:spPr>
          <a:xfrm>
            <a:off x="76200" y="0"/>
            <a:ext cx="1876350" cy="9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CA versus Top Polluted Cities in CA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137200" y="1284150"/>
            <a:ext cx="24273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◎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The number of Moderate air quality measurements increase when we filtered only top polluted cities in CA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◎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More unhealthy air quality measurements were verified between 2000 and 2004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900" y="225307"/>
            <a:ext cx="6421803" cy="2785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 rotWithShape="1">
          <a:blip r:embed="rId4">
            <a:alphaModFix/>
          </a:blip>
          <a:srcRect b="0" l="0" r="0" t="30025"/>
          <a:stretch/>
        </p:blipFill>
        <p:spPr>
          <a:xfrm>
            <a:off x="2716900" y="3010725"/>
            <a:ext cx="6366026" cy="193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272225" y="260650"/>
            <a:ext cx="2769600" cy="4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◎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Fresno was the city that presented the worst air quality among other polluted cities, especially in 2008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◎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Overall, LA presents worse air quality than SD over time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26900"/>
          <a:stretch/>
        </p:blipFill>
        <p:spPr>
          <a:xfrm>
            <a:off x="3193250" y="-76200"/>
            <a:ext cx="5819252" cy="1845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4"/>
          <p:cNvCxnSpPr/>
          <p:nvPr/>
        </p:nvCxnSpPr>
        <p:spPr>
          <a:xfrm flipH="1" rot="10800000">
            <a:off x="3104000" y="1311325"/>
            <a:ext cx="474300" cy="5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4"/>
          <p:cNvSpPr txBox="1"/>
          <p:nvPr/>
        </p:nvSpPr>
        <p:spPr>
          <a:xfrm>
            <a:off x="2812238" y="1826125"/>
            <a:ext cx="447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4">
            <a:alphaModFix/>
          </a:blip>
          <a:srcRect b="70721" l="71734" r="0" t="0"/>
          <a:stretch/>
        </p:blipFill>
        <p:spPr>
          <a:xfrm>
            <a:off x="2812250" y="3553824"/>
            <a:ext cx="2584599" cy="11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5">
            <a:alphaModFix/>
          </a:blip>
          <a:srcRect b="0" l="0" r="0" t="28749"/>
          <a:stretch/>
        </p:blipFill>
        <p:spPr>
          <a:xfrm>
            <a:off x="3193250" y="1731175"/>
            <a:ext cx="5819252" cy="17983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4"/>
          <p:cNvCxnSpPr/>
          <p:nvPr/>
        </p:nvCxnSpPr>
        <p:spPr>
          <a:xfrm flipH="1" rot="10800000">
            <a:off x="3095525" y="2765875"/>
            <a:ext cx="483000" cy="5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4"/>
          <p:cNvSpPr txBox="1"/>
          <p:nvPr/>
        </p:nvSpPr>
        <p:spPr>
          <a:xfrm>
            <a:off x="2803763" y="3279175"/>
            <a:ext cx="447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6">
            <a:alphaModFix/>
          </a:blip>
          <a:srcRect b="7" l="0" r="0" t="29783"/>
          <a:stretch/>
        </p:blipFill>
        <p:spPr>
          <a:xfrm>
            <a:off x="5654200" y="3495650"/>
            <a:ext cx="3333099" cy="16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/>
          <p:nvPr/>
        </p:nvSpPr>
        <p:spPr>
          <a:xfrm>
            <a:off x="6174475" y="3602525"/>
            <a:ext cx="399900" cy="22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24"/>
          <p:cNvCxnSpPr/>
          <p:nvPr/>
        </p:nvCxnSpPr>
        <p:spPr>
          <a:xfrm flipH="1" rot="10800000">
            <a:off x="5387500" y="4161825"/>
            <a:ext cx="656100" cy="5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4"/>
          <p:cNvSpPr txBox="1"/>
          <p:nvPr/>
        </p:nvSpPr>
        <p:spPr>
          <a:xfrm>
            <a:off x="4707774" y="4739325"/>
            <a:ext cx="852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Fresno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455" y="0"/>
            <a:ext cx="4601544" cy="239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325"/>
            <a:ext cx="4505248" cy="239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63" y="2711648"/>
            <a:ext cx="4444927" cy="2398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3690" y="2716923"/>
            <a:ext cx="4364110" cy="232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5668125" y="1392850"/>
            <a:ext cx="2808000" cy="22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O3 was the most prevalent pollutant gas followed by NO2, SO2 and CO over the period of 2000 to 2016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75" y="894250"/>
            <a:ext cx="50292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2400"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86150" y="11093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California air quality is one of the worst in US and it presents bad performance compared to the average of US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Top most polluted cities in CA presented higher AQI than the average in CA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Our results confirm that California is a leader in air pollution among other states, with the highest recorded levels of Ozone (Fresno)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Fresno was the top polluted city in CA that presented the worst performance regarding O3 AQI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O3 is the most prevalent pollutant gas in US air.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35525" y="1412500"/>
            <a:ext cx="37668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Air quality is fundamental to our well-being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average, a person inhales about 14,000 litres of air every day, and the presence of contaminants in this air can adversely affect people’s health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warming is serious concern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425" y="925145"/>
            <a:ext cx="4578351" cy="3293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765575" y="1087125"/>
            <a:ext cx="3568800" cy="3444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California has eight out of ten most polluted cities in the nation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The Los Angeles/Long Beach and San Diego area took the dubious distinction of being the nation's most ozone-polluted city as it has for nearly the entire 19-year history of the report.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O</a:t>
            </a:r>
            <a:r>
              <a:rPr lang="en" sz="1400"/>
              <a:t>u</a:t>
            </a:r>
            <a:r>
              <a:rPr lang="en" sz="1400"/>
              <a:t>tdoor air pollution continues to threaten the lives and health of millions of people in the U.</a:t>
            </a:r>
            <a:r>
              <a:rPr lang="en" sz="1400">
                <a:solidFill>
                  <a:srgbClr val="555559"/>
                </a:solidFill>
                <a:latin typeface="Arial"/>
                <a:ea typeface="Arial"/>
                <a:cs typeface="Arial"/>
                <a:sym typeface="Arial"/>
              </a:rPr>
              <a:t>S. </a:t>
            </a:r>
            <a:endParaRPr sz="1400">
              <a:solidFill>
                <a:srgbClr val="333333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25" y="1349800"/>
            <a:ext cx="3871294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442475" y="598575"/>
            <a:ext cx="2067600" cy="9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Objective</a:t>
            </a:r>
            <a:endParaRPr b="1" sz="3000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85475" y="1990050"/>
            <a:ext cx="7948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system to analyze the air quality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locations, its content and time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Datasets</a:t>
            </a:r>
            <a:endParaRPr b="1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◎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Pollution in US open dataset: https://www.kaggle.com/sogun3/uspollution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◎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presents information about the state, the county, the city, the date of the measurements (from 2000 to 2016), and measurements of the pollutants level in the air 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◎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format is csv (size: 382 MB</a:t>
            </a:r>
            <a:r>
              <a:rPr lang="en" sz="2200">
                <a:solidFill>
                  <a:srgbClr val="000000"/>
                </a:solidFill>
              </a:rPr>
              <a:t>)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451550" y="197825"/>
            <a:ext cx="5268000" cy="4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EPA Category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570300" y="678425"/>
            <a:ext cx="70305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Using the data from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 Quality Index (AQI) Basics to rate the air quality of each state and difference time of the year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75" y="1434925"/>
            <a:ext cx="8655377" cy="348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61625" y="3694550"/>
            <a:ext cx="85206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Air quality was measured </a:t>
            </a:r>
            <a:r>
              <a:rPr lang="en" sz="2800"/>
              <a:t>across</a:t>
            </a:r>
            <a:r>
              <a:rPr lang="en" sz="2800"/>
              <a:t> 50 states. However, the number of data values were vary from state to state</a:t>
            </a:r>
            <a:r>
              <a:rPr lang="en"/>
              <a:t>.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757"/>
            <a:ext cx="9143998" cy="3296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850" y="917675"/>
            <a:ext cx="7896252" cy="401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1109600" y="399175"/>
            <a:ext cx="7808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States with Highest Average MAX_AQI from 2011-2015</a:t>
            </a:r>
            <a:endParaRPr/>
          </a:p>
        </p:txBody>
      </p:sp>
      <p:cxnSp>
        <p:nvCxnSpPr>
          <p:cNvPr id="127" name="Google Shape;127;p21"/>
          <p:cNvCxnSpPr/>
          <p:nvPr/>
        </p:nvCxnSpPr>
        <p:spPr>
          <a:xfrm flipH="1">
            <a:off x="7971175" y="835075"/>
            <a:ext cx="20160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1"/>
          <p:cNvSpPr txBox="1"/>
          <p:nvPr/>
        </p:nvSpPr>
        <p:spPr>
          <a:xfrm>
            <a:off x="8042500" y="432375"/>
            <a:ext cx="6276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2383950" y="108800"/>
            <a:ext cx="41595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EPA </a:t>
            </a:r>
            <a:r>
              <a:rPr b="1" lang="en" sz="1800">
                <a:solidFill>
                  <a:srgbClr val="333333"/>
                </a:solidFill>
              </a:rPr>
              <a:t>Classification</a:t>
            </a:r>
            <a:r>
              <a:rPr b="1" lang="en" sz="1800">
                <a:solidFill>
                  <a:schemeClr val="dk1"/>
                </a:solidFill>
              </a:rPr>
              <a:t>   </a:t>
            </a:r>
            <a:r>
              <a:rPr b="1" lang="en" sz="1800"/>
              <a:t>CA vs U.S.A Average</a:t>
            </a:r>
            <a:endParaRPr b="1" sz="18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5100"/>
            <a:ext cx="4773375" cy="35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65100"/>
            <a:ext cx="4646925" cy="371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414825" y="4339750"/>
            <a:ext cx="7134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California has much more percentage of unhealthy days than U.S average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