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4"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7422"/>
    <a:srgbClr val="154A8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26" autoAdjust="0"/>
    <p:restoredTop sz="90927" autoAdjust="0"/>
  </p:normalViewPr>
  <p:slideViewPr>
    <p:cSldViewPr showGuides="1">
      <p:cViewPr varScale="1">
        <p:scale>
          <a:sx n="76" d="100"/>
          <a:sy n="76" d="100"/>
        </p:scale>
        <p:origin x="-504"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04DA77-0714-4226-8456-DE0FB00C8765}"/>
              </a:ext>
            </a:extLst>
          </p:cNvPr>
          <p:cNvSpPr>
            <a:spLocks noGrp="1"/>
          </p:cNvSpPr>
          <p:nvPr>
            <p:ph type="dt" sz="half" idx="10"/>
          </p:nvPr>
        </p:nvSpPr>
        <p:spPr/>
        <p:txBody>
          <a:bodyPr/>
          <a:lstStyle/>
          <a:p>
            <a:fld id="{E69B9EE9-F3BF-4B40-83E7-C9BC68FDDB0E}" type="datetimeFigureOut">
              <a:rPr lang="en-US" smtClean="0"/>
              <a:pPr/>
              <a:t>8/13/2021</a:t>
            </a:fld>
            <a:endParaRPr lang="en-US"/>
          </a:p>
        </p:txBody>
      </p:sp>
      <p:sp>
        <p:nvSpPr>
          <p:cNvPr id="3" name="Footer Placeholder 2">
            <a:extLst>
              <a:ext uri="{FF2B5EF4-FFF2-40B4-BE49-F238E27FC236}">
                <a16:creationId xmlns:a16="http://schemas.microsoft.com/office/drawing/2014/main" xmlns=""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440DF66-3D9B-4E31-B419-8D199F946398}"/>
              </a:ext>
            </a:extLst>
          </p:cNvPr>
          <p:cNvSpPr>
            <a:spLocks noGrp="1"/>
          </p:cNvSpPr>
          <p:nvPr>
            <p:ph type="sldNum" sz="quarter" idx="12"/>
          </p:nvPr>
        </p:nvSpPr>
        <p:spPr/>
        <p:txBody>
          <a:bodyPr/>
          <a:lstStyle/>
          <a:p>
            <a:fld id="{17F55963-6440-4C45-BA09-4E6A99D1BBE0}" type="slidenum">
              <a:rPr lang="en-US" smtClean="0"/>
              <a:pPr/>
              <a:t>‹#›</a:t>
            </a:fld>
            <a:endParaRPr lang="en-US"/>
          </a:p>
        </p:txBody>
      </p:sp>
    </p:spTree>
    <p:extLst>
      <p:ext uri="{BB962C8B-B14F-4D97-AF65-F5344CB8AC3E}">
        <p14:creationId xmlns:p14="http://schemas.microsoft.com/office/powerpoint/2010/main" xmlns="" val="24649667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6E1B435-934F-44C4-8F1B-EC379BCB0879}"/>
              </a:ext>
            </a:extLst>
          </p:cNvPr>
          <p:cNvSpPr>
            <a:spLocks noGrp="1"/>
          </p:cNvSpPr>
          <p:nvPr>
            <p:ph type="dt" sz="half" idx="10"/>
          </p:nvPr>
        </p:nvSpPr>
        <p:spPr/>
        <p:txBody>
          <a:bodyPr/>
          <a:lstStyle/>
          <a:p>
            <a:fld id="{E69B9EE9-F3BF-4B40-83E7-C9BC68FDDB0E}" type="datetimeFigureOut">
              <a:rPr lang="en-US" smtClean="0"/>
              <a:pPr/>
              <a:t>8/13/2021</a:t>
            </a:fld>
            <a:endParaRPr lang="en-US"/>
          </a:p>
        </p:txBody>
      </p:sp>
      <p:sp>
        <p:nvSpPr>
          <p:cNvPr id="4" name="Footer Placeholder 3">
            <a:extLst>
              <a:ext uri="{FF2B5EF4-FFF2-40B4-BE49-F238E27FC236}">
                <a16:creationId xmlns:a16="http://schemas.microsoft.com/office/drawing/2014/main" xmlns=""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98452A-D52B-4D53-AA70-42F3E1B91326}"/>
              </a:ext>
            </a:extLst>
          </p:cNvPr>
          <p:cNvSpPr>
            <a:spLocks noGrp="1"/>
          </p:cNvSpPr>
          <p:nvPr>
            <p:ph type="sldNum" sz="quarter" idx="12"/>
          </p:nvPr>
        </p:nvSpPr>
        <p:spPr/>
        <p:txBody>
          <a:bodyPr/>
          <a:lstStyle/>
          <a:p>
            <a:fld id="{17F55963-6440-4C45-BA09-4E6A99D1BBE0}" type="slidenum">
              <a:rPr lang="en-US" smtClean="0"/>
              <a:pPr/>
              <a:t>‹#›</a:t>
            </a:fld>
            <a:endParaRPr lang="en-US"/>
          </a:p>
        </p:txBody>
      </p:sp>
    </p:spTree>
    <p:extLst>
      <p:ext uri="{BB962C8B-B14F-4D97-AF65-F5344CB8AC3E}">
        <p14:creationId xmlns:p14="http://schemas.microsoft.com/office/powerpoint/2010/main" xmlns="" val="26232873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932F55C-8EFE-4A66-9DB3-D0CB88777B6B}"/>
              </a:ext>
            </a:extLst>
          </p:cNvPr>
          <p:cNvSpPr>
            <a:spLocks noGrp="1"/>
          </p:cNvSpPr>
          <p:nvPr>
            <p:ph type="dt" sz="half" idx="10"/>
          </p:nvPr>
        </p:nvSpPr>
        <p:spPr/>
        <p:txBody>
          <a:bodyPr/>
          <a:lstStyle/>
          <a:p>
            <a:fld id="{E69B9EE9-F3BF-4B40-83E7-C9BC68FDDB0E}" type="datetimeFigureOut">
              <a:rPr lang="en-US" smtClean="0"/>
              <a:pPr/>
              <a:t>8/13/2021</a:t>
            </a:fld>
            <a:endParaRPr lang="en-US"/>
          </a:p>
        </p:txBody>
      </p:sp>
      <p:sp>
        <p:nvSpPr>
          <p:cNvPr id="5" name="Footer Placeholder 4">
            <a:extLst>
              <a:ext uri="{FF2B5EF4-FFF2-40B4-BE49-F238E27FC236}">
                <a16:creationId xmlns:a16="http://schemas.microsoft.com/office/drawing/2014/main" xmlns=""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615B52-8190-4B2D-852C-B23A268AE49F}"/>
              </a:ext>
            </a:extLst>
          </p:cNvPr>
          <p:cNvSpPr>
            <a:spLocks noGrp="1"/>
          </p:cNvSpPr>
          <p:nvPr>
            <p:ph type="sldNum" sz="quarter" idx="12"/>
          </p:nvPr>
        </p:nvSpPr>
        <p:spPr/>
        <p:txBody>
          <a:bodyPr/>
          <a:lstStyle/>
          <a:p>
            <a:fld id="{17F55963-6440-4C45-BA09-4E6A99D1BBE0}" type="slidenum">
              <a:rPr lang="en-US" smtClean="0"/>
              <a:pPr/>
              <a:t>‹#›</a:t>
            </a:fld>
            <a:endParaRPr lang="en-US"/>
          </a:p>
        </p:txBody>
      </p:sp>
    </p:spTree>
    <p:extLst>
      <p:ext uri="{BB962C8B-B14F-4D97-AF65-F5344CB8AC3E}">
        <p14:creationId xmlns:p14="http://schemas.microsoft.com/office/powerpoint/2010/main" xmlns="" val="16374029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2CF1DA-3491-456F-B971-C43EFCD2163E}"/>
              </a:ext>
            </a:extLst>
          </p:cNvPr>
          <p:cNvSpPr>
            <a:spLocks noGrp="1"/>
          </p:cNvSpPr>
          <p:nvPr>
            <p:ph type="dt" sz="half" idx="10"/>
          </p:nvPr>
        </p:nvSpPr>
        <p:spPr/>
        <p:txBody>
          <a:bodyPr/>
          <a:lstStyle/>
          <a:p>
            <a:fld id="{E69B9EE9-F3BF-4B40-83E7-C9BC68FDDB0E}" type="datetimeFigureOut">
              <a:rPr lang="en-US" smtClean="0"/>
              <a:pPr/>
              <a:t>8/13/2021</a:t>
            </a:fld>
            <a:endParaRPr lang="en-US"/>
          </a:p>
        </p:txBody>
      </p:sp>
      <p:sp>
        <p:nvSpPr>
          <p:cNvPr id="6" name="Footer Placeholder 5">
            <a:extLst>
              <a:ext uri="{FF2B5EF4-FFF2-40B4-BE49-F238E27FC236}">
                <a16:creationId xmlns:a16="http://schemas.microsoft.com/office/drawing/2014/main" xmlns=""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57CA7-22C9-4637-98D5-45CB81C4CD6F}"/>
              </a:ext>
            </a:extLst>
          </p:cNvPr>
          <p:cNvSpPr>
            <a:spLocks noGrp="1"/>
          </p:cNvSpPr>
          <p:nvPr>
            <p:ph type="sldNum" sz="quarter" idx="12"/>
          </p:nvPr>
        </p:nvSpPr>
        <p:spPr/>
        <p:txBody>
          <a:bodyPr/>
          <a:lstStyle/>
          <a:p>
            <a:fld id="{17F55963-6440-4C45-BA09-4E6A99D1BBE0}" type="slidenum">
              <a:rPr lang="en-US" smtClean="0"/>
              <a:pPr/>
              <a:t>‹#›</a:t>
            </a:fld>
            <a:endParaRPr lang="en-US"/>
          </a:p>
        </p:txBody>
      </p:sp>
    </p:spTree>
    <p:extLst>
      <p:ext uri="{BB962C8B-B14F-4D97-AF65-F5344CB8AC3E}">
        <p14:creationId xmlns:p14="http://schemas.microsoft.com/office/powerpoint/2010/main" xmlns="" val="18040340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05A630-F12E-492E-A3AD-AE8A23606B49}"/>
              </a:ext>
            </a:extLst>
          </p:cNvPr>
          <p:cNvSpPr>
            <a:spLocks noGrp="1"/>
          </p:cNvSpPr>
          <p:nvPr>
            <p:ph type="dt" sz="half" idx="10"/>
          </p:nvPr>
        </p:nvSpPr>
        <p:spPr/>
        <p:txBody>
          <a:bodyPr/>
          <a:lstStyle/>
          <a:p>
            <a:fld id="{E69B9EE9-F3BF-4B40-83E7-C9BC68FDDB0E}" type="datetimeFigureOut">
              <a:rPr lang="en-US" smtClean="0"/>
              <a:pPr/>
              <a:t>8/13/2021</a:t>
            </a:fld>
            <a:endParaRPr lang="en-US"/>
          </a:p>
        </p:txBody>
      </p:sp>
      <p:sp>
        <p:nvSpPr>
          <p:cNvPr id="5" name="Footer Placeholder 4">
            <a:extLst>
              <a:ext uri="{FF2B5EF4-FFF2-40B4-BE49-F238E27FC236}">
                <a16:creationId xmlns:a16="http://schemas.microsoft.com/office/drawing/2014/main" xmlns=""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C20EA2-78ED-4391-B2FB-25000FDBCAA6}"/>
              </a:ext>
            </a:extLst>
          </p:cNvPr>
          <p:cNvSpPr>
            <a:spLocks noGrp="1"/>
          </p:cNvSpPr>
          <p:nvPr>
            <p:ph type="sldNum" sz="quarter" idx="12"/>
          </p:nvPr>
        </p:nvSpPr>
        <p:spPr/>
        <p:txBody>
          <a:bodyPr/>
          <a:lstStyle/>
          <a:p>
            <a:fld id="{17F55963-6440-4C45-BA09-4E6A99D1BBE0}" type="slidenum">
              <a:rPr lang="en-US" smtClean="0"/>
              <a:pPr/>
              <a:t>‹#›</a:t>
            </a:fld>
            <a:endParaRPr lang="en-US"/>
          </a:p>
        </p:txBody>
      </p:sp>
    </p:spTree>
    <p:extLst>
      <p:ext uri="{BB962C8B-B14F-4D97-AF65-F5344CB8AC3E}">
        <p14:creationId xmlns:p14="http://schemas.microsoft.com/office/powerpoint/2010/main" xmlns="" val="42751328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2ECD319-65C0-4D9E-8CC8-C9F4B7BAB83C}"/>
              </a:ext>
            </a:extLst>
          </p:cNvPr>
          <p:cNvSpPr>
            <a:spLocks noGrp="1"/>
          </p:cNvSpPr>
          <p:nvPr>
            <p:ph type="dt" sz="half" idx="10"/>
          </p:nvPr>
        </p:nvSpPr>
        <p:spPr/>
        <p:txBody>
          <a:bodyPr/>
          <a:lstStyle/>
          <a:p>
            <a:fld id="{E69B9EE9-F3BF-4B40-83E7-C9BC68FDDB0E}" type="datetimeFigureOut">
              <a:rPr lang="en-US" smtClean="0"/>
              <a:pPr/>
              <a:t>8/13/2021</a:t>
            </a:fld>
            <a:endParaRPr lang="en-US"/>
          </a:p>
        </p:txBody>
      </p:sp>
      <p:sp>
        <p:nvSpPr>
          <p:cNvPr id="6" name="Footer Placeholder 5">
            <a:extLst>
              <a:ext uri="{FF2B5EF4-FFF2-40B4-BE49-F238E27FC236}">
                <a16:creationId xmlns:a16="http://schemas.microsoft.com/office/drawing/2014/main" xmlns=""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4ADCBC-3C3A-4256-87D5-D0D9AF50D871}"/>
              </a:ext>
            </a:extLst>
          </p:cNvPr>
          <p:cNvSpPr>
            <a:spLocks noGrp="1"/>
          </p:cNvSpPr>
          <p:nvPr>
            <p:ph type="sldNum" sz="quarter" idx="12"/>
          </p:nvPr>
        </p:nvSpPr>
        <p:spPr/>
        <p:txBody>
          <a:bodyPr/>
          <a:lstStyle/>
          <a:p>
            <a:fld id="{17F55963-6440-4C45-BA09-4E6A99D1BBE0}" type="slidenum">
              <a:rPr lang="en-US" smtClean="0"/>
              <a:pPr/>
              <a:t>‹#›</a:t>
            </a:fld>
            <a:endParaRPr lang="en-US"/>
          </a:p>
        </p:txBody>
      </p:sp>
    </p:spTree>
    <p:extLst>
      <p:ext uri="{BB962C8B-B14F-4D97-AF65-F5344CB8AC3E}">
        <p14:creationId xmlns:p14="http://schemas.microsoft.com/office/powerpoint/2010/main" xmlns="" val="38662367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xmlns=""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xmlns=""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pPr/>
              <a:t>8/13/2021</a:t>
            </a:fld>
            <a:endParaRPr lang="en-US"/>
          </a:p>
        </p:txBody>
      </p:sp>
      <p:sp>
        <p:nvSpPr>
          <p:cNvPr id="5" name="Footer Placeholder 4">
            <a:extLst>
              <a:ext uri="{FF2B5EF4-FFF2-40B4-BE49-F238E27FC236}">
                <a16:creationId xmlns:a16="http://schemas.microsoft.com/office/drawing/2014/main" xmlns=""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pPr/>
              <a:t>‹#›</a:t>
            </a:fld>
            <a:endParaRPr lang="en-US"/>
          </a:p>
        </p:txBody>
      </p:sp>
      <p:sp>
        <p:nvSpPr>
          <p:cNvPr id="7" name="Oval 6">
            <a:extLst>
              <a:ext uri="{FF2B5EF4-FFF2-40B4-BE49-F238E27FC236}">
                <a16:creationId xmlns:a16="http://schemas.microsoft.com/office/drawing/2014/main" xmlns=""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xmlns=""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xmlns=""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xmlns=""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76200"/>
            <a:ext cx="12192000" cy="6858000"/>
          </a:xfrm>
          <a:prstGeom prst="rect">
            <a:avLst/>
          </a:prstGeom>
        </p:spPr>
      </p:pic>
      <p:sp>
        <p:nvSpPr>
          <p:cNvPr id="3" name="TextBox 2">
            <a:extLst>
              <a:ext uri="{FF2B5EF4-FFF2-40B4-BE49-F238E27FC236}">
                <a16:creationId xmlns:a16="http://schemas.microsoft.com/office/drawing/2014/main" xmlns="" id="{6E2DFEAF-B063-488F-A85D-FF83D9526099}"/>
              </a:ext>
            </a:extLst>
          </p:cNvPr>
          <p:cNvSpPr txBox="1"/>
          <p:nvPr/>
        </p:nvSpPr>
        <p:spPr>
          <a:xfrm>
            <a:off x="1447800" y="1750048"/>
            <a:ext cx="7162800" cy="1046440"/>
          </a:xfrm>
          <a:prstGeom prst="rect">
            <a:avLst/>
          </a:prstGeom>
          <a:noFill/>
        </p:spPr>
        <p:txBody>
          <a:bodyPr wrap="square" lIns="0" tIns="0" rIns="0" bIns="0" rtlCol="0">
            <a:spAutoFit/>
          </a:bodyPr>
          <a:lstStyle/>
          <a:p>
            <a:pPr algn="l"/>
            <a:endParaRPr lang="en-US" dirty="0" smtClean="0">
              <a:solidFill>
                <a:srgbClr val="F37422"/>
              </a:solidFill>
              <a:latin typeface="Times New Roman" panose="02020603050405020304" pitchFamily="18" charset="0"/>
              <a:cs typeface="Times New Roman" panose="02020603050405020304" pitchFamily="18" charset="0"/>
            </a:endParaRPr>
          </a:p>
          <a:p>
            <a:pPr algn="l"/>
            <a:r>
              <a:rPr lang="en-US" b="1" u="sng" dirty="0" smtClean="0">
                <a:solidFill>
                  <a:srgbClr val="F37422"/>
                </a:solidFill>
                <a:latin typeface="Times New Roman" panose="02020603050405020304" pitchFamily="18" charset="0"/>
                <a:cs typeface="Times New Roman" panose="02020603050405020304" pitchFamily="18" charset="0"/>
              </a:rPr>
              <a:t>TÊN ĐỀ TÀI</a:t>
            </a:r>
            <a:r>
              <a:rPr lang="en-US" sz="3200" dirty="0" smtClean="0">
                <a:solidFill>
                  <a:srgbClr val="F37422"/>
                </a:solidFill>
                <a:latin typeface="Times New Roman" panose="02020603050405020304" pitchFamily="18" charset="0"/>
                <a:cs typeface="Times New Roman" panose="02020603050405020304" pitchFamily="18" charset="0"/>
              </a:rPr>
              <a:t>: Manage Student</a:t>
            </a:r>
            <a:endParaRPr lang="en-US" sz="3200" dirty="0" smtClean="0">
              <a:solidFill>
                <a:srgbClr val="F37422"/>
              </a:solidFill>
              <a:latin typeface="Times New Roman" panose="02020603050405020304" pitchFamily="18" charset="0"/>
              <a:cs typeface="Times New Roman" panose="02020603050405020304" pitchFamily="18" charset="0"/>
            </a:endParaRPr>
          </a:p>
          <a:p>
            <a:pPr algn="l"/>
            <a:endParaRPr lang="en-US" dirty="0">
              <a:solidFill>
                <a:srgbClr val="F3742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57D7E4A7-B4C6-4720-8201-1DA5931A1A87}"/>
              </a:ext>
            </a:extLst>
          </p:cNvPr>
          <p:cNvSpPr txBox="1"/>
          <p:nvPr/>
        </p:nvSpPr>
        <p:spPr>
          <a:xfrm>
            <a:off x="1413164" y="3290500"/>
            <a:ext cx="2895600" cy="553998"/>
          </a:xfrm>
          <a:prstGeom prst="rect">
            <a:avLst/>
          </a:prstGeom>
          <a:noFill/>
        </p:spPr>
        <p:txBody>
          <a:bodyPr wrap="square" lIns="0" tIns="0" rIns="0" bIns="0" rtlCol="0">
            <a:spAutoFit/>
          </a:bodyPr>
          <a:lstStyle/>
          <a:p>
            <a:pPr algn="l"/>
            <a:r>
              <a:rPr lang="en-US" b="1" dirty="0" err="1" smtClean="0">
                <a:solidFill>
                  <a:srgbClr val="F37422"/>
                </a:solidFill>
                <a:latin typeface="Times New Roman" panose="02020603050405020304" pitchFamily="18" charset="0"/>
                <a:cs typeface="Times New Roman" panose="02020603050405020304" pitchFamily="18" charset="0"/>
              </a:rPr>
              <a:t>Sinh</a:t>
            </a:r>
            <a:r>
              <a:rPr lang="en-US" b="1" dirty="0" smtClean="0">
                <a:solidFill>
                  <a:srgbClr val="F37422"/>
                </a:solidFill>
                <a:latin typeface="Times New Roman" panose="02020603050405020304" pitchFamily="18" charset="0"/>
                <a:cs typeface="Times New Roman" panose="02020603050405020304" pitchFamily="18" charset="0"/>
              </a:rPr>
              <a:t> </a:t>
            </a:r>
            <a:r>
              <a:rPr lang="en-US" b="1" dirty="0" err="1">
                <a:solidFill>
                  <a:srgbClr val="F37422"/>
                </a:solidFill>
                <a:latin typeface="Times New Roman" panose="02020603050405020304" pitchFamily="18" charset="0"/>
                <a:cs typeface="Times New Roman" panose="02020603050405020304" pitchFamily="18" charset="0"/>
              </a:rPr>
              <a:t>v</a:t>
            </a:r>
            <a:r>
              <a:rPr lang="en-US" b="1" dirty="0" err="1" smtClean="0">
                <a:solidFill>
                  <a:srgbClr val="F37422"/>
                </a:solidFill>
                <a:latin typeface="Times New Roman" panose="02020603050405020304" pitchFamily="18" charset="0"/>
                <a:cs typeface="Times New Roman" panose="02020603050405020304" pitchFamily="18" charset="0"/>
              </a:rPr>
              <a:t>iên</a:t>
            </a:r>
            <a:r>
              <a:rPr lang="en-US" dirty="0" smtClean="0">
                <a:solidFill>
                  <a:srgbClr val="F37422"/>
                </a:solidFill>
                <a:latin typeface="Times New Roman" panose="02020603050405020304" pitchFamily="18" charset="0"/>
                <a:cs typeface="Times New Roman" panose="02020603050405020304" pitchFamily="18" charset="0"/>
              </a:rPr>
              <a:t>:</a:t>
            </a:r>
          </a:p>
          <a:p>
            <a:pPr algn="l"/>
            <a:r>
              <a:rPr lang="en-US" dirty="0" smtClean="0">
                <a:solidFill>
                  <a:srgbClr val="F37422"/>
                </a:solidFill>
                <a:latin typeface="Times New Roman" panose="02020603050405020304" pitchFamily="18" charset="0"/>
                <a:cs typeface="Times New Roman" panose="02020603050405020304" pitchFamily="18" charset="0"/>
              </a:rPr>
              <a:t>1.Hoàng Tuấn Anh</a:t>
            </a:r>
            <a:endParaRPr lang="en-US" dirty="0">
              <a:solidFill>
                <a:srgbClr val="F37422"/>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228600"/>
            <a:ext cx="1143000" cy="821245"/>
          </a:xfrm>
          <a:prstGeom prst="rect">
            <a:avLst/>
          </a:prstGeom>
        </p:spPr>
      </p:pic>
      <p:sp>
        <p:nvSpPr>
          <p:cNvPr id="10" name="TextBox 9">
            <a:extLst>
              <a:ext uri="{FF2B5EF4-FFF2-40B4-BE49-F238E27FC236}">
                <a16:creationId xmlns:a16="http://schemas.microsoft.com/office/drawing/2014/main" xmlns="" id="{57D7E4A7-B4C6-4720-8201-1DA5931A1A87}"/>
              </a:ext>
            </a:extLst>
          </p:cNvPr>
          <p:cNvSpPr txBox="1"/>
          <p:nvPr/>
        </p:nvSpPr>
        <p:spPr>
          <a:xfrm>
            <a:off x="4953000" y="5864795"/>
            <a:ext cx="2133600" cy="276999"/>
          </a:xfrm>
          <a:prstGeom prst="rect">
            <a:avLst/>
          </a:prstGeom>
          <a:noFill/>
        </p:spPr>
        <p:txBody>
          <a:bodyPr wrap="square" lIns="0" tIns="0" rIns="0" bIns="0" rtlCol="0">
            <a:spAutoFit/>
          </a:bodyPr>
          <a:lstStyle/>
          <a:p>
            <a:r>
              <a:rPr lang="en-US" sz="1700" dirty="0" smtClean="0">
                <a:solidFill>
                  <a:srgbClr val="F37422"/>
                </a:solidFill>
              </a:rPr>
              <a:t> </a:t>
            </a:r>
            <a:r>
              <a:rPr lang="en-US" dirty="0" err="1" smtClean="0">
                <a:solidFill>
                  <a:srgbClr val="F37422"/>
                </a:solidFill>
                <a:latin typeface="Times New Roman" panose="02020603050405020304" pitchFamily="18" charset="0"/>
                <a:cs typeface="Times New Roman" panose="02020603050405020304" pitchFamily="18" charset="0"/>
              </a:rPr>
              <a:t>Hà</a:t>
            </a:r>
            <a:r>
              <a:rPr lang="en-US" dirty="0" smtClean="0">
                <a:solidFill>
                  <a:srgbClr val="F37422"/>
                </a:solidFill>
                <a:latin typeface="Times New Roman" panose="02020603050405020304" pitchFamily="18" charset="0"/>
                <a:cs typeface="Times New Roman" panose="02020603050405020304" pitchFamily="18" charset="0"/>
              </a:rPr>
              <a:t> </a:t>
            </a:r>
            <a:r>
              <a:rPr lang="en-US" dirty="0" err="1">
                <a:solidFill>
                  <a:srgbClr val="F37422"/>
                </a:solidFill>
                <a:latin typeface="Times New Roman" panose="02020603050405020304" pitchFamily="18" charset="0"/>
                <a:cs typeface="Times New Roman" panose="02020603050405020304" pitchFamily="18" charset="0"/>
              </a:rPr>
              <a:t>Nội</a:t>
            </a:r>
            <a:r>
              <a:rPr lang="en-US" dirty="0">
                <a:solidFill>
                  <a:srgbClr val="F37422"/>
                </a:solidFill>
                <a:latin typeface="Times New Roman" panose="02020603050405020304" pitchFamily="18" charset="0"/>
                <a:cs typeface="Times New Roman" panose="02020603050405020304" pitchFamily="18" charset="0"/>
              </a:rPr>
              <a:t>, 18/09/2021</a:t>
            </a:r>
          </a:p>
        </p:txBody>
      </p:sp>
      <p:sp>
        <p:nvSpPr>
          <p:cNvPr id="11" name="TextBox 10">
            <a:extLst>
              <a:ext uri="{FF2B5EF4-FFF2-40B4-BE49-F238E27FC236}">
                <a16:creationId xmlns:a16="http://schemas.microsoft.com/office/drawing/2014/main" xmlns="" id="{57D7E4A7-B4C6-4720-8201-1DA5931A1A87}"/>
              </a:ext>
            </a:extLst>
          </p:cNvPr>
          <p:cNvSpPr txBox="1"/>
          <p:nvPr/>
        </p:nvSpPr>
        <p:spPr>
          <a:xfrm>
            <a:off x="1447800" y="4601518"/>
            <a:ext cx="5140036" cy="1092607"/>
          </a:xfrm>
          <a:prstGeom prst="rect">
            <a:avLst/>
          </a:prstGeom>
          <a:noFill/>
        </p:spPr>
        <p:txBody>
          <a:bodyPr wrap="square" lIns="0" tIns="0" rIns="0" bIns="0" rtlCol="0">
            <a:spAutoFit/>
          </a:bodyPr>
          <a:lstStyle/>
          <a:p>
            <a:pPr algn="l"/>
            <a:r>
              <a:rPr lang="en-US" dirty="0" smtClean="0">
                <a:solidFill>
                  <a:srgbClr val="F37422"/>
                </a:solidFill>
                <a:latin typeface="Times New Roman" panose="02020603050405020304" pitchFamily="18" charset="0"/>
                <a:cs typeface="Times New Roman" panose="02020603050405020304" pitchFamily="18" charset="0"/>
              </a:rPr>
              <a:t>Lớp: </a:t>
            </a:r>
            <a:r>
              <a:rPr lang="en-US" b="1" dirty="0" smtClean="0">
                <a:solidFill>
                  <a:srgbClr val="F37422"/>
                </a:solidFill>
                <a:latin typeface="Times New Roman" panose="02020603050405020304" pitchFamily="18" charset="0"/>
                <a:cs typeface="Times New Roman" panose="02020603050405020304" pitchFamily="18" charset="0"/>
              </a:rPr>
              <a:t>REACTJS2104E</a:t>
            </a:r>
            <a:endParaRPr lang="en-US" b="1" dirty="0" smtClean="0">
              <a:solidFill>
                <a:srgbClr val="F37422"/>
              </a:solidFill>
              <a:latin typeface="Times New Roman" panose="02020603050405020304" pitchFamily="18" charset="0"/>
              <a:cs typeface="Times New Roman" panose="02020603050405020304" pitchFamily="18" charset="0"/>
            </a:endParaRPr>
          </a:p>
          <a:p>
            <a:pPr algn="l"/>
            <a:r>
              <a:rPr lang="en-US" dirty="0" smtClean="0">
                <a:solidFill>
                  <a:srgbClr val="F37422"/>
                </a:solidFill>
                <a:latin typeface="Times New Roman" panose="02020603050405020304" pitchFamily="18" charset="0"/>
                <a:cs typeface="Times New Roman" panose="02020603050405020304" pitchFamily="18" charset="0"/>
              </a:rPr>
              <a:t>Giảng viên hướng dẫn: </a:t>
            </a:r>
            <a:r>
              <a:rPr lang="en-US" b="1" dirty="0" smtClean="0">
                <a:solidFill>
                  <a:srgbClr val="F37422"/>
                </a:solidFill>
                <a:latin typeface="Times New Roman" panose="02020603050405020304" pitchFamily="18" charset="0"/>
                <a:cs typeface="Times New Roman" panose="02020603050405020304" pitchFamily="18" charset="0"/>
              </a:rPr>
              <a:t>Thầy </a:t>
            </a:r>
            <a:r>
              <a:rPr lang="en-US" b="1" dirty="0" smtClean="0">
                <a:solidFill>
                  <a:srgbClr val="F37422"/>
                </a:solidFill>
                <a:latin typeface="Times New Roman" panose="02020603050405020304" pitchFamily="18" charset="0"/>
                <a:cs typeface="Times New Roman" panose="02020603050405020304" pitchFamily="18" charset="0"/>
              </a:rPr>
              <a:t>Vũ Văn Tiến</a:t>
            </a:r>
            <a:endParaRPr lang="en-US" b="1" dirty="0" smtClean="0">
              <a:solidFill>
                <a:srgbClr val="F37422"/>
              </a:solidFill>
              <a:latin typeface="Times New Roman" panose="02020603050405020304" pitchFamily="18" charset="0"/>
              <a:cs typeface="Times New Roman" panose="02020603050405020304" pitchFamily="18" charset="0"/>
            </a:endParaRPr>
          </a:p>
          <a:p>
            <a:pPr algn="l"/>
            <a:endParaRPr lang="en-US" b="1" dirty="0" smtClean="0">
              <a:solidFill>
                <a:srgbClr val="F37422"/>
              </a:solidFill>
              <a:latin typeface="Times New Roman" panose="02020603050405020304" pitchFamily="18" charset="0"/>
              <a:cs typeface="Times New Roman" panose="02020603050405020304" pitchFamily="18" charset="0"/>
            </a:endParaRPr>
          </a:p>
          <a:p>
            <a:pPr algn="l"/>
            <a:endParaRPr lang="en-US" sz="1700" dirty="0">
              <a:solidFill>
                <a:srgbClr val="F37422"/>
              </a:solidFill>
            </a:endParaRPr>
          </a:p>
        </p:txBody>
      </p:sp>
    </p:spTree>
    <p:extLst>
      <p:ext uri="{BB962C8B-B14F-4D97-AF65-F5344CB8AC3E}">
        <p14:creationId xmlns:p14="http://schemas.microsoft.com/office/powerpoint/2010/main" xmlns="" val="2817079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228600"/>
            <a:ext cx="1143000" cy="821245"/>
          </a:xfrm>
          <a:prstGeom prst="rect">
            <a:avLst/>
          </a:prstGeom>
        </p:spPr>
      </p:pic>
      <p:sp>
        <p:nvSpPr>
          <p:cNvPr id="2" name="Rectangle 1"/>
          <p:cNvSpPr/>
          <p:nvPr/>
        </p:nvSpPr>
        <p:spPr>
          <a:xfrm>
            <a:off x="3048000" y="2967335"/>
            <a:ext cx="6096000" cy="369332"/>
          </a:xfrm>
          <a:prstGeom prst="rect">
            <a:avLst/>
          </a:prstGeom>
        </p:spPr>
        <p:txBody>
          <a:bodyPr>
            <a:spAutoFit/>
          </a:bodyPr>
          <a:lstStyle/>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57D7E4A7-B4C6-4720-8201-1DA5931A1A87}"/>
              </a:ext>
            </a:extLst>
          </p:cNvPr>
          <p:cNvSpPr txBox="1"/>
          <p:nvPr/>
        </p:nvSpPr>
        <p:spPr>
          <a:xfrm>
            <a:off x="1219200" y="1752600"/>
            <a:ext cx="6172200" cy="3600986"/>
          </a:xfrm>
          <a:prstGeom prst="rect">
            <a:avLst/>
          </a:prstGeom>
          <a:noFill/>
        </p:spPr>
        <p:txBody>
          <a:bodyPr wrap="square" lIns="0" tIns="0" rIns="0" bIns="0" rtlCol="0">
            <a:spAutoFit/>
          </a:bodyPr>
          <a:lstStyle/>
          <a:p>
            <a:pPr algn="l"/>
            <a:r>
              <a:rPr lang="en-US" b="1" dirty="0" smtClean="0">
                <a:solidFill>
                  <a:srgbClr val="F37422"/>
                </a:solidFill>
                <a:latin typeface="Times New Roman" panose="02020603050405020304" pitchFamily="18" charset="0"/>
                <a:cs typeface="Times New Roman" panose="02020603050405020304" pitchFamily="18" charset="0"/>
              </a:rPr>
              <a:t>GIỚI THIỆU ĐỀ TÀI &amp; LÝ DO CHỌN ĐỀ </a:t>
            </a:r>
            <a:r>
              <a:rPr lang="en-US" b="1" dirty="0" smtClean="0">
                <a:solidFill>
                  <a:srgbClr val="F37422"/>
                </a:solidFill>
                <a:latin typeface="Times New Roman" panose="02020603050405020304" pitchFamily="18" charset="0"/>
                <a:cs typeface="Times New Roman" panose="02020603050405020304" pitchFamily="18" charset="0"/>
              </a:rPr>
              <a:t>TÀI: </a:t>
            </a:r>
          </a:p>
          <a:p>
            <a:pPr algn="l"/>
            <a:endParaRPr lang="en-US" b="1" dirty="0" smtClean="0">
              <a:solidFill>
                <a:srgbClr val="F37422"/>
              </a:solidFill>
              <a:latin typeface="Times New Roman" panose="02020603050405020304" pitchFamily="18" charset="0"/>
              <a:cs typeface="Times New Roman" panose="02020603050405020304" pitchFamily="18" charset="0"/>
            </a:endParaRPr>
          </a:p>
          <a:p>
            <a:pPr algn="l"/>
            <a:endParaRPr lang="en-US" b="1" dirty="0" smtClean="0">
              <a:solidFill>
                <a:srgbClr val="F37422"/>
              </a:solidFill>
              <a:latin typeface="Times New Roman" panose="02020603050405020304" pitchFamily="18" charset="0"/>
              <a:cs typeface="Times New Roman" panose="02020603050405020304" pitchFamily="18" charset="0"/>
            </a:endParaRPr>
          </a:p>
          <a:p>
            <a:pPr>
              <a:lnSpc>
                <a:spcPct val="150000"/>
              </a:lnSpc>
              <a:buFont typeface="Arial" pitchFamily="34" charset="0"/>
              <a:buChar char="•"/>
            </a:pPr>
            <a:r>
              <a:rPr lang="en-US" dirty="0" smtClean="0">
                <a:solidFill>
                  <a:srgbClr val="F37422"/>
                </a:solidFill>
                <a:latin typeface="Times New Roman" panose="02020603050405020304" pitchFamily="18" charset="0"/>
                <a:cs typeface="Times New Roman" panose="02020603050405020304" pitchFamily="18" charset="0"/>
              </a:rPr>
              <a:t> </a:t>
            </a:r>
            <a:r>
              <a:rPr lang="en-US" dirty="0" smtClean="0">
                <a:solidFill>
                  <a:srgbClr val="F37422"/>
                </a:solidFill>
                <a:latin typeface="Times New Roman" panose="02020603050405020304" pitchFamily="18" charset="0"/>
                <a:cs typeface="Times New Roman" panose="02020603050405020304" pitchFamily="18" charset="0"/>
              </a:rPr>
              <a:t>Đề tài của em là quản lý sinh viên giúp em có một cái nhìn tổng quan về React và sử dụng kết hợp nhiều framwork.</a:t>
            </a:r>
            <a:endParaRPr lang="en-US" dirty="0" smtClean="0">
              <a:solidFill>
                <a:srgbClr val="F37422"/>
              </a:solidFill>
              <a:latin typeface="Times New Roman" panose="02020603050405020304" pitchFamily="18" charset="0"/>
              <a:cs typeface="Times New Roman" panose="02020603050405020304" pitchFamily="18" charset="0"/>
            </a:endParaRPr>
          </a:p>
          <a:p>
            <a:pPr>
              <a:lnSpc>
                <a:spcPct val="150000"/>
              </a:lnSpc>
              <a:buFont typeface="Arial" pitchFamily="34" charset="0"/>
              <a:buChar char="•"/>
            </a:pPr>
            <a:r>
              <a:rPr lang="en-US" dirty="0" smtClean="0">
                <a:solidFill>
                  <a:srgbClr val="F37422"/>
                </a:solidFill>
                <a:latin typeface="Times New Roman" panose="02020603050405020304" pitchFamily="18" charset="0"/>
                <a:cs typeface="Times New Roman" panose="02020603050405020304" pitchFamily="18" charset="0"/>
              </a:rPr>
              <a:t>Theo em thấy thì đề tài này có thể bao quát hết những kiến thức mà thầy đã truyền đạt cho chúng em qua những buổi học vừa qua.</a:t>
            </a:r>
          </a:p>
          <a:p>
            <a:pPr algn="ctr">
              <a:buFont typeface="Arial" pitchFamily="34" charset="0"/>
              <a:buChar char="•"/>
            </a:pPr>
            <a:endParaRPr lang="en-US" dirty="0" smtClean="0">
              <a:solidFill>
                <a:srgbClr val="F37422"/>
              </a:solidFill>
              <a:latin typeface="Times New Roman" panose="02020603050405020304" pitchFamily="18" charset="0"/>
              <a:cs typeface="Times New Roman" panose="02020603050405020304" pitchFamily="18" charset="0"/>
            </a:endParaRPr>
          </a:p>
          <a:p>
            <a:endParaRPr lang="en-US" dirty="0">
              <a:solidFill>
                <a:srgbClr val="F37422"/>
              </a:solidFill>
              <a:latin typeface="Times New Roman" panose="02020603050405020304" pitchFamily="18" charset="0"/>
              <a:cs typeface="Times New Roman" panose="02020603050405020304" pitchFamily="18" charset="0"/>
            </a:endParaRPr>
          </a:p>
          <a:p>
            <a:endParaRPr lang="en-US" dirty="0">
              <a:solidFill>
                <a:srgbClr val="F37422"/>
              </a:solidFill>
              <a:latin typeface="Times New Roman" panose="02020603050405020304" pitchFamily="18" charset="0"/>
              <a:cs typeface="Times New Roman" panose="02020603050405020304" pitchFamily="18" charset="0"/>
            </a:endParaRPr>
          </a:p>
          <a:p>
            <a:pPr algn="l"/>
            <a:endParaRPr lang="en-US" dirty="0">
              <a:solidFill>
                <a:srgbClr val="F374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861791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228600"/>
            <a:ext cx="1143000" cy="821245"/>
          </a:xfrm>
          <a:prstGeom prst="rect">
            <a:avLst/>
          </a:prstGeom>
        </p:spPr>
      </p:pic>
      <p:sp>
        <p:nvSpPr>
          <p:cNvPr id="7" name="TextBox 6">
            <a:extLst>
              <a:ext uri="{FF2B5EF4-FFF2-40B4-BE49-F238E27FC236}">
                <a16:creationId xmlns:a16="http://schemas.microsoft.com/office/drawing/2014/main" xmlns="" id="{57D7E4A7-B4C6-4720-8201-1DA5931A1A87}"/>
              </a:ext>
            </a:extLst>
          </p:cNvPr>
          <p:cNvSpPr txBox="1"/>
          <p:nvPr/>
        </p:nvSpPr>
        <p:spPr>
          <a:xfrm>
            <a:off x="533400" y="1219200"/>
            <a:ext cx="6172200" cy="1107996"/>
          </a:xfrm>
          <a:prstGeom prst="rect">
            <a:avLst/>
          </a:prstGeom>
          <a:noFill/>
        </p:spPr>
        <p:txBody>
          <a:bodyPr wrap="square" lIns="0" tIns="0" rIns="0" bIns="0" rtlCol="0">
            <a:spAutoFit/>
          </a:bodyPr>
          <a:lstStyle/>
          <a:p>
            <a:r>
              <a:rPr lang="en-US" b="1" dirty="0" smtClean="0">
                <a:solidFill>
                  <a:srgbClr val="F37422"/>
                </a:solidFill>
                <a:latin typeface="Times New Roman" panose="02020603050405020304" pitchFamily="18" charset="0"/>
                <a:cs typeface="Times New Roman" panose="02020603050405020304" pitchFamily="18" charset="0"/>
              </a:rPr>
              <a:t>NGHIỆP VỤ HỆ THỐNG KÈM SƠ ĐỒ USECASE</a:t>
            </a:r>
          </a:p>
          <a:p>
            <a:endParaRPr lang="en-US" dirty="0" smtClean="0">
              <a:solidFill>
                <a:srgbClr val="F37422"/>
              </a:solidFill>
              <a:latin typeface="Times New Roman" panose="02020603050405020304" pitchFamily="18" charset="0"/>
              <a:cs typeface="Times New Roman" panose="02020603050405020304" pitchFamily="18" charset="0"/>
            </a:endParaRPr>
          </a:p>
          <a:p>
            <a:endParaRPr lang="en-US" dirty="0">
              <a:solidFill>
                <a:srgbClr val="F37422"/>
              </a:solidFill>
              <a:latin typeface="Times New Roman" panose="02020603050405020304" pitchFamily="18" charset="0"/>
              <a:cs typeface="Times New Roman" panose="02020603050405020304" pitchFamily="18" charset="0"/>
            </a:endParaRPr>
          </a:p>
          <a:p>
            <a:pPr algn="l"/>
            <a:endParaRPr lang="en-US" dirty="0">
              <a:solidFill>
                <a:srgbClr val="F37422"/>
              </a:solidFill>
              <a:latin typeface="Times New Roman" panose="02020603050405020304" pitchFamily="18" charset="0"/>
              <a:cs typeface="Times New Roman" panose="02020603050405020304" pitchFamily="18" charset="0"/>
            </a:endParaRPr>
          </a:p>
        </p:txBody>
      </p:sp>
      <p:pic>
        <p:nvPicPr>
          <p:cNvPr id="5" name="Picture 4" descr="Untitled Workspace.png"/>
          <p:cNvPicPr>
            <a:picLocks noChangeAspect="1"/>
          </p:cNvPicPr>
          <p:nvPr/>
        </p:nvPicPr>
        <p:blipFill>
          <a:blip r:embed="rId4"/>
          <a:stretch>
            <a:fillRect/>
          </a:stretch>
        </p:blipFill>
        <p:spPr>
          <a:xfrm>
            <a:off x="3276600" y="1382926"/>
            <a:ext cx="8178709" cy="5475074"/>
          </a:xfrm>
          <a:prstGeom prst="rect">
            <a:avLst/>
          </a:prstGeom>
        </p:spPr>
      </p:pic>
    </p:spTree>
    <p:extLst>
      <p:ext uri="{BB962C8B-B14F-4D97-AF65-F5344CB8AC3E}">
        <p14:creationId xmlns:p14="http://schemas.microsoft.com/office/powerpoint/2010/main" xmlns="" val="23067901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228600"/>
            <a:ext cx="1143000" cy="821245"/>
          </a:xfrm>
          <a:prstGeom prst="rect">
            <a:avLst/>
          </a:prstGeom>
        </p:spPr>
      </p:pic>
      <p:sp>
        <p:nvSpPr>
          <p:cNvPr id="5" name="TextBox 4"/>
          <p:cNvSpPr txBox="1"/>
          <p:nvPr/>
        </p:nvSpPr>
        <p:spPr>
          <a:xfrm>
            <a:off x="914400" y="1447800"/>
            <a:ext cx="3581400" cy="276999"/>
          </a:xfrm>
          <a:prstGeom prst="rect">
            <a:avLst/>
          </a:prstGeom>
          <a:noFill/>
        </p:spPr>
        <p:txBody>
          <a:bodyPr wrap="square" lIns="0" tIns="0" rIns="0" bIns="0" rtlCol="0">
            <a:spAutoFit/>
          </a:bodyPr>
          <a:lstStyle/>
          <a:p>
            <a:pPr algn="l"/>
            <a:r>
              <a:rPr lang="en-US" b="1" dirty="0" smtClean="0">
                <a:solidFill>
                  <a:srgbClr val="F37422"/>
                </a:solidFill>
                <a:latin typeface="Times New Roman" pitchFamily="18" charset="0"/>
                <a:cs typeface="Times New Roman" pitchFamily="18" charset="0"/>
              </a:rPr>
              <a:t>NGHIỆP VỤ HỆ THỐNG:</a:t>
            </a:r>
            <a:endParaRPr lang="en-US" b="1" dirty="0" smtClean="0">
              <a:solidFill>
                <a:srgbClr val="F37422"/>
              </a:solidFill>
              <a:latin typeface="Times New Roman" pitchFamily="18" charset="0"/>
              <a:cs typeface="Times New Roman" pitchFamily="18" charset="0"/>
            </a:endParaRPr>
          </a:p>
        </p:txBody>
      </p:sp>
      <p:sp>
        <p:nvSpPr>
          <p:cNvPr id="8" name="Subtitle 7"/>
          <p:cNvSpPr>
            <a:spLocks noGrp="1"/>
          </p:cNvSpPr>
          <p:nvPr>
            <p:ph type="subTitle" idx="1"/>
          </p:nvPr>
        </p:nvSpPr>
        <p:spPr>
          <a:xfrm>
            <a:off x="1447800" y="2133600"/>
            <a:ext cx="9144000" cy="3657600"/>
          </a:xfrm>
        </p:spPr>
        <p:txBody>
          <a:bodyPr>
            <a:noAutofit/>
          </a:bodyPr>
          <a:lstStyle/>
          <a:p>
            <a:pPr algn="l">
              <a:lnSpc>
                <a:spcPct val="120000"/>
              </a:lnSpc>
              <a:buFont typeface="Arial" pitchFamily="34" charset="0"/>
              <a:buChar char="•"/>
            </a:pPr>
            <a:r>
              <a:rPr lang="en-US" sz="1800" dirty="0" smtClean="0">
                <a:solidFill>
                  <a:srgbClr val="F37422"/>
                </a:solidFill>
                <a:latin typeface="Times New Roman" pitchFamily="18" charset="0"/>
                <a:cs typeface="Times New Roman" pitchFamily="18" charset="0"/>
              </a:rPr>
              <a:t> Giao diện có các trang cơ bản như Sign In,Admin:</a:t>
            </a:r>
          </a:p>
          <a:p>
            <a:pPr algn="l">
              <a:lnSpc>
                <a:spcPct val="120000"/>
              </a:lnSpc>
              <a:buFont typeface="Arial" pitchFamily="34" charset="0"/>
              <a:buChar char="•"/>
            </a:pPr>
            <a:r>
              <a:rPr lang="en-US" sz="1800" dirty="0" smtClean="0">
                <a:solidFill>
                  <a:srgbClr val="F37422"/>
                </a:solidFill>
                <a:latin typeface="Times New Roman" pitchFamily="18" charset="0"/>
                <a:cs typeface="Times New Roman" pitchFamily="18" charset="0"/>
              </a:rPr>
              <a:t> Sau khi đăng nhập thành công,hệ thống sẽ điều hướng bạn đến trang dash board.Tại đây hiển thị các thống kê của tất cả sinh viên như: Tổng số sinh viên nam,tổng số sinh viên nữ,tổng sô sinh viên có điểm nhỏ hơn 5,tổng sinh viên có điểm lớn hơn 8.</a:t>
            </a:r>
          </a:p>
          <a:p>
            <a:pPr algn="l">
              <a:lnSpc>
                <a:spcPct val="120000"/>
              </a:lnSpc>
              <a:buFont typeface="Arial" pitchFamily="34" charset="0"/>
              <a:buChar char="•"/>
            </a:pPr>
            <a:r>
              <a:rPr lang="en-US" sz="1800" dirty="0" smtClean="0">
                <a:solidFill>
                  <a:srgbClr val="F37422"/>
                </a:solidFill>
                <a:latin typeface="Times New Roman" pitchFamily="18" charset="0"/>
                <a:cs typeface="Times New Roman" pitchFamily="18" charset="0"/>
              </a:rPr>
              <a:t> Ngoài ra trang dash board còn thống kê top 5 sinh viên có điểm cao nhất,top 5 sinh viên có điểm thấp nhât và top 5 sinh viên có điểm cao nhất của tùng thành phố.</a:t>
            </a:r>
          </a:p>
          <a:p>
            <a:pPr algn="l">
              <a:lnSpc>
                <a:spcPct val="120000"/>
              </a:lnSpc>
              <a:buFont typeface="Arial" pitchFamily="34" charset="0"/>
              <a:buChar char="•"/>
            </a:pPr>
            <a:endParaRPr lang="en-US" sz="1800" dirty="0">
              <a:solidFill>
                <a:srgbClr val="F37422"/>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6059384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228600"/>
            <a:ext cx="1143000" cy="821245"/>
          </a:xfrm>
          <a:prstGeom prst="rect">
            <a:avLst/>
          </a:prstGeom>
        </p:spPr>
      </p:pic>
      <p:sp>
        <p:nvSpPr>
          <p:cNvPr id="5" name="TextBox 4"/>
          <p:cNvSpPr txBox="1"/>
          <p:nvPr/>
        </p:nvSpPr>
        <p:spPr>
          <a:xfrm>
            <a:off x="914400" y="1447800"/>
            <a:ext cx="3581400" cy="276999"/>
          </a:xfrm>
          <a:prstGeom prst="rect">
            <a:avLst/>
          </a:prstGeom>
          <a:noFill/>
        </p:spPr>
        <p:txBody>
          <a:bodyPr wrap="square" lIns="0" tIns="0" rIns="0" bIns="0" rtlCol="0">
            <a:spAutoFit/>
          </a:bodyPr>
          <a:lstStyle/>
          <a:p>
            <a:pPr algn="l"/>
            <a:r>
              <a:rPr lang="en-US" b="1" dirty="0" smtClean="0">
                <a:solidFill>
                  <a:srgbClr val="F37422"/>
                </a:solidFill>
                <a:latin typeface="Times New Roman" pitchFamily="18" charset="0"/>
                <a:cs typeface="Times New Roman" pitchFamily="18" charset="0"/>
              </a:rPr>
              <a:t>NGHIỆP VỤ HỆ THỐNG:</a:t>
            </a:r>
            <a:endParaRPr lang="en-US" b="1" dirty="0" smtClean="0">
              <a:solidFill>
                <a:srgbClr val="F37422"/>
              </a:solidFill>
              <a:latin typeface="Times New Roman" pitchFamily="18" charset="0"/>
              <a:cs typeface="Times New Roman" pitchFamily="18" charset="0"/>
            </a:endParaRPr>
          </a:p>
        </p:txBody>
      </p:sp>
      <p:sp>
        <p:nvSpPr>
          <p:cNvPr id="8" name="Subtitle 7"/>
          <p:cNvSpPr>
            <a:spLocks noGrp="1"/>
          </p:cNvSpPr>
          <p:nvPr>
            <p:ph type="subTitle" idx="1"/>
          </p:nvPr>
        </p:nvSpPr>
        <p:spPr>
          <a:xfrm>
            <a:off x="1447800" y="2133600"/>
            <a:ext cx="9067800" cy="4191000"/>
          </a:xfrm>
        </p:spPr>
        <p:txBody>
          <a:bodyPr>
            <a:noAutofit/>
          </a:bodyPr>
          <a:lstStyle/>
          <a:p>
            <a:pPr algn="l">
              <a:lnSpc>
                <a:spcPct val="120000"/>
              </a:lnSpc>
              <a:buFont typeface="Arial" pitchFamily="34" charset="0"/>
              <a:buChar char="•"/>
            </a:pPr>
            <a:r>
              <a:rPr lang="en-US" sz="1800" dirty="0" smtClean="0">
                <a:solidFill>
                  <a:srgbClr val="F37422"/>
                </a:solidFill>
                <a:latin typeface="Times New Roman" pitchFamily="18" charset="0"/>
                <a:cs typeface="Times New Roman" pitchFamily="18" charset="0"/>
              </a:rPr>
              <a:t> Chức năng của trang Student:</a:t>
            </a:r>
          </a:p>
          <a:p>
            <a:pPr algn="l">
              <a:lnSpc>
                <a:spcPct val="120000"/>
              </a:lnSpc>
              <a:buFont typeface="Arial" pitchFamily="34" charset="0"/>
              <a:buChar char="•"/>
            </a:pPr>
            <a:r>
              <a:rPr lang="en-US" sz="1800" dirty="0" smtClean="0">
                <a:solidFill>
                  <a:srgbClr val="F37422"/>
                </a:solidFill>
                <a:latin typeface="Times New Roman" pitchFamily="18" charset="0"/>
                <a:cs typeface="Times New Roman" pitchFamily="18" charset="0"/>
              </a:rPr>
              <a:t> Thêm sinh viên: Khi người dùng click vào button Add New Student trên giao diện thì sẽ được điều hướng đến trang add student. Ở đây có hiển thị 1 form gồm các trường yêu cầu người dùng phải nhập đủ các trường thì mới cho người dùng submit.Nếu sai hoặc không nhập trường nào thì form sẽ thông báo error ngay tại trường đó</a:t>
            </a:r>
          </a:p>
          <a:p>
            <a:pPr algn="l">
              <a:lnSpc>
                <a:spcPct val="120000"/>
              </a:lnSpc>
              <a:buFont typeface="Arial" pitchFamily="34" charset="0"/>
              <a:buChar char="•"/>
            </a:pPr>
            <a:r>
              <a:rPr lang="en-US" sz="1800" dirty="0" smtClean="0">
                <a:solidFill>
                  <a:srgbClr val="F37422"/>
                </a:solidFill>
                <a:latin typeface="Times New Roman" pitchFamily="18" charset="0"/>
                <a:cs typeface="Times New Roman" pitchFamily="18" charset="0"/>
              </a:rPr>
              <a:t> Sửa sinh viên: Cũng tương tự như trang Add thì khi người dùng click button sửa trên giao diện thì sẽ điều hướng đến trang update, các thông tin của user được click sẽ truyền qua và hiển thị sẵn ở form để tăng trải nghiệm người dùng</a:t>
            </a:r>
          </a:p>
          <a:p>
            <a:pPr algn="l">
              <a:lnSpc>
                <a:spcPct val="120000"/>
              </a:lnSpc>
              <a:buFont typeface="Arial" pitchFamily="34" charset="0"/>
              <a:buChar char="•"/>
            </a:pPr>
            <a:r>
              <a:rPr lang="en-US" sz="1800" dirty="0" smtClean="0">
                <a:solidFill>
                  <a:srgbClr val="F37422"/>
                </a:solidFill>
                <a:latin typeface="Times New Roman" pitchFamily="18" charset="0"/>
                <a:cs typeface="Times New Roman" pitchFamily="18" charset="0"/>
              </a:rPr>
              <a:t> Xóa sinh viên: Khi người dùng click button xóa thì giao diện sẽ hiển thị một form dialog xác nhận để tăng trải nghiệm người dùng.Khi người dùng xác nhận thì student sẽ được xóa và hiển thị toastify xóa thành công để tăng trải nghiệm người dùng</a:t>
            </a:r>
          </a:p>
          <a:p>
            <a:pPr algn="l">
              <a:lnSpc>
                <a:spcPct val="120000"/>
              </a:lnSpc>
              <a:buFont typeface="Arial" pitchFamily="34" charset="0"/>
              <a:buChar char="•"/>
            </a:pPr>
            <a:endParaRPr lang="en-US" sz="1800" dirty="0">
              <a:solidFill>
                <a:srgbClr val="F37422"/>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6059384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228600"/>
            <a:ext cx="1143000" cy="821245"/>
          </a:xfrm>
          <a:prstGeom prst="rect">
            <a:avLst/>
          </a:prstGeom>
        </p:spPr>
      </p:pic>
      <p:sp>
        <p:nvSpPr>
          <p:cNvPr id="5" name="TextBox 4">
            <a:extLst>
              <a:ext uri="{FF2B5EF4-FFF2-40B4-BE49-F238E27FC236}">
                <a16:creationId xmlns:a16="http://schemas.microsoft.com/office/drawing/2014/main" xmlns="" id="{57D7E4A7-B4C6-4720-8201-1DA5931A1A87}"/>
              </a:ext>
            </a:extLst>
          </p:cNvPr>
          <p:cNvSpPr txBox="1"/>
          <p:nvPr/>
        </p:nvSpPr>
        <p:spPr>
          <a:xfrm>
            <a:off x="1219200" y="1752600"/>
            <a:ext cx="2895600" cy="1138773"/>
          </a:xfrm>
          <a:prstGeom prst="rect">
            <a:avLst/>
          </a:prstGeom>
          <a:noFill/>
        </p:spPr>
        <p:txBody>
          <a:bodyPr wrap="square" lIns="0" tIns="0" rIns="0" bIns="0" rtlCol="0">
            <a:spAutoFit/>
          </a:bodyPr>
          <a:lstStyle/>
          <a:p>
            <a:pPr algn="l"/>
            <a:r>
              <a:rPr lang="en-US" b="1" dirty="0" smtClean="0">
                <a:solidFill>
                  <a:srgbClr val="F37422"/>
                </a:solidFill>
                <a:latin typeface="Times New Roman" panose="02020603050405020304" pitchFamily="18" charset="0"/>
                <a:cs typeface="Times New Roman" panose="02020603050405020304" pitchFamily="18" charset="0"/>
              </a:rPr>
              <a:t>CÔNG NGHỆ SỬ DỤNG</a:t>
            </a:r>
            <a:endParaRPr lang="en-US" dirty="0" smtClean="0">
              <a:solidFill>
                <a:srgbClr val="F37422"/>
              </a:solidFill>
              <a:latin typeface="Times New Roman" panose="02020603050405020304" pitchFamily="18" charset="0"/>
              <a:cs typeface="Times New Roman" panose="02020603050405020304" pitchFamily="18" charset="0"/>
            </a:endParaRPr>
          </a:p>
          <a:p>
            <a:endParaRPr lang="en-US" dirty="0">
              <a:solidFill>
                <a:srgbClr val="F37422"/>
              </a:solidFill>
              <a:latin typeface="Times New Roman" panose="02020603050405020304" pitchFamily="18" charset="0"/>
              <a:cs typeface="Times New Roman" panose="02020603050405020304" pitchFamily="18" charset="0"/>
            </a:endParaRPr>
          </a:p>
          <a:p>
            <a:endParaRPr lang="en-US" dirty="0">
              <a:solidFill>
                <a:srgbClr val="F37422"/>
              </a:solidFill>
              <a:latin typeface="Times New Roman" panose="02020603050405020304" pitchFamily="18" charset="0"/>
              <a:cs typeface="Times New Roman" panose="02020603050405020304" pitchFamily="18" charset="0"/>
            </a:endParaRPr>
          </a:p>
          <a:p>
            <a:pPr algn="l"/>
            <a:endParaRPr lang="en-US" dirty="0">
              <a:solidFill>
                <a:srgbClr val="F3742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810000" y="3733800"/>
            <a:ext cx="6781800" cy="261610"/>
          </a:xfrm>
          <a:prstGeom prst="rect">
            <a:avLst/>
          </a:prstGeom>
          <a:noFill/>
        </p:spPr>
        <p:txBody>
          <a:bodyPr wrap="square" lIns="0" tIns="0" rIns="0" bIns="0" rtlCol="0">
            <a:spAutoFit/>
          </a:bodyPr>
          <a:lstStyle/>
          <a:p>
            <a:pPr algn="l"/>
            <a:endParaRPr lang="en-US" sz="1700" dirty="0" smtClean="0">
              <a:solidFill>
                <a:schemeClr val="tx1">
                  <a:lumMod val="50000"/>
                  <a:lumOff val="50000"/>
                </a:schemeClr>
              </a:solidFill>
            </a:endParaRPr>
          </a:p>
        </p:txBody>
      </p:sp>
      <p:sp>
        <p:nvSpPr>
          <p:cNvPr id="12" name="Subtitle 11"/>
          <p:cNvSpPr>
            <a:spLocks noGrp="1"/>
          </p:cNvSpPr>
          <p:nvPr>
            <p:ph type="subTitle" idx="1"/>
          </p:nvPr>
        </p:nvSpPr>
        <p:spPr>
          <a:xfrm>
            <a:off x="1524000" y="2286000"/>
            <a:ext cx="9144000" cy="2971800"/>
          </a:xfrm>
        </p:spPr>
        <p:txBody>
          <a:bodyPr>
            <a:normAutofit/>
          </a:bodyPr>
          <a:lstStyle/>
          <a:p>
            <a:pPr algn="l">
              <a:buFont typeface="Arial" pitchFamily="34" charset="0"/>
              <a:buChar char="•"/>
            </a:pPr>
            <a:r>
              <a:rPr lang="en-US" sz="1800" dirty="0" smtClean="0">
                <a:solidFill>
                  <a:srgbClr val="F37422"/>
                </a:solidFill>
                <a:latin typeface="Times New Roman" panose="02020603050405020304" pitchFamily="18" charset="0"/>
                <a:cs typeface="Times New Roman" panose="02020603050405020304" pitchFamily="18" charset="0"/>
              </a:rPr>
              <a:t>Redux cho quản lý </a:t>
            </a:r>
            <a:r>
              <a:rPr lang="en-US" sz="1800" dirty="0" smtClean="0">
                <a:solidFill>
                  <a:srgbClr val="F37422"/>
                </a:solidFill>
                <a:latin typeface="Times New Roman" panose="02020603050405020304" pitchFamily="18" charset="0"/>
                <a:cs typeface="Times New Roman" panose="02020603050405020304" pitchFamily="18" charset="0"/>
              </a:rPr>
              <a:t>store.</a:t>
            </a:r>
          </a:p>
          <a:p>
            <a:pPr algn="l">
              <a:buFont typeface="Arial" pitchFamily="34" charset="0"/>
              <a:buChar char="•"/>
            </a:pPr>
            <a:r>
              <a:rPr lang="en-US" sz="1800" dirty="0" smtClean="0">
                <a:solidFill>
                  <a:srgbClr val="F37422"/>
                </a:solidFill>
                <a:latin typeface="Times New Roman" panose="02020603050405020304" pitchFamily="18" charset="0"/>
                <a:cs typeface="Times New Roman" panose="02020603050405020304" pitchFamily="18" charset="0"/>
              </a:rPr>
              <a:t>Middleware </a:t>
            </a:r>
            <a:r>
              <a:rPr lang="en-US" sz="1800" dirty="0" smtClean="0">
                <a:solidFill>
                  <a:srgbClr val="F37422"/>
                </a:solidFill>
                <a:latin typeface="Times New Roman" panose="02020603050405020304" pitchFamily="18" charset="0"/>
                <a:cs typeface="Times New Roman" panose="02020603050405020304" pitchFamily="18" charset="0"/>
              </a:rPr>
              <a:t>Redux Thunk để quản lý các async action và xử lý </a:t>
            </a:r>
            <a:r>
              <a:rPr lang="en-US" sz="1800" dirty="0" smtClean="0">
                <a:solidFill>
                  <a:srgbClr val="F37422"/>
                </a:solidFill>
                <a:latin typeface="Times New Roman" panose="02020603050405020304" pitchFamily="18" charset="0"/>
                <a:cs typeface="Times New Roman" panose="02020603050405020304" pitchFamily="18" charset="0"/>
              </a:rPr>
              <a:t>asynchronus.</a:t>
            </a:r>
          </a:p>
          <a:p>
            <a:pPr algn="l">
              <a:buFont typeface="Arial" pitchFamily="34" charset="0"/>
              <a:buChar char="•"/>
            </a:pPr>
            <a:r>
              <a:rPr lang="en-US" sz="1800" dirty="0" smtClean="0">
                <a:solidFill>
                  <a:srgbClr val="F37422"/>
                </a:solidFill>
                <a:latin typeface="Times New Roman" panose="02020603050405020304" pitchFamily="18" charset="0"/>
                <a:cs typeface="Times New Roman" panose="02020603050405020304" pitchFamily="18" charset="0"/>
              </a:rPr>
              <a:t>MaterialUI </a:t>
            </a:r>
            <a:r>
              <a:rPr lang="en-US" sz="1800" dirty="0" smtClean="0">
                <a:solidFill>
                  <a:srgbClr val="F37422"/>
                </a:solidFill>
                <a:latin typeface="Times New Roman" panose="02020603050405020304" pitchFamily="18" charset="0"/>
                <a:cs typeface="Times New Roman" panose="02020603050405020304" pitchFamily="18" charset="0"/>
              </a:rPr>
              <a:t>cho phần giao </a:t>
            </a:r>
            <a:r>
              <a:rPr lang="en-US" sz="1800" dirty="0" smtClean="0">
                <a:solidFill>
                  <a:srgbClr val="F37422"/>
                </a:solidFill>
                <a:latin typeface="Times New Roman" panose="02020603050405020304" pitchFamily="18" charset="0"/>
                <a:cs typeface="Times New Roman" panose="02020603050405020304" pitchFamily="18" charset="0"/>
              </a:rPr>
              <a:t>diện.</a:t>
            </a:r>
          </a:p>
          <a:p>
            <a:pPr algn="l">
              <a:buFont typeface="Arial" pitchFamily="34" charset="0"/>
              <a:buChar char="•"/>
            </a:pPr>
            <a:r>
              <a:rPr lang="en-US" sz="1800" smtClean="0">
                <a:solidFill>
                  <a:srgbClr val="F37422"/>
                </a:solidFill>
                <a:latin typeface="Times New Roman" panose="02020603050405020304" pitchFamily="18" charset="0"/>
                <a:cs typeface="Times New Roman" panose="02020603050405020304" pitchFamily="18" charset="0"/>
              </a:rPr>
              <a:t>Axios cho phần tương tác với dữ liệu.</a:t>
            </a:r>
            <a:endParaRPr lang="en-US" sz="1800" dirty="0" smtClean="0">
              <a:solidFill>
                <a:srgbClr val="F37422"/>
              </a:solidFill>
              <a:latin typeface="Times New Roman" panose="02020603050405020304" pitchFamily="18" charset="0"/>
              <a:cs typeface="Times New Roman" panose="02020603050405020304" pitchFamily="18" charset="0"/>
            </a:endParaRPr>
          </a:p>
          <a:p>
            <a:pPr algn="l">
              <a:buFont typeface="Arial" pitchFamily="34" charset="0"/>
              <a:buChar char="•"/>
            </a:pPr>
            <a:r>
              <a:rPr lang="en-US" sz="1800" dirty="0" smtClean="0">
                <a:solidFill>
                  <a:srgbClr val="F37422"/>
                </a:solidFill>
                <a:latin typeface="Times New Roman" panose="02020603050405020304" pitchFamily="18" charset="0"/>
                <a:cs typeface="Times New Roman" panose="02020603050405020304" pitchFamily="18" charset="0"/>
              </a:rPr>
              <a:t>React Router Dom cho phần router</a:t>
            </a:r>
          </a:p>
          <a:p>
            <a:pPr algn="l">
              <a:buFont typeface="Arial" pitchFamily="34" charset="0"/>
              <a:buChar char="•"/>
            </a:pPr>
            <a:r>
              <a:rPr lang="en-US" sz="1800" dirty="0" smtClean="0">
                <a:solidFill>
                  <a:srgbClr val="F37422"/>
                </a:solidFill>
                <a:latin typeface="Times New Roman" panose="02020603050405020304" pitchFamily="18" charset="0"/>
                <a:cs typeface="Times New Roman" panose="02020603050405020304" pitchFamily="18" charset="0"/>
              </a:rPr>
              <a:t>React </a:t>
            </a:r>
            <a:r>
              <a:rPr lang="en-US" sz="1800" dirty="0" smtClean="0">
                <a:solidFill>
                  <a:srgbClr val="F37422"/>
                </a:solidFill>
                <a:latin typeface="Times New Roman" panose="02020603050405020304" pitchFamily="18" charset="0"/>
                <a:cs typeface="Times New Roman" panose="02020603050405020304" pitchFamily="18" charset="0"/>
              </a:rPr>
              <a:t>hook form và Yup để quản lý form </a:t>
            </a:r>
            <a:r>
              <a:rPr lang="en-US" sz="1800" dirty="0" smtClean="0">
                <a:solidFill>
                  <a:srgbClr val="F37422"/>
                </a:solidFill>
                <a:latin typeface="Times New Roman" panose="02020603050405020304" pitchFamily="18" charset="0"/>
                <a:cs typeface="Times New Roman" panose="02020603050405020304" pitchFamily="18" charset="0"/>
              </a:rPr>
              <a:t>validate.</a:t>
            </a:r>
          </a:p>
          <a:p>
            <a:pPr algn="l">
              <a:buFont typeface="Arial" pitchFamily="34" charset="0"/>
              <a:buChar char="•"/>
            </a:pPr>
            <a:r>
              <a:rPr lang="en-US" sz="1800" dirty="0" smtClean="0">
                <a:solidFill>
                  <a:srgbClr val="F37422"/>
                </a:solidFill>
                <a:latin typeface="Times New Roman" panose="02020603050405020304" pitchFamily="18" charset="0"/>
                <a:cs typeface="Times New Roman" panose="02020603050405020304" pitchFamily="18" charset="0"/>
              </a:rPr>
              <a:t>Và </a:t>
            </a:r>
            <a:r>
              <a:rPr lang="en-US" sz="1800" dirty="0" smtClean="0">
                <a:solidFill>
                  <a:srgbClr val="F37422"/>
                </a:solidFill>
                <a:latin typeface="Times New Roman" panose="02020603050405020304" pitchFamily="18" charset="0"/>
                <a:cs typeface="Times New Roman" panose="02020603050405020304" pitchFamily="18" charset="0"/>
              </a:rPr>
              <a:t>cuối cùng là em sử dụng ngôn ngữ Typescript để áp dụng những framework trên.</a:t>
            </a:r>
            <a:endParaRPr lang="en-US" sz="1800" dirty="0">
              <a:solidFill>
                <a:srgbClr val="F37422"/>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22652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782" y="20782"/>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228600"/>
            <a:ext cx="1143000" cy="821245"/>
          </a:xfrm>
          <a:prstGeom prst="rect">
            <a:avLst/>
          </a:prstGeom>
        </p:spPr>
      </p:pic>
      <p:sp>
        <p:nvSpPr>
          <p:cNvPr id="5" name="TextBox 4">
            <a:extLst>
              <a:ext uri="{FF2B5EF4-FFF2-40B4-BE49-F238E27FC236}">
                <a16:creationId xmlns:a16="http://schemas.microsoft.com/office/drawing/2014/main" xmlns="" id="{57D7E4A7-B4C6-4720-8201-1DA5931A1A87}"/>
              </a:ext>
            </a:extLst>
          </p:cNvPr>
          <p:cNvSpPr txBox="1"/>
          <p:nvPr/>
        </p:nvSpPr>
        <p:spPr>
          <a:xfrm>
            <a:off x="2057400" y="2872701"/>
            <a:ext cx="8077200" cy="1892826"/>
          </a:xfrm>
          <a:prstGeom prst="rect">
            <a:avLst/>
          </a:prstGeom>
          <a:noFill/>
        </p:spPr>
        <p:txBody>
          <a:bodyPr wrap="square" lIns="0" tIns="0" rIns="0" bIns="0" rtlCol="0">
            <a:spAutoFit/>
          </a:bodyPr>
          <a:lstStyle/>
          <a:p>
            <a:pPr algn="ctr"/>
            <a:endParaRPr lang="en-US" sz="1700" dirty="0" smtClean="0">
              <a:solidFill>
                <a:srgbClr val="F37422"/>
              </a:solidFill>
            </a:endParaRPr>
          </a:p>
          <a:p>
            <a:pPr algn="ctr"/>
            <a:r>
              <a:rPr lang="en-US" sz="2400" b="1" dirty="0" smtClean="0">
                <a:solidFill>
                  <a:srgbClr val="F37422"/>
                </a:solidFill>
                <a:latin typeface="Times New Roman" panose="02020603050405020304" pitchFamily="18" charset="0"/>
                <a:cs typeface="Times New Roman" panose="02020603050405020304" pitchFamily="18" charset="0"/>
              </a:rPr>
              <a:t>CHÂN THÀNH CẢM ƠN THẦY CÔ ĐÃ LẮNG NGHE</a:t>
            </a:r>
          </a:p>
          <a:p>
            <a:pPr algn="ctr"/>
            <a:endParaRPr lang="en-US" sz="2400" b="1" dirty="0">
              <a:solidFill>
                <a:srgbClr val="F37422"/>
              </a:solidFill>
              <a:latin typeface="Times New Roman" panose="02020603050405020304" pitchFamily="18" charset="0"/>
              <a:cs typeface="Times New Roman" panose="02020603050405020304" pitchFamily="18" charset="0"/>
            </a:endParaRPr>
          </a:p>
          <a:p>
            <a:pPr algn="ctr"/>
            <a:r>
              <a:rPr lang="en-US" sz="2400" b="1" dirty="0" smtClean="0">
                <a:solidFill>
                  <a:srgbClr val="F37422"/>
                </a:solidFill>
                <a:latin typeface="Times New Roman" panose="02020603050405020304" pitchFamily="18" charset="0"/>
                <a:cs typeface="Times New Roman" panose="02020603050405020304" pitchFamily="18" charset="0"/>
              </a:rPr>
              <a:t>THANK YOU!!!</a:t>
            </a:r>
          </a:p>
          <a:p>
            <a:pPr algn="ctr"/>
            <a:endParaRPr lang="en-US" sz="1700" dirty="0">
              <a:solidFill>
                <a:srgbClr val="F37422"/>
              </a:solidFill>
            </a:endParaRPr>
          </a:p>
          <a:p>
            <a:pPr algn="ctr"/>
            <a:endParaRPr lang="en-US" sz="1700" dirty="0">
              <a:solidFill>
                <a:srgbClr val="F37422"/>
              </a:solidFill>
            </a:endParaRPr>
          </a:p>
        </p:txBody>
      </p:sp>
    </p:spTree>
    <p:extLst>
      <p:ext uri="{BB962C8B-B14F-4D97-AF65-F5344CB8AC3E}">
        <p14:creationId xmlns:p14="http://schemas.microsoft.com/office/powerpoint/2010/main" xmlns="" val="2610694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xmlns="" name="Blank.potx" id="{30B63705-0D70-4399-AD26-AC35318A1B73}" vid="{5336EC19-D2AD-4FDD-9A3B-C1A1B62421DD}"/>
    </a:ext>
  </a:extLst>
</a:theme>
</file>

<file path=docProps/app.xml><?xml version="1.0" encoding="utf-8"?>
<Properties xmlns="http://schemas.openxmlformats.org/officeDocument/2006/extended-properties" xmlns:vt="http://schemas.openxmlformats.org/officeDocument/2006/docPropsVTypes">
  <Template>9Slide.vn</Template>
  <TotalTime>122</TotalTime>
  <Words>481</Words>
  <Application>Microsoft Office PowerPoint</Application>
  <PresentationFormat>Custom</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Manager>9Slide.vn</Manager>
  <Company>9Slide.vn</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Windows User</cp:lastModifiedBy>
  <cp:revision>19</cp:revision>
  <dcterms:created xsi:type="dcterms:W3CDTF">2020-08-07T13:14:06Z</dcterms:created>
  <dcterms:modified xsi:type="dcterms:W3CDTF">2021-08-13T09:02:27Z</dcterms:modified>
  <cp:category>9Slide.vn</cp:category>
  <cp:contentStatus>9Slide</cp:contentStatus>
</cp:coreProperties>
</file>