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1" r:id="rId4"/>
  </p:sldMasterIdLst>
  <p:notesMasterIdLst>
    <p:notesMasterId r:id="rId15"/>
  </p:notesMasterIdLst>
  <p:handoutMasterIdLst>
    <p:handoutMasterId r:id="rId16"/>
  </p:handoutMasterIdLst>
  <p:sldIdLst>
    <p:sldId id="256" r:id="rId5"/>
    <p:sldId id="277" r:id="rId6"/>
    <p:sldId id="302" r:id="rId7"/>
    <p:sldId id="304" r:id="rId8"/>
    <p:sldId id="305" r:id="rId9"/>
    <p:sldId id="307" r:id="rId10"/>
    <p:sldId id="306" r:id="rId11"/>
    <p:sldId id="308" r:id="rId12"/>
    <p:sldId id="309" r:id="rId13"/>
    <p:sldId id="31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B5D569C-4F6C-48E0-A8F1-7E61E5C7CCFE}">
          <p14:sldIdLst>
            <p14:sldId id="256"/>
            <p14:sldId id="277"/>
          </p14:sldIdLst>
        </p14:section>
        <p14:section name="Untitled Section" id="{48663745-03C5-4086-AC13-BE704FFD7D3E}">
          <p14:sldIdLst>
            <p14:sldId id="302"/>
            <p14:sldId id="304"/>
            <p14:sldId id="305"/>
            <p14:sldId id="307"/>
            <p14:sldId id="306"/>
            <p14:sldId id="308"/>
            <p14:sldId id="309"/>
            <p14:sldId id="310"/>
          </p14:sldIdLst>
        </p14:section>
      </p14:sectionLst>
    </p:ex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199D"/>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F4C698-153D-433A-8E7A-9198DFF860DC}" v="1" dt="2025-05-08T20:33:11.744"/>
  </p1510:revLst>
</p1510:revInfo>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2326" autoAdjust="0"/>
  </p:normalViewPr>
  <p:slideViewPr>
    <p:cSldViewPr snapToGrid="0">
      <p:cViewPr varScale="1">
        <p:scale>
          <a:sx n="102" d="100"/>
          <a:sy n="102" d="100"/>
        </p:scale>
        <p:origin x="126" y="126"/>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5/8/2025</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5/8/2025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Master" Target="../slideMasters/slideMaster1.xml"/><Relationship Id="rId6" Type="http://schemas.openxmlformats.org/officeDocument/2006/relationships/image" Target="../media/image18.png"/><Relationship Id="rId5" Type="http://schemas.openxmlformats.org/officeDocument/2006/relationships/image" Target="../media/image17.svg"/><Relationship Id="rId10" Type="http://schemas.openxmlformats.org/officeDocument/2006/relationships/image" Target="../media/image5.png"/><Relationship Id="rId4" Type="http://schemas.openxmlformats.org/officeDocument/2006/relationships/image" Target="../media/image16.png"/><Relationship Id="rId9" Type="http://schemas.openxmlformats.org/officeDocument/2006/relationships/image" Target="../media/image10.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12/11/2023</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1698075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12/11/2023</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5656306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12/11/2023</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5CEABB6-07DC-46E8-9B57-56EC44A396E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4810545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12/11/2023</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34993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12/11/2023</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CEABB6-07DC-46E8-9B57-56EC44A396E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9384235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r>
              <a:rPr lang="en-US"/>
              <a:t>12/11/2023</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38926645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12/11/2023</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9118523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12/11/2023</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66146021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421029414"/>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12/11/2023</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5476106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12/11/2023</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50138971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12/11/2023</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6324763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12/11/2023</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27932051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grpSp>
        <p:nvGrpSpPr>
          <p:cNvPr id="6" name="Group 5">
            <a:extLst>
              <a:ext uri="{FF2B5EF4-FFF2-40B4-BE49-F238E27FC236}">
                <a16:creationId xmlns:a16="http://schemas.microsoft.com/office/drawing/2014/main" id="{3FD57F6D-8FF9-77BB-C46E-AD1D64F3F2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8" name="Rectangle 7">
              <a:extLst>
                <a:ext uri="{FF2B5EF4-FFF2-40B4-BE49-F238E27FC236}">
                  <a16:creationId xmlns:a16="http://schemas.microsoft.com/office/drawing/2014/main" id="{29E32CDC-16CA-E09A-DF08-507628345098}"/>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9">
              <a:extLst>
                <a:ext uri="{FF2B5EF4-FFF2-40B4-BE49-F238E27FC236}">
                  <a16:creationId xmlns:a16="http://schemas.microsoft.com/office/drawing/2014/main" id="{0C3BD910-D118-C3E5-EA8B-12FF50503633}"/>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82CD10A-9A17-B5BE-BADF-9CBF2999AAD4}"/>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760B994-BD4A-CC72-B636-950DCBF91466}"/>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9">
              <a:extLst>
                <a:ext uri="{FF2B5EF4-FFF2-40B4-BE49-F238E27FC236}">
                  <a16:creationId xmlns:a16="http://schemas.microsoft.com/office/drawing/2014/main" id="{FE55BEF7-9501-4F32-96B2-43BEF627179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8515225D-8817-5DB8-7EF6-75F543FC4063}"/>
                </a:ext>
              </a:extLst>
            </p:cNvPr>
            <p:cNvGrpSpPr/>
            <p:nvPr userDrawn="1"/>
          </p:nvGrpSpPr>
          <p:grpSpPr>
            <a:xfrm>
              <a:off x="23853" y="2101527"/>
              <a:ext cx="1920240" cy="1920240"/>
              <a:chOff x="5361924" y="7472790"/>
              <a:chExt cx="1828800" cy="1828800"/>
            </a:xfrm>
          </p:grpSpPr>
          <p:grpSp>
            <p:nvGrpSpPr>
              <p:cNvPr id="21" name="Group 20">
                <a:extLst>
                  <a:ext uri="{FF2B5EF4-FFF2-40B4-BE49-F238E27FC236}">
                    <a16:creationId xmlns:a16="http://schemas.microsoft.com/office/drawing/2014/main" id="{3D5D6805-5B07-0B9A-6195-61BEF3FE432D}"/>
                  </a:ext>
                </a:extLst>
              </p:cNvPr>
              <p:cNvGrpSpPr/>
              <p:nvPr userDrawn="1"/>
            </p:nvGrpSpPr>
            <p:grpSpPr>
              <a:xfrm>
                <a:off x="5361924" y="7472790"/>
                <a:ext cx="1828800" cy="1828800"/>
                <a:chOff x="5361924" y="7472790"/>
                <a:chExt cx="1828800" cy="1828800"/>
              </a:xfrm>
            </p:grpSpPr>
            <p:grpSp>
              <p:nvGrpSpPr>
                <p:cNvPr id="23" name="Group 22">
                  <a:extLst>
                    <a:ext uri="{FF2B5EF4-FFF2-40B4-BE49-F238E27FC236}">
                      <a16:creationId xmlns:a16="http://schemas.microsoft.com/office/drawing/2014/main" id="{C3C09F17-8299-C280-5E01-1CD2CB94604A}"/>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F9F650BA-E086-BF94-7F5A-FB1C04AD8DCF}"/>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7D82CBCF-051F-92D0-11D1-0F7BBA81A4A7}"/>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6852FC65-E355-D891-7EE6-8F2FB53B8130}"/>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6ECAB253-08FF-5190-1E48-BC088534CE16}"/>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0DDC6B34-6617-9EBE-4290-39FC6A30A38F}"/>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933B660E-EBFF-95BF-9387-84799916D45D}"/>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5675E38C-C05C-A83C-77BE-0ED4C177D58F}"/>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780EA14-EF4E-4FCB-5880-CDEF1E7356B5}"/>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53F99C95-60DB-469D-8869-75BD8E1A228E}"/>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5725D024-5AD2-E7F8-7129-7275A88DBE5B}"/>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DB656AFE-0FA6-F59B-487A-833004B4CCC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A0FC5C52-8D0F-9CE1-B04D-369B50D86DF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A367E88A-C279-5B5D-93DC-C6329F77C2F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B4A161DA-B2CD-40DB-DB92-558740E9BA52}"/>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D4F7D200-9888-05C7-70A9-930E66D5F5B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9EA1E1A8-5D50-81B4-25AE-2EB66CEC8DA6}"/>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D28DFA47-E806-87C5-C5A5-9A7AB2E6192D}"/>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2" name="Oval 21">
                <a:extLst>
                  <a:ext uri="{FF2B5EF4-FFF2-40B4-BE49-F238E27FC236}">
                    <a16:creationId xmlns:a16="http://schemas.microsoft.com/office/drawing/2014/main" id="{FBFB63A9-4200-4702-9661-6373AA456C31}"/>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 name="Freeform: Shape 13">
              <a:extLst>
                <a:ext uri="{FF2B5EF4-FFF2-40B4-BE49-F238E27FC236}">
                  <a16:creationId xmlns:a16="http://schemas.microsoft.com/office/drawing/2014/main" id="{35207C8D-AB6D-A9F8-95DB-6680CB9D6869}"/>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Rectangle 9">
              <a:extLst>
                <a:ext uri="{FF2B5EF4-FFF2-40B4-BE49-F238E27FC236}">
                  <a16:creationId xmlns:a16="http://schemas.microsoft.com/office/drawing/2014/main" id="{E598AA66-EE34-BD3F-68FF-F5169EC09CD6}"/>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B9999FA0-E662-245C-1359-64775B360C76}"/>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04C373C-C9B6-76D6-C5B3-E473C508BE4D}"/>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7117DEC6-FA3A-96E9-6FA1-EC39077161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19" name="Graphic 18">
              <a:extLst>
                <a:ext uri="{FF2B5EF4-FFF2-40B4-BE49-F238E27FC236}">
                  <a16:creationId xmlns:a16="http://schemas.microsoft.com/office/drawing/2014/main" id="{B74A69CA-9858-2027-1706-F2EDACE1EC5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20" name="Straight Connector 19">
              <a:extLst>
                <a:ext uri="{FF2B5EF4-FFF2-40B4-BE49-F238E27FC236}">
                  <a16:creationId xmlns:a16="http://schemas.microsoft.com/office/drawing/2014/main" id="{FCD83A70-BEC2-2E43-D694-275AF394A797}"/>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0682195"/>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12/11/2023</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030119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12/11/2023</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64360792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12/11/2023</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4013733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12/11/2023</a:t>
            </a:r>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780834100"/>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 id="2147483700" r:id="rId18"/>
    <p:sldLayoutId id="2147483704" r:id="rId19"/>
    <p:sldLayoutId id="2147483702" r:id="rId20"/>
    <p:sldLayoutId id="2147483678" r:id="rId21"/>
    <p:sldLayoutId id="2147483681" r:id="rId22"/>
    <p:sldLayoutId id="2147483677" r:id="rId23"/>
    <p:sldLayoutId id="2147483699" r:id="rId24"/>
    <p:sldLayoutId id="2147483685" r:id="rId25"/>
    <p:sldLayoutId id="2147483676" r:id="rId2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 name="Picture 3" descr="Light trail in front of a car">
            <a:extLst>
              <a:ext uri="{FF2B5EF4-FFF2-40B4-BE49-F238E27FC236}">
                <a16:creationId xmlns:a16="http://schemas.microsoft.com/office/drawing/2014/main" id="{E7351819-60C0-E045-1DA4-E1BB82EF63FA}"/>
              </a:ext>
            </a:extLst>
          </p:cNvPr>
          <p:cNvPicPr>
            <a:picLocks noChangeAspect="1"/>
          </p:cNvPicPr>
          <p:nvPr/>
        </p:nvPicPr>
        <p:blipFill>
          <a:blip r:embed="rId3"/>
          <a:srcRect r="-1" b="11762"/>
          <a:stretch/>
        </p:blipFill>
        <p:spPr>
          <a:xfrm>
            <a:off x="20" y="10"/>
            <a:ext cx="12191675" cy="6857990"/>
          </a:xfrm>
          <a:prstGeom prst="rect">
            <a:avLst/>
          </a:prstGeom>
        </p:spPr>
      </p:pic>
      <p:sp>
        <p:nvSpPr>
          <p:cNvPr id="2" name="Title 1">
            <a:extLst>
              <a:ext uri="{FF2B5EF4-FFF2-40B4-BE49-F238E27FC236}">
                <a16:creationId xmlns:a16="http://schemas.microsoft.com/office/drawing/2014/main" id="{216815C6-3AD0-46E6-A74A-1967BD91AF50}"/>
              </a:ext>
            </a:extLst>
          </p:cNvPr>
          <p:cNvSpPr>
            <a:spLocks noGrp="1"/>
          </p:cNvSpPr>
          <p:nvPr>
            <p:ph type="title"/>
          </p:nvPr>
        </p:nvSpPr>
        <p:spPr>
          <a:xfrm>
            <a:off x="4060512" y="4100187"/>
            <a:ext cx="6835556" cy="2095740"/>
          </a:xfrm>
        </p:spPr>
        <p:txBody>
          <a:bodyPr anchor="t">
            <a:normAutofit/>
          </a:bodyPr>
          <a:lstStyle/>
          <a:p>
            <a:r>
              <a:rPr lang="en-US" sz="3100" b="0" i="0">
                <a:solidFill>
                  <a:srgbClr val="FFFFFE"/>
                </a:solidFill>
                <a:effectLst/>
                <a:latin typeface="TimesNewRomanPSMT"/>
              </a:rPr>
              <a:t>Advanced Vehicle Collision Avoidance System</a:t>
            </a:r>
            <a:br>
              <a:rPr lang="en-US" sz="3100">
                <a:solidFill>
                  <a:srgbClr val="FFFFFE"/>
                </a:solidFill>
              </a:rPr>
            </a:br>
            <a:br>
              <a:rPr lang="en-US" sz="3100">
                <a:solidFill>
                  <a:srgbClr val="FFFFFE"/>
                </a:solidFill>
              </a:rPr>
            </a:br>
            <a:endParaRPr lang="en-US" sz="3100">
              <a:solidFill>
                <a:srgbClr val="FFFFFE"/>
              </a:solidFill>
            </a:endParaRPr>
          </a:p>
        </p:txBody>
      </p:sp>
    </p:spTree>
    <p:extLst>
      <p:ext uri="{BB962C8B-B14F-4D97-AF65-F5344CB8AC3E}">
        <p14:creationId xmlns:p14="http://schemas.microsoft.com/office/powerpoint/2010/main" val="16424253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46E191-3CD6-6186-9BD8-90039A258F97}"/>
              </a:ext>
            </a:extLst>
          </p:cNvPr>
          <p:cNvSpPr>
            <a:spLocks noGrp="1"/>
          </p:cNvSpPr>
          <p:nvPr>
            <p:ph type="sldNum" sz="quarter" idx="12"/>
          </p:nvPr>
        </p:nvSpPr>
        <p:spPr/>
        <p:txBody>
          <a:bodyPr/>
          <a:lstStyle/>
          <a:p>
            <a:fld id="{B5CEABB6-07DC-46E8-9B57-56EC44A396E5}" type="slidenum">
              <a:rPr lang="en-US" smtClean="0"/>
              <a:pPr/>
              <a:t>10</a:t>
            </a:fld>
            <a:endParaRPr lang="en-US" dirty="0"/>
          </a:p>
        </p:txBody>
      </p:sp>
      <p:sp>
        <p:nvSpPr>
          <p:cNvPr id="3" name="TextBox 2">
            <a:extLst>
              <a:ext uri="{FF2B5EF4-FFF2-40B4-BE49-F238E27FC236}">
                <a16:creationId xmlns:a16="http://schemas.microsoft.com/office/drawing/2014/main" id="{0CED5428-A8EB-E4FC-B48E-60DD149F24F0}"/>
              </a:ext>
            </a:extLst>
          </p:cNvPr>
          <p:cNvSpPr txBox="1"/>
          <p:nvPr/>
        </p:nvSpPr>
        <p:spPr>
          <a:xfrm>
            <a:off x="4996206" y="273378"/>
            <a:ext cx="3525625" cy="5791329"/>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Thank you….</a:t>
            </a:r>
          </a:p>
          <a:p>
            <a:pPr algn="ct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Any Questions???!!!!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Feel Free to contact………….</a:t>
            </a:r>
          </a:p>
          <a:p>
            <a:pPr>
              <a:spcBef>
                <a:spcPts val="1000"/>
              </a:spcBef>
              <a:buFont typeface="Wingdings 3" charset="2"/>
              <a:buChar char=""/>
            </a:pPr>
            <a:r>
              <a:rPr lang="en-US" sz="1800" b="1" dirty="0">
                <a:latin typeface="Times New Roman" panose="02020603050405020304" pitchFamily="18" charset="0"/>
                <a:cs typeface="Times New Roman" panose="02020603050405020304" pitchFamily="18" charset="0"/>
              </a:rPr>
              <a:t>Tanvir Ahmad</a:t>
            </a:r>
            <a:endParaRPr lang="en-US" sz="1800" dirty="0">
              <a:latin typeface="Times New Roman" panose="02020603050405020304" pitchFamily="18" charset="0"/>
              <a:cs typeface="Times New Roman" panose="02020603050405020304" pitchFamily="18" charset="0"/>
            </a:endParaRPr>
          </a:p>
          <a:p>
            <a:pPr>
              <a:spcBef>
                <a:spcPts val="1000"/>
              </a:spcBef>
              <a:buFont typeface="Wingdings 3" charset="2"/>
              <a:buChar char=""/>
            </a:pPr>
            <a:r>
              <a:rPr lang="en-US" sz="1800" dirty="0">
                <a:latin typeface="Times New Roman" panose="02020603050405020304" pitchFamily="18" charset="0"/>
                <a:cs typeface="Times New Roman" panose="02020603050405020304" pitchFamily="18" charset="0"/>
              </a:rPr>
              <a:t>Email: tanvir.ahmad@ucdenver.edu</a:t>
            </a:r>
          </a:p>
          <a:p>
            <a:pPr>
              <a:spcBef>
                <a:spcPts val="1000"/>
              </a:spcBef>
              <a:buFont typeface="Wingdings 3" charset="2"/>
              <a:buChar char=""/>
            </a:pPr>
            <a:r>
              <a:rPr lang="en-US" sz="1800" dirty="0">
                <a:latin typeface="Times New Roman" panose="02020603050405020304" pitchFamily="18" charset="0"/>
                <a:cs typeface="Times New Roman" panose="02020603050405020304" pitchFamily="18" charset="0"/>
              </a:rPr>
              <a:t>Phone: 720.940.4699</a:t>
            </a:r>
          </a:p>
          <a:p>
            <a:pPr>
              <a:spcBef>
                <a:spcPts val="1000"/>
              </a:spcBef>
              <a:buFont typeface="Wingdings 3" charset="2"/>
              <a:buChar char=""/>
            </a:pPr>
            <a:endParaRPr lang="en-US" sz="1800" b="1" dirty="0">
              <a:latin typeface="Times New Roman" panose="02020603050405020304" pitchFamily="18" charset="0"/>
              <a:cs typeface="Times New Roman" panose="02020603050405020304" pitchFamily="18" charset="0"/>
            </a:endParaRPr>
          </a:p>
          <a:p>
            <a:pPr>
              <a:spcBef>
                <a:spcPts val="1000"/>
              </a:spcBef>
              <a:buFont typeface="Wingdings 3" charset="2"/>
              <a:buChar char=""/>
            </a:pPr>
            <a:r>
              <a:rPr lang="en-US" sz="1800" b="1" dirty="0">
                <a:latin typeface="Times New Roman" panose="02020603050405020304" pitchFamily="18" charset="0"/>
                <a:cs typeface="Times New Roman" panose="02020603050405020304" pitchFamily="18" charset="0"/>
              </a:rPr>
              <a:t> Anh-Huy Dinh</a:t>
            </a:r>
            <a:endParaRPr lang="en-US" sz="1800" dirty="0">
              <a:latin typeface="Times New Roman" panose="02020603050405020304" pitchFamily="18" charset="0"/>
              <a:cs typeface="Times New Roman" panose="02020603050405020304" pitchFamily="18" charset="0"/>
            </a:endParaRPr>
          </a:p>
          <a:p>
            <a:pPr>
              <a:spcBef>
                <a:spcPts val="1000"/>
              </a:spcBef>
              <a:buFont typeface="Wingdings 3" charset="2"/>
              <a:buChar char=""/>
            </a:pPr>
            <a:r>
              <a:rPr lang="en-US" sz="1800" dirty="0">
                <a:latin typeface="Times New Roman" panose="02020603050405020304" pitchFamily="18" charset="0"/>
                <a:cs typeface="Times New Roman" panose="02020603050405020304" pitchFamily="18" charset="0"/>
              </a:rPr>
              <a:t>Email: anh-huy.2.dinh@ucdenver.edu</a:t>
            </a:r>
          </a:p>
          <a:p>
            <a:pPr>
              <a:spcBef>
                <a:spcPts val="1000"/>
              </a:spcBef>
              <a:buFont typeface="Wingdings 3" charset="2"/>
              <a:buChar char=""/>
            </a:pPr>
            <a:r>
              <a:rPr lang="en-US" sz="1800" dirty="0">
                <a:latin typeface="Times New Roman" panose="02020603050405020304" pitchFamily="18" charset="0"/>
                <a:cs typeface="Times New Roman" panose="02020603050405020304" pitchFamily="18" charset="0"/>
              </a:rPr>
              <a:t>Phone: 303.587.5168</a:t>
            </a:r>
          </a:p>
          <a:p>
            <a:endParaRPr lang="en-US" dirty="0"/>
          </a:p>
          <a:p>
            <a:endParaRPr lang="en-US" dirty="0"/>
          </a:p>
        </p:txBody>
      </p:sp>
    </p:spTree>
    <p:extLst>
      <p:ext uri="{BB962C8B-B14F-4D97-AF65-F5344CB8AC3E}">
        <p14:creationId xmlns:p14="http://schemas.microsoft.com/office/powerpoint/2010/main" val="1608559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3"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4"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5"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6"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7"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8"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9"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20"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1"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2"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3"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5" name="Group 24">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7"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8"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9"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0"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1"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2"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3"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4"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5"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6"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7"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39" name="Rectangle 38">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useBgFill="1">
        <p:nvSpPr>
          <p:cNvPr id="43" name="Rectangle 42">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3373062" y="624110"/>
            <a:ext cx="8131550" cy="1280890"/>
          </a:xfrm>
        </p:spPr>
        <p:txBody>
          <a:bodyPr vert="horz" lIns="91440" tIns="45720" rIns="91440" bIns="45720" rtlCol="0" anchor="t">
            <a:normAutofit/>
          </a:bodyPr>
          <a:lstStyle/>
          <a:p>
            <a:r>
              <a:rPr lang="en-US" sz="4000" b="1" dirty="0">
                <a:solidFill>
                  <a:schemeClr val="tx1">
                    <a:lumMod val="85000"/>
                    <a:lumOff val="15000"/>
                  </a:schemeClr>
                </a:solidFill>
                <a:latin typeface="Times New Roman" panose="02020603050405020304" pitchFamily="18" charset="0"/>
                <a:cs typeface="Times New Roman" panose="02020603050405020304" pitchFamily="18" charset="0"/>
              </a:rPr>
              <a:t>Team Members</a:t>
            </a:r>
          </a:p>
        </p:txBody>
      </p:sp>
      <p:sp>
        <p:nvSpPr>
          <p:cNvPr id="45" name="Rectangle 44">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8"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49"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50"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51"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52"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53"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54"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55"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56"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57"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58"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59"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grpSp>
        <p:nvGrpSpPr>
          <p:cNvPr id="61" name="Group 60">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62"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US"/>
            </a:p>
          </p:txBody>
        </p:sp>
        <p:sp>
          <p:nvSpPr>
            <p:cNvPr id="63"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US"/>
            </a:p>
          </p:txBody>
        </p:sp>
        <p:sp>
          <p:nvSpPr>
            <p:cNvPr id="64"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US"/>
            </a:p>
          </p:txBody>
        </p:sp>
        <p:sp>
          <p:nvSpPr>
            <p:cNvPr id="65"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US"/>
            </a:p>
          </p:txBody>
        </p:sp>
        <p:sp>
          <p:nvSpPr>
            <p:cNvPr id="66"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US"/>
            </a:p>
          </p:txBody>
        </p:sp>
        <p:sp>
          <p:nvSpPr>
            <p:cNvPr id="67"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US"/>
            </a:p>
          </p:txBody>
        </p:sp>
        <p:sp>
          <p:nvSpPr>
            <p:cNvPr id="68"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US"/>
            </a:p>
          </p:txBody>
        </p:sp>
        <p:sp>
          <p:nvSpPr>
            <p:cNvPr id="69"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US"/>
            </a:p>
          </p:txBody>
        </p:sp>
        <p:sp>
          <p:nvSpPr>
            <p:cNvPr id="70"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US"/>
            </a:p>
          </p:txBody>
        </p:sp>
        <p:sp>
          <p:nvSpPr>
            <p:cNvPr id="71"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US"/>
            </a:p>
          </p:txBody>
        </p:sp>
        <p:sp>
          <p:nvSpPr>
            <p:cNvPr id="72"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US"/>
            </a:p>
          </p:txBody>
        </p:sp>
        <p:sp>
          <p:nvSpPr>
            <p:cNvPr id="73"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US"/>
            </a:p>
          </p:txBody>
        </p:sp>
      </p:grpSp>
      <p:sp>
        <p:nvSpPr>
          <p:cNvPr id="75"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a:xfrm>
            <a:off x="87927" y="3485923"/>
            <a:ext cx="779767" cy="365125"/>
          </a:xfrm>
        </p:spPr>
        <p:txBody>
          <a:bodyPr vert="horz" lIns="91440" tIns="45720" rIns="91440" bIns="45720" rtlCol="0" anchor="ctr">
            <a:normAutofit/>
          </a:bodyPr>
          <a:lstStyle/>
          <a:p>
            <a:pPr>
              <a:lnSpc>
                <a:spcPct val="90000"/>
              </a:lnSpc>
              <a:spcAft>
                <a:spcPts val="600"/>
              </a:spcAft>
            </a:pPr>
            <a:fld id="{B5CEABB6-07DC-46E8-9B57-56EC44A396E5}" type="slidenum">
              <a:rPr lang="en-US" sz="1900" kern="1200" dirty="0">
                <a:solidFill>
                  <a:srgbClr val="FEFFFF"/>
                </a:solidFill>
                <a:latin typeface="+mn-lt"/>
                <a:ea typeface="+mn-ea"/>
                <a:cs typeface="+mn-cs"/>
              </a:rPr>
              <a:pPr>
                <a:lnSpc>
                  <a:spcPct val="90000"/>
                </a:lnSpc>
                <a:spcAft>
                  <a:spcPts val="600"/>
                </a:spcAft>
              </a:pPr>
              <a:t>2</a:t>
            </a:fld>
            <a:endParaRPr lang="en-US" sz="1900" kern="1200" dirty="0">
              <a:solidFill>
                <a:srgbClr val="FEFFFF"/>
              </a:solidFill>
              <a:latin typeface="+mn-lt"/>
              <a:ea typeface="+mn-ea"/>
              <a:cs typeface="+mn-cs"/>
            </a:endParaRPr>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3373062" y="2133599"/>
            <a:ext cx="8131550" cy="3867035"/>
          </a:xfrm>
        </p:spPr>
        <p:txBody>
          <a:bodyPr vert="horz" lIns="91440" tIns="45720" rIns="91440" bIns="45720" rtlCol="0">
            <a:normAutofit/>
          </a:bodyPr>
          <a:lstStyle/>
          <a:p>
            <a:pPr>
              <a:lnSpc>
                <a:spcPct val="140000"/>
              </a:lnSpc>
              <a:spcBef>
                <a:spcPts val="1000"/>
              </a:spcBef>
              <a:buFont typeface="Wingdings 3" charset="2"/>
              <a:buChar char=""/>
            </a:pPr>
            <a:r>
              <a:rPr lang="en-US" sz="1600" b="1" dirty="0">
                <a:latin typeface="Times New Roman" panose="02020603050405020304" pitchFamily="18" charset="0"/>
                <a:cs typeface="Times New Roman" panose="02020603050405020304" pitchFamily="18" charset="0"/>
              </a:rPr>
              <a:t>Team Members</a:t>
            </a:r>
          </a:p>
          <a:p>
            <a:pPr>
              <a:lnSpc>
                <a:spcPct val="140000"/>
              </a:lnSpc>
              <a:spcBef>
                <a:spcPts val="1000"/>
              </a:spcBef>
              <a:buFont typeface="Wingdings 3" charset="2"/>
              <a:buChar char=""/>
            </a:pPr>
            <a:r>
              <a:rPr lang="en-US" sz="1600" b="1" dirty="0">
                <a:latin typeface="Times New Roman" panose="02020603050405020304" pitchFamily="18" charset="0"/>
                <a:cs typeface="Times New Roman" panose="02020603050405020304" pitchFamily="18" charset="0"/>
              </a:rPr>
              <a:t>👤 Tanvir Ahmad</a:t>
            </a:r>
            <a:endParaRPr lang="en-US" sz="1600" dirty="0">
              <a:latin typeface="Times New Roman" panose="02020603050405020304" pitchFamily="18" charset="0"/>
              <a:cs typeface="Times New Roman" panose="02020603050405020304" pitchFamily="18" charset="0"/>
            </a:endParaRPr>
          </a:p>
          <a:p>
            <a:pPr>
              <a:lnSpc>
                <a:spcPct val="140000"/>
              </a:lnSpc>
              <a:spcBef>
                <a:spcPts val="1000"/>
              </a:spcBef>
              <a:buFont typeface="Wingdings 3" charset="2"/>
              <a:buChar char=""/>
            </a:pPr>
            <a:r>
              <a:rPr lang="en-US" sz="1600" dirty="0">
                <a:latin typeface="Times New Roman" panose="02020603050405020304" pitchFamily="18" charset="0"/>
                <a:cs typeface="Times New Roman" panose="02020603050405020304" pitchFamily="18" charset="0"/>
              </a:rPr>
              <a:t>Email: tanvir.ahmad@ucdenver.edu</a:t>
            </a:r>
          </a:p>
          <a:p>
            <a:pPr>
              <a:lnSpc>
                <a:spcPct val="140000"/>
              </a:lnSpc>
              <a:spcBef>
                <a:spcPts val="1000"/>
              </a:spcBef>
              <a:buFont typeface="Wingdings 3" charset="2"/>
              <a:buChar char=""/>
            </a:pPr>
            <a:r>
              <a:rPr lang="en-US" sz="1600" dirty="0">
                <a:latin typeface="Times New Roman" panose="02020603050405020304" pitchFamily="18" charset="0"/>
                <a:cs typeface="Times New Roman" panose="02020603050405020304" pitchFamily="18" charset="0"/>
              </a:rPr>
              <a:t>Phone: 720.940.4699</a:t>
            </a:r>
          </a:p>
          <a:p>
            <a:pPr>
              <a:lnSpc>
                <a:spcPct val="140000"/>
              </a:lnSpc>
              <a:spcBef>
                <a:spcPts val="1000"/>
              </a:spcBef>
              <a:buFont typeface="Wingdings 3" charset="2"/>
              <a:buChar char=""/>
            </a:pPr>
            <a:endParaRPr lang="en-US" sz="1600" b="1" dirty="0">
              <a:latin typeface="Times New Roman" panose="02020603050405020304" pitchFamily="18" charset="0"/>
              <a:cs typeface="Times New Roman" panose="02020603050405020304" pitchFamily="18" charset="0"/>
            </a:endParaRPr>
          </a:p>
          <a:p>
            <a:pPr>
              <a:lnSpc>
                <a:spcPct val="140000"/>
              </a:lnSpc>
              <a:spcBef>
                <a:spcPts val="1000"/>
              </a:spcBef>
              <a:buFont typeface="Wingdings 3" charset="2"/>
              <a:buChar char=""/>
            </a:pPr>
            <a:r>
              <a:rPr lang="en-US" sz="1600" b="1" dirty="0">
                <a:latin typeface="Times New Roman" panose="02020603050405020304" pitchFamily="18" charset="0"/>
                <a:cs typeface="Times New Roman" panose="02020603050405020304" pitchFamily="18" charset="0"/>
              </a:rPr>
              <a:t>👤 Anh-Huy Dinh</a:t>
            </a:r>
            <a:endParaRPr lang="en-US" sz="1600" dirty="0">
              <a:latin typeface="Times New Roman" panose="02020603050405020304" pitchFamily="18" charset="0"/>
              <a:cs typeface="Times New Roman" panose="02020603050405020304" pitchFamily="18" charset="0"/>
            </a:endParaRPr>
          </a:p>
          <a:p>
            <a:pPr>
              <a:lnSpc>
                <a:spcPct val="140000"/>
              </a:lnSpc>
              <a:spcBef>
                <a:spcPts val="1000"/>
              </a:spcBef>
              <a:buFont typeface="Wingdings 3" charset="2"/>
              <a:buChar char=""/>
            </a:pPr>
            <a:r>
              <a:rPr lang="en-US" sz="1600" dirty="0">
                <a:latin typeface="Times New Roman" panose="02020603050405020304" pitchFamily="18" charset="0"/>
                <a:cs typeface="Times New Roman" panose="02020603050405020304" pitchFamily="18" charset="0"/>
              </a:rPr>
              <a:t>Email: anh-huy.2.dinh@ucdenver.edu</a:t>
            </a:r>
          </a:p>
          <a:p>
            <a:pPr>
              <a:lnSpc>
                <a:spcPct val="140000"/>
              </a:lnSpc>
              <a:spcBef>
                <a:spcPts val="1000"/>
              </a:spcBef>
              <a:buFont typeface="Wingdings 3" charset="2"/>
              <a:buChar char=""/>
            </a:pPr>
            <a:r>
              <a:rPr lang="en-US" sz="1600" dirty="0">
                <a:latin typeface="Times New Roman" panose="02020603050405020304" pitchFamily="18" charset="0"/>
                <a:cs typeface="Times New Roman" panose="02020603050405020304" pitchFamily="18" charset="0"/>
              </a:rPr>
              <a:t>Phone: 303.587.5168</a:t>
            </a:r>
          </a:p>
          <a:p>
            <a:pPr>
              <a:lnSpc>
                <a:spcPct val="140000"/>
              </a:lnSpc>
              <a:spcBef>
                <a:spcPts val="1000"/>
              </a:spcBef>
              <a:buFont typeface="Wingdings 3" charset="2"/>
              <a:buChar char=""/>
            </a:pPr>
            <a:endParaRPr lang="en-US" sz="1600" dirty="0">
              <a:latin typeface="Times New Roman" panose="02020603050405020304" pitchFamily="18" charset="0"/>
              <a:cs typeface="Times New Roman" panose="02020603050405020304" pitchFamily="18" charset="0"/>
            </a:endParaRPr>
          </a:p>
          <a:p>
            <a:pPr>
              <a:lnSpc>
                <a:spcPct val="140000"/>
              </a:lnSpc>
              <a:spcBef>
                <a:spcPts val="1000"/>
              </a:spcBef>
              <a:buFont typeface="Wingdings 3" charset="2"/>
              <a:buChar char=""/>
            </a:pPr>
            <a:endParaRPr lang="en-US" sz="1000" dirty="0"/>
          </a:p>
        </p:txBody>
      </p:sp>
      <p:sp>
        <p:nvSpPr>
          <p:cNvPr id="5" name="TextBox 4">
            <a:extLst>
              <a:ext uri="{FF2B5EF4-FFF2-40B4-BE49-F238E27FC236}">
                <a16:creationId xmlns:a16="http://schemas.microsoft.com/office/drawing/2014/main" id="{DBA9DE94-39E2-F21E-4C65-83C611C79638}"/>
              </a:ext>
            </a:extLst>
          </p:cNvPr>
          <p:cNvSpPr txBox="1"/>
          <p:nvPr/>
        </p:nvSpPr>
        <p:spPr>
          <a:xfrm>
            <a:off x="7126418" y="3376976"/>
            <a:ext cx="5198648" cy="1273169"/>
          </a:xfrm>
          <a:prstGeom prst="rect">
            <a:avLst/>
          </a:prstGeom>
          <a:noFill/>
        </p:spPr>
        <p:txBody>
          <a:bodyPr wrap="square" rtlCol="0">
            <a:spAutoFit/>
          </a:bodyPr>
          <a:lstStyle/>
          <a:p>
            <a:pPr>
              <a:lnSpc>
                <a:spcPct val="140000"/>
              </a:lnSpc>
              <a:spcBef>
                <a:spcPts val="1000"/>
              </a:spcBef>
              <a:buFont typeface="Wingdings 3" charset="2"/>
              <a:buChar char=""/>
            </a:pPr>
            <a:r>
              <a:rPr lang="en-US" sz="1800" b="1" dirty="0">
                <a:solidFill>
                  <a:schemeClr val="accent1"/>
                </a:solidFill>
                <a:latin typeface="Times New Roman" panose="02020603050405020304" pitchFamily="18" charset="0"/>
                <a:cs typeface="Times New Roman" panose="02020603050405020304" pitchFamily="18" charset="0"/>
              </a:rPr>
              <a:t>Deep</a:t>
            </a:r>
            <a:r>
              <a:rPr lang="en-US" sz="1800" b="1" i="0" dirty="0">
                <a:solidFill>
                  <a:schemeClr val="accent1"/>
                </a:solidFill>
                <a:effectLst/>
                <a:latin typeface="Times New Roman" panose="02020603050405020304" pitchFamily="18" charset="0"/>
                <a:cs typeface="Times New Roman" panose="02020603050405020304" pitchFamily="18" charset="0"/>
              </a:rPr>
              <a:t> Learning Spring 2025 - Final Project</a:t>
            </a:r>
          </a:p>
          <a:p>
            <a:pPr>
              <a:lnSpc>
                <a:spcPct val="140000"/>
              </a:lnSpc>
              <a:spcBef>
                <a:spcPts val="1000"/>
              </a:spcBef>
              <a:buFont typeface="Wingdings 3" charset="2"/>
              <a:buChar char=""/>
            </a:pPr>
            <a:r>
              <a:rPr lang="en-US" sz="1800" b="1" i="0" dirty="0">
                <a:solidFill>
                  <a:schemeClr val="accent1"/>
                </a:solidFill>
                <a:effectLst/>
                <a:latin typeface="Times New Roman" panose="02020603050405020304" pitchFamily="18" charset="0"/>
                <a:cs typeface="Times New Roman" panose="02020603050405020304" pitchFamily="18" charset="0"/>
              </a:rPr>
              <a:t>University of Colorado Denver</a:t>
            </a:r>
          </a:p>
          <a:p>
            <a:endParaRPr lang="en-US" dirty="0">
              <a:solidFill>
                <a:schemeClr val="accent1"/>
              </a:solidFill>
            </a:endParaRPr>
          </a:p>
        </p:txBody>
      </p:sp>
    </p:spTree>
    <p:extLst>
      <p:ext uri="{BB962C8B-B14F-4D97-AF65-F5344CB8AC3E}">
        <p14:creationId xmlns:p14="http://schemas.microsoft.com/office/powerpoint/2010/main" val="224349499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par>
                                <p:cTn id="16" presetID="31"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0"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1" dur="1000"/>
                                        <p:tgtEl>
                                          <p:spTgt spid="3">
                                            <p:txEl>
                                              <p:pRg st="1" end="1"/>
                                            </p:txEl>
                                          </p:spTgt>
                                        </p:tgtEl>
                                      </p:cBhvr>
                                    </p:animEffect>
                                  </p:childTnLst>
                                </p:cTn>
                              </p:par>
                              <p:par>
                                <p:cTn id="22" presetID="31"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5"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6"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7" dur="1000"/>
                                        <p:tgtEl>
                                          <p:spTgt spid="3">
                                            <p:txEl>
                                              <p:pRg st="2" end="2"/>
                                            </p:txEl>
                                          </p:spTgt>
                                        </p:tgtEl>
                                      </p:cBhvr>
                                    </p:animEffect>
                                  </p:childTnLst>
                                </p:cTn>
                              </p:par>
                              <p:par>
                                <p:cTn id="28" presetID="31"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p:cTn id="30"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1"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2"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3" dur="10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p:cTn id="38"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5" end="5"/>
                                            </p:txEl>
                                          </p:spTgt>
                                        </p:tgtEl>
                                      </p:cBhvr>
                                    </p:animEffect>
                                  </p:childTnLst>
                                </p:cTn>
                              </p:par>
                              <p:par>
                                <p:cTn id="42" presetID="31" presetClass="entr" presetSubtype="0" fill="hold"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 calcmode="lin" valueType="num">
                                      <p:cBhvr>
                                        <p:cTn id="44"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6" end="6"/>
                                            </p:txEl>
                                          </p:spTgt>
                                        </p:tgtEl>
                                      </p:cBhvr>
                                    </p:animEffect>
                                  </p:childTnLst>
                                </p:cTn>
                              </p:par>
                              <p:par>
                                <p:cTn id="48" presetID="31" presetClass="entr" presetSubtype="0" fill="hold"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 calcmode="lin" valueType="num">
                                      <p:cBhvr>
                                        <p:cTn id="50"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1"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2"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3"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99A710A-68D1-D70F-C393-7722450AF1BB}"/>
              </a:ext>
            </a:extLst>
          </p:cNvPr>
          <p:cNvSpPr/>
          <p:nvPr/>
        </p:nvSpPr>
        <p:spPr>
          <a:xfrm>
            <a:off x="1907305" y="215125"/>
            <a:ext cx="9683606" cy="3722255"/>
          </a:xfrm>
          <a:prstGeom prst="roundRect">
            <a:avLst/>
          </a:prstGeom>
          <a:blipFill>
            <a:blip r:embed="rId2">
              <a:alphaModFix amt="50000"/>
            </a:blip>
            <a:tile tx="0" ty="0" sx="100000" sy="100000" flip="none" algn="tl"/>
          </a:blip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a16="http://schemas.microsoft.com/office/drawing/2014/main" id="{810F44DA-3993-CBB6-B314-590409BEA423}"/>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
        <p:nvSpPr>
          <p:cNvPr id="5" name="Rectangle: Rounded Corners 4">
            <a:extLst>
              <a:ext uri="{FF2B5EF4-FFF2-40B4-BE49-F238E27FC236}">
                <a16:creationId xmlns:a16="http://schemas.microsoft.com/office/drawing/2014/main" id="{DD8E4AAF-EFC0-13B0-3DC0-B7EF401351CD}"/>
              </a:ext>
            </a:extLst>
          </p:cNvPr>
          <p:cNvSpPr/>
          <p:nvPr/>
        </p:nvSpPr>
        <p:spPr>
          <a:xfrm>
            <a:off x="2664691" y="1579990"/>
            <a:ext cx="2382982" cy="979055"/>
          </a:xfrm>
          <a:prstGeom prst="roundRect">
            <a:avLst/>
          </a:prstGeom>
          <a:solidFill>
            <a:schemeClr val="accent6">
              <a:lumMod val="40000"/>
              <a:lumOff val="6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Object Detection</a:t>
            </a:r>
          </a:p>
          <a:p>
            <a:pPr algn="ctr"/>
            <a:r>
              <a:rPr lang="en-US" sz="1400" dirty="0">
                <a:solidFill>
                  <a:schemeClr val="tx1"/>
                </a:solidFill>
                <a:latin typeface="Times New Roman" panose="02020603050405020304" pitchFamily="18" charset="0"/>
                <a:cs typeface="Times New Roman" panose="02020603050405020304" pitchFamily="18" charset="0"/>
              </a:rPr>
              <a:t>YOLOv11</a:t>
            </a:r>
          </a:p>
        </p:txBody>
      </p:sp>
      <p:sp>
        <p:nvSpPr>
          <p:cNvPr id="6" name="Rectangle: Rounded Corners 5">
            <a:extLst>
              <a:ext uri="{FF2B5EF4-FFF2-40B4-BE49-F238E27FC236}">
                <a16:creationId xmlns:a16="http://schemas.microsoft.com/office/drawing/2014/main" id="{8284C0FF-3215-AF75-7905-CDBEDF0E62E6}"/>
              </a:ext>
            </a:extLst>
          </p:cNvPr>
          <p:cNvSpPr/>
          <p:nvPr/>
        </p:nvSpPr>
        <p:spPr>
          <a:xfrm>
            <a:off x="5469875" y="1579990"/>
            <a:ext cx="2558473" cy="992527"/>
          </a:xfrm>
          <a:prstGeom prst="roundRect">
            <a:avLst/>
          </a:prstGeom>
          <a:solidFill>
            <a:schemeClr val="accent4">
              <a:lumMod val="60000"/>
              <a:lumOff val="4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Lane Detection</a:t>
            </a:r>
          </a:p>
          <a:p>
            <a:pPr algn="ctr"/>
            <a:r>
              <a:rPr lang="en-US" sz="1400" dirty="0">
                <a:solidFill>
                  <a:schemeClr val="tx1"/>
                </a:solidFill>
                <a:latin typeface="Times New Roman" panose="02020603050405020304" pitchFamily="18" charset="0"/>
                <a:cs typeface="Times New Roman" panose="02020603050405020304" pitchFamily="18" charset="0"/>
              </a:rPr>
              <a:t>Ultrafast Lane Detector</a:t>
            </a:r>
          </a:p>
        </p:txBody>
      </p:sp>
      <p:sp>
        <p:nvSpPr>
          <p:cNvPr id="7" name="Rectangle: Rounded Corners 6">
            <a:extLst>
              <a:ext uri="{FF2B5EF4-FFF2-40B4-BE49-F238E27FC236}">
                <a16:creationId xmlns:a16="http://schemas.microsoft.com/office/drawing/2014/main" id="{4C675C14-E1EC-4D7F-178A-BF45DAE75A50}"/>
              </a:ext>
            </a:extLst>
          </p:cNvPr>
          <p:cNvSpPr/>
          <p:nvPr/>
        </p:nvSpPr>
        <p:spPr>
          <a:xfrm>
            <a:off x="8450550" y="1593462"/>
            <a:ext cx="2382982" cy="979055"/>
          </a:xfrm>
          <a:prstGeom prst="roundRect">
            <a:avLst/>
          </a:prstGeom>
          <a:solidFill>
            <a:schemeClr val="accent3">
              <a:lumMod val="40000"/>
              <a:lumOff val="60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Distance Estimation</a:t>
            </a:r>
          </a:p>
          <a:p>
            <a:pPr algn="ctr"/>
            <a:r>
              <a:rPr lang="en-US" sz="1400" dirty="0">
                <a:solidFill>
                  <a:schemeClr val="tx1"/>
                </a:solidFill>
                <a:latin typeface="Times New Roman" panose="02020603050405020304" pitchFamily="18" charset="0"/>
                <a:cs typeface="Times New Roman" panose="02020603050405020304" pitchFamily="18" charset="0"/>
              </a:rPr>
              <a:t>Single Cam Distance Measure</a:t>
            </a:r>
          </a:p>
        </p:txBody>
      </p:sp>
      <p:sp>
        <p:nvSpPr>
          <p:cNvPr id="8" name="Rectangle: Rounded Corners 7">
            <a:extLst>
              <a:ext uri="{FF2B5EF4-FFF2-40B4-BE49-F238E27FC236}">
                <a16:creationId xmlns:a16="http://schemas.microsoft.com/office/drawing/2014/main" id="{4CDBC825-7B11-8E3A-6F41-5AF02FDC2FD9}"/>
              </a:ext>
            </a:extLst>
          </p:cNvPr>
          <p:cNvSpPr/>
          <p:nvPr/>
        </p:nvSpPr>
        <p:spPr>
          <a:xfrm>
            <a:off x="5578457" y="2944851"/>
            <a:ext cx="2341303" cy="914400"/>
          </a:xfrm>
          <a:prstGeom prst="round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Visualization System</a:t>
            </a:r>
          </a:p>
          <a:p>
            <a:pPr algn="ctr"/>
            <a:r>
              <a:rPr lang="en-US" sz="1400" dirty="0">
                <a:solidFill>
                  <a:schemeClr val="tx1"/>
                </a:solidFill>
                <a:latin typeface="Times New Roman" panose="02020603050405020304" pitchFamily="18" charset="0"/>
                <a:cs typeface="Times New Roman" panose="02020603050405020304" pitchFamily="18" charset="0"/>
              </a:rPr>
              <a:t>Warning</a:t>
            </a:r>
          </a:p>
        </p:txBody>
      </p:sp>
      <p:sp>
        <p:nvSpPr>
          <p:cNvPr id="17" name="Arrow: Right 16">
            <a:extLst>
              <a:ext uri="{FF2B5EF4-FFF2-40B4-BE49-F238E27FC236}">
                <a16:creationId xmlns:a16="http://schemas.microsoft.com/office/drawing/2014/main" id="{5E07CFC8-4A8D-DE51-2D01-9D359537645C}"/>
              </a:ext>
            </a:extLst>
          </p:cNvPr>
          <p:cNvSpPr/>
          <p:nvPr/>
        </p:nvSpPr>
        <p:spPr>
          <a:xfrm rot="5400000">
            <a:off x="6462259" y="1183417"/>
            <a:ext cx="573703" cy="547616"/>
          </a:xfrm>
          <a:prstGeom prst="rightArrow">
            <a:avLst/>
          </a:prstGeom>
          <a:solidFill>
            <a:srgbClr val="92D050"/>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Bent 17">
            <a:extLst>
              <a:ext uri="{FF2B5EF4-FFF2-40B4-BE49-F238E27FC236}">
                <a16:creationId xmlns:a16="http://schemas.microsoft.com/office/drawing/2014/main" id="{490FB432-65FA-4DDC-AC90-F7ACBF2799F6}"/>
              </a:ext>
            </a:extLst>
          </p:cNvPr>
          <p:cNvSpPr/>
          <p:nvPr/>
        </p:nvSpPr>
        <p:spPr>
          <a:xfrm rot="16200000" flipH="1">
            <a:off x="4302509" y="195455"/>
            <a:ext cx="905881" cy="1863189"/>
          </a:xfrm>
          <a:prstGeom prst="bentArrow">
            <a:avLst/>
          </a:prstGeom>
          <a:solidFill>
            <a:srgbClr val="92D050"/>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9" name="Arrow: Bent 18">
            <a:extLst>
              <a:ext uri="{FF2B5EF4-FFF2-40B4-BE49-F238E27FC236}">
                <a16:creationId xmlns:a16="http://schemas.microsoft.com/office/drawing/2014/main" id="{00D67917-2F10-62A2-892A-FF54460EEDB8}"/>
              </a:ext>
            </a:extLst>
          </p:cNvPr>
          <p:cNvSpPr/>
          <p:nvPr/>
        </p:nvSpPr>
        <p:spPr>
          <a:xfrm rot="5400000">
            <a:off x="8175102" y="195454"/>
            <a:ext cx="905881" cy="1863189"/>
          </a:xfrm>
          <a:prstGeom prst="bentArrow">
            <a:avLst/>
          </a:prstGeom>
          <a:solidFill>
            <a:srgbClr val="92D050"/>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20" name="Arrow: Right 19">
            <a:extLst>
              <a:ext uri="{FF2B5EF4-FFF2-40B4-BE49-F238E27FC236}">
                <a16:creationId xmlns:a16="http://schemas.microsoft.com/office/drawing/2014/main" id="{3F09264A-C243-087E-42A4-9775A93EB1DD}"/>
              </a:ext>
            </a:extLst>
          </p:cNvPr>
          <p:cNvSpPr/>
          <p:nvPr/>
        </p:nvSpPr>
        <p:spPr>
          <a:xfrm rot="5400000">
            <a:off x="6462258" y="2458036"/>
            <a:ext cx="573703" cy="547616"/>
          </a:xfrm>
          <a:prstGeom prst="rightArrow">
            <a:avLst/>
          </a:prstGeom>
          <a:solidFill>
            <a:srgbClr val="92D050"/>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5A5C7FA3-7CF8-E428-8164-D5098A184453}"/>
              </a:ext>
            </a:extLst>
          </p:cNvPr>
          <p:cNvSpPr/>
          <p:nvPr/>
        </p:nvSpPr>
        <p:spPr>
          <a:xfrm>
            <a:off x="5698837" y="294212"/>
            <a:ext cx="1985818" cy="952984"/>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Dashcam Video</a:t>
            </a:r>
          </a:p>
        </p:txBody>
      </p:sp>
      <p:sp>
        <p:nvSpPr>
          <p:cNvPr id="21" name="Rectangle: Rounded Corners 20">
            <a:extLst>
              <a:ext uri="{FF2B5EF4-FFF2-40B4-BE49-F238E27FC236}">
                <a16:creationId xmlns:a16="http://schemas.microsoft.com/office/drawing/2014/main" id="{012D55F4-4987-A7DE-C46A-203DDF97D01D}"/>
              </a:ext>
            </a:extLst>
          </p:cNvPr>
          <p:cNvSpPr/>
          <p:nvPr/>
        </p:nvSpPr>
        <p:spPr>
          <a:xfrm>
            <a:off x="1891506" y="4309714"/>
            <a:ext cx="4583795" cy="1572111"/>
          </a:xfrm>
          <a:prstGeom prst="roundRect">
            <a:avLst/>
          </a:prstGeom>
          <a:blipFill>
            <a:blip r:embed="rId2">
              <a:alphaModFix amt="50000"/>
            </a:blip>
            <a:tile tx="0" ty="0" sx="100000" sy="100000" flip="none" algn="tl"/>
          </a:blip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0000FF"/>
                </a:solidFill>
                <a:latin typeface="Times New Roman" panose="02020603050405020304" pitchFamily="18" charset="0"/>
                <a:cs typeface="Times New Roman" panose="02020603050405020304" pitchFamily="18" charset="0"/>
              </a:rPr>
              <a:t>Key Components</a:t>
            </a:r>
          </a:p>
          <a:p>
            <a:pPr marL="285750" indent="-285750">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YOLOv11 for object detection and tracking</a:t>
            </a:r>
          </a:p>
          <a:p>
            <a:pPr marL="285750" indent="-285750">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Ultrafast Lane Detector for lane identification</a:t>
            </a:r>
          </a:p>
          <a:p>
            <a:pPr marL="285750" indent="-285750">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Single Cam Distance Measure for distance calculation</a:t>
            </a:r>
          </a:p>
          <a:p>
            <a:pPr marL="285750" indent="-285750">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Real-time visualization </a:t>
            </a:r>
          </a:p>
          <a:p>
            <a:pPr algn="ctr"/>
            <a:endParaRPr lang="en-US" dirty="0"/>
          </a:p>
        </p:txBody>
      </p:sp>
      <p:sp>
        <p:nvSpPr>
          <p:cNvPr id="22" name="TextBox 21">
            <a:extLst>
              <a:ext uri="{FF2B5EF4-FFF2-40B4-BE49-F238E27FC236}">
                <a16:creationId xmlns:a16="http://schemas.microsoft.com/office/drawing/2014/main" id="{8DFEEDC2-BB89-8F47-4F50-15F66956AF50}"/>
              </a:ext>
            </a:extLst>
          </p:cNvPr>
          <p:cNvSpPr txBox="1"/>
          <p:nvPr/>
        </p:nvSpPr>
        <p:spPr>
          <a:xfrm>
            <a:off x="2231610" y="267453"/>
            <a:ext cx="3142922" cy="400110"/>
          </a:xfrm>
          <a:prstGeom prst="rect">
            <a:avLst/>
          </a:prstGeom>
          <a:noFill/>
        </p:spPr>
        <p:txBody>
          <a:bodyPr wrap="square" rtlCol="0">
            <a:spAutoFit/>
          </a:bodyPr>
          <a:lstStyle/>
          <a:p>
            <a:r>
              <a:rPr lang="en-US" sz="2000" b="1" dirty="0">
                <a:solidFill>
                  <a:schemeClr val="bg2">
                    <a:lumMod val="50000"/>
                  </a:schemeClr>
                </a:solidFill>
                <a:latin typeface="Times New Roman" panose="02020603050405020304" pitchFamily="18" charset="0"/>
                <a:cs typeface="Times New Roman" panose="02020603050405020304" pitchFamily="18" charset="0"/>
              </a:rPr>
              <a:t>System Architecture</a:t>
            </a:r>
          </a:p>
        </p:txBody>
      </p:sp>
      <p:sp>
        <p:nvSpPr>
          <p:cNvPr id="23" name="Rectangle: Rounded Corners 22">
            <a:extLst>
              <a:ext uri="{FF2B5EF4-FFF2-40B4-BE49-F238E27FC236}">
                <a16:creationId xmlns:a16="http://schemas.microsoft.com/office/drawing/2014/main" id="{21ACBE4B-D01E-504C-BD4C-BDA613324EF1}"/>
              </a:ext>
            </a:extLst>
          </p:cNvPr>
          <p:cNvSpPr/>
          <p:nvPr/>
        </p:nvSpPr>
        <p:spPr>
          <a:xfrm>
            <a:off x="7007116" y="4292192"/>
            <a:ext cx="3559283" cy="1572111"/>
          </a:xfrm>
          <a:prstGeom prst="roundRect">
            <a:avLst/>
          </a:prstGeom>
          <a:blipFill>
            <a:blip r:embed="rId2">
              <a:alphaModFix amt="50000"/>
            </a:blip>
            <a:tile tx="0" ty="0" sx="100000" sy="100000" flip="none" algn="tl"/>
          </a:blip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Aft>
                <a:spcPts val="900"/>
              </a:spcAft>
              <a:buNone/>
            </a:pPr>
            <a:endParaRPr lang="en-US" b="1" dirty="0">
              <a:solidFill>
                <a:srgbClr val="0000FF"/>
              </a:solidFill>
              <a:latin typeface="Times New Roman" panose="02020603050405020304" pitchFamily="18" charset="0"/>
              <a:cs typeface="Times New Roman" panose="02020603050405020304" pitchFamily="18" charset="0"/>
            </a:endParaRPr>
          </a:p>
          <a:p>
            <a:pPr>
              <a:spcAft>
                <a:spcPts val="900"/>
              </a:spcAft>
              <a:buNone/>
            </a:pPr>
            <a:r>
              <a:rPr lang="en-US" b="1" dirty="0">
                <a:solidFill>
                  <a:srgbClr val="0000FF"/>
                </a:solidFill>
                <a:latin typeface="Times New Roman" panose="02020603050405020304" pitchFamily="18" charset="0"/>
                <a:cs typeface="Times New Roman" panose="02020603050405020304" pitchFamily="18" charset="0"/>
              </a:rPr>
              <a:t>Flow of Information</a:t>
            </a:r>
          </a:p>
          <a:p>
            <a:pPr>
              <a:spcAft>
                <a:spcPts val="600"/>
              </a:spcAft>
              <a:buFont typeface="+mj-lt"/>
              <a:buAutoNum type="arabicPeriod"/>
            </a:pPr>
            <a:r>
              <a:rPr lang="en-US" sz="1400" dirty="0">
                <a:solidFill>
                  <a:schemeClr val="tx1"/>
                </a:solidFill>
                <a:latin typeface="Times New Roman" panose="02020603050405020304" pitchFamily="18" charset="0"/>
                <a:cs typeface="Times New Roman" panose="02020603050405020304" pitchFamily="18" charset="0"/>
              </a:rPr>
              <a:t>Video input from dashcam</a:t>
            </a:r>
          </a:p>
          <a:p>
            <a:pPr>
              <a:spcAft>
                <a:spcPts val="600"/>
              </a:spcAft>
              <a:buFont typeface="+mj-lt"/>
              <a:buAutoNum type="arabicPeriod"/>
            </a:pPr>
            <a:r>
              <a:rPr lang="en-US" sz="1400" dirty="0">
                <a:solidFill>
                  <a:schemeClr val="tx1"/>
                </a:solidFill>
                <a:latin typeface="Times New Roman" panose="02020603050405020304" pitchFamily="18" charset="0"/>
                <a:cs typeface="Times New Roman" panose="02020603050405020304" pitchFamily="18" charset="0"/>
              </a:rPr>
              <a:t>Parallel processing of frames</a:t>
            </a:r>
          </a:p>
          <a:p>
            <a:pPr>
              <a:spcAft>
                <a:spcPts val="600"/>
              </a:spcAft>
              <a:buFont typeface="+mj-lt"/>
              <a:buAutoNum type="arabicPeriod"/>
            </a:pPr>
            <a:r>
              <a:rPr lang="en-US" sz="1400" dirty="0">
                <a:solidFill>
                  <a:schemeClr val="tx1"/>
                </a:solidFill>
                <a:latin typeface="Times New Roman" panose="02020603050405020304" pitchFamily="18" charset="0"/>
                <a:cs typeface="Times New Roman" panose="02020603050405020304" pitchFamily="18" charset="0"/>
              </a:rPr>
              <a:t>Integration of detection results</a:t>
            </a:r>
          </a:p>
          <a:p>
            <a:pPr>
              <a:spcAft>
                <a:spcPts val="600"/>
              </a:spcAft>
              <a:buFont typeface="+mj-lt"/>
              <a:buAutoNum type="arabicPeriod"/>
            </a:pPr>
            <a:r>
              <a:rPr lang="en-US" sz="1400" dirty="0">
                <a:solidFill>
                  <a:schemeClr val="tx1"/>
                </a:solidFill>
                <a:latin typeface="Times New Roman" panose="02020603050405020304" pitchFamily="18" charset="0"/>
                <a:cs typeface="Times New Roman" panose="02020603050405020304" pitchFamily="18" charset="0"/>
              </a:rPr>
              <a:t>Visual and warning outputs</a:t>
            </a:r>
          </a:p>
          <a:p>
            <a:pPr algn="ctr"/>
            <a:endParaRPr lang="en-US" dirty="0"/>
          </a:p>
        </p:txBody>
      </p:sp>
    </p:spTree>
    <p:extLst>
      <p:ext uri="{BB962C8B-B14F-4D97-AF65-F5344CB8AC3E}">
        <p14:creationId xmlns:p14="http://schemas.microsoft.com/office/powerpoint/2010/main" val="79704299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grpId="0" nodeType="clickEffect">
                                  <p:stCondLst>
                                    <p:cond delay="0"/>
                                  </p:stCondLst>
                                  <p:childTnLst>
                                    <p:animEffect transition="out" filter="fade">
                                      <p:cBhvr>
                                        <p:cTn id="13" dur="500" tmFilter="0, 0; .2, .5; .8, .5; 1, 0"/>
                                        <p:tgtEl>
                                          <p:spTgt spid="17"/>
                                        </p:tgtEl>
                                      </p:cBhvr>
                                    </p:animEffect>
                                    <p:animScale>
                                      <p:cBhvr>
                                        <p:cTn id="14" dur="250" autoRev="1" fill="hold"/>
                                        <p:tgtEl>
                                          <p:spTgt spid="17"/>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7" presetClass="emph" presetSubtype="0" fill="remove" grpId="0" nodeType="clickEffect">
                                  <p:stCondLst>
                                    <p:cond delay="0"/>
                                  </p:stCondLst>
                                  <p:childTnLst>
                                    <p:animClr clrSpc="rgb" dir="cw">
                                      <p:cBhvr override="childStyle">
                                        <p:cTn id="25" dur="250" autoRev="1" fill="remove"/>
                                        <p:tgtEl>
                                          <p:spTgt spid="18"/>
                                        </p:tgtEl>
                                        <p:attrNameLst>
                                          <p:attrName>style.color</p:attrName>
                                        </p:attrNameLst>
                                      </p:cBhvr>
                                      <p:to>
                                        <a:schemeClr val="bg1"/>
                                      </p:to>
                                    </p:animClr>
                                    <p:animClr clrSpc="rgb" dir="cw">
                                      <p:cBhvr>
                                        <p:cTn id="26" dur="250" autoRev="1" fill="remove"/>
                                        <p:tgtEl>
                                          <p:spTgt spid="18"/>
                                        </p:tgtEl>
                                        <p:attrNameLst>
                                          <p:attrName>fillcolor</p:attrName>
                                        </p:attrNameLst>
                                      </p:cBhvr>
                                      <p:to>
                                        <a:schemeClr val="bg1"/>
                                      </p:to>
                                    </p:animClr>
                                    <p:set>
                                      <p:cBhvr>
                                        <p:cTn id="27" dur="250" autoRev="1" fill="remove"/>
                                        <p:tgtEl>
                                          <p:spTgt spid="18"/>
                                        </p:tgtEl>
                                        <p:attrNameLst>
                                          <p:attrName>fill.type</p:attrName>
                                        </p:attrNameLst>
                                      </p:cBhvr>
                                      <p:to>
                                        <p:strVal val="solid"/>
                                      </p:to>
                                    </p:set>
                                    <p:set>
                                      <p:cBhvr>
                                        <p:cTn id="28" dur="250" autoRev="1" fill="remove"/>
                                        <p:tgtEl>
                                          <p:spTgt spid="18"/>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2" presetClass="emph" presetSubtype="0" fill="hold" grpId="0" nodeType="clickEffect">
                                  <p:stCondLst>
                                    <p:cond delay="0"/>
                                  </p:stCondLst>
                                  <p:childTnLst>
                                    <p:animRot by="120000">
                                      <p:cBhvr>
                                        <p:cTn id="39" dur="100" fill="hold">
                                          <p:stCondLst>
                                            <p:cond delay="0"/>
                                          </p:stCondLst>
                                        </p:cTn>
                                        <p:tgtEl>
                                          <p:spTgt spid="19"/>
                                        </p:tgtEl>
                                        <p:attrNameLst>
                                          <p:attrName>r</p:attrName>
                                        </p:attrNameLst>
                                      </p:cBhvr>
                                    </p:animRot>
                                    <p:animRot by="-240000">
                                      <p:cBhvr>
                                        <p:cTn id="40" dur="200" fill="hold">
                                          <p:stCondLst>
                                            <p:cond delay="200"/>
                                          </p:stCondLst>
                                        </p:cTn>
                                        <p:tgtEl>
                                          <p:spTgt spid="19"/>
                                        </p:tgtEl>
                                        <p:attrNameLst>
                                          <p:attrName>r</p:attrName>
                                        </p:attrNameLst>
                                      </p:cBhvr>
                                    </p:animRot>
                                    <p:animRot by="240000">
                                      <p:cBhvr>
                                        <p:cTn id="41" dur="200" fill="hold">
                                          <p:stCondLst>
                                            <p:cond delay="400"/>
                                          </p:stCondLst>
                                        </p:cTn>
                                        <p:tgtEl>
                                          <p:spTgt spid="19"/>
                                        </p:tgtEl>
                                        <p:attrNameLst>
                                          <p:attrName>r</p:attrName>
                                        </p:attrNameLst>
                                      </p:cBhvr>
                                    </p:animRot>
                                    <p:animRot by="-240000">
                                      <p:cBhvr>
                                        <p:cTn id="42" dur="200" fill="hold">
                                          <p:stCondLst>
                                            <p:cond delay="600"/>
                                          </p:stCondLst>
                                        </p:cTn>
                                        <p:tgtEl>
                                          <p:spTgt spid="19"/>
                                        </p:tgtEl>
                                        <p:attrNameLst>
                                          <p:attrName>r</p:attrName>
                                        </p:attrNameLst>
                                      </p:cBhvr>
                                    </p:animRot>
                                    <p:animRot by="120000">
                                      <p:cBhvr>
                                        <p:cTn id="43" dur="200" fill="hold">
                                          <p:stCondLst>
                                            <p:cond delay="800"/>
                                          </p:stCondLst>
                                        </p:cTn>
                                        <p:tgtEl>
                                          <p:spTgt spid="19"/>
                                        </p:tgtEl>
                                        <p:attrNameLst>
                                          <p:attrName>r</p:attrName>
                                        </p:attrNameLst>
                                      </p:cBhvr>
                                    </p:animRo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1000"/>
                                        <p:tgtEl>
                                          <p:spTgt spid="7"/>
                                        </p:tgtEl>
                                      </p:cBhvr>
                                    </p:animEffect>
                                    <p:anim calcmode="lin" valueType="num">
                                      <p:cBhvr>
                                        <p:cTn id="49" dur="1000" fill="hold"/>
                                        <p:tgtEl>
                                          <p:spTgt spid="7"/>
                                        </p:tgtEl>
                                        <p:attrNameLst>
                                          <p:attrName>ppt_x</p:attrName>
                                        </p:attrNameLst>
                                      </p:cBhvr>
                                      <p:tavLst>
                                        <p:tav tm="0">
                                          <p:val>
                                            <p:strVal val="#ppt_x"/>
                                          </p:val>
                                        </p:tav>
                                        <p:tav tm="100000">
                                          <p:val>
                                            <p:strVal val="#ppt_x"/>
                                          </p:val>
                                        </p:tav>
                                      </p:tavLst>
                                    </p:anim>
                                    <p:anim calcmode="lin" valueType="num">
                                      <p:cBhvr>
                                        <p:cTn id="5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8" presetClass="emph" presetSubtype="0" fill="hold" grpId="0" nodeType="clickEffect">
                                  <p:stCondLst>
                                    <p:cond delay="0"/>
                                  </p:stCondLst>
                                  <p:childTnLst>
                                    <p:animRot by="21600000">
                                      <p:cBhvr>
                                        <p:cTn id="54" dur="2000" fill="hold"/>
                                        <p:tgtEl>
                                          <p:spTgt spid="20"/>
                                        </p:tgtEl>
                                        <p:attrNameLst>
                                          <p:attrName>r</p:attrName>
                                        </p:attrNameLst>
                                      </p:cBhvr>
                                    </p:animRo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 calcmode="lin" valueType="num">
                                      <p:cBhvr additive="base">
                                        <p:cTn id="59" dur="500" fill="hold"/>
                                        <p:tgtEl>
                                          <p:spTgt spid="8"/>
                                        </p:tgtEl>
                                        <p:attrNameLst>
                                          <p:attrName>ppt_x</p:attrName>
                                        </p:attrNameLst>
                                      </p:cBhvr>
                                      <p:tavLst>
                                        <p:tav tm="0">
                                          <p:val>
                                            <p:strVal val="#ppt_x"/>
                                          </p:val>
                                        </p:tav>
                                        <p:tav tm="100000">
                                          <p:val>
                                            <p:strVal val="#ppt_x"/>
                                          </p:val>
                                        </p:tav>
                                      </p:tavLst>
                                    </p:anim>
                                    <p:anim calcmode="lin" valueType="num">
                                      <p:cBhvr additive="base">
                                        <p:cTn id="6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4" presetClass="entr" presetSubtype="1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randombar(horizontal)">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31" presetClass="entr" presetSubtype="0"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anim calcmode="lin" valueType="num">
                                      <p:cBhvr>
                                        <p:cTn id="70" dur="1000" fill="hold"/>
                                        <p:tgtEl>
                                          <p:spTgt spid="23"/>
                                        </p:tgtEl>
                                        <p:attrNameLst>
                                          <p:attrName>ppt_w</p:attrName>
                                        </p:attrNameLst>
                                      </p:cBhvr>
                                      <p:tavLst>
                                        <p:tav tm="0">
                                          <p:val>
                                            <p:fltVal val="0"/>
                                          </p:val>
                                        </p:tav>
                                        <p:tav tm="100000">
                                          <p:val>
                                            <p:strVal val="#ppt_w"/>
                                          </p:val>
                                        </p:tav>
                                      </p:tavLst>
                                    </p:anim>
                                    <p:anim calcmode="lin" valueType="num">
                                      <p:cBhvr>
                                        <p:cTn id="71" dur="1000" fill="hold"/>
                                        <p:tgtEl>
                                          <p:spTgt spid="23"/>
                                        </p:tgtEl>
                                        <p:attrNameLst>
                                          <p:attrName>ppt_h</p:attrName>
                                        </p:attrNameLst>
                                      </p:cBhvr>
                                      <p:tavLst>
                                        <p:tav tm="0">
                                          <p:val>
                                            <p:fltVal val="0"/>
                                          </p:val>
                                        </p:tav>
                                        <p:tav tm="100000">
                                          <p:val>
                                            <p:strVal val="#ppt_h"/>
                                          </p:val>
                                        </p:tav>
                                      </p:tavLst>
                                    </p:anim>
                                    <p:anim calcmode="lin" valueType="num">
                                      <p:cBhvr>
                                        <p:cTn id="72" dur="1000" fill="hold"/>
                                        <p:tgtEl>
                                          <p:spTgt spid="23"/>
                                        </p:tgtEl>
                                        <p:attrNameLst>
                                          <p:attrName>style.rotation</p:attrName>
                                        </p:attrNameLst>
                                      </p:cBhvr>
                                      <p:tavLst>
                                        <p:tav tm="0">
                                          <p:val>
                                            <p:fltVal val="90"/>
                                          </p:val>
                                        </p:tav>
                                        <p:tav tm="100000">
                                          <p:val>
                                            <p:fltVal val="0"/>
                                          </p:val>
                                        </p:tav>
                                      </p:tavLst>
                                    </p:anim>
                                    <p:animEffect transition="in" filter="fade">
                                      <p:cBhvr>
                                        <p:cTn id="73"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7" grpId="0" animBg="1"/>
      <p:bldP spid="18" grpId="0" animBg="1"/>
      <p:bldP spid="19" grpId="0" animBg="1"/>
      <p:bldP spid="20" grpId="0" animBg="1"/>
      <p:bldP spid="4" grpId="0" animBg="1"/>
      <p:bldP spid="21"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20AB-8A3C-B9C9-C48F-CF8ABC9FB4E7}"/>
              </a:ext>
            </a:extLst>
          </p:cNvPr>
          <p:cNvSpPr>
            <a:spLocks noGrp="1"/>
          </p:cNvSpPr>
          <p:nvPr>
            <p:ph type="title"/>
          </p:nvPr>
        </p:nvSpPr>
        <p:spPr>
          <a:xfrm>
            <a:off x="2592924" y="97634"/>
            <a:ext cx="8911687" cy="622799"/>
          </a:xfrm>
        </p:spPr>
        <p:txBody>
          <a:bodyPr>
            <a:normAutofit fontScale="90000"/>
          </a:bodyPr>
          <a:lstStyle/>
          <a:p>
            <a:r>
              <a:rPr lang="en-US" b="1" i="0" dirty="0">
                <a:solidFill>
                  <a:schemeClr val="bg2">
                    <a:lumMod val="50000"/>
                  </a:schemeClr>
                </a:solidFill>
                <a:effectLst/>
                <a:latin typeface="Times New Roman" panose="02020603050405020304" pitchFamily="18" charset="0"/>
                <a:cs typeface="Times New Roman" panose="02020603050405020304" pitchFamily="18" charset="0"/>
              </a:rPr>
              <a:t>Lane Detection Enhancements</a:t>
            </a:r>
            <a:br>
              <a:rPr lang="en-US" b="1" i="0" dirty="0">
                <a:solidFill>
                  <a:schemeClr val="bg2">
                    <a:lumMod val="50000"/>
                  </a:schemeClr>
                </a:solidFill>
                <a:effectLst/>
                <a:latin typeface="-apple-system"/>
              </a:rPr>
            </a:br>
            <a:endParaRPr lang="en-US" dirty="0">
              <a:solidFill>
                <a:schemeClr val="bg2">
                  <a:lumMod val="50000"/>
                </a:schemeClr>
              </a:solidFill>
            </a:endParaRPr>
          </a:p>
        </p:txBody>
      </p:sp>
      <p:sp>
        <p:nvSpPr>
          <p:cNvPr id="3" name="Content Placeholder 2">
            <a:extLst>
              <a:ext uri="{FF2B5EF4-FFF2-40B4-BE49-F238E27FC236}">
                <a16:creationId xmlns:a16="http://schemas.microsoft.com/office/drawing/2014/main" id="{86DBDA91-76C9-58C2-F305-2136A5D7C14B}"/>
              </a:ext>
            </a:extLst>
          </p:cNvPr>
          <p:cNvSpPr>
            <a:spLocks noGrp="1"/>
          </p:cNvSpPr>
          <p:nvPr>
            <p:ph sz="half" idx="1"/>
          </p:nvPr>
        </p:nvSpPr>
        <p:spPr>
          <a:xfrm>
            <a:off x="1764146" y="694419"/>
            <a:ext cx="4603221" cy="3777622"/>
          </a:xfrm>
        </p:spPr>
        <p:txBody>
          <a:bodyPr/>
          <a:lstStyle/>
          <a:p>
            <a:r>
              <a:rPr lang="en-US" b="1" i="0" dirty="0">
                <a:solidFill>
                  <a:srgbClr val="15803D"/>
                </a:solidFill>
                <a:effectLst/>
                <a:latin typeface="Times New Roman" panose="02020603050405020304" pitchFamily="18" charset="0"/>
                <a:cs typeface="Times New Roman" panose="02020603050405020304" pitchFamily="18" charset="0"/>
              </a:rPr>
              <a:t>Original Implementation</a:t>
            </a:r>
          </a:p>
          <a:p>
            <a:endParaRPr lang="en-US" dirty="0"/>
          </a:p>
        </p:txBody>
      </p:sp>
      <p:sp>
        <p:nvSpPr>
          <p:cNvPr id="4" name="Content Placeholder 3">
            <a:extLst>
              <a:ext uri="{FF2B5EF4-FFF2-40B4-BE49-F238E27FC236}">
                <a16:creationId xmlns:a16="http://schemas.microsoft.com/office/drawing/2014/main" id="{7624A174-4498-F7A2-8EA4-1489CD68B78A}"/>
              </a:ext>
            </a:extLst>
          </p:cNvPr>
          <p:cNvSpPr>
            <a:spLocks noGrp="1"/>
          </p:cNvSpPr>
          <p:nvPr>
            <p:ph sz="half" idx="2"/>
          </p:nvPr>
        </p:nvSpPr>
        <p:spPr>
          <a:xfrm>
            <a:off x="5996541" y="694419"/>
            <a:ext cx="4313864" cy="3777622"/>
          </a:xfrm>
        </p:spPr>
        <p:txBody>
          <a:bodyPr/>
          <a:lstStyle/>
          <a:p>
            <a:r>
              <a:rPr lang="en-US" b="1" i="0" dirty="0">
                <a:solidFill>
                  <a:srgbClr val="15803D"/>
                </a:solidFill>
                <a:effectLst/>
                <a:latin typeface="Times New Roman" panose="02020603050405020304" pitchFamily="18" charset="0"/>
                <a:cs typeface="Times New Roman" panose="02020603050405020304" pitchFamily="18" charset="0"/>
              </a:rPr>
              <a:t>Our Enhanced Version</a:t>
            </a:r>
          </a:p>
          <a:p>
            <a:endParaRPr lang="en-US" dirty="0"/>
          </a:p>
        </p:txBody>
      </p:sp>
      <p:sp>
        <p:nvSpPr>
          <p:cNvPr id="5" name="Slide Number Placeholder 4">
            <a:extLst>
              <a:ext uri="{FF2B5EF4-FFF2-40B4-BE49-F238E27FC236}">
                <a16:creationId xmlns:a16="http://schemas.microsoft.com/office/drawing/2014/main" id="{3378C9C4-D02A-4B17-BA49-D7BFB1AC959D}"/>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
        <p:nvSpPr>
          <p:cNvPr id="6" name="Rectangle: Rounded Corners 5">
            <a:extLst>
              <a:ext uri="{FF2B5EF4-FFF2-40B4-BE49-F238E27FC236}">
                <a16:creationId xmlns:a16="http://schemas.microsoft.com/office/drawing/2014/main" id="{F437ED91-EC51-3876-2522-13C8466BA87E}"/>
              </a:ext>
            </a:extLst>
          </p:cNvPr>
          <p:cNvSpPr/>
          <p:nvPr/>
        </p:nvSpPr>
        <p:spPr>
          <a:xfrm>
            <a:off x="1784375" y="1258848"/>
            <a:ext cx="3639128" cy="1852546"/>
          </a:xfrm>
          <a:prstGeom prst="roundRect">
            <a:avLst/>
          </a:prstGeom>
          <a:blipFill>
            <a:blip r:embed="rId2">
              <a:alphaModFix amt="20000"/>
            </a:blip>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b="0" i="0" dirty="0">
                <a:solidFill>
                  <a:schemeClr val="tx1"/>
                </a:solidFill>
                <a:effectLst/>
                <a:latin typeface="Times New Roman" panose="02020603050405020304" pitchFamily="18" charset="0"/>
                <a:cs typeface="Times New Roman" panose="02020603050405020304" pitchFamily="18" charset="0"/>
              </a:rPr>
              <a:t># Original </a:t>
            </a:r>
            <a:r>
              <a:rPr lang="en-US" sz="1400" b="0" i="0" dirty="0" err="1">
                <a:solidFill>
                  <a:schemeClr val="tx1"/>
                </a:solidFill>
                <a:effectLst/>
                <a:latin typeface="Times New Roman" panose="02020603050405020304" pitchFamily="18" charset="0"/>
                <a:cs typeface="Times New Roman" panose="02020603050405020304" pitchFamily="18" charset="0"/>
              </a:rPr>
              <a:t>culane_row_anchor</a:t>
            </a:r>
            <a:r>
              <a:rPr lang="en-US" sz="1400" b="0" i="0" dirty="0">
                <a:solidFill>
                  <a:schemeClr val="tx1"/>
                </a:solidFill>
                <a:effectLst/>
                <a:latin typeface="Times New Roman" panose="02020603050405020304" pitchFamily="18" charset="0"/>
                <a:cs typeface="Times New Roman" panose="02020603050405020304" pitchFamily="18" charset="0"/>
              </a:rPr>
              <a:t> (18 points) </a:t>
            </a:r>
            <a:r>
              <a:rPr lang="en-US" sz="1400" b="0" i="0" dirty="0" err="1">
                <a:solidFill>
                  <a:schemeClr val="tx1"/>
                </a:solidFill>
                <a:effectLst/>
                <a:latin typeface="Times New Roman" panose="02020603050405020304" pitchFamily="18" charset="0"/>
                <a:cs typeface="Times New Roman" panose="02020603050405020304" pitchFamily="18" charset="0"/>
              </a:rPr>
              <a:t>culane_row_anchor</a:t>
            </a:r>
            <a:r>
              <a:rPr lang="en-US" sz="1400" b="0" i="0" dirty="0">
                <a:solidFill>
                  <a:schemeClr val="tx1"/>
                </a:solidFill>
                <a:effectLst/>
                <a:latin typeface="Times New Roman" panose="02020603050405020304" pitchFamily="18" charset="0"/>
                <a:cs typeface="Times New Roman" panose="02020603050405020304" pitchFamily="18" charset="0"/>
              </a:rPr>
              <a:t> = [ 121, 131, 141, 150, 160, 170, 180, 189, 199, 209, 219, 228, 238, 248, 258, 267, 277, 287 </a:t>
            </a:r>
          </a:p>
          <a:p>
            <a:pPr algn="just"/>
            <a:r>
              <a:rPr lang="en-US" sz="1400" b="0" i="0" dirty="0">
                <a:solidFill>
                  <a:schemeClr val="tx1"/>
                </a:solidFill>
                <a:effectLst/>
                <a:latin typeface="Times New Roman" panose="02020603050405020304" pitchFamily="18" charset="0"/>
                <a:cs typeface="Times New Roman" panose="02020603050405020304" pitchFamily="18" charset="0"/>
              </a:rPr>
              <a:t>]</a:t>
            </a:r>
          </a:p>
          <a:p>
            <a:pPr algn="just"/>
            <a:r>
              <a:rPr lang="en-US" sz="1400" b="0" i="0" dirty="0">
                <a:solidFill>
                  <a:schemeClr val="tx1"/>
                </a:solidFill>
                <a:effectLst/>
                <a:latin typeface="Times New Roman" panose="02020603050405020304" pitchFamily="18" charset="0"/>
                <a:cs typeface="Times New Roman" panose="02020603050405020304" pitchFamily="18" charset="0"/>
              </a:rPr>
              <a:t> </a:t>
            </a:r>
          </a:p>
          <a:p>
            <a:pPr algn="just"/>
            <a:r>
              <a:rPr lang="en-US" sz="1400" b="0" i="0" dirty="0">
                <a:solidFill>
                  <a:schemeClr val="tx1"/>
                </a:solidFill>
                <a:effectLst/>
                <a:latin typeface="Times New Roman" panose="02020603050405020304" pitchFamily="18" charset="0"/>
                <a:cs typeface="Times New Roman" panose="02020603050405020304" pitchFamily="18" charset="0"/>
              </a:rPr>
              <a:t># Original griding number </a:t>
            </a:r>
          </a:p>
          <a:p>
            <a:pPr algn="just"/>
            <a:r>
              <a:rPr lang="en-US" sz="1400" b="0" i="0" dirty="0" err="1">
                <a:solidFill>
                  <a:schemeClr val="tx1"/>
                </a:solidFill>
                <a:effectLst/>
                <a:latin typeface="Times New Roman" panose="02020603050405020304" pitchFamily="18" charset="0"/>
                <a:cs typeface="Times New Roman" panose="02020603050405020304" pitchFamily="18" charset="0"/>
              </a:rPr>
              <a:t>self.griding_num</a:t>
            </a:r>
            <a:r>
              <a:rPr lang="en-US" sz="1400" b="0" i="0" dirty="0">
                <a:solidFill>
                  <a:schemeClr val="tx1"/>
                </a:solidFill>
                <a:effectLst/>
                <a:latin typeface="Times New Roman" panose="02020603050405020304" pitchFamily="18" charset="0"/>
                <a:cs typeface="Times New Roman" panose="02020603050405020304" pitchFamily="18" charset="0"/>
              </a:rPr>
              <a:t> = 200</a:t>
            </a:r>
            <a:endParaRPr lang="en-US" sz="1400"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23906E8-C8B2-BF0D-EA12-467C400D23C6}"/>
              </a:ext>
            </a:extLst>
          </p:cNvPr>
          <p:cNvPicPr>
            <a:picLocks noChangeAspect="1"/>
          </p:cNvPicPr>
          <p:nvPr/>
        </p:nvPicPr>
        <p:blipFill>
          <a:blip r:embed="rId3"/>
          <a:stretch>
            <a:fillRect/>
          </a:stretch>
        </p:blipFill>
        <p:spPr>
          <a:xfrm>
            <a:off x="1881595" y="3419380"/>
            <a:ext cx="3141415" cy="914400"/>
          </a:xfrm>
          <a:prstGeom prst="rect">
            <a:avLst/>
          </a:prstGeom>
        </p:spPr>
      </p:pic>
      <p:sp>
        <p:nvSpPr>
          <p:cNvPr id="13" name="Rectangle: Rounded Corners 12">
            <a:extLst>
              <a:ext uri="{FF2B5EF4-FFF2-40B4-BE49-F238E27FC236}">
                <a16:creationId xmlns:a16="http://schemas.microsoft.com/office/drawing/2014/main" id="{3E04AD55-2195-2AF2-BE32-F861E338FFF5}"/>
              </a:ext>
            </a:extLst>
          </p:cNvPr>
          <p:cNvSpPr/>
          <p:nvPr/>
        </p:nvSpPr>
        <p:spPr>
          <a:xfrm>
            <a:off x="6165958" y="1152907"/>
            <a:ext cx="3639128" cy="2153035"/>
          </a:xfrm>
          <a:prstGeom prst="roundRect">
            <a:avLst/>
          </a:prstGeom>
          <a:blipFill>
            <a:blip r:embed="rId2">
              <a:alphaModFix amt="20000"/>
            </a:blip>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sz="1400" b="0" i="0" dirty="0">
              <a:solidFill>
                <a:schemeClr val="tx1"/>
              </a:solidFill>
              <a:effectLst/>
              <a:latin typeface="Times New Roman" panose="02020603050405020304" pitchFamily="18" charset="0"/>
              <a:cs typeface="Times New Roman" panose="02020603050405020304" pitchFamily="18" charset="0"/>
            </a:endParaRPr>
          </a:p>
          <a:p>
            <a:pPr algn="just"/>
            <a:r>
              <a:rPr lang="en-US" sz="1400" b="0" i="0" dirty="0">
                <a:solidFill>
                  <a:schemeClr val="tx1"/>
                </a:solidFill>
                <a:effectLst/>
                <a:latin typeface="Times New Roman" panose="02020603050405020304" pitchFamily="18" charset="0"/>
                <a:cs typeface="Times New Roman" panose="02020603050405020304" pitchFamily="18" charset="0"/>
              </a:rPr>
              <a:t># Enhanced </a:t>
            </a:r>
            <a:r>
              <a:rPr lang="en-US" sz="1400" b="0" i="0" dirty="0" err="1">
                <a:solidFill>
                  <a:schemeClr val="tx1"/>
                </a:solidFill>
                <a:effectLst/>
                <a:latin typeface="Times New Roman" panose="02020603050405020304" pitchFamily="18" charset="0"/>
                <a:cs typeface="Times New Roman" panose="02020603050405020304" pitchFamily="18" charset="0"/>
              </a:rPr>
              <a:t>culane_row_anchor</a:t>
            </a:r>
            <a:r>
              <a:rPr lang="en-US" sz="1400" b="0" i="0" dirty="0">
                <a:solidFill>
                  <a:schemeClr val="tx1"/>
                </a:solidFill>
                <a:effectLst/>
                <a:latin typeface="Times New Roman" panose="02020603050405020304" pitchFamily="18" charset="0"/>
                <a:cs typeface="Times New Roman" panose="02020603050405020304" pitchFamily="18" charset="0"/>
              </a:rPr>
              <a:t> (39 points)</a:t>
            </a:r>
          </a:p>
          <a:p>
            <a:pPr algn="just"/>
            <a:r>
              <a:rPr lang="en-US" sz="1400" b="0" i="0" dirty="0" err="1">
                <a:solidFill>
                  <a:schemeClr val="tx1"/>
                </a:solidFill>
                <a:effectLst/>
                <a:latin typeface="Times New Roman" panose="02020603050405020304" pitchFamily="18" charset="0"/>
                <a:cs typeface="Times New Roman" panose="02020603050405020304" pitchFamily="18" charset="0"/>
              </a:rPr>
              <a:t>culane_row_anchor</a:t>
            </a:r>
            <a:r>
              <a:rPr lang="en-US" sz="1400" b="0" i="0" dirty="0">
                <a:solidFill>
                  <a:schemeClr val="tx1"/>
                </a:solidFill>
                <a:effectLst/>
                <a:latin typeface="Times New Roman" panose="02020603050405020304" pitchFamily="18" charset="0"/>
                <a:cs typeface="Times New Roman" panose="02020603050405020304" pitchFamily="18" charset="0"/>
              </a:rPr>
              <a:t> = [</a:t>
            </a:r>
          </a:p>
          <a:p>
            <a:pPr algn="just"/>
            <a:r>
              <a:rPr lang="en-US" sz="1400" b="0" i="0" dirty="0">
                <a:solidFill>
                  <a:schemeClr val="tx1"/>
                </a:solidFill>
                <a:effectLst/>
                <a:latin typeface="Times New Roman" panose="02020603050405020304" pitchFamily="18" charset="0"/>
                <a:cs typeface="Times New Roman" panose="02020603050405020304" pitchFamily="18" charset="0"/>
              </a:rPr>
              <a:t>  100, 105, 110, 115, 120, 125, 130, 135, </a:t>
            </a:r>
          </a:p>
          <a:p>
            <a:pPr algn="just"/>
            <a:r>
              <a:rPr lang="en-US" sz="1400" b="0" i="0" dirty="0">
                <a:solidFill>
                  <a:schemeClr val="tx1"/>
                </a:solidFill>
                <a:effectLst/>
                <a:latin typeface="Times New Roman" panose="02020603050405020304" pitchFamily="18" charset="0"/>
                <a:cs typeface="Times New Roman" panose="02020603050405020304" pitchFamily="18" charset="0"/>
              </a:rPr>
              <a:t>  140, 145, 150, 155, 160, 165, 170, 175, </a:t>
            </a:r>
          </a:p>
          <a:p>
            <a:pPr algn="just"/>
            <a:r>
              <a:rPr lang="en-US" sz="1400" b="0" i="0" dirty="0">
                <a:solidFill>
                  <a:schemeClr val="tx1"/>
                </a:solidFill>
                <a:effectLst/>
                <a:latin typeface="Times New Roman" panose="02020603050405020304" pitchFamily="18" charset="0"/>
                <a:cs typeface="Times New Roman" panose="02020603050405020304" pitchFamily="18" charset="0"/>
              </a:rPr>
              <a:t>  180, 185, 190, 195, 200, 205, 210, 215, </a:t>
            </a:r>
          </a:p>
          <a:p>
            <a:pPr algn="just"/>
            <a:r>
              <a:rPr lang="en-US" sz="1400" b="0" i="0" dirty="0">
                <a:solidFill>
                  <a:schemeClr val="tx1"/>
                </a:solidFill>
                <a:effectLst/>
                <a:latin typeface="Times New Roman" panose="02020603050405020304" pitchFamily="18" charset="0"/>
                <a:cs typeface="Times New Roman" panose="02020603050405020304" pitchFamily="18" charset="0"/>
              </a:rPr>
              <a:t>  220, 225, 230, 235, 240, 245, 250, 255, </a:t>
            </a:r>
          </a:p>
          <a:p>
            <a:pPr algn="just"/>
            <a:r>
              <a:rPr lang="en-US" sz="1400" b="0" i="0" dirty="0">
                <a:solidFill>
                  <a:schemeClr val="tx1"/>
                </a:solidFill>
                <a:effectLst/>
                <a:latin typeface="Times New Roman" panose="02020603050405020304" pitchFamily="18" charset="0"/>
                <a:cs typeface="Times New Roman" panose="02020603050405020304" pitchFamily="18" charset="0"/>
              </a:rPr>
              <a:t>  260, 265, 270, 275, 280, 285, 287</a:t>
            </a:r>
          </a:p>
          <a:p>
            <a:pPr algn="just"/>
            <a:r>
              <a:rPr lang="en-US" sz="1400" b="0" i="0" dirty="0">
                <a:solidFill>
                  <a:schemeClr val="tx1"/>
                </a:solidFill>
                <a:effectLst/>
                <a:latin typeface="Times New Roman" panose="02020603050405020304" pitchFamily="18" charset="0"/>
                <a:cs typeface="Times New Roman" panose="02020603050405020304" pitchFamily="18" charset="0"/>
              </a:rPr>
              <a:t>]</a:t>
            </a:r>
          </a:p>
          <a:p>
            <a:pPr algn="just"/>
            <a:r>
              <a:rPr lang="en-US" sz="1400" b="0" i="0" dirty="0">
                <a:solidFill>
                  <a:schemeClr val="tx1"/>
                </a:solidFill>
                <a:effectLst/>
                <a:latin typeface="Times New Roman" panose="02020603050405020304" pitchFamily="18" charset="0"/>
                <a:cs typeface="Times New Roman" panose="02020603050405020304" pitchFamily="18" charset="0"/>
              </a:rPr>
              <a:t># Enhanced griding number</a:t>
            </a:r>
          </a:p>
          <a:p>
            <a:pPr algn="just"/>
            <a:r>
              <a:rPr lang="en-US" sz="1400" b="0" i="0" dirty="0" err="1">
                <a:solidFill>
                  <a:schemeClr val="tx1"/>
                </a:solidFill>
                <a:effectLst/>
                <a:latin typeface="Times New Roman" panose="02020603050405020304" pitchFamily="18" charset="0"/>
                <a:cs typeface="Times New Roman" panose="02020603050405020304" pitchFamily="18" charset="0"/>
              </a:rPr>
              <a:t>self.griding_num</a:t>
            </a:r>
            <a:r>
              <a:rPr lang="en-US" sz="1400" b="0" i="0" dirty="0">
                <a:solidFill>
                  <a:schemeClr val="tx1"/>
                </a:solidFill>
                <a:effectLst/>
                <a:latin typeface="Times New Roman" panose="02020603050405020304" pitchFamily="18" charset="0"/>
                <a:cs typeface="Times New Roman" panose="02020603050405020304" pitchFamily="18" charset="0"/>
              </a:rPr>
              <a:t> = 400</a:t>
            </a:r>
          </a:p>
          <a:p>
            <a:pPr algn="just"/>
            <a:endParaRPr lang="en-US" sz="1400" dirty="0">
              <a:solidFill>
                <a:schemeClr val="tx1"/>
              </a:solidFill>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9133CC25-DD71-9368-760A-5AE0D0B1349E}"/>
              </a:ext>
            </a:extLst>
          </p:cNvPr>
          <p:cNvPicPr>
            <a:picLocks noChangeAspect="1"/>
          </p:cNvPicPr>
          <p:nvPr/>
        </p:nvPicPr>
        <p:blipFill>
          <a:blip r:embed="rId4"/>
          <a:stretch>
            <a:fillRect/>
          </a:stretch>
        </p:blipFill>
        <p:spPr>
          <a:xfrm>
            <a:off x="6294697" y="3403216"/>
            <a:ext cx="3476287" cy="971550"/>
          </a:xfrm>
          <a:prstGeom prst="rect">
            <a:avLst/>
          </a:prstGeom>
        </p:spPr>
      </p:pic>
      <p:sp>
        <p:nvSpPr>
          <p:cNvPr id="16" name="Rectangle: Rounded Corners 15">
            <a:extLst>
              <a:ext uri="{FF2B5EF4-FFF2-40B4-BE49-F238E27FC236}">
                <a16:creationId xmlns:a16="http://schemas.microsoft.com/office/drawing/2014/main" id="{E02AA255-742B-49F4-4DD1-F9D25E519ABA}"/>
              </a:ext>
            </a:extLst>
          </p:cNvPr>
          <p:cNvSpPr/>
          <p:nvPr/>
        </p:nvSpPr>
        <p:spPr>
          <a:xfrm>
            <a:off x="1557048" y="4502334"/>
            <a:ext cx="10132291" cy="2193636"/>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6496F7C9-7CC0-2FF6-2433-4EDEFAFFE538}"/>
              </a:ext>
            </a:extLst>
          </p:cNvPr>
          <p:cNvSpPr txBox="1"/>
          <p:nvPr/>
        </p:nvSpPr>
        <p:spPr>
          <a:xfrm>
            <a:off x="1681017" y="4484464"/>
            <a:ext cx="2142836"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Key Improvements</a:t>
            </a:r>
          </a:p>
        </p:txBody>
      </p:sp>
      <p:sp>
        <p:nvSpPr>
          <p:cNvPr id="18" name="Rectangle: Rounded Corners 17">
            <a:extLst>
              <a:ext uri="{FF2B5EF4-FFF2-40B4-BE49-F238E27FC236}">
                <a16:creationId xmlns:a16="http://schemas.microsoft.com/office/drawing/2014/main" id="{832C5487-9728-924F-79EA-954BE4DC903C}"/>
              </a:ext>
            </a:extLst>
          </p:cNvPr>
          <p:cNvSpPr/>
          <p:nvPr/>
        </p:nvSpPr>
        <p:spPr>
          <a:xfrm>
            <a:off x="1784375" y="4956605"/>
            <a:ext cx="4603221" cy="1285094"/>
          </a:xfrm>
          <a:prstGeom prst="round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2700000" scaled="1"/>
            <a:tileRect/>
          </a:gra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spcAft>
                <a:spcPts val="600"/>
              </a:spcAft>
              <a:buNone/>
            </a:pPr>
            <a:endParaRPr lang="en-US" b="1" i="0" dirty="0">
              <a:solidFill>
                <a:schemeClr val="tx1"/>
              </a:solidFill>
              <a:effectLst/>
              <a:latin typeface="Times New Roman" panose="02020603050405020304" pitchFamily="18" charset="0"/>
              <a:cs typeface="Times New Roman" panose="02020603050405020304" pitchFamily="18" charset="0"/>
            </a:endParaRPr>
          </a:p>
          <a:p>
            <a:pPr algn="l">
              <a:spcAft>
                <a:spcPts val="600"/>
              </a:spcAft>
              <a:buNone/>
            </a:pPr>
            <a:r>
              <a:rPr lang="en-US" b="1" i="0" dirty="0">
                <a:solidFill>
                  <a:schemeClr val="tx1"/>
                </a:solidFill>
                <a:effectLst/>
                <a:latin typeface="Times New Roman" panose="02020603050405020304" pitchFamily="18" charset="0"/>
                <a:cs typeface="Times New Roman" panose="02020603050405020304" pitchFamily="18" charset="0"/>
              </a:rPr>
              <a:t>More Row Anchors</a:t>
            </a:r>
          </a:p>
          <a:p>
            <a:pPr algn="just"/>
            <a:r>
              <a:rPr lang="en-US" sz="1400" b="0" i="0" dirty="0">
                <a:solidFill>
                  <a:schemeClr val="tx1"/>
                </a:solidFill>
                <a:effectLst/>
                <a:latin typeface="Times New Roman" panose="02020603050405020304" pitchFamily="18" charset="0"/>
                <a:cs typeface="Times New Roman" panose="02020603050405020304" pitchFamily="18" charset="0"/>
              </a:rPr>
              <a:t>Increased from 18 to 39 points for finer vertical resolution, enabling better detection of curved lanes and complex road geometries.</a:t>
            </a:r>
          </a:p>
          <a:p>
            <a:pPr algn="ctr"/>
            <a:endParaRPr lang="en-US" dirty="0"/>
          </a:p>
        </p:txBody>
      </p:sp>
      <p:sp>
        <p:nvSpPr>
          <p:cNvPr id="19" name="Rectangle: Rounded Corners 18">
            <a:extLst>
              <a:ext uri="{FF2B5EF4-FFF2-40B4-BE49-F238E27FC236}">
                <a16:creationId xmlns:a16="http://schemas.microsoft.com/office/drawing/2014/main" id="{9B1ABBFB-7C24-5BD6-0100-14149DE08B6C}"/>
              </a:ext>
            </a:extLst>
          </p:cNvPr>
          <p:cNvSpPr/>
          <p:nvPr/>
        </p:nvSpPr>
        <p:spPr>
          <a:xfrm>
            <a:off x="6736857" y="4956605"/>
            <a:ext cx="4603221" cy="1285094"/>
          </a:xfrm>
          <a:prstGeom prst="round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2700000" scaled="1"/>
            <a:tileRect/>
          </a:gra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spcAft>
                <a:spcPts val="600"/>
              </a:spcAft>
              <a:buNone/>
            </a:pPr>
            <a:endParaRPr lang="en-US" b="1" i="0" dirty="0">
              <a:solidFill>
                <a:schemeClr val="tx1"/>
              </a:solidFill>
              <a:effectLst/>
              <a:latin typeface="Times New Roman" panose="02020603050405020304" pitchFamily="18" charset="0"/>
              <a:cs typeface="Times New Roman" panose="02020603050405020304" pitchFamily="18" charset="0"/>
            </a:endParaRPr>
          </a:p>
          <a:p>
            <a:pPr algn="l">
              <a:spcAft>
                <a:spcPts val="600"/>
              </a:spcAft>
              <a:buNone/>
            </a:pPr>
            <a:r>
              <a:rPr lang="en-US" b="1" i="0" dirty="0">
                <a:solidFill>
                  <a:schemeClr val="tx1"/>
                </a:solidFill>
                <a:effectLst/>
                <a:latin typeface="Times New Roman" panose="02020603050405020304" pitchFamily="18" charset="0"/>
                <a:cs typeface="Times New Roman" panose="02020603050405020304" pitchFamily="18" charset="0"/>
              </a:rPr>
              <a:t>Higher Griding Number</a:t>
            </a:r>
          </a:p>
          <a:p>
            <a:pPr algn="just"/>
            <a:r>
              <a:rPr lang="en-US" sz="1400" b="0" i="0" dirty="0">
                <a:solidFill>
                  <a:schemeClr val="tx1"/>
                </a:solidFill>
                <a:effectLst/>
                <a:latin typeface="Times New Roman" panose="02020603050405020304" pitchFamily="18" charset="0"/>
                <a:cs typeface="Times New Roman" panose="02020603050405020304" pitchFamily="18" charset="0"/>
              </a:rPr>
              <a:t>Doubled from 200 to 400 for more horizontal precision, resulting in smoother lane detection and more accurate lane positioning.</a:t>
            </a:r>
          </a:p>
          <a:p>
            <a:pPr algn="ctr"/>
            <a:endParaRPr lang="en-US" dirty="0"/>
          </a:p>
        </p:txBody>
      </p:sp>
    </p:spTree>
    <p:extLst>
      <p:ext uri="{BB962C8B-B14F-4D97-AF65-F5344CB8AC3E}">
        <p14:creationId xmlns:p14="http://schemas.microsoft.com/office/powerpoint/2010/main" val="28639711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CDFA6-D9DC-91A2-47C4-A0D8D74DAD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EC01F0-AEB4-F2DD-5644-DF1BE57AD956}"/>
              </a:ext>
            </a:extLst>
          </p:cNvPr>
          <p:cNvSpPr>
            <a:spLocks noGrp="1"/>
          </p:cNvSpPr>
          <p:nvPr>
            <p:ph type="title"/>
          </p:nvPr>
        </p:nvSpPr>
        <p:spPr>
          <a:xfrm>
            <a:off x="2592924" y="97634"/>
            <a:ext cx="8911687" cy="622799"/>
          </a:xfrm>
        </p:spPr>
        <p:txBody>
          <a:bodyPr>
            <a:normAutofit fontScale="90000"/>
          </a:bodyPr>
          <a:lstStyle/>
          <a:p>
            <a:r>
              <a:rPr lang="en-US" b="1" i="0" dirty="0">
                <a:solidFill>
                  <a:schemeClr val="accent1"/>
                </a:solidFill>
                <a:effectLst/>
                <a:latin typeface="Times New Roman" panose="02020603050405020304" pitchFamily="18" charset="0"/>
                <a:cs typeface="Times New Roman" panose="02020603050405020304" pitchFamily="18" charset="0"/>
              </a:rPr>
              <a:t>Object Detection &amp; Tracking</a:t>
            </a:r>
            <a:br>
              <a:rPr lang="en-US" b="1" i="0" dirty="0">
                <a:solidFill>
                  <a:srgbClr val="2563EB"/>
                </a:solidFill>
                <a:effectLst/>
                <a:latin typeface="-apple-system"/>
              </a:rPr>
            </a:br>
            <a:br>
              <a:rPr lang="en-US" b="1" i="0" dirty="0">
                <a:solidFill>
                  <a:schemeClr val="bg2">
                    <a:lumMod val="50000"/>
                  </a:schemeClr>
                </a:solidFill>
                <a:effectLst/>
                <a:latin typeface="-apple-system"/>
              </a:rPr>
            </a:br>
            <a:endParaRPr lang="en-US" dirty="0">
              <a:solidFill>
                <a:schemeClr val="bg2">
                  <a:lumMod val="50000"/>
                </a:schemeClr>
              </a:solidFill>
            </a:endParaRPr>
          </a:p>
        </p:txBody>
      </p:sp>
      <p:sp>
        <p:nvSpPr>
          <p:cNvPr id="3" name="Content Placeholder 2">
            <a:extLst>
              <a:ext uri="{FF2B5EF4-FFF2-40B4-BE49-F238E27FC236}">
                <a16:creationId xmlns:a16="http://schemas.microsoft.com/office/drawing/2014/main" id="{E4836111-F079-A8AE-83D5-91318A44EA83}"/>
              </a:ext>
            </a:extLst>
          </p:cNvPr>
          <p:cNvSpPr>
            <a:spLocks noGrp="1"/>
          </p:cNvSpPr>
          <p:nvPr>
            <p:ph sz="half" idx="1"/>
          </p:nvPr>
        </p:nvSpPr>
        <p:spPr>
          <a:xfrm>
            <a:off x="1764146" y="694419"/>
            <a:ext cx="4603221" cy="3777622"/>
          </a:xfrm>
        </p:spPr>
        <p:txBody>
          <a:bodyPr/>
          <a:lstStyle/>
          <a:p>
            <a:pPr algn="l">
              <a:spcAft>
                <a:spcPts val="1200"/>
              </a:spcAft>
            </a:pPr>
            <a:r>
              <a:rPr lang="en-US" b="1" i="0" dirty="0">
                <a:solidFill>
                  <a:schemeClr val="tx1"/>
                </a:solidFill>
                <a:effectLst/>
                <a:latin typeface="Times New Roman" panose="02020603050405020304" pitchFamily="18" charset="0"/>
                <a:cs typeface="Times New Roman" panose="02020603050405020304" pitchFamily="18" charset="0"/>
              </a:rPr>
              <a:t>YOLOv11 Implementation</a:t>
            </a:r>
          </a:p>
          <a:p>
            <a:endParaRPr lang="en-US" dirty="0"/>
          </a:p>
        </p:txBody>
      </p:sp>
      <p:sp>
        <p:nvSpPr>
          <p:cNvPr id="5" name="Slide Number Placeholder 4">
            <a:extLst>
              <a:ext uri="{FF2B5EF4-FFF2-40B4-BE49-F238E27FC236}">
                <a16:creationId xmlns:a16="http://schemas.microsoft.com/office/drawing/2014/main" id="{41B8F2FC-85BE-9649-D865-A53F44AE8034}"/>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
        <p:nvSpPr>
          <p:cNvPr id="6" name="Rectangle: Rounded Corners 5">
            <a:extLst>
              <a:ext uri="{FF2B5EF4-FFF2-40B4-BE49-F238E27FC236}">
                <a16:creationId xmlns:a16="http://schemas.microsoft.com/office/drawing/2014/main" id="{15AE4B3D-DCC4-EF4F-D4BA-C3F760B6CCE5}"/>
              </a:ext>
            </a:extLst>
          </p:cNvPr>
          <p:cNvSpPr/>
          <p:nvPr/>
        </p:nvSpPr>
        <p:spPr>
          <a:xfrm>
            <a:off x="1492826" y="603315"/>
            <a:ext cx="3930677" cy="5986022"/>
          </a:xfrm>
          <a:prstGeom prst="roundRect">
            <a:avLst/>
          </a:prstGeom>
          <a:blipFill>
            <a:blip r:embed="rId2">
              <a:alphaModFix amt="20000"/>
            </a:blip>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b="0" i="0" dirty="0">
                <a:solidFill>
                  <a:schemeClr val="tx1"/>
                </a:solidFill>
                <a:effectLst/>
                <a:latin typeface="Times New Roman" panose="02020603050405020304" pitchFamily="18" charset="0"/>
                <a:cs typeface="Times New Roman" panose="02020603050405020304" pitchFamily="18" charset="0"/>
              </a:rPr>
              <a:t># YOLOv11 detection with tracking</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results = </a:t>
            </a:r>
            <a:r>
              <a:rPr lang="en-US" sz="1200" b="0" i="0" dirty="0" err="1">
                <a:solidFill>
                  <a:schemeClr val="tx1"/>
                </a:solidFill>
                <a:effectLst/>
                <a:latin typeface="Times New Roman" panose="02020603050405020304" pitchFamily="18" charset="0"/>
                <a:cs typeface="Times New Roman" panose="02020603050405020304" pitchFamily="18" charset="0"/>
              </a:rPr>
              <a:t>yolo_model.track</a:t>
            </a:r>
            <a:r>
              <a:rPr lang="en-US" sz="1200" b="0" i="0" dirty="0">
                <a:solidFill>
                  <a:schemeClr val="tx1"/>
                </a:solidFill>
                <a:effectLst/>
                <a:latin typeface="Times New Roman" panose="02020603050405020304" pitchFamily="18" charset="0"/>
                <a:cs typeface="Times New Roman" panose="02020603050405020304" pitchFamily="18" charset="0"/>
              </a:rPr>
              <a:t>(</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frame,</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conf=0.5, </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 Detect these classes:</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classes=[0, 1, 2, 3, 5, 6],  # car, truck, bus, </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 person, motorcycle, bicycle</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persist=True,</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tracker="</a:t>
            </a:r>
            <a:r>
              <a:rPr lang="en-US" sz="1200" b="0" i="0" dirty="0" err="1">
                <a:solidFill>
                  <a:schemeClr val="tx1"/>
                </a:solidFill>
                <a:effectLst/>
                <a:latin typeface="Times New Roman" panose="02020603050405020304" pitchFamily="18" charset="0"/>
                <a:cs typeface="Times New Roman" panose="02020603050405020304" pitchFamily="18" charset="0"/>
              </a:rPr>
              <a:t>bytetrack.yaml</a:t>
            </a:r>
            <a:r>
              <a:rPr lang="en-US" sz="1200" b="0" i="0" dirty="0">
                <a:solidFill>
                  <a:schemeClr val="tx1"/>
                </a:solidFill>
                <a:effectLst/>
                <a:latin typeface="Times New Roman" panose="02020603050405020304" pitchFamily="18" charset="0"/>
                <a:cs typeface="Times New Roman" panose="02020603050405020304" pitchFamily="18" charset="0"/>
              </a:rPr>
              <a:t>"</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Process tracking info</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for box in results[0].boxes:</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 Get class ID and name</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dirty="0" err="1">
                <a:solidFill>
                  <a:schemeClr val="tx1"/>
                </a:solidFill>
                <a:effectLst/>
                <a:latin typeface="Times New Roman" panose="02020603050405020304" pitchFamily="18" charset="0"/>
                <a:cs typeface="Times New Roman" panose="02020603050405020304" pitchFamily="18" charset="0"/>
              </a:rPr>
              <a:t>cls_id</a:t>
            </a:r>
            <a:r>
              <a:rPr lang="en-US" sz="1200" b="0" i="0" dirty="0">
                <a:solidFill>
                  <a:schemeClr val="tx1"/>
                </a:solidFill>
                <a:effectLst/>
                <a:latin typeface="Times New Roman" panose="02020603050405020304" pitchFamily="18" charset="0"/>
                <a:cs typeface="Times New Roman" panose="02020603050405020304" pitchFamily="18" charset="0"/>
              </a:rPr>
              <a:t> = int(</a:t>
            </a:r>
            <a:r>
              <a:rPr lang="en-US" sz="1200" b="0" i="0" dirty="0" err="1">
                <a:solidFill>
                  <a:schemeClr val="tx1"/>
                </a:solidFill>
                <a:effectLst/>
                <a:latin typeface="Times New Roman" panose="02020603050405020304" pitchFamily="18" charset="0"/>
                <a:cs typeface="Times New Roman" panose="02020603050405020304" pitchFamily="18" charset="0"/>
              </a:rPr>
              <a:t>box.cls.item</a:t>
            </a:r>
            <a:r>
              <a:rPr lang="en-US" sz="1200" b="0" i="0" dirty="0">
                <a:solidFill>
                  <a:schemeClr val="tx1"/>
                </a:solidFill>
                <a:effectLst/>
                <a:latin typeface="Times New Roman" panose="02020603050405020304" pitchFamily="18" charset="0"/>
                <a:cs typeface="Times New Roman" panose="02020603050405020304" pitchFamily="18" charset="0"/>
              </a:rPr>
              <a:t>())</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dirty="0" err="1">
                <a:solidFill>
                  <a:schemeClr val="tx1"/>
                </a:solidFill>
                <a:effectLst/>
                <a:latin typeface="Times New Roman" panose="02020603050405020304" pitchFamily="18" charset="0"/>
                <a:cs typeface="Times New Roman" panose="02020603050405020304" pitchFamily="18" charset="0"/>
              </a:rPr>
              <a:t>class_name</a:t>
            </a:r>
            <a:r>
              <a:rPr lang="en-US" sz="1200" b="0" i="0" dirty="0">
                <a:solidFill>
                  <a:schemeClr val="tx1"/>
                </a:solidFill>
                <a:effectLst/>
                <a:latin typeface="Times New Roman" panose="02020603050405020304" pitchFamily="18" charset="0"/>
                <a:cs typeface="Times New Roman" panose="02020603050405020304" pitchFamily="18" charset="0"/>
              </a:rPr>
              <a:t> = </a:t>
            </a:r>
            <a:r>
              <a:rPr lang="en-US" sz="1200" b="0" i="0" dirty="0" err="1">
                <a:solidFill>
                  <a:schemeClr val="tx1"/>
                </a:solidFill>
                <a:effectLst/>
                <a:latin typeface="Times New Roman" panose="02020603050405020304" pitchFamily="18" charset="0"/>
                <a:cs typeface="Times New Roman" panose="02020603050405020304" pitchFamily="18" charset="0"/>
              </a:rPr>
              <a:t>class_names.get</a:t>
            </a:r>
            <a:r>
              <a:rPr lang="en-US" sz="1200" b="0" i="0" dirty="0">
                <a:solidFill>
                  <a:schemeClr val="tx1"/>
                </a:solidFill>
                <a:effectLst/>
                <a:latin typeface="Times New Roman" panose="02020603050405020304" pitchFamily="18" charset="0"/>
                <a:cs typeface="Times New Roman" panose="02020603050405020304" pitchFamily="18" charset="0"/>
              </a:rPr>
              <a:t>(</a:t>
            </a:r>
            <a:r>
              <a:rPr lang="en-US" sz="1200" b="0" i="0" dirty="0" err="1">
                <a:solidFill>
                  <a:schemeClr val="tx1"/>
                </a:solidFill>
                <a:effectLst/>
                <a:latin typeface="Times New Roman" panose="02020603050405020304" pitchFamily="18" charset="0"/>
                <a:cs typeface="Times New Roman" panose="02020603050405020304" pitchFamily="18" charset="0"/>
              </a:rPr>
              <a:t>cls_id</a:t>
            </a:r>
            <a:r>
              <a:rPr lang="en-US" sz="1200" b="0" i="0" dirty="0">
                <a:solidFill>
                  <a:schemeClr val="tx1"/>
                </a:solidFill>
                <a:effectLst/>
                <a:latin typeface="Times New Roman" panose="02020603050405020304" pitchFamily="18" charset="0"/>
                <a:cs typeface="Times New Roman" panose="02020603050405020304" pitchFamily="18" charset="0"/>
              </a:rPr>
              <a:t>, "unknown")</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 Process tracking info</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if box.id is not None:</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dirty="0" err="1">
                <a:solidFill>
                  <a:schemeClr val="tx1"/>
                </a:solidFill>
                <a:effectLst/>
                <a:latin typeface="Times New Roman" panose="02020603050405020304" pitchFamily="18" charset="0"/>
                <a:cs typeface="Times New Roman" panose="02020603050405020304" pitchFamily="18" charset="0"/>
              </a:rPr>
              <a:t>track_id</a:t>
            </a:r>
            <a:r>
              <a:rPr lang="en-US" sz="1200" b="0" i="0" dirty="0">
                <a:solidFill>
                  <a:schemeClr val="tx1"/>
                </a:solidFill>
                <a:effectLst/>
                <a:latin typeface="Times New Roman" panose="02020603050405020304" pitchFamily="18" charset="0"/>
                <a:cs typeface="Times New Roman" panose="02020603050405020304" pitchFamily="18" charset="0"/>
              </a:rPr>
              <a:t> = int(</a:t>
            </a:r>
            <a:r>
              <a:rPr lang="en-US" sz="1200" b="0" i="0" dirty="0" err="1">
                <a:solidFill>
                  <a:schemeClr val="tx1"/>
                </a:solidFill>
                <a:effectLst/>
                <a:latin typeface="Times New Roman" panose="02020603050405020304" pitchFamily="18" charset="0"/>
                <a:cs typeface="Times New Roman" panose="02020603050405020304" pitchFamily="18" charset="0"/>
              </a:rPr>
              <a:t>box.id.item</a:t>
            </a:r>
            <a:r>
              <a:rPr lang="en-US" sz="1200" b="0" i="0" dirty="0">
                <a:solidFill>
                  <a:schemeClr val="tx1"/>
                </a:solidFill>
                <a:effectLst/>
                <a:latin typeface="Times New Roman" panose="02020603050405020304" pitchFamily="18" charset="0"/>
                <a:cs typeface="Times New Roman" panose="02020603050405020304" pitchFamily="18" charset="0"/>
              </a:rPr>
              <a:t>())</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dirty="0" err="1">
                <a:solidFill>
                  <a:schemeClr val="tx1"/>
                </a:solidFill>
                <a:effectLst/>
                <a:latin typeface="Times New Roman" panose="02020603050405020304" pitchFamily="18" charset="0"/>
                <a:cs typeface="Times New Roman" panose="02020603050405020304" pitchFamily="18" charset="0"/>
              </a:rPr>
              <a:t>current_ids.add</a:t>
            </a:r>
            <a:r>
              <a:rPr lang="en-US" sz="1200" b="0" i="0" dirty="0">
                <a:solidFill>
                  <a:schemeClr val="tx1"/>
                </a:solidFill>
                <a:effectLst/>
                <a:latin typeface="Times New Roman" panose="02020603050405020304" pitchFamily="18" charset="0"/>
                <a:cs typeface="Times New Roman" panose="02020603050405020304" pitchFamily="18" charset="0"/>
              </a:rPr>
              <a:t>(</a:t>
            </a:r>
            <a:r>
              <a:rPr lang="en-US" sz="1200" b="0" i="0" dirty="0" err="1">
                <a:solidFill>
                  <a:schemeClr val="tx1"/>
                </a:solidFill>
                <a:effectLst/>
                <a:latin typeface="Times New Roman" panose="02020603050405020304" pitchFamily="18" charset="0"/>
                <a:cs typeface="Times New Roman" panose="02020603050405020304" pitchFamily="18" charset="0"/>
              </a:rPr>
              <a:t>track_id</a:t>
            </a:r>
            <a:r>
              <a:rPr lang="en-US" sz="1200" b="0" i="0" dirty="0">
                <a:solidFill>
                  <a:schemeClr val="tx1"/>
                </a:solidFill>
                <a:effectLst/>
                <a:latin typeface="Times New Roman" panose="02020603050405020304" pitchFamily="18" charset="0"/>
                <a:cs typeface="Times New Roman" panose="02020603050405020304" pitchFamily="18" charset="0"/>
              </a:rPr>
              <a:t>) </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 Get bounding box</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x1, y1, x2, y2 = map(int, </a:t>
            </a:r>
            <a:r>
              <a:rPr lang="en-US" sz="1200" b="0" i="0" dirty="0" err="1">
                <a:solidFill>
                  <a:schemeClr val="tx1"/>
                </a:solidFill>
                <a:effectLst/>
                <a:latin typeface="Times New Roman" panose="02020603050405020304" pitchFamily="18" charset="0"/>
                <a:cs typeface="Times New Roman" panose="02020603050405020304" pitchFamily="18" charset="0"/>
              </a:rPr>
              <a:t>box.xyxy</a:t>
            </a:r>
            <a:r>
              <a:rPr lang="en-US" sz="1200" b="0" i="0" dirty="0">
                <a:solidFill>
                  <a:schemeClr val="tx1"/>
                </a:solidFill>
                <a:effectLst/>
                <a:latin typeface="Times New Roman" panose="02020603050405020304" pitchFamily="18" charset="0"/>
                <a:cs typeface="Times New Roman" panose="02020603050405020304" pitchFamily="18" charset="0"/>
              </a:rPr>
              <a:t>[0].</a:t>
            </a:r>
            <a:r>
              <a:rPr lang="en-US" sz="1200" b="0" i="0" dirty="0" err="1">
                <a:solidFill>
                  <a:schemeClr val="tx1"/>
                </a:solidFill>
                <a:effectLst/>
                <a:latin typeface="Times New Roman" panose="02020603050405020304" pitchFamily="18" charset="0"/>
                <a:cs typeface="Times New Roman" panose="02020603050405020304" pitchFamily="18" charset="0"/>
              </a:rPr>
              <a:t>tolist</a:t>
            </a:r>
            <a:r>
              <a:rPr lang="en-US" sz="1200" b="0" i="0" dirty="0">
                <a:solidFill>
                  <a:schemeClr val="tx1"/>
                </a:solidFill>
                <a:effectLst/>
                <a:latin typeface="Times New Roman" panose="02020603050405020304" pitchFamily="18" charset="0"/>
                <a:cs typeface="Times New Roman" panose="02020603050405020304" pitchFamily="18" charset="0"/>
              </a:rPr>
              <a:t>())</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 Add centroid to trajectory history</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dirty="0" err="1">
                <a:solidFill>
                  <a:schemeClr val="tx1"/>
                </a:solidFill>
                <a:effectLst/>
                <a:latin typeface="Times New Roman" panose="02020603050405020304" pitchFamily="18" charset="0"/>
                <a:cs typeface="Times New Roman" panose="02020603050405020304" pitchFamily="18" charset="0"/>
              </a:rPr>
              <a:t>centroid_x</a:t>
            </a:r>
            <a:r>
              <a:rPr lang="en-US" sz="1200" b="0" i="0" dirty="0">
                <a:solidFill>
                  <a:schemeClr val="tx1"/>
                </a:solidFill>
                <a:effectLst/>
                <a:latin typeface="Times New Roman" panose="02020603050405020304" pitchFamily="18" charset="0"/>
                <a:cs typeface="Times New Roman" panose="02020603050405020304" pitchFamily="18" charset="0"/>
              </a:rPr>
              <a:t> = (x1 + x2) // 2</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dirty="0" err="1">
                <a:solidFill>
                  <a:schemeClr val="tx1"/>
                </a:solidFill>
                <a:effectLst/>
                <a:latin typeface="Times New Roman" panose="02020603050405020304" pitchFamily="18" charset="0"/>
                <a:cs typeface="Times New Roman" panose="02020603050405020304" pitchFamily="18" charset="0"/>
              </a:rPr>
              <a:t>centroid_y</a:t>
            </a:r>
            <a:r>
              <a:rPr lang="en-US" sz="1200" b="0" i="0" dirty="0">
                <a:solidFill>
                  <a:schemeClr val="tx1"/>
                </a:solidFill>
                <a:effectLst/>
                <a:latin typeface="Times New Roman" panose="02020603050405020304" pitchFamily="18" charset="0"/>
                <a:cs typeface="Times New Roman" panose="02020603050405020304" pitchFamily="18" charset="0"/>
              </a:rPr>
              <a:t> = (y1 + y2) // 2</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dirty="0" err="1">
                <a:solidFill>
                  <a:schemeClr val="tx1"/>
                </a:solidFill>
                <a:effectLst/>
                <a:latin typeface="Times New Roman" panose="02020603050405020304" pitchFamily="18" charset="0"/>
                <a:cs typeface="Times New Roman" panose="02020603050405020304" pitchFamily="18" charset="0"/>
              </a:rPr>
              <a:t>trajectory_history</a:t>
            </a:r>
            <a:r>
              <a:rPr lang="en-US" sz="1200" b="0" i="0" dirty="0">
                <a:solidFill>
                  <a:schemeClr val="tx1"/>
                </a:solidFill>
                <a:effectLst/>
                <a:latin typeface="Times New Roman" panose="02020603050405020304" pitchFamily="18" charset="0"/>
                <a:cs typeface="Times New Roman" panose="02020603050405020304" pitchFamily="18" charset="0"/>
              </a:rPr>
              <a:t>[</a:t>
            </a:r>
            <a:r>
              <a:rPr lang="en-US" sz="1200" b="0" i="0" dirty="0" err="1">
                <a:solidFill>
                  <a:schemeClr val="tx1"/>
                </a:solidFill>
                <a:effectLst/>
                <a:latin typeface="Times New Roman" panose="02020603050405020304" pitchFamily="18" charset="0"/>
                <a:cs typeface="Times New Roman" panose="02020603050405020304" pitchFamily="18" charset="0"/>
              </a:rPr>
              <a:t>track_id</a:t>
            </a:r>
            <a:r>
              <a:rPr lang="en-US" sz="1200" b="0" i="0" dirty="0">
                <a:solidFill>
                  <a:schemeClr val="tx1"/>
                </a:solidFill>
                <a:effectLst/>
                <a:latin typeface="Times New Roman" panose="02020603050405020304" pitchFamily="18" charset="0"/>
                <a:cs typeface="Times New Roman" panose="02020603050405020304" pitchFamily="18" charset="0"/>
              </a:rPr>
              <a:t>].append(</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dirty="0" err="1">
                <a:solidFill>
                  <a:schemeClr val="tx1"/>
                </a:solidFill>
                <a:effectLst/>
                <a:latin typeface="Times New Roman" panose="02020603050405020304" pitchFamily="18" charset="0"/>
                <a:cs typeface="Times New Roman" panose="02020603050405020304" pitchFamily="18" charset="0"/>
              </a:rPr>
              <a:t>centroid_x</a:t>
            </a:r>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dirty="0" err="1">
                <a:solidFill>
                  <a:schemeClr val="tx1"/>
                </a:solidFill>
                <a:effectLst/>
                <a:latin typeface="Times New Roman" panose="02020603050405020304" pitchFamily="18" charset="0"/>
                <a:cs typeface="Times New Roman" panose="02020603050405020304" pitchFamily="18" charset="0"/>
              </a:rPr>
              <a:t>centroid_y</a:t>
            </a:r>
            <a:r>
              <a:rPr lang="en-US" sz="1200" b="0" i="0" dirty="0">
                <a:solidFill>
                  <a:schemeClr val="tx1"/>
                </a:solidFill>
                <a:effectLst/>
                <a:latin typeface="Times New Roman" panose="02020603050405020304" pitchFamily="18" charset="0"/>
                <a:cs typeface="Times New Roman" panose="02020603050405020304" pitchFamily="18" charset="0"/>
              </a:rPr>
              <a:t>)</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B246070E-995C-7E21-1B75-E9E240656E38}"/>
              </a:ext>
            </a:extLst>
          </p:cNvPr>
          <p:cNvSpPr/>
          <p:nvPr/>
        </p:nvSpPr>
        <p:spPr>
          <a:xfrm>
            <a:off x="5694823" y="3671009"/>
            <a:ext cx="6173904" cy="2193636"/>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303A738-11C1-DAF0-5826-F031387044E5}"/>
              </a:ext>
            </a:extLst>
          </p:cNvPr>
          <p:cNvSpPr txBox="1"/>
          <p:nvPr/>
        </p:nvSpPr>
        <p:spPr>
          <a:xfrm>
            <a:off x="5884085" y="3645958"/>
            <a:ext cx="1509204" cy="369332"/>
          </a:xfrm>
          <a:prstGeom prst="rect">
            <a:avLst/>
          </a:prstGeom>
          <a:noFill/>
        </p:spPr>
        <p:txBody>
          <a:bodyPr wrap="square" rtlCol="0">
            <a:spAutoFit/>
          </a:bodyPr>
          <a:lstStyle/>
          <a:p>
            <a:r>
              <a:rPr lang="en-US"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Key Features</a:t>
            </a:r>
          </a:p>
        </p:txBody>
      </p:sp>
      <p:sp>
        <p:nvSpPr>
          <p:cNvPr id="18" name="Rectangle: Rounded Corners 17">
            <a:extLst>
              <a:ext uri="{FF2B5EF4-FFF2-40B4-BE49-F238E27FC236}">
                <a16:creationId xmlns:a16="http://schemas.microsoft.com/office/drawing/2014/main" id="{523444D3-9AFB-7C7C-A2D9-254FD28BEB7A}"/>
              </a:ext>
            </a:extLst>
          </p:cNvPr>
          <p:cNvSpPr/>
          <p:nvPr/>
        </p:nvSpPr>
        <p:spPr>
          <a:xfrm>
            <a:off x="5885659" y="4129092"/>
            <a:ext cx="2627397" cy="1070981"/>
          </a:xfrm>
          <a:prstGeom prst="round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2700000" scaled="1"/>
            <a:tileRect/>
          </a:gra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spcAft>
                <a:spcPts val="300"/>
              </a:spcAft>
              <a:buNone/>
            </a:pPr>
            <a:r>
              <a:rPr lang="en-US" b="1" i="0" dirty="0">
                <a:solidFill>
                  <a:schemeClr val="tx1"/>
                </a:solidFill>
                <a:effectLst/>
                <a:latin typeface="Times New Roman" panose="02020603050405020304" pitchFamily="18" charset="0"/>
                <a:cs typeface="Times New Roman" panose="02020603050405020304" pitchFamily="18" charset="0"/>
              </a:rPr>
              <a:t>Object Classes</a:t>
            </a:r>
          </a:p>
          <a:p>
            <a:pPr algn="l"/>
            <a:r>
              <a:rPr lang="en-US" sz="1400" b="0" i="0" dirty="0">
                <a:solidFill>
                  <a:schemeClr val="tx1"/>
                </a:solidFill>
                <a:effectLst/>
                <a:latin typeface="Times New Roman" panose="02020603050405020304" pitchFamily="18" charset="0"/>
                <a:cs typeface="Times New Roman" panose="02020603050405020304" pitchFamily="18" charset="0"/>
              </a:rPr>
              <a:t>Cars, trucks, buses, pedestrians, motorcycles, bicycles</a:t>
            </a:r>
          </a:p>
          <a:p>
            <a:pPr algn="ctr"/>
            <a:endParaRPr lang="en-US" dirty="0"/>
          </a:p>
        </p:txBody>
      </p:sp>
      <p:sp>
        <p:nvSpPr>
          <p:cNvPr id="19" name="Rectangle: Rounded Corners 18">
            <a:extLst>
              <a:ext uri="{FF2B5EF4-FFF2-40B4-BE49-F238E27FC236}">
                <a16:creationId xmlns:a16="http://schemas.microsoft.com/office/drawing/2014/main" id="{499A8D9E-8724-E26E-75B4-9DB2066AE9E6}"/>
              </a:ext>
            </a:extLst>
          </p:cNvPr>
          <p:cNvSpPr/>
          <p:nvPr/>
        </p:nvSpPr>
        <p:spPr>
          <a:xfrm>
            <a:off x="8781775" y="4129092"/>
            <a:ext cx="2484507" cy="1070981"/>
          </a:xfrm>
          <a:prstGeom prst="round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2700000" scaled="1"/>
            <a:tileRect/>
          </a:gra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spcAft>
                <a:spcPts val="300"/>
              </a:spcAft>
              <a:buNone/>
            </a:pPr>
            <a:r>
              <a:rPr lang="en-US" b="1" i="0" dirty="0">
                <a:solidFill>
                  <a:schemeClr val="tx1"/>
                </a:solidFill>
                <a:effectLst/>
                <a:latin typeface="Times New Roman" panose="02020603050405020304" pitchFamily="18" charset="0"/>
                <a:cs typeface="Times New Roman" panose="02020603050405020304" pitchFamily="18" charset="0"/>
              </a:rPr>
              <a:t>Tracking</a:t>
            </a:r>
          </a:p>
          <a:p>
            <a:pPr algn="l"/>
            <a:r>
              <a:rPr lang="en-US" sz="1400" b="0" i="0" dirty="0" err="1">
                <a:solidFill>
                  <a:schemeClr val="tx1"/>
                </a:solidFill>
                <a:effectLst/>
                <a:latin typeface="Times New Roman" panose="02020603050405020304" pitchFamily="18" charset="0"/>
                <a:cs typeface="Times New Roman" panose="02020603050405020304" pitchFamily="18" charset="0"/>
              </a:rPr>
              <a:t>ByteTrack</a:t>
            </a:r>
            <a:r>
              <a:rPr lang="en-US" sz="1400" b="0" i="0" dirty="0">
                <a:solidFill>
                  <a:schemeClr val="tx1"/>
                </a:solidFill>
                <a:effectLst/>
                <a:latin typeface="Times New Roman" panose="02020603050405020304" pitchFamily="18" charset="0"/>
                <a:cs typeface="Times New Roman" panose="02020603050405020304" pitchFamily="18" charset="0"/>
              </a:rPr>
              <a:t> for persistent object ID maintenance</a:t>
            </a:r>
          </a:p>
          <a:p>
            <a:pPr algn="ctr"/>
            <a:endParaRPr lang="en-US" dirty="0"/>
          </a:p>
        </p:txBody>
      </p:sp>
      <p:pic>
        <p:nvPicPr>
          <p:cNvPr id="9" name="Picture 8">
            <a:extLst>
              <a:ext uri="{FF2B5EF4-FFF2-40B4-BE49-F238E27FC236}">
                <a16:creationId xmlns:a16="http://schemas.microsoft.com/office/drawing/2014/main" id="{04CD99EA-45CB-D76A-EB93-F0ACA12A185A}"/>
              </a:ext>
            </a:extLst>
          </p:cNvPr>
          <p:cNvPicPr>
            <a:picLocks noChangeAspect="1"/>
          </p:cNvPicPr>
          <p:nvPr/>
        </p:nvPicPr>
        <p:blipFill>
          <a:blip r:embed="rId3"/>
          <a:stretch>
            <a:fillRect/>
          </a:stretch>
        </p:blipFill>
        <p:spPr>
          <a:xfrm>
            <a:off x="5996542" y="993355"/>
            <a:ext cx="4313864" cy="2284366"/>
          </a:xfrm>
          <a:prstGeom prst="rect">
            <a:avLst/>
          </a:prstGeom>
        </p:spPr>
      </p:pic>
    </p:spTree>
    <p:extLst>
      <p:ext uri="{BB962C8B-B14F-4D97-AF65-F5344CB8AC3E}">
        <p14:creationId xmlns:p14="http://schemas.microsoft.com/office/powerpoint/2010/main" val="208380376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4157C-0471-CBA1-AE98-323748A9B3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A60411-E08F-5AF8-BC4F-47B8E8A8EBF9}"/>
              </a:ext>
            </a:extLst>
          </p:cNvPr>
          <p:cNvSpPr>
            <a:spLocks noGrp="1"/>
          </p:cNvSpPr>
          <p:nvPr>
            <p:ph type="title"/>
          </p:nvPr>
        </p:nvSpPr>
        <p:spPr>
          <a:xfrm>
            <a:off x="1311580" y="97634"/>
            <a:ext cx="10193032" cy="446127"/>
          </a:xfrm>
        </p:spPr>
        <p:txBody>
          <a:bodyPr>
            <a:normAutofit fontScale="90000"/>
          </a:bodyPr>
          <a:lstStyle/>
          <a:p>
            <a:pPr algn="ctr"/>
            <a:r>
              <a:rPr lang="en-US" b="1" i="0" dirty="0">
                <a:solidFill>
                  <a:schemeClr val="tx1"/>
                </a:solidFill>
                <a:effectLst/>
                <a:latin typeface="Times New Roman" panose="02020603050405020304" pitchFamily="18" charset="0"/>
                <a:cs typeface="Times New Roman" panose="02020603050405020304" pitchFamily="18" charset="0"/>
              </a:rPr>
              <a:t>Distance Estimation</a:t>
            </a:r>
            <a:br>
              <a:rPr lang="en-US" b="1" i="0" dirty="0">
                <a:solidFill>
                  <a:srgbClr val="2563EB"/>
                </a:solidFill>
                <a:effectLst/>
                <a:latin typeface="-apple-system"/>
              </a:rPr>
            </a:br>
            <a:br>
              <a:rPr lang="en-US" b="1" i="0" dirty="0">
                <a:solidFill>
                  <a:srgbClr val="2563EB"/>
                </a:solidFill>
                <a:effectLst/>
                <a:latin typeface="-apple-system"/>
              </a:rPr>
            </a:br>
            <a:br>
              <a:rPr lang="en-US" b="1" i="0" dirty="0">
                <a:solidFill>
                  <a:schemeClr val="bg2">
                    <a:lumMod val="50000"/>
                  </a:schemeClr>
                </a:solidFill>
                <a:effectLst/>
                <a:latin typeface="-apple-system"/>
              </a:rPr>
            </a:br>
            <a:endParaRPr lang="en-US" dirty="0">
              <a:solidFill>
                <a:schemeClr val="bg2">
                  <a:lumMod val="50000"/>
                </a:schemeClr>
              </a:solidFill>
            </a:endParaRPr>
          </a:p>
        </p:txBody>
      </p:sp>
      <p:sp>
        <p:nvSpPr>
          <p:cNvPr id="3" name="Content Placeholder 2">
            <a:extLst>
              <a:ext uri="{FF2B5EF4-FFF2-40B4-BE49-F238E27FC236}">
                <a16:creationId xmlns:a16="http://schemas.microsoft.com/office/drawing/2014/main" id="{1FA3553E-5B70-5E00-DA99-D6FEE6B52EBC}"/>
              </a:ext>
            </a:extLst>
          </p:cNvPr>
          <p:cNvSpPr>
            <a:spLocks noGrp="1"/>
          </p:cNvSpPr>
          <p:nvPr>
            <p:ph sz="half" idx="1"/>
          </p:nvPr>
        </p:nvSpPr>
        <p:spPr>
          <a:xfrm>
            <a:off x="1311580" y="535708"/>
            <a:ext cx="5055788" cy="6322291"/>
          </a:xfrm>
        </p:spPr>
        <p:txBody>
          <a:bodyPr/>
          <a:lstStyle/>
          <a:p>
            <a:pPr algn="l">
              <a:spcAft>
                <a:spcPts val="1200"/>
              </a:spcAft>
            </a:pPr>
            <a:r>
              <a:rPr lang="en-US" b="1" i="0" dirty="0">
                <a:solidFill>
                  <a:schemeClr val="tx1"/>
                </a:solidFill>
                <a:effectLst/>
                <a:latin typeface="Times New Roman" panose="02020603050405020304" pitchFamily="18" charset="0"/>
                <a:cs typeface="Times New Roman" panose="02020603050405020304" pitchFamily="18" charset="0"/>
              </a:rPr>
              <a:t>Implementation</a:t>
            </a:r>
          </a:p>
          <a:p>
            <a:endParaRPr lang="en-US" dirty="0"/>
          </a:p>
        </p:txBody>
      </p:sp>
      <p:sp>
        <p:nvSpPr>
          <p:cNvPr id="5" name="Slide Number Placeholder 4">
            <a:extLst>
              <a:ext uri="{FF2B5EF4-FFF2-40B4-BE49-F238E27FC236}">
                <a16:creationId xmlns:a16="http://schemas.microsoft.com/office/drawing/2014/main" id="{8C409A5E-47BA-AF02-BACA-C6563AD40B86}"/>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
        <p:nvSpPr>
          <p:cNvPr id="6" name="Rectangle: Rounded Corners 5">
            <a:extLst>
              <a:ext uri="{FF2B5EF4-FFF2-40B4-BE49-F238E27FC236}">
                <a16:creationId xmlns:a16="http://schemas.microsoft.com/office/drawing/2014/main" id="{F258802C-FBEA-F0F7-D454-9EE8FC7729E9}"/>
              </a:ext>
            </a:extLst>
          </p:cNvPr>
          <p:cNvSpPr/>
          <p:nvPr/>
        </p:nvSpPr>
        <p:spPr>
          <a:xfrm>
            <a:off x="1463420" y="871978"/>
            <a:ext cx="3930677" cy="5986022"/>
          </a:xfrm>
          <a:prstGeom prst="roundRect">
            <a:avLst/>
          </a:prstGeom>
          <a:blipFill>
            <a:blip r:embed="rId2">
              <a:alphaModFix amt="20000"/>
            </a:blip>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b="0" i="0" dirty="0">
                <a:solidFill>
                  <a:schemeClr val="tx1"/>
                </a:solidFill>
                <a:effectLst/>
                <a:latin typeface="Times New Roman" panose="02020603050405020304" pitchFamily="18" charset="0"/>
                <a:cs typeface="Times New Roman" panose="02020603050405020304" pitchFamily="18" charset="0"/>
              </a:rPr>
              <a:t>class </a:t>
            </a:r>
            <a:r>
              <a:rPr lang="en-US" sz="1200" b="0" i="0" dirty="0" err="1">
                <a:solidFill>
                  <a:schemeClr val="tx1"/>
                </a:solidFill>
                <a:effectLst/>
                <a:latin typeface="Times New Roman" panose="02020603050405020304" pitchFamily="18" charset="0"/>
                <a:cs typeface="Times New Roman" panose="02020603050405020304" pitchFamily="18" charset="0"/>
              </a:rPr>
              <a:t>SingleCamDistanceMeasure</a:t>
            </a:r>
            <a:r>
              <a:rPr lang="en-US" sz="1200" b="0" i="0" dirty="0">
                <a:solidFill>
                  <a:schemeClr val="tx1"/>
                </a:solidFill>
                <a:effectLst/>
                <a:latin typeface="Times New Roman" panose="02020603050405020304" pitchFamily="18" charset="0"/>
                <a:cs typeface="Times New Roman" panose="02020603050405020304" pitchFamily="18" charset="0"/>
              </a:rPr>
              <a:t>:</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def </a:t>
            </a:r>
            <a:r>
              <a:rPr lang="en-US" sz="1200" b="0" i="0" dirty="0" err="1">
                <a:solidFill>
                  <a:schemeClr val="tx1"/>
                </a:solidFill>
                <a:effectLst/>
                <a:latin typeface="Times New Roman" panose="02020603050405020304" pitchFamily="18" charset="0"/>
                <a:cs typeface="Times New Roman" panose="02020603050405020304" pitchFamily="18" charset="0"/>
              </a:rPr>
              <a:t>updateDistance</a:t>
            </a:r>
            <a:r>
              <a:rPr lang="en-US" sz="1200" b="0" i="0" dirty="0">
                <a:solidFill>
                  <a:schemeClr val="tx1"/>
                </a:solidFill>
                <a:effectLst/>
                <a:latin typeface="Times New Roman" panose="02020603050405020304" pitchFamily="18" charset="0"/>
                <a:cs typeface="Times New Roman" panose="02020603050405020304" pitchFamily="18" charset="0"/>
              </a:rPr>
              <a:t>(self, </a:t>
            </a:r>
            <a:r>
              <a:rPr lang="en-US" sz="1200" b="0" i="0" dirty="0" err="1">
                <a:solidFill>
                  <a:schemeClr val="tx1"/>
                </a:solidFill>
                <a:effectLst/>
                <a:latin typeface="Times New Roman" panose="02020603050405020304" pitchFamily="18" charset="0"/>
                <a:cs typeface="Times New Roman" panose="02020603050405020304" pitchFamily="18" charset="0"/>
              </a:rPr>
              <a:t>rect_infos</a:t>
            </a:r>
            <a:r>
              <a:rPr lang="en-US" sz="1200" b="0" i="0" dirty="0">
                <a:solidFill>
                  <a:schemeClr val="tx1"/>
                </a:solidFill>
                <a:effectLst/>
                <a:latin typeface="Times New Roman" panose="02020603050405020304" pitchFamily="18" charset="0"/>
                <a:cs typeface="Times New Roman" panose="02020603050405020304" pitchFamily="18" charset="0"/>
              </a:rPr>
              <a:t>):</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"""Update distances for detected objects</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dirty="0" err="1">
                <a:solidFill>
                  <a:schemeClr val="tx1"/>
                </a:solidFill>
                <a:effectLst/>
                <a:latin typeface="Times New Roman" panose="02020603050405020304" pitchFamily="18" charset="0"/>
                <a:cs typeface="Times New Roman" panose="02020603050405020304" pitchFamily="18" charset="0"/>
              </a:rPr>
              <a:t>Args</a:t>
            </a:r>
            <a:r>
              <a:rPr lang="en-US" sz="1200" b="0" i="0" dirty="0">
                <a:solidFill>
                  <a:schemeClr val="tx1"/>
                </a:solidFill>
                <a:effectLst/>
                <a:latin typeface="Times New Roman" panose="02020603050405020304" pitchFamily="18" charset="0"/>
                <a:cs typeface="Times New Roman" panose="02020603050405020304" pitchFamily="18" charset="0"/>
              </a:rPr>
              <a:t>:</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dirty="0" err="1">
                <a:solidFill>
                  <a:schemeClr val="tx1"/>
                </a:solidFill>
                <a:effectLst/>
                <a:latin typeface="Times New Roman" panose="02020603050405020304" pitchFamily="18" charset="0"/>
                <a:cs typeface="Times New Roman" panose="02020603050405020304" pitchFamily="18" charset="0"/>
              </a:rPr>
              <a:t>rect_infos</a:t>
            </a:r>
            <a:r>
              <a:rPr lang="en-US" sz="1200" b="0" i="0" dirty="0">
                <a:solidFill>
                  <a:schemeClr val="tx1"/>
                </a:solidFill>
                <a:effectLst/>
                <a:latin typeface="Times New Roman" panose="02020603050405020304" pitchFamily="18" charset="0"/>
                <a:cs typeface="Times New Roman" panose="02020603050405020304" pitchFamily="18" charset="0"/>
              </a:rPr>
              <a:t>: List of </a:t>
            </a:r>
            <a:r>
              <a:rPr lang="en-US" sz="1200" b="0" i="0" dirty="0" err="1">
                <a:solidFill>
                  <a:schemeClr val="tx1"/>
                </a:solidFill>
                <a:effectLst/>
                <a:latin typeface="Times New Roman" panose="02020603050405020304" pitchFamily="18" charset="0"/>
                <a:cs typeface="Times New Roman" panose="02020603050405020304" pitchFamily="18" charset="0"/>
              </a:rPr>
              <a:t>RectInfo</a:t>
            </a:r>
            <a:r>
              <a:rPr lang="en-US" sz="1200" b="0" i="0" dirty="0">
                <a:solidFill>
                  <a:schemeClr val="tx1"/>
                </a:solidFill>
                <a:effectLst/>
                <a:latin typeface="Times New Roman" panose="02020603050405020304" pitchFamily="18" charset="0"/>
                <a:cs typeface="Times New Roman" panose="02020603050405020304" pitchFamily="18" charset="0"/>
              </a:rPr>
              <a:t> objects with </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bounding boxes</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 Process each detected object</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for </a:t>
            </a:r>
            <a:r>
              <a:rPr lang="en-US" sz="1200" b="0" i="0" dirty="0" err="1">
                <a:solidFill>
                  <a:schemeClr val="tx1"/>
                </a:solidFill>
                <a:effectLst/>
                <a:latin typeface="Times New Roman" panose="02020603050405020304" pitchFamily="18" charset="0"/>
                <a:cs typeface="Times New Roman" panose="02020603050405020304" pitchFamily="18" charset="0"/>
              </a:rPr>
              <a:t>rect_info</a:t>
            </a:r>
            <a:r>
              <a:rPr lang="en-US" sz="1200" b="0" i="0" dirty="0">
                <a:solidFill>
                  <a:schemeClr val="tx1"/>
                </a:solidFill>
                <a:effectLst/>
                <a:latin typeface="Times New Roman" panose="02020603050405020304" pitchFamily="18" charset="0"/>
                <a:cs typeface="Times New Roman" panose="02020603050405020304" pitchFamily="18" charset="0"/>
              </a:rPr>
              <a:t> in </a:t>
            </a:r>
            <a:r>
              <a:rPr lang="en-US" sz="1200" b="0" i="0" dirty="0" err="1">
                <a:solidFill>
                  <a:schemeClr val="tx1"/>
                </a:solidFill>
                <a:effectLst/>
                <a:latin typeface="Times New Roman" panose="02020603050405020304" pitchFamily="18" charset="0"/>
                <a:cs typeface="Times New Roman" panose="02020603050405020304" pitchFamily="18" charset="0"/>
              </a:rPr>
              <a:t>rect_infos</a:t>
            </a:r>
            <a:r>
              <a:rPr lang="en-US" sz="1200" b="0" i="0" dirty="0">
                <a:solidFill>
                  <a:schemeClr val="tx1"/>
                </a:solidFill>
                <a:effectLst/>
                <a:latin typeface="Times New Roman" panose="02020603050405020304" pitchFamily="18" charset="0"/>
                <a:cs typeface="Times New Roman" panose="02020603050405020304" pitchFamily="18" charset="0"/>
              </a:rPr>
              <a:t>:</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 Extract bottom center of bounding box</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dirty="0" err="1">
                <a:solidFill>
                  <a:schemeClr val="tx1"/>
                </a:solidFill>
                <a:effectLst/>
                <a:latin typeface="Times New Roman" panose="02020603050405020304" pitchFamily="18" charset="0"/>
                <a:cs typeface="Times New Roman" panose="02020603050405020304" pitchFamily="18" charset="0"/>
              </a:rPr>
              <a:t>bottom_center_x</a:t>
            </a:r>
            <a:r>
              <a:rPr lang="en-US" sz="1200" b="0" i="0" dirty="0">
                <a:solidFill>
                  <a:schemeClr val="tx1"/>
                </a:solidFill>
                <a:effectLst/>
                <a:latin typeface="Times New Roman" panose="02020603050405020304" pitchFamily="18" charset="0"/>
                <a:cs typeface="Times New Roman" panose="02020603050405020304" pitchFamily="18" charset="0"/>
              </a:rPr>
              <a:t> = (rect_info.x1 + rect_info.x2) // 2</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dirty="0" err="1">
                <a:solidFill>
                  <a:schemeClr val="tx1"/>
                </a:solidFill>
                <a:effectLst/>
                <a:latin typeface="Times New Roman" panose="02020603050405020304" pitchFamily="18" charset="0"/>
                <a:cs typeface="Times New Roman" panose="02020603050405020304" pitchFamily="18" charset="0"/>
              </a:rPr>
              <a:t>bottom_center_y</a:t>
            </a:r>
            <a:r>
              <a:rPr lang="en-US" sz="1200" b="0" i="0" dirty="0">
                <a:solidFill>
                  <a:schemeClr val="tx1"/>
                </a:solidFill>
                <a:effectLst/>
                <a:latin typeface="Times New Roman" panose="02020603050405020304" pitchFamily="18" charset="0"/>
                <a:cs typeface="Times New Roman" panose="02020603050405020304" pitchFamily="18" charset="0"/>
              </a:rPr>
              <a:t> = rect_info.y2</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 Calculate distance based on object type </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 and position</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distance = </a:t>
            </a:r>
            <a:r>
              <a:rPr lang="en-US" sz="1200" b="0" i="0" dirty="0" err="1">
                <a:solidFill>
                  <a:schemeClr val="tx1"/>
                </a:solidFill>
                <a:effectLst/>
                <a:latin typeface="Times New Roman" panose="02020603050405020304" pitchFamily="18" charset="0"/>
                <a:cs typeface="Times New Roman" panose="02020603050405020304" pitchFamily="18" charset="0"/>
              </a:rPr>
              <a:t>self.calculate_distance</a:t>
            </a:r>
            <a:r>
              <a:rPr lang="en-US" sz="1200" b="0" i="0" dirty="0">
                <a:solidFill>
                  <a:schemeClr val="tx1"/>
                </a:solidFill>
                <a:effectLst/>
                <a:latin typeface="Times New Roman" panose="02020603050405020304" pitchFamily="18" charset="0"/>
                <a:cs typeface="Times New Roman" panose="02020603050405020304" pitchFamily="18" charset="0"/>
              </a:rPr>
              <a:t>(</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dirty="0" err="1">
                <a:solidFill>
                  <a:schemeClr val="tx1"/>
                </a:solidFill>
                <a:effectLst/>
                <a:latin typeface="Times New Roman" panose="02020603050405020304" pitchFamily="18" charset="0"/>
                <a:cs typeface="Times New Roman" panose="02020603050405020304" pitchFamily="18" charset="0"/>
              </a:rPr>
              <a:t>rect_info.label</a:t>
            </a:r>
            <a:r>
              <a:rPr lang="en-US" sz="1200" b="0" i="0" dirty="0">
                <a:solidFill>
                  <a:schemeClr val="tx1"/>
                </a:solidFill>
                <a:effectLst/>
                <a:latin typeface="Times New Roman" panose="02020603050405020304" pitchFamily="18" charset="0"/>
                <a:cs typeface="Times New Roman" panose="02020603050405020304" pitchFamily="18" charset="0"/>
              </a:rPr>
              <a:t>, </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dirty="0" err="1">
                <a:solidFill>
                  <a:schemeClr val="tx1"/>
                </a:solidFill>
                <a:effectLst/>
                <a:latin typeface="Times New Roman" panose="02020603050405020304" pitchFamily="18" charset="0"/>
                <a:cs typeface="Times New Roman" panose="02020603050405020304" pitchFamily="18" charset="0"/>
              </a:rPr>
              <a:t>bottom_center_x</a:t>
            </a:r>
            <a:r>
              <a:rPr lang="en-US" sz="1200" b="0" i="0" dirty="0">
                <a:solidFill>
                  <a:schemeClr val="tx1"/>
                </a:solidFill>
                <a:effectLst/>
                <a:latin typeface="Times New Roman" panose="02020603050405020304" pitchFamily="18" charset="0"/>
                <a:cs typeface="Times New Roman" panose="02020603050405020304" pitchFamily="18" charset="0"/>
              </a:rPr>
              <a:t>, </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dirty="0" err="1">
                <a:solidFill>
                  <a:schemeClr val="tx1"/>
                </a:solidFill>
                <a:effectLst/>
                <a:latin typeface="Times New Roman" panose="02020603050405020304" pitchFamily="18" charset="0"/>
                <a:cs typeface="Times New Roman" panose="02020603050405020304" pitchFamily="18" charset="0"/>
              </a:rPr>
              <a:t>bottom_center_y</a:t>
            </a:r>
            <a:endParaRPr lang="en-US" sz="1200" b="0" i="0" dirty="0">
              <a:solidFill>
                <a:schemeClr val="tx1"/>
              </a:solidFill>
              <a:effectLst/>
              <a:latin typeface="Times New Roman" panose="02020603050405020304" pitchFamily="18" charset="0"/>
              <a:cs typeface="Times New Roman" panose="02020603050405020304" pitchFamily="18" charset="0"/>
            </a:endParaRPr>
          </a:p>
          <a:p>
            <a:pPr algn="just"/>
            <a:r>
              <a:rPr lang="en-US" sz="1200" b="0" i="0" dirty="0">
                <a:solidFill>
                  <a:schemeClr val="tx1"/>
                </a:solidFill>
                <a:effectLst/>
                <a:latin typeface="Times New Roman" panose="02020603050405020304" pitchFamily="18" charset="0"/>
                <a:cs typeface="Times New Roman" panose="02020603050405020304" pitchFamily="18" charset="0"/>
              </a:rPr>
              <a:t>            )</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 Store distance with </a:t>
            </a:r>
            <a:r>
              <a:rPr lang="en-US" sz="1200" b="0" i="0" dirty="0" err="1">
                <a:solidFill>
                  <a:schemeClr val="tx1"/>
                </a:solidFill>
                <a:effectLst/>
                <a:latin typeface="Times New Roman" panose="02020603050405020304" pitchFamily="18" charset="0"/>
                <a:cs typeface="Times New Roman" panose="02020603050405020304" pitchFamily="18" charset="0"/>
              </a:rPr>
              <a:t>track_id</a:t>
            </a:r>
            <a:r>
              <a:rPr lang="en-US" sz="1200" b="0" i="0" dirty="0">
                <a:solidFill>
                  <a:schemeClr val="tx1"/>
                </a:solidFill>
                <a:effectLst/>
                <a:latin typeface="Times New Roman" panose="02020603050405020304" pitchFamily="18" charset="0"/>
                <a:cs typeface="Times New Roman" panose="02020603050405020304" pitchFamily="18" charset="0"/>
              </a:rPr>
              <a:t> for visualization</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dirty="0" err="1">
                <a:solidFill>
                  <a:schemeClr val="tx1"/>
                </a:solidFill>
                <a:effectLst/>
                <a:latin typeface="Times New Roman" panose="02020603050405020304" pitchFamily="18" charset="0"/>
                <a:cs typeface="Times New Roman" panose="02020603050405020304" pitchFamily="18" charset="0"/>
              </a:rPr>
              <a:t>self.distance_by_track_id</a:t>
            </a:r>
            <a:r>
              <a:rPr lang="en-US" sz="1200" b="0" i="0" dirty="0">
                <a:solidFill>
                  <a:schemeClr val="tx1"/>
                </a:solidFill>
                <a:effectLst/>
                <a:latin typeface="Times New Roman" panose="02020603050405020304" pitchFamily="18" charset="0"/>
                <a:cs typeface="Times New Roman" panose="02020603050405020304" pitchFamily="18" charset="0"/>
              </a:rPr>
              <a:t>[</a:t>
            </a:r>
            <a:r>
              <a:rPr lang="en-US" sz="1200" b="0" i="0" dirty="0" err="1">
                <a:solidFill>
                  <a:schemeClr val="tx1"/>
                </a:solidFill>
                <a:effectLst/>
                <a:latin typeface="Times New Roman" panose="02020603050405020304" pitchFamily="18" charset="0"/>
                <a:cs typeface="Times New Roman" panose="02020603050405020304" pitchFamily="18" charset="0"/>
              </a:rPr>
              <a:t>rect_info.track_id</a:t>
            </a:r>
            <a:r>
              <a:rPr lang="en-US" sz="1200" b="0" i="0" dirty="0">
                <a:solidFill>
                  <a:schemeClr val="tx1"/>
                </a:solidFill>
                <a:effectLst/>
                <a:latin typeface="Times New Roman" panose="02020603050405020304" pitchFamily="18" charset="0"/>
                <a:cs typeface="Times New Roman" panose="02020603050405020304" pitchFamily="18" charset="0"/>
              </a:rPr>
              <a:t>] = distance</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 Record distance point for visualization</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dirty="0" err="1">
                <a:solidFill>
                  <a:schemeClr val="tx1"/>
                </a:solidFill>
                <a:effectLst/>
                <a:latin typeface="Times New Roman" panose="02020603050405020304" pitchFamily="18" charset="0"/>
                <a:cs typeface="Times New Roman" panose="02020603050405020304" pitchFamily="18" charset="0"/>
              </a:rPr>
              <a:t>self.distance_points.append</a:t>
            </a:r>
            <a:r>
              <a:rPr lang="en-US" sz="1200" b="0" i="0" dirty="0">
                <a:solidFill>
                  <a:schemeClr val="tx1"/>
                </a:solidFill>
                <a:effectLst/>
                <a:latin typeface="Times New Roman" panose="02020603050405020304" pitchFamily="18" charset="0"/>
                <a:cs typeface="Times New Roman" panose="02020603050405020304" pitchFamily="18" charset="0"/>
              </a:rPr>
              <a:t>(</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dirty="0" err="1">
                <a:solidFill>
                  <a:schemeClr val="tx1"/>
                </a:solidFill>
                <a:effectLst/>
                <a:latin typeface="Times New Roman" panose="02020603050405020304" pitchFamily="18" charset="0"/>
                <a:cs typeface="Times New Roman" panose="02020603050405020304" pitchFamily="18" charset="0"/>
              </a:rPr>
              <a:t>bottom_center_x</a:t>
            </a:r>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dirty="0" err="1">
                <a:solidFill>
                  <a:schemeClr val="tx1"/>
                </a:solidFill>
                <a:effectLst/>
                <a:latin typeface="Times New Roman" panose="02020603050405020304" pitchFamily="18" charset="0"/>
                <a:cs typeface="Times New Roman" panose="02020603050405020304" pitchFamily="18" charset="0"/>
              </a:rPr>
              <a:t>bottom_center_y</a:t>
            </a:r>
            <a:r>
              <a:rPr lang="en-US" sz="1200" b="0" i="0" dirty="0">
                <a:solidFill>
                  <a:schemeClr val="tx1"/>
                </a:solidFill>
                <a:effectLst/>
                <a:latin typeface="Times New Roman" panose="02020603050405020304" pitchFamily="18" charset="0"/>
                <a:cs typeface="Times New Roman" panose="02020603050405020304" pitchFamily="18" charset="0"/>
              </a:rPr>
              <a:t>, distance)</a:t>
            </a:r>
          </a:p>
          <a:p>
            <a:pPr algn="just"/>
            <a:r>
              <a:rPr lang="en-US" sz="1200" b="0" i="0" dirty="0">
                <a:solidFill>
                  <a:schemeClr val="tx1"/>
                </a:solidFill>
                <a:effectLst/>
                <a:latin typeface="Times New Roman" panose="02020603050405020304" pitchFamily="18" charset="0"/>
                <a:cs typeface="Times New Roman" panose="02020603050405020304" pitchFamily="18" charset="0"/>
              </a:rPr>
              <a:t>            )</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6B38C309-BCAF-4F88-7A60-E3A812FB18EE}"/>
              </a:ext>
            </a:extLst>
          </p:cNvPr>
          <p:cNvSpPr/>
          <p:nvPr/>
        </p:nvSpPr>
        <p:spPr>
          <a:xfrm>
            <a:off x="5694823" y="3671009"/>
            <a:ext cx="6173904" cy="2193636"/>
          </a:xfrm>
          <a:prstGeom prst="roundRect">
            <a:avLst/>
          </a:prstGeom>
          <a:gradFill flip="none" rotWithShape="1">
            <a:gsLst>
              <a:gs pos="0">
                <a:schemeClr val="accent1">
                  <a:tint val="66000"/>
                  <a:satMod val="160000"/>
                </a:schemeClr>
              </a:gs>
              <a:gs pos="46000">
                <a:schemeClr val="accent1">
                  <a:tint val="44500"/>
                  <a:satMod val="160000"/>
                  <a:alpha val="18000"/>
                  <a:lumMod val="0"/>
                  <a:lumOff val="10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spcAft>
                <a:spcPts val="600"/>
              </a:spcAft>
              <a:buFont typeface="Arial" panose="020B0604020202020204" pitchFamily="34" charset="0"/>
              <a:buChar char="•"/>
            </a:pPr>
            <a:endParaRPr lang="en-US" sz="1400" b="1" i="0" dirty="0">
              <a:solidFill>
                <a:srgbClr val="333333"/>
              </a:solidFill>
              <a:effectLst/>
              <a:latin typeface="Times New Roman" panose="02020603050405020304" pitchFamily="18" charset="0"/>
              <a:cs typeface="Times New Roman" panose="02020603050405020304" pitchFamily="18" charset="0"/>
            </a:endParaRPr>
          </a:p>
          <a:p>
            <a:pPr algn="just">
              <a:spcAft>
                <a:spcPts val="600"/>
              </a:spcAft>
              <a:buFont typeface="Arial" panose="020B0604020202020204" pitchFamily="34" charset="0"/>
              <a:buChar char="•"/>
            </a:pPr>
            <a:r>
              <a:rPr lang="en-US" sz="1400" b="1" i="0" dirty="0">
                <a:solidFill>
                  <a:srgbClr val="333333"/>
                </a:solidFill>
                <a:effectLst/>
                <a:latin typeface="Times New Roman" panose="02020603050405020304" pitchFamily="18" charset="0"/>
                <a:cs typeface="Times New Roman" panose="02020603050405020304" pitchFamily="18" charset="0"/>
              </a:rPr>
              <a:t>Monocular approach:</a:t>
            </a:r>
            <a:r>
              <a:rPr lang="en-US" sz="1400" b="0" i="0" dirty="0">
                <a:solidFill>
                  <a:srgbClr val="333333"/>
                </a:solidFill>
                <a:effectLst/>
                <a:latin typeface="Times New Roman" panose="02020603050405020304" pitchFamily="18" charset="0"/>
                <a:cs typeface="Times New Roman" panose="02020603050405020304" pitchFamily="18" charset="0"/>
              </a:rPr>
              <a:t> Uses a single camera for distance estimation</a:t>
            </a:r>
          </a:p>
          <a:p>
            <a:pPr algn="just">
              <a:spcAft>
                <a:spcPts val="600"/>
              </a:spcAft>
              <a:buFont typeface="Arial" panose="020B0604020202020204" pitchFamily="34" charset="0"/>
              <a:buChar char="•"/>
            </a:pPr>
            <a:r>
              <a:rPr lang="en-US" sz="1400" b="1" i="0" dirty="0">
                <a:solidFill>
                  <a:srgbClr val="333333"/>
                </a:solidFill>
                <a:effectLst/>
                <a:latin typeface="Times New Roman" panose="02020603050405020304" pitchFamily="18" charset="0"/>
                <a:cs typeface="Times New Roman" panose="02020603050405020304" pitchFamily="18" charset="0"/>
              </a:rPr>
              <a:t>Object-specific calibration:</a:t>
            </a:r>
            <a:r>
              <a:rPr lang="en-US" sz="1400" b="0" i="0" dirty="0">
                <a:solidFill>
                  <a:srgbClr val="333333"/>
                </a:solidFill>
                <a:effectLst/>
                <a:latin typeface="Times New Roman" panose="02020603050405020304" pitchFamily="18" charset="0"/>
                <a:cs typeface="Times New Roman" panose="02020603050405020304" pitchFamily="18" charset="0"/>
              </a:rPr>
              <a:t> Different calculations based on object type (car, truck, person)</a:t>
            </a:r>
          </a:p>
          <a:p>
            <a:pPr algn="just">
              <a:spcAft>
                <a:spcPts val="600"/>
              </a:spcAft>
              <a:buFont typeface="Arial" panose="020B0604020202020204" pitchFamily="34" charset="0"/>
              <a:buChar char="•"/>
            </a:pPr>
            <a:r>
              <a:rPr lang="en-US" sz="1400" b="1" i="0" dirty="0">
                <a:solidFill>
                  <a:srgbClr val="333333"/>
                </a:solidFill>
                <a:effectLst/>
                <a:latin typeface="Times New Roman" panose="02020603050405020304" pitchFamily="18" charset="0"/>
                <a:cs typeface="Times New Roman" panose="02020603050405020304" pitchFamily="18" charset="0"/>
              </a:rPr>
              <a:t>Real-time processing:</a:t>
            </a:r>
            <a:r>
              <a:rPr lang="en-US" sz="1400" b="0" i="0" dirty="0">
                <a:solidFill>
                  <a:srgbClr val="333333"/>
                </a:solidFill>
                <a:effectLst/>
                <a:latin typeface="Times New Roman" panose="02020603050405020304" pitchFamily="18" charset="0"/>
                <a:cs typeface="Times New Roman" panose="02020603050405020304" pitchFamily="18" charset="0"/>
              </a:rPr>
              <a:t> Fast computation for immediate warnings</a:t>
            </a:r>
          </a:p>
          <a:p>
            <a:pPr algn="just">
              <a:spcAft>
                <a:spcPts val="600"/>
              </a:spcAft>
              <a:buFont typeface="Arial" panose="020B0604020202020204" pitchFamily="34" charset="0"/>
              <a:buChar char="•"/>
            </a:pPr>
            <a:r>
              <a:rPr lang="en-US" sz="1400" b="1" i="0" dirty="0">
                <a:solidFill>
                  <a:srgbClr val="333333"/>
                </a:solidFill>
                <a:effectLst/>
                <a:latin typeface="Times New Roman" panose="02020603050405020304" pitchFamily="18" charset="0"/>
                <a:cs typeface="Times New Roman" panose="02020603050405020304" pitchFamily="18" charset="0"/>
              </a:rPr>
              <a:t>Integration with tracking:</a:t>
            </a:r>
            <a:r>
              <a:rPr lang="en-US" sz="1400" b="0" i="0" dirty="0">
                <a:solidFill>
                  <a:srgbClr val="333333"/>
                </a:solidFill>
                <a:effectLst/>
                <a:latin typeface="Times New Roman" panose="02020603050405020304" pitchFamily="18" charset="0"/>
                <a:cs typeface="Times New Roman" panose="02020603050405020304" pitchFamily="18" charset="0"/>
              </a:rPr>
              <a:t> Maintains distance history for trajectory prediction</a:t>
            </a:r>
          </a:p>
          <a:p>
            <a:endParaRPr lang="en-US" b="1" dirty="0">
              <a:solidFill>
                <a:schemeClr val="tx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87BB7950-A128-981F-3ECC-EF6F86D1FC08}"/>
              </a:ext>
            </a:extLst>
          </p:cNvPr>
          <p:cNvSpPr txBox="1"/>
          <p:nvPr/>
        </p:nvSpPr>
        <p:spPr>
          <a:xfrm>
            <a:off x="5884085" y="3645958"/>
            <a:ext cx="1509204" cy="369332"/>
          </a:xfrm>
          <a:prstGeom prst="rect">
            <a:avLst/>
          </a:prstGeom>
          <a:noFill/>
        </p:spPr>
        <p:txBody>
          <a:bodyPr wrap="square" rtlCol="0">
            <a:spAutoFit/>
          </a:bodyPr>
          <a:lstStyle/>
          <a:p>
            <a:r>
              <a:rPr lang="en-US" b="1" dirty="0">
                <a:ln w="0"/>
                <a:solidFill>
                  <a:srgbClr val="7030A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Key Features</a:t>
            </a:r>
          </a:p>
        </p:txBody>
      </p:sp>
      <p:pic>
        <p:nvPicPr>
          <p:cNvPr id="7" name="Picture 6" descr="A screenshot of a video game&#10;&#10;AI-generated content may be incorrect.">
            <a:extLst>
              <a:ext uri="{FF2B5EF4-FFF2-40B4-BE49-F238E27FC236}">
                <a16:creationId xmlns:a16="http://schemas.microsoft.com/office/drawing/2014/main" id="{C076B954-4112-D3B6-A532-7D8E18C28926}"/>
              </a:ext>
            </a:extLst>
          </p:cNvPr>
          <p:cNvPicPr>
            <a:picLocks noChangeAspect="1"/>
          </p:cNvPicPr>
          <p:nvPr/>
        </p:nvPicPr>
        <p:blipFill>
          <a:blip r:embed="rId3"/>
          <a:stretch>
            <a:fillRect/>
          </a:stretch>
        </p:blipFill>
        <p:spPr>
          <a:xfrm>
            <a:off x="5920804" y="849055"/>
            <a:ext cx="5721942" cy="2491609"/>
          </a:xfrm>
          <a:prstGeom prst="rect">
            <a:avLst/>
          </a:prstGeom>
        </p:spPr>
      </p:pic>
    </p:spTree>
    <p:extLst>
      <p:ext uri="{BB962C8B-B14F-4D97-AF65-F5344CB8AC3E}">
        <p14:creationId xmlns:p14="http://schemas.microsoft.com/office/powerpoint/2010/main" val="157271725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1C592-717F-618B-F57A-69A645482CA9}"/>
              </a:ext>
            </a:extLst>
          </p:cNvPr>
          <p:cNvSpPr>
            <a:spLocks noGrp="1"/>
          </p:cNvSpPr>
          <p:nvPr>
            <p:ph type="title"/>
          </p:nvPr>
        </p:nvSpPr>
        <p:spPr>
          <a:xfrm>
            <a:off x="2476261" y="331879"/>
            <a:ext cx="8911687" cy="714496"/>
          </a:xfrm>
        </p:spPr>
        <p:txBody>
          <a:bodyPr>
            <a:normAutofit fontScale="90000"/>
          </a:bodyPr>
          <a:lstStyle/>
          <a:p>
            <a:r>
              <a:rPr lang="en-US" b="1" i="0" dirty="0">
                <a:solidFill>
                  <a:schemeClr val="tx1"/>
                </a:solidFill>
                <a:effectLst/>
                <a:latin typeface="Times New Roman" panose="02020603050405020304" pitchFamily="18" charset="0"/>
                <a:cs typeface="Times New Roman" panose="02020603050405020304" pitchFamily="18" charset="0"/>
              </a:rPr>
              <a:t>System Demonstration</a:t>
            </a:r>
            <a:br>
              <a:rPr lang="en-US" b="1" i="0" dirty="0">
                <a:solidFill>
                  <a:srgbClr val="2563EB"/>
                </a:solidFill>
                <a:effectLst/>
                <a:latin typeface="-apple-system"/>
              </a:rPr>
            </a:br>
            <a:endParaRPr lang="en-US" dirty="0"/>
          </a:p>
        </p:txBody>
      </p:sp>
      <p:sp>
        <p:nvSpPr>
          <p:cNvPr id="7" name="Slide Number Placeholder 6">
            <a:extLst>
              <a:ext uri="{FF2B5EF4-FFF2-40B4-BE49-F238E27FC236}">
                <a16:creationId xmlns:a16="http://schemas.microsoft.com/office/drawing/2014/main" id="{4EAF8D7B-6B87-B3CF-7139-7A3FC9A35DFC}"/>
              </a:ext>
            </a:extLst>
          </p:cNvPr>
          <p:cNvSpPr>
            <a:spLocks noGrp="1"/>
          </p:cNvSpPr>
          <p:nvPr>
            <p:ph type="sldNum" sz="quarter" idx="12"/>
          </p:nvPr>
        </p:nvSpPr>
        <p:spPr/>
        <p:txBody>
          <a:bodyPr/>
          <a:lstStyle/>
          <a:p>
            <a:fld id="{B5CEABB6-07DC-46E8-9B57-56EC44A396E5}" type="slidenum">
              <a:rPr lang="en-US" smtClean="0"/>
              <a:pPr/>
              <a:t>7</a:t>
            </a:fld>
            <a:endParaRPr lang="en-US" dirty="0"/>
          </a:p>
        </p:txBody>
      </p:sp>
      <p:pic>
        <p:nvPicPr>
          <p:cNvPr id="9" name="Picture 8">
            <a:extLst>
              <a:ext uri="{FF2B5EF4-FFF2-40B4-BE49-F238E27FC236}">
                <a16:creationId xmlns:a16="http://schemas.microsoft.com/office/drawing/2014/main" id="{DC32B6F9-99A4-6CDC-28E1-837D4D2AF19C}"/>
              </a:ext>
            </a:extLst>
          </p:cNvPr>
          <p:cNvPicPr>
            <a:picLocks noChangeAspect="1"/>
          </p:cNvPicPr>
          <p:nvPr/>
        </p:nvPicPr>
        <p:blipFill>
          <a:blip r:embed="rId2"/>
          <a:stretch>
            <a:fillRect/>
          </a:stretch>
        </p:blipFill>
        <p:spPr>
          <a:xfrm>
            <a:off x="2326064" y="1046375"/>
            <a:ext cx="8991600" cy="2847975"/>
          </a:xfrm>
          <a:prstGeom prst="rect">
            <a:avLst/>
          </a:prstGeom>
        </p:spPr>
      </p:pic>
      <p:sp>
        <p:nvSpPr>
          <p:cNvPr id="10" name="Rectangle: Rounded Corners 9">
            <a:extLst>
              <a:ext uri="{FF2B5EF4-FFF2-40B4-BE49-F238E27FC236}">
                <a16:creationId xmlns:a16="http://schemas.microsoft.com/office/drawing/2014/main" id="{E564CFDB-5D88-BCC9-3F66-1080077B7638}"/>
              </a:ext>
            </a:extLst>
          </p:cNvPr>
          <p:cNvSpPr/>
          <p:nvPr/>
        </p:nvSpPr>
        <p:spPr>
          <a:xfrm>
            <a:off x="1725105" y="4608846"/>
            <a:ext cx="3855563" cy="1917275"/>
          </a:xfrm>
          <a:prstGeom prst="roundRect">
            <a:avLst/>
          </a:prstGeom>
          <a:gradFill flip="none" rotWithShape="1">
            <a:gsLst>
              <a:gs pos="0">
                <a:srgbClr val="64199D">
                  <a:tint val="66000"/>
                  <a:satMod val="160000"/>
                </a:srgbClr>
              </a:gs>
              <a:gs pos="50000">
                <a:srgbClr val="64199D">
                  <a:tint val="44500"/>
                  <a:satMod val="160000"/>
                </a:srgbClr>
              </a:gs>
              <a:gs pos="100000">
                <a:srgbClr val="64199D">
                  <a:tint val="23500"/>
                  <a:satMod val="160000"/>
                </a:srgbClr>
              </a:gs>
            </a:gsLst>
            <a:lin ang="2700000" scaled="1"/>
            <a:tileRect/>
          </a:gra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spcAft>
                <a:spcPts val="900"/>
              </a:spcAft>
              <a:buNone/>
            </a:pPr>
            <a:r>
              <a:rPr lang="en-US" b="1" i="0" dirty="0">
                <a:solidFill>
                  <a:schemeClr val="tx1"/>
                </a:solidFill>
                <a:effectLst/>
                <a:latin typeface="Times New Roman" panose="02020603050405020304" pitchFamily="18" charset="0"/>
                <a:cs typeface="Times New Roman" panose="02020603050405020304" pitchFamily="18" charset="0"/>
              </a:rPr>
              <a:t>Key Features</a:t>
            </a:r>
          </a:p>
          <a:p>
            <a:pPr algn="l">
              <a:spcAft>
                <a:spcPts val="600"/>
              </a:spcAft>
              <a:buFont typeface="Arial" panose="020B0604020202020204" pitchFamily="34" charset="0"/>
              <a:buChar char="•"/>
            </a:pPr>
            <a:r>
              <a:rPr lang="en-US" sz="1400" b="0" i="0" dirty="0">
                <a:solidFill>
                  <a:schemeClr val="tx1"/>
                </a:solidFill>
                <a:effectLst/>
                <a:latin typeface="Times New Roman" panose="02020603050405020304" pitchFamily="18" charset="0"/>
                <a:cs typeface="Times New Roman" panose="02020603050405020304" pitchFamily="18" charset="0"/>
              </a:rPr>
              <a:t>Real-time object detection and tracking</a:t>
            </a:r>
          </a:p>
          <a:p>
            <a:pPr algn="l">
              <a:spcAft>
                <a:spcPts val="600"/>
              </a:spcAft>
              <a:buFont typeface="Arial" panose="020B0604020202020204" pitchFamily="34" charset="0"/>
              <a:buChar char="•"/>
            </a:pPr>
            <a:r>
              <a:rPr lang="en-US" sz="1400" b="0" i="0" dirty="0">
                <a:solidFill>
                  <a:schemeClr val="tx1"/>
                </a:solidFill>
                <a:effectLst/>
                <a:latin typeface="Times New Roman" panose="02020603050405020304" pitchFamily="18" charset="0"/>
                <a:cs typeface="Times New Roman" panose="02020603050405020304" pitchFamily="18" charset="0"/>
              </a:rPr>
              <a:t>Accurate lane detection even on curved roads</a:t>
            </a:r>
          </a:p>
          <a:p>
            <a:pPr algn="l">
              <a:spcAft>
                <a:spcPts val="600"/>
              </a:spcAft>
              <a:buFont typeface="Arial" panose="020B0604020202020204" pitchFamily="34" charset="0"/>
              <a:buChar char="•"/>
            </a:pPr>
            <a:r>
              <a:rPr lang="en-US" sz="1400" b="0" i="0" dirty="0">
                <a:solidFill>
                  <a:schemeClr val="tx1"/>
                </a:solidFill>
                <a:effectLst/>
                <a:latin typeface="Times New Roman" panose="02020603050405020304" pitchFamily="18" charset="0"/>
                <a:cs typeface="Times New Roman" panose="02020603050405020304" pitchFamily="18" charset="0"/>
              </a:rPr>
              <a:t>Distance-based color-coded warnings</a:t>
            </a:r>
          </a:p>
          <a:p>
            <a:pPr algn="l">
              <a:spcAft>
                <a:spcPts val="600"/>
              </a:spcAft>
              <a:buFont typeface="Arial" panose="020B0604020202020204" pitchFamily="34" charset="0"/>
              <a:buChar char="•"/>
            </a:pPr>
            <a:r>
              <a:rPr lang="en-US" sz="1400" b="0" i="0" dirty="0">
                <a:solidFill>
                  <a:schemeClr val="tx1"/>
                </a:solidFill>
                <a:effectLst/>
                <a:latin typeface="Times New Roman" panose="02020603050405020304" pitchFamily="18" charset="0"/>
                <a:cs typeface="Times New Roman" panose="02020603050405020304" pitchFamily="18" charset="0"/>
              </a:rPr>
              <a:t>Performance metrics overlay</a:t>
            </a:r>
          </a:p>
          <a:p>
            <a:pPr algn="ctr"/>
            <a:endParaRPr lang="en-US" dirty="0"/>
          </a:p>
        </p:txBody>
      </p:sp>
      <p:sp>
        <p:nvSpPr>
          <p:cNvPr id="11" name="Rectangle: Rounded Corners 10">
            <a:extLst>
              <a:ext uri="{FF2B5EF4-FFF2-40B4-BE49-F238E27FC236}">
                <a16:creationId xmlns:a16="http://schemas.microsoft.com/office/drawing/2014/main" id="{97E966AC-BF57-B59B-C54C-4A8E93F04BA0}"/>
              </a:ext>
            </a:extLst>
          </p:cNvPr>
          <p:cNvSpPr/>
          <p:nvPr/>
        </p:nvSpPr>
        <p:spPr>
          <a:xfrm>
            <a:off x="6821864" y="4581276"/>
            <a:ext cx="3855563" cy="1917275"/>
          </a:xfrm>
          <a:prstGeom prst="round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2700000" scaled="1"/>
            <a:tileRect/>
          </a:gra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spcAft>
                <a:spcPts val="900"/>
              </a:spcAft>
              <a:buNone/>
            </a:pPr>
            <a:r>
              <a:rPr lang="en-US" b="1" i="0" dirty="0">
                <a:solidFill>
                  <a:schemeClr val="tx1"/>
                </a:solidFill>
                <a:effectLst/>
                <a:latin typeface="Times New Roman" panose="02020603050405020304" pitchFamily="18" charset="0"/>
                <a:cs typeface="Times New Roman" panose="02020603050405020304" pitchFamily="18" charset="0"/>
              </a:rPr>
              <a:t>Performance</a:t>
            </a:r>
          </a:p>
          <a:p>
            <a:pPr algn="l">
              <a:spcAft>
                <a:spcPts val="600"/>
              </a:spcAft>
              <a:buFont typeface="Arial" panose="020B0604020202020204" pitchFamily="34" charset="0"/>
              <a:buChar char="•"/>
            </a:pPr>
            <a:r>
              <a:rPr lang="en-US" sz="1400" b="1" i="0" dirty="0">
                <a:solidFill>
                  <a:schemeClr val="tx1"/>
                </a:solidFill>
                <a:effectLst/>
                <a:latin typeface="Times New Roman" panose="02020603050405020304" pitchFamily="18" charset="0"/>
                <a:cs typeface="Times New Roman" panose="02020603050405020304" pitchFamily="18" charset="0"/>
              </a:rPr>
              <a:t>24.3 FPS</a:t>
            </a:r>
            <a:r>
              <a:rPr lang="en-US" sz="1400" b="0" i="0" dirty="0">
                <a:solidFill>
                  <a:schemeClr val="tx1"/>
                </a:solidFill>
                <a:effectLst/>
                <a:latin typeface="Times New Roman" panose="02020603050405020304" pitchFamily="18" charset="0"/>
                <a:cs typeface="Times New Roman" panose="02020603050405020304" pitchFamily="18" charset="0"/>
              </a:rPr>
              <a:t> on NVIDIA RTX 3080</a:t>
            </a:r>
          </a:p>
          <a:p>
            <a:pPr algn="l">
              <a:spcAft>
                <a:spcPts val="600"/>
              </a:spcAft>
              <a:buFont typeface="Arial" panose="020B0604020202020204" pitchFamily="34" charset="0"/>
              <a:buChar char="•"/>
            </a:pPr>
            <a:r>
              <a:rPr lang="en-US" sz="1400" b="0" i="0" dirty="0">
                <a:solidFill>
                  <a:schemeClr val="tx1"/>
                </a:solidFill>
                <a:effectLst/>
                <a:latin typeface="Times New Roman" panose="02020603050405020304" pitchFamily="18" charset="0"/>
                <a:cs typeface="Times New Roman" panose="02020603050405020304" pitchFamily="18" charset="0"/>
              </a:rPr>
              <a:t>Lane detection: 18.5 </a:t>
            </a:r>
            <a:r>
              <a:rPr lang="en-US" sz="1400" b="0" i="0" dirty="0" err="1">
                <a:solidFill>
                  <a:schemeClr val="tx1"/>
                </a:solidFill>
                <a:effectLst/>
                <a:latin typeface="Times New Roman" panose="02020603050405020304" pitchFamily="18" charset="0"/>
                <a:cs typeface="Times New Roman" panose="02020603050405020304" pitchFamily="18" charset="0"/>
              </a:rPr>
              <a:t>ms</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algn="l">
              <a:spcAft>
                <a:spcPts val="600"/>
              </a:spcAft>
              <a:buFont typeface="Arial" panose="020B0604020202020204" pitchFamily="34" charset="0"/>
              <a:buChar char="•"/>
            </a:pPr>
            <a:r>
              <a:rPr lang="en-US" sz="1400" b="0" i="0" dirty="0">
                <a:solidFill>
                  <a:schemeClr val="tx1"/>
                </a:solidFill>
                <a:effectLst/>
                <a:latin typeface="Times New Roman" panose="02020603050405020304" pitchFamily="18" charset="0"/>
                <a:cs typeface="Times New Roman" panose="02020603050405020304" pitchFamily="18" charset="0"/>
              </a:rPr>
              <a:t>YOLO detection: 22.1 </a:t>
            </a:r>
            <a:r>
              <a:rPr lang="en-US" sz="1400" b="0" i="0" dirty="0" err="1">
                <a:solidFill>
                  <a:schemeClr val="tx1"/>
                </a:solidFill>
                <a:effectLst/>
                <a:latin typeface="Times New Roman" panose="02020603050405020304" pitchFamily="18" charset="0"/>
                <a:cs typeface="Times New Roman" panose="02020603050405020304" pitchFamily="18" charset="0"/>
              </a:rPr>
              <a:t>ms</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algn="l">
              <a:spcAft>
                <a:spcPts val="600"/>
              </a:spcAft>
              <a:buFont typeface="Arial" panose="020B0604020202020204" pitchFamily="34" charset="0"/>
              <a:buChar char="•"/>
            </a:pPr>
            <a:r>
              <a:rPr lang="en-US" sz="1400" b="0" i="0" dirty="0">
                <a:solidFill>
                  <a:schemeClr val="tx1"/>
                </a:solidFill>
                <a:effectLst/>
                <a:latin typeface="Times New Roman" panose="02020603050405020304" pitchFamily="18" charset="0"/>
                <a:cs typeface="Times New Roman" panose="02020603050405020304" pitchFamily="18" charset="0"/>
              </a:rPr>
              <a:t>Distance estimation: 3.4 </a:t>
            </a:r>
            <a:r>
              <a:rPr lang="en-US" sz="1400" b="0" i="0" dirty="0" err="1">
                <a:solidFill>
                  <a:schemeClr val="tx1"/>
                </a:solidFill>
                <a:effectLst/>
                <a:latin typeface="Times New Roman" panose="02020603050405020304" pitchFamily="18" charset="0"/>
                <a:cs typeface="Times New Roman" panose="02020603050405020304" pitchFamily="18" charset="0"/>
              </a:rPr>
              <a:t>ms</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algn="ctr"/>
            <a:endParaRPr lang="en-US" dirty="0"/>
          </a:p>
        </p:txBody>
      </p:sp>
    </p:spTree>
    <p:extLst>
      <p:ext uri="{BB962C8B-B14F-4D97-AF65-F5344CB8AC3E}">
        <p14:creationId xmlns:p14="http://schemas.microsoft.com/office/powerpoint/2010/main" val="3455163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2FB27-2525-A82D-AA88-B6B58EA198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53C0D5-EFC3-EE4E-DA5C-826E95FA5247}"/>
              </a:ext>
            </a:extLst>
          </p:cNvPr>
          <p:cNvSpPr>
            <a:spLocks noGrp="1"/>
          </p:cNvSpPr>
          <p:nvPr>
            <p:ph type="title"/>
          </p:nvPr>
        </p:nvSpPr>
        <p:spPr>
          <a:xfrm>
            <a:off x="2476261" y="331879"/>
            <a:ext cx="8911687" cy="714496"/>
          </a:xfrm>
        </p:spPr>
        <p:txBody>
          <a:bodyPr>
            <a:normAutofit fontScale="90000"/>
          </a:bodyPr>
          <a:lstStyle/>
          <a:p>
            <a:r>
              <a:rPr lang="en-US" b="1" i="0" dirty="0">
                <a:solidFill>
                  <a:schemeClr val="tx1"/>
                </a:solidFill>
                <a:effectLst/>
                <a:latin typeface="Times New Roman" panose="02020603050405020304" pitchFamily="18" charset="0"/>
                <a:cs typeface="Times New Roman" panose="02020603050405020304" pitchFamily="18" charset="0"/>
              </a:rPr>
              <a:t>Limitations &amp; Future Work</a:t>
            </a:r>
            <a:br>
              <a:rPr lang="en-US" b="1" i="0" dirty="0">
                <a:solidFill>
                  <a:srgbClr val="2563EB"/>
                </a:solidFill>
                <a:effectLst/>
                <a:latin typeface="-apple-system"/>
              </a:rPr>
            </a:br>
            <a:br>
              <a:rPr lang="en-US" b="1" i="0" dirty="0">
                <a:solidFill>
                  <a:srgbClr val="2563EB"/>
                </a:solidFill>
                <a:effectLst/>
                <a:latin typeface="-apple-system"/>
              </a:rPr>
            </a:br>
            <a:endParaRPr lang="en-US" dirty="0"/>
          </a:p>
        </p:txBody>
      </p:sp>
      <p:sp>
        <p:nvSpPr>
          <p:cNvPr id="7" name="Slide Number Placeholder 6">
            <a:extLst>
              <a:ext uri="{FF2B5EF4-FFF2-40B4-BE49-F238E27FC236}">
                <a16:creationId xmlns:a16="http://schemas.microsoft.com/office/drawing/2014/main" id="{BA6AF73C-6438-5529-D4D2-A370F92CFCF2}"/>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
        <p:nvSpPr>
          <p:cNvPr id="10" name="Rectangle: Rounded Corners 9">
            <a:extLst>
              <a:ext uri="{FF2B5EF4-FFF2-40B4-BE49-F238E27FC236}">
                <a16:creationId xmlns:a16="http://schemas.microsoft.com/office/drawing/2014/main" id="{A0E069D3-AF0C-2405-1626-5E323C78EACA}"/>
              </a:ext>
            </a:extLst>
          </p:cNvPr>
          <p:cNvSpPr/>
          <p:nvPr/>
        </p:nvSpPr>
        <p:spPr>
          <a:xfrm>
            <a:off x="1514573" y="1375451"/>
            <a:ext cx="5118755" cy="3394511"/>
          </a:xfrm>
          <a:prstGeom prst="roundRect">
            <a:avLst/>
          </a:prstGeom>
          <a:gradFill flip="none" rotWithShape="1">
            <a:gsLst>
              <a:gs pos="0">
                <a:srgbClr val="64199D">
                  <a:tint val="66000"/>
                  <a:satMod val="160000"/>
                  <a:alpha val="0"/>
                </a:srgbClr>
              </a:gs>
              <a:gs pos="100000">
                <a:srgbClr val="64199D">
                  <a:tint val="44500"/>
                  <a:satMod val="160000"/>
                </a:srgbClr>
              </a:gs>
              <a:gs pos="100000">
                <a:srgbClr val="64199D">
                  <a:tint val="23500"/>
                  <a:satMod val="160000"/>
                </a:srgbClr>
              </a:gs>
            </a:gsLst>
            <a:lin ang="2700000" scaled="1"/>
            <a:tileRect/>
          </a:gra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spcAft>
                <a:spcPts val="900"/>
              </a:spcAft>
              <a:buNone/>
            </a:pPr>
            <a:r>
              <a:rPr lang="en-US" b="1" i="0" dirty="0">
                <a:solidFill>
                  <a:srgbClr val="B91C1C"/>
                </a:solidFill>
                <a:effectLst/>
                <a:latin typeface="Times New Roman" panose="02020603050405020304" pitchFamily="18" charset="0"/>
                <a:cs typeface="Times New Roman" panose="02020603050405020304" pitchFamily="18" charset="0"/>
              </a:rPr>
              <a:t>Current Limitations</a:t>
            </a:r>
          </a:p>
          <a:p>
            <a:pPr algn="l">
              <a:spcAft>
                <a:spcPts val="600"/>
              </a:spcAft>
              <a:buFont typeface="Arial" panose="020B0604020202020204" pitchFamily="34" charset="0"/>
              <a:buChar char="•"/>
            </a:pPr>
            <a:r>
              <a:rPr lang="en-US" sz="1400" b="1" i="0" dirty="0">
                <a:solidFill>
                  <a:schemeClr val="tx1"/>
                </a:solidFill>
                <a:effectLst/>
                <a:latin typeface="Times New Roman" panose="02020603050405020304" pitchFamily="18" charset="0"/>
                <a:cs typeface="Times New Roman" panose="02020603050405020304" pitchFamily="18" charset="0"/>
              </a:rPr>
              <a:t>Lighting conditions:</a:t>
            </a:r>
            <a:r>
              <a:rPr lang="en-US" sz="1400" b="0" i="0" dirty="0">
                <a:solidFill>
                  <a:schemeClr val="tx1"/>
                </a:solidFill>
                <a:effectLst/>
                <a:latin typeface="Times New Roman" panose="02020603050405020304" pitchFamily="18" charset="0"/>
                <a:cs typeface="Times New Roman" panose="02020603050405020304" pitchFamily="18" charset="0"/>
              </a:rPr>
              <a:t> Distance estimation accuracy decreases in poor lighting</a:t>
            </a:r>
          </a:p>
          <a:p>
            <a:pPr algn="l">
              <a:spcAft>
                <a:spcPts val="600"/>
              </a:spcAft>
              <a:buFont typeface="Arial" panose="020B0604020202020204" pitchFamily="34" charset="0"/>
              <a:buChar char="•"/>
            </a:pPr>
            <a:r>
              <a:rPr lang="en-US" sz="1400" b="1" i="0" dirty="0">
                <a:solidFill>
                  <a:schemeClr val="tx1"/>
                </a:solidFill>
                <a:effectLst/>
                <a:latin typeface="Times New Roman" panose="02020603050405020304" pitchFamily="18" charset="0"/>
                <a:cs typeface="Times New Roman" panose="02020603050405020304" pitchFamily="18" charset="0"/>
              </a:rPr>
              <a:t>Weather sensitivity:</a:t>
            </a:r>
            <a:r>
              <a:rPr lang="en-US" sz="1400" b="0" i="0" dirty="0">
                <a:solidFill>
                  <a:schemeClr val="tx1"/>
                </a:solidFill>
                <a:effectLst/>
                <a:latin typeface="Times New Roman" panose="02020603050405020304" pitchFamily="18" charset="0"/>
                <a:cs typeface="Times New Roman" panose="02020603050405020304" pitchFamily="18" charset="0"/>
              </a:rPr>
              <a:t> Performance degrades in extreme weather (heavy rain, snow)</a:t>
            </a:r>
          </a:p>
          <a:p>
            <a:pPr algn="l">
              <a:spcAft>
                <a:spcPts val="600"/>
              </a:spcAft>
              <a:buFont typeface="Arial" panose="020B0604020202020204" pitchFamily="34" charset="0"/>
              <a:buChar char="•"/>
            </a:pPr>
            <a:r>
              <a:rPr lang="en-US" sz="1400" b="1" i="0" dirty="0">
                <a:solidFill>
                  <a:schemeClr val="tx1"/>
                </a:solidFill>
                <a:effectLst/>
                <a:latin typeface="Times New Roman" panose="02020603050405020304" pitchFamily="18" charset="0"/>
                <a:cs typeface="Times New Roman" panose="02020603050405020304" pitchFamily="18" charset="0"/>
              </a:rPr>
              <a:t>Computational demands:</a:t>
            </a:r>
            <a:r>
              <a:rPr lang="en-US" sz="1400" b="0" i="0" dirty="0">
                <a:solidFill>
                  <a:schemeClr val="tx1"/>
                </a:solidFill>
                <a:effectLst/>
                <a:latin typeface="Times New Roman" panose="02020603050405020304" pitchFamily="18" charset="0"/>
                <a:cs typeface="Times New Roman" panose="02020603050405020304" pitchFamily="18" charset="0"/>
              </a:rPr>
              <a:t> Requires dedicated GPU hardware for real-time performance</a:t>
            </a:r>
          </a:p>
          <a:p>
            <a:pPr algn="l">
              <a:spcAft>
                <a:spcPts val="600"/>
              </a:spcAft>
              <a:buFont typeface="Arial" panose="020B0604020202020204" pitchFamily="34" charset="0"/>
              <a:buChar char="•"/>
            </a:pPr>
            <a:r>
              <a:rPr lang="en-US" sz="1400" b="1" i="0" dirty="0">
                <a:solidFill>
                  <a:schemeClr val="tx1"/>
                </a:solidFill>
                <a:effectLst/>
                <a:latin typeface="Times New Roman" panose="02020603050405020304" pitchFamily="18" charset="0"/>
                <a:cs typeface="Times New Roman" panose="02020603050405020304" pitchFamily="18" charset="0"/>
              </a:rPr>
              <a:t>Fixed calibration:</a:t>
            </a:r>
            <a:r>
              <a:rPr lang="en-US" sz="1400" b="0" i="0" dirty="0">
                <a:solidFill>
                  <a:schemeClr val="tx1"/>
                </a:solidFill>
                <a:effectLst/>
                <a:latin typeface="Times New Roman" panose="02020603050405020304" pitchFamily="18" charset="0"/>
                <a:cs typeface="Times New Roman" panose="02020603050405020304" pitchFamily="18" charset="0"/>
              </a:rPr>
              <a:t> System needs recalibration for different camera setups</a:t>
            </a:r>
          </a:p>
          <a:p>
            <a:pPr algn="ctr"/>
            <a:endParaRPr lang="en-US" dirty="0"/>
          </a:p>
        </p:txBody>
      </p:sp>
      <p:sp>
        <p:nvSpPr>
          <p:cNvPr id="11" name="Rectangle: Rounded Corners 10">
            <a:extLst>
              <a:ext uri="{FF2B5EF4-FFF2-40B4-BE49-F238E27FC236}">
                <a16:creationId xmlns:a16="http://schemas.microsoft.com/office/drawing/2014/main" id="{6433457A-D8FD-F5AF-E3F5-607E3054C4C8}"/>
              </a:ext>
            </a:extLst>
          </p:cNvPr>
          <p:cNvSpPr/>
          <p:nvPr/>
        </p:nvSpPr>
        <p:spPr>
          <a:xfrm>
            <a:off x="7283778" y="1375451"/>
            <a:ext cx="4735397" cy="3394511"/>
          </a:xfrm>
          <a:prstGeom prst="roundRect">
            <a:avLst/>
          </a:prstGeom>
          <a:gradFill flip="none" rotWithShape="1">
            <a:gsLst>
              <a:gs pos="0">
                <a:srgbClr val="00B050">
                  <a:tint val="66000"/>
                  <a:satMod val="160000"/>
                </a:srgbClr>
              </a:gs>
              <a:gs pos="51000">
                <a:srgbClr val="00B050">
                  <a:tint val="44500"/>
                  <a:satMod val="160000"/>
                  <a:alpha val="0"/>
                </a:srgbClr>
              </a:gs>
              <a:gs pos="100000">
                <a:srgbClr val="00B050">
                  <a:tint val="23500"/>
                  <a:satMod val="160000"/>
                </a:srgbClr>
              </a:gs>
            </a:gsLst>
            <a:lin ang="2700000" scaled="1"/>
            <a:tileRect/>
          </a:gra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spcAft>
                <a:spcPts val="900"/>
              </a:spcAft>
              <a:buNone/>
            </a:pPr>
            <a:r>
              <a:rPr lang="en-US" b="1" i="0" dirty="0">
                <a:solidFill>
                  <a:srgbClr val="0C4A6E"/>
                </a:solidFill>
                <a:effectLst/>
                <a:latin typeface="Times New Roman" panose="02020603050405020304" pitchFamily="18" charset="0"/>
                <a:cs typeface="Times New Roman" panose="02020603050405020304" pitchFamily="18" charset="0"/>
              </a:rPr>
              <a:t>Future Extensions</a:t>
            </a:r>
          </a:p>
          <a:p>
            <a:pPr algn="l">
              <a:spcAft>
                <a:spcPts val="600"/>
              </a:spcAft>
              <a:buFont typeface="Arial" panose="020B0604020202020204" pitchFamily="34" charset="0"/>
              <a:buChar char="•"/>
            </a:pPr>
            <a:r>
              <a:rPr lang="en-US" sz="1400" b="1" i="0" dirty="0">
                <a:solidFill>
                  <a:schemeClr val="tx1"/>
                </a:solidFill>
                <a:effectLst/>
                <a:latin typeface="Times New Roman" panose="02020603050405020304" pitchFamily="18" charset="0"/>
                <a:cs typeface="Times New Roman" panose="02020603050405020304" pitchFamily="18" charset="0"/>
              </a:rPr>
              <a:t>Vehicle CAN bus integration:</a:t>
            </a:r>
            <a:r>
              <a:rPr lang="en-US" sz="1400" b="0" i="0" dirty="0">
                <a:solidFill>
                  <a:schemeClr val="tx1"/>
                </a:solidFill>
                <a:effectLst/>
                <a:latin typeface="Times New Roman" panose="02020603050405020304" pitchFamily="18" charset="0"/>
                <a:cs typeface="Times New Roman" panose="02020603050405020304" pitchFamily="18" charset="0"/>
              </a:rPr>
              <a:t> For automated emergency braking</a:t>
            </a:r>
          </a:p>
          <a:p>
            <a:pPr algn="l">
              <a:spcAft>
                <a:spcPts val="600"/>
              </a:spcAft>
              <a:buFont typeface="Arial" panose="020B0604020202020204" pitchFamily="34" charset="0"/>
              <a:buChar char="•"/>
            </a:pPr>
            <a:r>
              <a:rPr lang="en-US" sz="1400" b="1" i="0" dirty="0">
                <a:solidFill>
                  <a:schemeClr val="tx1"/>
                </a:solidFill>
                <a:effectLst/>
                <a:latin typeface="Times New Roman" panose="02020603050405020304" pitchFamily="18" charset="0"/>
                <a:cs typeface="Times New Roman" panose="02020603050405020304" pitchFamily="18" charset="0"/>
              </a:rPr>
              <a:t>Multi-camera setup:</a:t>
            </a:r>
            <a:r>
              <a:rPr lang="en-US" sz="1400" b="0" i="0" dirty="0">
                <a:solidFill>
                  <a:schemeClr val="tx1"/>
                </a:solidFill>
                <a:effectLst/>
                <a:latin typeface="Times New Roman" panose="02020603050405020304" pitchFamily="18" charset="0"/>
                <a:cs typeface="Times New Roman" panose="02020603050405020304" pitchFamily="18" charset="0"/>
              </a:rPr>
              <a:t> Enhanced distance accuracy with stereo vision</a:t>
            </a:r>
          </a:p>
          <a:p>
            <a:pPr algn="l">
              <a:spcAft>
                <a:spcPts val="600"/>
              </a:spcAft>
              <a:buFont typeface="Arial" panose="020B0604020202020204" pitchFamily="34" charset="0"/>
              <a:buChar char="•"/>
            </a:pPr>
            <a:r>
              <a:rPr lang="en-US" sz="1400" b="1" i="0" dirty="0">
                <a:solidFill>
                  <a:schemeClr val="tx1"/>
                </a:solidFill>
                <a:effectLst/>
                <a:latin typeface="Times New Roman" panose="02020603050405020304" pitchFamily="18" charset="0"/>
                <a:cs typeface="Times New Roman" panose="02020603050405020304" pitchFamily="18" charset="0"/>
              </a:rPr>
              <a:t>Edge optimization:</a:t>
            </a:r>
            <a:r>
              <a:rPr lang="en-US" sz="1400" b="0" i="0" dirty="0">
                <a:solidFill>
                  <a:schemeClr val="tx1"/>
                </a:solidFill>
                <a:effectLst/>
                <a:latin typeface="Times New Roman" panose="02020603050405020304" pitchFamily="18" charset="0"/>
                <a:cs typeface="Times New Roman" panose="02020603050405020304" pitchFamily="18" charset="0"/>
              </a:rPr>
              <a:t> Deployment on embedded automotive systems</a:t>
            </a:r>
          </a:p>
          <a:p>
            <a:pPr algn="l">
              <a:spcAft>
                <a:spcPts val="600"/>
              </a:spcAft>
              <a:buFont typeface="Arial" panose="020B0604020202020204" pitchFamily="34" charset="0"/>
              <a:buChar char="•"/>
            </a:pPr>
            <a:r>
              <a:rPr lang="en-US" sz="1400" b="1" i="0" dirty="0">
                <a:solidFill>
                  <a:schemeClr val="tx1"/>
                </a:solidFill>
                <a:effectLst/>
                <a:latin typeface="Times New Roman" panose="02020603050405020304" pitchFamily="18" charset="0"/>
                <a:cs typeface="Times New Roman" panose="02020603050405020304" pitchFamily="18" charset="0"/>
              </a:rPr>
              <a:t>Night vision:</a:t>
            </a:r>
            <a:r>
              <a:rPr lang="en-US" sz="1400" b="0" i="0" dirty="0">
                <a:solidFill>
                  <a:schemeClr val="tx1"/>
                </a:solidFill>
                <a:effectLst/>
                <a:latin typeface="Times New Roman" panose="02020603050405020304" pitchFamily="18" charset="0"/>
                <a:cs typeface="Times New Roman" panose="02020603050405020304" pitchFamily="18" charset="0"/>
              </a:rPr>
              <a:t> Infrared capabilities for low-light conditions</a:t>
            </a:r>
          </a:p>
          <a:p>
            <a:pPr algn="ctr"/>
            <a:endParaRPr lang="en-US" dirty="0"/>
          </a:p>
        </p:txBody>
      </p:sp>
    </p:spTree>
    <p:extLst>
      <p:ext uri="{BB962C8B-B14F-4D97-AF65-F5344CB8AC3E}">
        <p14:creationId xmlns:p14="http://schemas.microsoft.com/office/powerpoint/2010/main" val="507199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C0719-641B-1DE2-7A64-2CA2390CED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D39D27-4F07-F36B-589E-71ADEE619261}"/>
              </a:ext>
            </a:extLst>
          </p:cNvPr>
          <p:cNvSpPr>
            <a:spLocks noGrp="1"/>
          </p:cNvSpPr>
          <p:nvPr>
            <p:ph type="title"/>
          </p:nvPr>
        </p:nvSpPr>
        <p:spPr>
          <a:xfrm>
            <a:off x="2476260" y="73286"/>
            <a:ext cx="8911687" cy="714496"/>
          </a:xfrm>
        </p:spPr>
        <p:txBody>
          <a:bodyPr>
            <a:normAutofit fontScale="90000"/>
          </a:bodyPr>
          <a:lstStyle/>
          <a:p>
            <a:r>
              <a:rPr lang="en-US" b="1" i="0" dirty="0">
                <a:solidFill>
                  <a:schemeClr val="tx1"/>
                </a:solidFill>
                <a:effectLst/>
                <a:latin typeface="Times New Roman" panose="02020603050405020304" pitchFamily="18" charset="0"/>
                <a:cs typeface="Times New Roman" panose="02020603050405020304" pitchFamily="18" charset="0"/>
              </a:rPr>
              <a:t>Elevator Pitch</a:t>
            </a:r>
            <a:br>
              <a:rPr lang="en-US" b="1" i="0" dirty="0">
                <a:solidFill>
                  <a:srgbClr val="2563EB"/>
                </a:solidFill>
                <a:effectLst/>
                <a:latin typeface="-apple-system"/>
              </a:rPr>
            </a:br>
            <a:br>
              <a:rPr lang="en-US" i="0" dirty="0">
                <a:solidFill>
                  <a:srgbClr val="2563EB"/>
                </a:solidFill>
                <a:effectLst/>
                <a:latin typeface="-apple-system"/>
              </a:rPr>
            </a:br>
            <a:endParaRPr lang="en-US" dirty="0"/>
          </a:p>
        </p:txBody>
      </p:sp>
      <p:sp>
        <p:nvSpPr>
          <p:cNvPr id="7" name="Slide Number Placeholder 6">
            <a:extLst>
              <a:ext uri="{FF2B5EF4-FFF2-40B4-BE49-F238E27FC236}">
                <a16:creationId xmlns:a16="http://schemas.microsoft.com/office/drawing/2014/main" id="{918349ED-64A5-2322-DC46-4623BBCDA9E1}"/>
              </a:ext>
            </a:extLst>
          </p:cNvPr>
          <p:cNvSpPr>
            <a:spLocks noGrp="1"/>
          </p:cNvSpPr>
          <p:nvPr>
            <p:ph type="sldNum" sz="quarter" idx="12"/>
          </p:nvPr>
        </p:nvSpPr>
        <p:spPr/>
        <p:txBody>
          <a:bodyPr/>
          <a:lstStyle/>
          <a:p>
            <a:fld id="{B5CEABB6-07DC-46E8-9B57-56EC44A396E5}" type="slidenum">
              <a:rPr lang="en-US" smtClean="0"/>
              <a:pPr/>
              <a:t>9</a:t>
            </a:fld>
            <a:endParaRPr lang="en-US" dirty="0"/>
          </a:p>
        </p:txBody>
      </p:sp>
      <p:sp>
        <p:nvSpPr>
          <p:cNvPr id="10" name="Rectangle: Rounded Corners 9">
            <a:extLst>
              <a:ext uri="{FF2B5EF4-FFF2-40B4-BE49-F238E27FC236}">
                <a16:creationId xmlns:a16="http://schemas.microsoft.com/office/drawing/2014/main" id="{2626E3A9-BE3A-5F5C-6DAD-4726B5A0D912}"/>
              </a:ext>
            </a:extLst>
          </p:cNvPr>
          <p:cNvSpPr/>
          <p:nvPr/>
        </p:nvSpPr>
        <p:spPr>
          <a:xfrm>
            <a:off x="1401451" y="4282543"/>
            <a:ext cx="5118755" cy="2243578"/>
          </a:xfrm>
          <a:prstGeom prst="roundRect">
            <a:avLst/>
          </a:prstGeom>
          <a:gradFill flip="none" rotWithShape="1">
            <a:gsLst>
              <a:gs pos="51000">
                <a:srgbClr val="64199D">
                  <a:tint val="66000"/>
                  <a:satMod val="160000"/>
                  <a:alpha val="0"/>
                </a:srgbClr>
              </a:gs>
              <a:gs pos="100000">
                <a:srgbClr val="64199D">
                  <a:tint val="44500"/>
                  <a:satMod val="160000"/>
                </a:srgbClr>
              </a:gs>
              <a:gs pos="100000">
                <a:srgbClr val="64199D">
                  <a:tint val="23500"/>
                  <a:satMod val="160000"/>
                </a:srgbClr>
              </a:gs>
            </a:gsLst>
            <a:lin ang="2700000" scaled="1"/>
            <a:tileRect/>
          </a:gra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spcAft>
                <a:spcPts val="900"/>
              </a:spcAft>
              <a:buNone/>
            </a:pPr>
            <a:r>
              <a:rPr lang="en-US" b="1" i="0" dirty="0">
                <a:solidFill>
                  <a:srgbClr val="C2410C"/>
                </a:solidFill>
                <a:effectLst/>
                <a:latin typeface="Times New Roman" panose="02020603050405020304" pitchFamily="18" charset="0"/>
                <a:cs typeface="Times New Roman" panose="02020603050405020304" pitchFamily="18" charset="0"/>
              </a:rPr>
              <a:t>Target Market</a:t>
            </a:r>
          </a:p>
          <a:p>
            <a:pPr algn="l">
              <a:spcAft>
                <a:spcPts val="600"/>
              </a:spcAft>
              <a:buFont typeface="Arial" panose="020B0604020202020204" pitchFamily="34" charset="0"/>
              <a:buChar char="•"/>
            </a:pPr>
            <a:r>
              <a:rPr lang="en-US" sz="1400" b="1" i="0" dirty="0">
                <a:solidFill>
                  <a:schemeClr val="tx1"/>
                </a:solidFill>
                <a:effectLst/>
                <a:latin typeface="Times New Roman" panose="02020603050405020304" pitchFamily="18" charset="0"/>
                <a:cs typeface="Times New Roman" panose="02020603050405020304" pitchFamily="18" charset="0"/>
              </a:rPr>
              <a:t>Commercial fleet operators</a:t>
            </a:r>
            <a:r>
              <a:rPr lang="en-US" sz="1400" b="0" i="0" dirty="0">
                <a:solidFill>
                  <a:schemeClr val="tx1"/>
                </a:solidFill>
                <a:effectLst/>
                <a:latin typeface="Times New Roman" panose="02020603050405020304" pitchFamily="18" charset="0"/>
                <a:cs typeface="Times New Roman" panose="02020603050405020304" pitchFamily="18" charset="0"/>
              </a:rPr>
              <a:t> (delivery, trucking)</a:t>
            </a:r>
          </a:p>
          <a:p>
            <a:pPr algn="l">
              <a:spcAft>
                <a:spcPts val="600"/>
              </a:spcAft>
              <a:buFont typeface="Arial" panose="020B0604020202020204" pitchFamily="34" charset="0"/>
              <a:buChar char="•"/>
            </a:pPr>
            <a:r>
              <a:rPr lang="en-US" sz="1400" b="1" i="0" dirty="0">
                <a:solidFill>
                  <a:schemeClr val="tx1"/>
                </a:solidFill>
                <a:effectLst/>
                <a:latin typeface="Times New Roman" panose="02020603050405020304" pitchFamily="18" charset="0"/>
                <a:cs typeface="Times New Roman" panose="02020603050405020304" pitchFamily="18" charset="0"/>
              </a:rPr>
              <a:t>Insurance companies</a:t>
            </a:r>
            <a:r>
              <a:rPr lang="en-US" sz="1400" b="0" i="0" dirty="0">
                <a:solidFill>
                  <a:schemeClr val="tx1"/>
                </a:solidFill>
                <a:effectLst/>
                <a:latin typeface="Times New Roman" panose="02020603050405020304" pitchFamily="18" charset="0"/>
                <a:cs typeface="Times New Roman" panose="02020603050405020304" pitchFamily="18" charset="0"/>
              </a:rPr>
              <a:t> offering discounts for safety tech</a:t>
            </a:r>
          </a:p>
          <a:p>
            <a:pPr algn="l">
              <a:spcAft>
                <a:spcPts val="600"/>
              </a:spcAft>
              <a:buFont typeface="Arial" panose="020B0604020202020204" pitchFamily="34" charset="0"/>
              <a:buChar char="•"/>
            </a:pPr>
            <a:r>
              <a:rPr lang="en-US" sz="1400" b="1" dirty="0">
                <a:solidFill>
                  <a:schemeClr val="tx1"/>
                </a:solidFill>
                <a:latin typeface="Times New Roman" panose="02020603050405020304" pitchFamily="18" charset="0"/>
                <a:cs typeface="Times New Roman" panose="02020603050405020304" pitchFamily="18" charset="0"/>
              </a:rPr>
              <a:t>Autonomous vehicle integrators</a:t>
            </a:r>
            <a:r>
              <a:rPr lang="en-US" sz="1400" dirty="0">
                <a:solidFill>
                  <a:schemeClr val="tx1"/>
                </a:solidFill>
                <a:latin typeface="Times New Roman" panose="02020603050405020304" pitchFamily="18" charset="0"/>
                <a:cs typeface="Times New Roman" panose="02020603050405020304" pitchFamily="18" charset="0"/>
              </a:rPr>
              <a:t> seeking modular safety systems</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algn="l">
              <a:spcAft>
                <a:spcPts val="600"/>
              </a:spcAft>
              <a:buFont typeface="Arial" panose="020B0604020202020204" pitchFamily="34" charset="0"/>
              <a:buChar char="•"/>
            </a:pPr>
            <a:r>
              <a:rPr lang="en-US" sz="1400" b="1" i="0" dirty="0">
                <a:solidFill>
                  <a:schemeClr val="tx1"/>
                </a:solidFill>
                <a:effectLst/>
                <a:latin typeface="Times New Roman" panose="02020603050405020304" pitchFamily="18" charset="0"/>
                <a:cs typeface="Times New Roman" panose="02020603050405020304" pitchFamily="18" charset="0"/>
              </a:rPr>
              <a:t>Aftermarket automotive accessory manufacturers</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algn="l">
              <a:spcAft>
                <a:spcPts val="600"/>
              </a:spcAft>
              <a:buFont typeface="Arial" panose="020B0604020202020204" pitchFamily="34" charset="0"/>
              <a:buChar char="•"/>
            </a:pPr>
            <a:r>
              <a:rPr lang="en-US" sz="1400" b="1" i="0" dirty="0">
                <a:solidFill>
                  <a:schemeClr val="tx1"/>
                </a:solidFill>
                <a:effectLst/>
                <a:latin typeface="Times New Roman" panose="02020603050405020304" pitchFamily="18" charset="0"/>
                <a:cs typeface="Times New Roman" panose="02020603050405020304" pitchFamily="18" charset="0"/>
              </a:rPr>
              <a:t>Consumer dashcam manufacturers</a:t>
            </a:r>
            <a:r>
              <a:rPr lang="en-US" sz="1400" b="0" i="0" dirty="0">
                <a:solidFill>
                  <a:schemeClr val="tx1"/>
                </a:solidFill>
                <a:effectLst/>
                <a:latin typeface="Times New Roman" panose="02020603050405020304" pitchFamily="18" charset="0"/>
                <a:cs typeface="Times New Roman" panose="02020603050405020304" pitchFamily="18" charset="0"/>
              </a:rPr>
              <a:t> for integration</a:t>
            </a:r>
          </a:p>
          <a:p>
            <a:pPr algn="ctr"/>
            <a:endParaRPr lang="en-US" dirty="0"/>
          </a:p>
        </p:txBody>
      </p:sp>
      <p:sp>
        <p:nvSpPr>
          <p:cNvPr id="11" name="Rectangle: Rounded Corners 10">
            <a:extLst>
              <a:ext uri="{FF2B5EF4-FFF2-40B4-BE49-F238E27FC236}">
                <a16:creationId xmlns:a16="http://schemas.microsoft.com/office/drawing/2014/main" id="{00BADE82-4F6F-2BDF-9358-1416A31C7386}"/>
              </a:ext>
            </a:extLst>
          </p:cNvPr>
          <p:cNvSpPr/>
          <p:nvPr/>
        </p:nvSpPr>
        <p:spPr>
          <a:xfrm>
            <a:off x="6932104" y="4282543"/>
            <a:ext cx="4735397" cy="2243578"/>
          </a:xfrm>
          <a:prstGeom prst="roundRect">
            <a:avLst/>
          </a:prstGeom>
          <a:gradFill flip="none" rotWithShape="1">
            <a:gsLst>
              <a:gs pos="0">
                <a:srgbClr val="00B050">
                  <a:tint val="66000"/>
                  <a:satMod val="160000"/>
                </a:srgbClr>
              </a:gs>
              <a:gs pos="51000">
                <a:srgbClr val="00B050">
                  <a:tint val="44500"/>
                  <a:satMod val="160000"/>
                  <a:alpha val="0"/>
                </a:srgbClr>
              </a:gs>
              <a:gs pos="100000">
                <a:srgbClr val="00B050">
                  <a:tint val="23500"/>
                  <a:satMod val="160000"/>
                </a:srgbClr>
              </a:gs>
            </a:gsLst>
            <a:lin ang="2700000" scaled="1"/>
            <a:tileRect/>
          </a:gra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spcAft>
                <a:spcPts val="900"/>
              </a:spcAft>
              <a:buNone/>
            </a:pPr>
            <a:r>
              <a:rPr lang="en-US" b="1" i="0" dirty="0">
                <a:solidFill>
                  <a:srgbClr val="7E22CE"/>
                </a:solidFill>
                <a:effectLst/>
                <a:latin typeface="Times New Roman" panose="02020603050405020304" pitchFamily="18" charset="0"/>
                <a:cs typeface="Times New Roman" panose="02020603050405020304" pitchFamily="18" charset="0"/>
              </a:rPr>
              <a:t>Business Model</a:t>
            </a:r>
          </a:p>
          <a:p>
            <a:pPr algn="l">
              <a:spcAft>
                <a:spcPts val="600"/>
              </a:spcAft>
              <a:buFont typeface="Arial" panose="020B0604020202020204" pitchFamily="34" charset="0"/>
              <a:buChar char="•"/>
            </a:pPr>
            <a:r>
              <a:rPr lang="en-US" sz="1400" b="1" i="0" dirty="0">
                <a:solidFill>
                  <a:srgbClr val="333333"/>
                </a:solidFill>
                <a:effectLst/>
                <a:latin typeface="Times New Roman" panose="02020603050405020304" pitchFamily="18" charset="0"/>
                <a:cs typeface="Times New Roman" panose="02020603050405020304" pitchFamily="18" charset="0"/>
              </a:rPr>
              <a:t>B2B subscription:</a:t>
            </a:r>
            <a:r>
              <a:rPr lang="en-US" sz="1400" b="0" i="0" dirty="0">
                <a:solidFill>
                  <a:srgbClr val="333333"/>
                </a:solidFill>
                <a:effectLst/>
                <a:latin typeface="Times New Roman" panose="02020603050405020304" pitchFamily="18" charset="0"/>
                <a:cs typeface="Times New Roman" panose="02020603050405020304" pitchFamily="18" charset="0"/>
              </a:rPr>
              <a:t> $200 per vehicle annually</a:t>
            </a:r>
          </a:p>
          <a:p>
            <a:pPr algn="l">
              <a:spcAft>
                <a:spcPts val="600"/>
              </a:spcAft>
              <a:buFont typeface="Arial" panose="020B0604020202020204" pitchFamily="34" charset="0"/>
              <a:buChar char="•"/>
            </a:pPr>
            <a:r>
              <a:rPr lang="en-US" sz="1400" b="1" i="0" dirty="0">
                <a:solidFill>
                  <a:srgbClr val="333333"/>
                </a:solidFill>
                <a:effectLst/>
                <a:latin typeface="Times New Roman" panose="02020603050405020304" pitchFamily="18" charset="0"/>
                <a:cs typeface="Times New Roman" panose="02020603050405020304" pitchFamily="18" charset="0"/>
              </a:rPr>
              <a:t>ROI for customers:</a:t>
            </a:r>
            <a:r>
              <a:rPr lang="en-US" sz="1400" b="0" i="0" dirty="0">
                <a:solidFill>
                  <a:srgbClr val="333333"/>
                </a:solidFill>
                <a:effectLst/>
                <a:latin typeface="Times New Roman" panose="02020603050405020304" pitchFamily="18" charset="0"/>
                <a:cs typeface="Times New Roman" panose="02020603050405020304" pitchFamily="18" charset="0"/>
              </a:rPr>
              <a:t> 3-6 months through accident reduction</a:t>
            </a:r>
          </a:p>
          <a:p>
            <a:pPr algn="l">
              <a:spcAft>
                <a:spcPts val="600"/>
              </a:spcAft>
              <a:buFont typeface="Arial" panose="020B0604020202020204" pitchFamily="34" charset="0"/>
              <a:buChar char="•"/>
            </a:pPr>
            <a:r>
              <a:rPr lang="en-US" sz="1400" b="1" i="0" dirty="0">
                <a:solidFill>
                  <a:srgbClr val="333333"/>
                </a:solidFill>
                <a:effectLst/>
                <a:latin typeface="Times New Roman" panose="02020603050405020304" pitchFamily="18" charset="0"/>
                <a:cs typeface="Times New Roman" panose="02020603050405020304" pitchFamily="18" charset="0"/>
              </a:rPr>
              <a:t>Software-as-a-service</a:t>
            </a:r>
            <a:r>
              <a:rPr lang="en-US" sz="1400" b="0" i="0" dirty="0">
                <a:solidFill>
                  <a:srgbClr val="333333"/>
                </a:solidFill>
                <a:effectLst/>
                <a:latin typeface="Times New Roman" panose="02020603050405020304" pitchFamily="18" charset="0"/>
                <a:cs typeface="Times New Roman" panose="02020603050405020304" pitchFamily="18" charset="0"/>
              </a:rPr>
              <a:t> with regular AI model updates</a:t>
            </a:r>
          </a:p>
          <a:p>
            <a:pPr algn="l">
              <a:spcAft>
                <a:spcPts val="600"/>
              </a:spcAft>
              <a:buFont typeface="Arial" panose="020B0604020202020204" pitchFamily="34" charset="0"/>
              <a:buChar char="•"/>
            </a:pPr>
            <a:r>
              <a:rPr lang="en-US" sz="1400" b="1" i="0" dirty="0">
                <a:solidFill>
                  <a:srgbClr val="333333"/>
                </a:solidFill>
                <a:effectLst/>
                <a:latin typeface="Times New Roman" panose="02020603050405020304" pitchFamily="18" charset="0"/>
                <a:cs typeface="Times New Roman" panose="02020603050405020304" pitchFamily="18" charset="0"/>
              </a:rPr>
              <a:t>Enterprise tier</a:t>
            </a:r>
            <a:r>
              <a:rPr lang="en-US" sz="1400" b="0" i="0" dirty="0">
                <a:solidFill>
                  <a:srgbClr val="333333"/>
                </a:solidFill>
                <a:effectLst/>
                <a:latin typeface="Times New Roman" panose="02020603050405020304" pitchFamily="18" charset="0"/>
                <a:cs typeface="Times New Roman" panose="02020603050405020304" pitchFamily="18" charset="0"/>
              </a:rPr>
              <a:t> with fleet management dashboard and AV-readiness analytics</a:t>
            </a:r>
          </a:p>
          <a:p>
            <a:pPr algn="ctr"/>
            <a:endParaRPr lang="en-US" dirty="0"/>
          </a:p>
        </p:txBody>
      </p:sp>
      <p:sp>
        <p:nvSpPr>
          <p:cNvPr id="3" name="Rectangle: Rounded Corners 2">
            <a:extLst>
              <a:ext uri="{FF2B5EF4-FFF2-40B4-BE49-F238E27FC236}">
                <a16:creationId xmlns:a16="http://schemas.microsoft.com/office/drawing/2014/main" id="{A7C18D59-3FA7-74B2-BAFB-CA37C1A940AE}"/>
              </a:ext>
            </a:extLst>
          </p:cNvPr>
          <p:cNvSpPr/>
          <p:nvPr/>
        </p:nvSpPr>
        <p:spPr>
          <a:xfrm>
            <a:off x="1564849" y="650449"/>
            <a:ext cx="10095339" cy="3535052"/>
          </a:xfrm>
          <a:prstGeom prst="roundRect">
            <a:avLst/>
          </a:prstGeom>
          <a:gradFill flip="none" rotWithShape="1">
            <a:gsLst>
              <a:gs pos="0">
                <a:schemeClr val="accent2">
                  <a:lumMod val="40000"/>
                  <a:lumOff val="60000"/>
                  <a:tint val="66000"/>
                  <a:satMod val="160000"/>
                  <a:alpha val="0"/>
                </a:schemeClr>
              </a:gs>
              <a:gs pos="92000">
                <a:schemeClr val="accent2">
                  <a:tint val="44500"/>
                  <a:satMod val="160000"/>
                  <a:lumMod val="90000"/>
                  <a:lumOff val="10000"/>
                </a:schemeClr>
              </a:gs>
              <a:gs pos="100000">
                <a:schemeClr val="accent2">
                  <a:lumMod val="40000"/>
                  <a:lumOff val="60000"/>
                  <a:tint val="23500"/>
                  <a:satMod val="16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US" i="1" dirty="0">
                <a:solidFill>
                  <a:schemeClr val="tx1"/>
                </a:solidFill>
                <a:latin typeface="Times New Roman" panose="02020603050405020304" pitchFamily="18" charset="0"/>
                <a:cs typeface="Times New Roman" panose="02020603050405020304" pitchFamily="18" charset="0"/>
              </a:rPr>
              <a:t>"Imagine cutting vehicle accidents by a third with just a simple dashcam upgrade. Our AVCAS system turns ordinary dashcams into smart safety assistants that warn drivers before collisions happen—even mimicking features found in autonomous vehicles."</a:t>
            </a:r>
            <a:endParaRPr lang="en-US" dirty="0">
              <a:solidFill>
                <a:schemeClr val="tx1"/>
              </a:solidFill>
              <a:latin typeface="Times New Roman" panose="02020603050405020304" pitchFamily="18" charset="0"/>
              <a:cs typeface="Times New Roman" panose="02020603050405020304" pitchFamily="18" charset="0"/>
            </a:endParaRPr>
          </a:p>
          <a:p>
            <a:pPr>
              <a:buNone/>
            </a:pPr>
            <a:r>
              <a:rPr lang="en-US" i="1" dirty="0">
                <a:solidFill>
                  <a:schemeClr val="tx1"/>
                </a:solidFill>
                <a:latin typeface="Times New Roman" panose="02020603050405020304" pitchFamily="18" charset="0"/>
                <a:cs typeface="Times New Roman" panose="02020603050405020304" pitchFamily="18" charset="0"/>
              </a:rPr>
              <a:t>Unlike expensive systems that only come in new luxury cars, our software works with existing hardware and can be installed across vehicle fleets right away. AVCAS bridges the gap between legacy vehicles and self-driving technology by delivering real-time lane, object, and risk detection using AI.</a:t>
            </a:r>
            <a:endParaRPr lang="en-US" dirty="0">
              <a:solidFill>
                <a:schemeClr val="tx1"/>
              </a:solidFill>
              <a:latin typeface="Times New Roman" panose="02020603050405020304" pitchFamily="18" charset="0"/>
              <a:cs typeface="Times New Roman" panose="02020603050405020304" pitchFamily="18" charset="0"/>
            </a:endParaRPr>
          </a:p>
          <a:p>
            <a:r>
              <a:rPr lang="en-US" i="1" dirty="0">
                <a:solidFill>
                  <a:schemeClr val="tx1"/>
                </a:solidFill>
                <a:latin typeface="Times New Roman" panose="02020603050405020304" pitchFamily="18" charset="0"/>
                <a:cs typeface="Times New Roman" panose="02020603050405020304" pitchFamily="18" charset="0"/>
              </a:rPr>
              <a:t>We're targeting delivery and trucking companies with a $200 per vehicle subscription that pays for itself within months through fewer accidents and lower insurance costs. Our initial testing with local delivery services showed a 22% reduction in near-misses. With hundreds of millions of dashcams already on roads worldwide, AVCAS brings autonomous-grade safety to everyone—not just those with the newest vehicles.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42168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3.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Wisp</Template>
  <TotalTime>521</TotalTime>
  <Words>1299</Words>
  <Application>Microsoft Office PowerPoint</Application>
  <PresentationFormat>Widescreen</PresentationFormat>
  <Paragraphs>192</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-apple-system</vt:lpstr>
      <vt:lpstr>Arial</vt:lpstr>
      <vt:lpstr>Calibri</vt:lpstr>
      <vt:lpstr>Century Gothic</vt:lpstr>
      <vt:lpstr>Times New Roman</vt:lpstr>
      <vt:lpstr>TimesNewRomanPSMT</vt:lpstr>
      <vt:lpstr>Wingdings 3</vt:lpstr>
      <vt:lpstr>Wisp</vt:lpstr>
      <vt:lpstr>Advanced Vehicle Collision Avoidance System  </vt:lpstr>
      <vt:lpstr>Team Members</vt:lpstr>
      <vt:lpstr>PowerPoint Presentation</vt:lpstr>
      <vt:lpstr>Lane Detection Enhancements </vt:lpstr>
      <vt:lpstr>Object Detection &amp; Tracking  </vt:lpstr>
      <vt:lpstr>Distance Estimation   </vt:lpstr>
      <vt:lpstr>System Demonstration </vt:lpstr>
      <vt:lpstr>Limitations &amp; Future Work  </vt:lpstr>
      <vt:lpstr>Elevator Pitch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Ahmad, Tanvir</dc:creator>
  <cp:lastModifiedBy>Ahmad, Tanvir</cp:lastModifiedBy>
  <cp:revision>3</cp:revision>
  <dcterms:created xsi:type="dcterms:W3CDTF">2025-05-07T03:19:02Z</dcterms:created>
  <dcterms:modified xsi:type="dcterms:W3CDTF">2025-05-08T20:36:29Z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