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handoutMasterIdLst>
    <p:handoutMasterId r:id="rId17"/>
  </p:handoutMasterIdLst>
  <p:sldIdLst>
    <p:sldId id="256" r:id="rId2"/>
    <p:sldId id="280" r:id="rId3"/>
    <p:sldId id="379" r:id="rId4"/>
    <p:sldId id="381" r:id="rId5"/>
    <p:sldId id="372" r:id="rId6"/>
    <p:sldId id="384" r:id="rId7"/>
    <p:sldId id="373" r:id="rId8"/>
    <p:sldId id="382" r:id="rId9"/>
    <p:sldId id="375" r:id="rId10"/>
    <p:sldId id="383" r:id="rId11"/>
    <p:sldId id="385" r:id="rId12"/>
    <p:sldId id="386" r:id="rId13"/>
    <p:sldId id="387" r:id="rId14"/>
    <p:sldId id="270" r:id="rId15"/>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09A"/>
    <a:srgbClr val="F37423"/>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41" autoAdjust="0"/>
    <p:restoredTop sz="94651" autoAdjust="0"/>
  </p:normalViewPr>
  <p:slideViewPr>
    <p:cSldViewPr>
      <p:cViewPr>
        <p:scale>
          <a:sx n="66" d="100"/>
          <a:sy n="66" d="100"/>
        </p:scale>
        <p:origin x="1146" y="3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86821E5-D238-8A12-5E19-62E026F6EF9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CC8EAE8-33FC-6068-68F6-28A975DABA3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79CC62-D62B-4812-93F5-A536DA129014}" type="datetimeFigureOut">
              <a:rPr lang="en-US" smtClean="0"/>
              <a:t>5/7/2025</a:t>
            </a:fld>
            <a:endParaRPr lang="en-US"/>
          </a:p>
        </p:txBody>
      </p:sp>
      <p:sp>
        <p:nvSpPr>
          <p:cNvPr id="4" name="Footer Placeholder 3">
            <a:extLst>
              <a:ext uri="{FF2B5EF4-FFF2-40B4-BE49-F238E27FC236}">
                <a16:creationId xmlns:a16="http://schemas.microsoft.com/office/drawing/2014/main" id="{8F20F3A1-79EE-16E1-47C7-C168E9AE442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096BC1A-D646-5CE3-C11B-FD8E01D877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F42DF3B-D8F4-4493-AAB5-AD298729A860}" type="slidenum">
              <a:rPr lang="en-US" smtClean="0"/>
              <a:t>‹#›</a:t>
            </a:fld>
            <a:endParaRPr lang="en-US"/>
          </a:p>
        </p:txBody>
      </p:sp>
    </p:spTree>
    <p:extLst>
      <p:ext uri="{BB962C8B-B14F-4D97-AF65-F5344CB8AC3E}">
        <p14:creationId xmlns:p14="http://schemas.microsoft.com/office/powerpoint/2010/main" val="27426953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973649-E68F-7547-B3E6-410CA33DFD23}" type="datetimeFigureOut">
              <a:t>07/05/2025</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F9DA84-3FF9-FB45-98BD-20A27889F2B0}" type="slidenum">
              <a:t>‹#›</a:t>
            </a:fld>
            <a:endParaRPr lang="en-VN"/>
          </a:p>
        </p:txBody>
      </p:sp>
    </p:spTree>
    <p:extLst>
      <p:ext uri="{BB962C8B-B14F-4D97-AF65-F5344CB8AC3E}">
        <p14:creationId xmlns:p14="http://schemas.microsoft.com/office/powerpoint/2010/main" val="4179312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65B46-EDC9-8E31-18DA-84DAB8E05A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A15A6E-806E-7DF0-76E8-8682354898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73A689-0FE8-C97E-6CD3-932022CD4DE9}"/>
              </a:ext>
            </a:extLst>
          </p:cNvPr>
          <p:cNvSpPr>
            <a:spLocks noGrp="1"/>
          </p:cNvSpPr>
          <p:nvPr>
            <p:ph type="body" idx="1"/>
          </p:nvPr>
        </p:nvSpPr>
        <p:spPr/>
        <p:txBody>
          <a:bodyPr/>
          <a:lstStyle/>
          <a:p>
            <a:r>
              <a:rPr lang="en-US"/>
              <a:t>Đó là kết quả của thị giác máy tính</a:t>
            </a:r>
            <a:endParaRPr lang="en-US" dirty="0"/>
          </a:p>
        </p:txBody>
      </p:sp>
      <p:sp>
        <p:nvSpPr>
          <p:cNvPr id="4" name="Slide Number Placeholder 3">
            <a:extLst>
              <a:ext uri="{FF2B5EF4-FFF2-40B4-BE49-F238E27FC236}">
                <a16:creationId xmlns:a16="http://schemas.microsoft.com/office/drawing/2014/main" id="{79A645F8-54D8-CF19-2041-22CB27D6CA07}"/>
              </a:ext>
            </a:extLst>
          </p:cNvPr>
          <p:cNvSpPr>
            <a:spLocks noGrp="1"/>
          </p:cNvSpPr>
          <p:nvPr>
            <p:ph type="sldNum" sz="quarter" idx="5"/>
          </p:nvPr>
        </p:nvSpPr>
        <p:spPr/>
        <p:txBody>
          <a:bodyPr/>
          <a:lstStyle/>
          <a:p>
            <a:fld id="{24F9DA84-3FF9-FB45-98BD-20A27889F2B0}" type="slidenum">
              <a:rPr lang="en-US" smtClean="0"/>
              <a:t>3</a:t>
            </a:fld>
            <a:endParaRPr lang="en-US"/>
          </a:p>
        </p:txBody>
      </p:sp>
    </p:spTree>
    <p:extLst>
      <p:ext uri="{BB962C8B-B14F-4D97-AF65-F5344CB8AC3E}">
        <p14:creationId xmlns:p14="http://schemas.microsoft.com/office/powerpoint/2010/main" val="283315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D89DAA-8CEC-6919-32AD-94E4CDC9E4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2CED1C-1BE1-FB62-F01B-1F1794FCC9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0C898D-727C-049E-2912-9EFA839B7CA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ACF8E12-2FAF-EA08-0AFB-96931932A3E6}"/>
              </a:ext>
            </a:extLst>
          </p:cNvPr>
          <p:cNvSpPr>
            <a:spLocks noGrp="1"/>
          </p:cNvSpPr>
          <p:nvPr>
            <p:ph type="sldNum" sz="quarter" idx="5"/>
          </p:nvPr>
        </p:nvSpPr>
        <p:spPr/>
        <p:txBody>
          <a:bodyPr/>
          <a:lstStyle/>
          <a:p>
            <a:fld id="{24F9DA84-3FF9-FB45-98BD-20A27889F2B0}" type="slidenum">
              <a:rPr lang="en-US" smtClean="0"/>
              <a:t>12</a:t>
            </a:fld>
            <a:endParaRPr lang="en-US"/>
          </a:p>
        </p:txBody>
      </p:sp>
    </p:spTree>
    <p:extLst>
      <p:ext uri="{BB962C8B-B14F-4D97-AF65-F5344CB8AC3E}">
        <p14:creationId xmlns:p14="http://schemas.microsoft.com/office/powerpoint/2010/main" val="3029936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54D18F-C0D6-2A0E-E74E-D4B0FEF13D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031E64-9316-CF4D-8F89-96E9659B50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6E46D5-045B-7626-70C7-D54605F9DF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EF4BCAB-F482-A942-9E15-116A96362E99}"/>
              </a:ext>
            </a:extLst>
          </p:cNvPr>
          <p:cNvSpPr>
            <a:spLocks noGrp="1"/>
          </p:cNvSpPr>
          <p:nvPr>
            <p:ph type="sldNum" sz="quarter" idx="5"/>
          </p:nvPr>
        </p:nvSpPr>
        <p:spPr/>
        <p:txBody>
          <a:bodyPr/>
          <a:lstStyle/>
          <a:p>
            <a:fld id="{24F9DA84-3FF9-FB45-98BD-20A27889F2B0}" type="slidenum">
              <a:rPr lang="en-US" smtClean="0"/>
              <a:t>13</a:t>
            </a:fld>
            <a:endParaRPr lang="en-US"/>
          </a:p>
        </p:txBody>
      </p:sp>
    </p:spTree>
    <p:extLst>
      <p:ext uri="{BB962C8B-B14F-4D97-AF65-F5344CB8AC3E}">
        <p14:creationId xmlns:p14="http://schemas.microsoft.com/office/powerpoint/2010/main" val="170814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BA0AE-1B71-E3ED-B578-544E0A8D72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6A9763-3381-A7B1-F1E1-EDC6851665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4D4658-AB4D-0A67-7F60-1D1563D66CB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37D4DAB-E931-C4FA-435A-47C2721205B4}"/>
              </a:ext>
            </a:extLst>
          </p:cNvPr>
          <p:cNvSpPr>
            <a:spLocks noGrp="1"/>
          </p:cNvSpPr>
          <p:nvPr>
            <p:ph type="sldNum" sz="quarter" idx="5"/>
          </p:nvPr>
        </p:nvSpPr>
        <p:spPr/>
        <p:txBody>
          <a:bodyPr/>
          <a:lstStyle/>
          <a:p>
            <a:fld id="{24F9DA84-3FF9-FB45-98BD-20A27889F2B0}" type="slidenum">
              <a:rPr lang="en-US" smtClean="0"/>
              <a:t>4</a:t>
            </a:fld>
            <a:endParaRPr lang="en-US"/>
          </a:p>
        </p:txBody>
      </p:sp>
    </p:spTree>
    <p:extLst>
      <p:ext uri="{BB962C8B-B14F-4D97-AF65-F5344CB8AC3E}">
        <p14:creationId xmlns:p14="http://schemas.microsoft.com/office/powerpoint/2010/main" val="452295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627FA5-758B-D244-FE6F-5534AE4752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B89068-7D56-DC85-C579-71F5C686F7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90DFAC-541A-8373-16CC-10E1C66C2C8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BCE61C3-8611-CEDE-015F-523C506A1D04}"/>
              </a:ext>
            </a:extLst>
          </p:cNvPr>
          <p:cNvSpPr>
            <a:spLocks noGrp="1"/>
          </p:cNvSpPr>
          <p:nvPr>
            <p:ph type="sldNum" sz="quarter" idx="5"/>
          </p:nvPr>
        </p:nvSpPr>
        <p:spPr/>
        <p:txBody>
          <a:bodyPr/>
          <a:lstStyle/>
          <a:p>
            <a:fld id="{24F9DA84-3FF9-FB45-98BD-20A27889F2B0}" type="slidenum">
              <a:rPr lang="en-US" smtClean="0"/>
              <a:t>5</a:t>
            </a:fld>
            <a:endParaRPr lang="en-US"/>
          </a:p>
        </p:txBody>
      </p:sp>
    </p:spTree>
    <p:extLst>
      <p:ext uri="{BB962C8B-B14F-4D97-AF65-F5344CB8AC3E}">
        <p14:creationId xmlns:p14="http://schemas.microsoft.com/office/powerpoint/2010/main" val="1310275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B833D5-01B3-4CED-14ED-663191E657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2AC7B2-A9B8-D234-BBDF-19E65A4A1C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F34F6B-9C2C-A8E9-A6C8-9798C34CA6A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2CE4552-08F1-AD39-5CD4-0D4F6CC0C337}"/>
              </a:ext>
            </a:extLst>
          </p:cNvPr>
          <p:cNvSpPr>
            <a:spLocks noGrp="1"/>
          </p:cNvSpPr>
          <p:nvPr>
            <p:ph type="sldNum" sz="quarter" idx="5"/>
          </p:nvPr>
        </p:nvSpPr>
        <p:spPr/>
        <p:txBody>
          <a:bodyPr/>
          <a:lstStyle/>
          <a:p>
            <a:fld id="{24F9DA84-3FF9-FB45-98BD-20A27889F2B0}" type="slidenum">
              <a:rPr lang="en-US" smtClean="0"/>
              <a:t>6</a:t>
            </a:fld>
            <a:endParaRPr lang="en-US"/>
          </a:p>
        </p:txBody>
      </p:sp>
    </p:spTree>
    <p:extLst>
      <p:ext uri="{BB962C8B-B14F-4D97-AF65-F5344CB8AC3E}">
        <p14:creationId xmlns:p14="http://schemas.microsoft.com/office/powerpoint/2010/main" val="387121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3004CD-6ED4-EB75-8096-DBEC5FF244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E8B622-92CA-B81A-7CD0-98E926D213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1D3F89-9EB4-6ED4-89AE-95035E2EC918}"/>
              </a:ext>
            </a:extLst>
          </p:cNvPr>
          <p:cNvSpPr>
            <a:spLocks noGrp="1"/>
          </p:cNvSpPr>
          <p:nvPr>
            <p:ph type="body" idx="1"/>
          </p:nvPr>
        </p:nvSpPr>
        <p:spPr/>
        <p:txBody>
          <a:bodyPr/>
          <a:lstStyle/>
          <a:p>
            <a:r>
              <a:rPr lang="en-US"/>
              <a:t>Trước ảnh số có ảnh Analog</a:t>
            </a:r>
            <a:endParaRPr lang="en-US" dirty="0"/>
          </a:p>
        </p:txBody>
      </p:sp>
      <p:sp>
        <p:nvSpPr>
          <p:cNvPr id="4" name="Slide Number Placeholder 3">
            <a:extLst>
              <a:ext uri="{FF2B5EF4-FFF2-40B4-BE49-F238E27FC236}">
                <a16:creationId xmlns:a16="http://schemas.microsoft.com/office/drawing/2014/main" id="{F8D11632-C6D8-6C7B-B574-E64BEA2750C3}"/>
              </a:ext>
            </a:extLst>
          </p:cNvPr>
          <p:cNvSpPr>
            <a:spLocks noGrp="1"/>
          </p:cNvSpPr>
          <p:nvPr>
            <p:ph type="sldNum" sz="quarter" idx="5"/>
          </p:nvPr>
        </p:nvSpPr>
        <p:spPr/>
        <p:txBody>
          <a:bodyPr/>
          <a:lstStyle/>
          <a:p>
            <a:fld id="{24F9DA84-3FF9-FB45-98BD-20A27889F2B0}" type="slidenum">
              <a:rPr lang="en-US" smtClean="0"/>
              <a:t>7</a:t>
            </a:fld>
            <a:endParaRPr lang="en-US"/>
          </a:p>
        </p:txBody>
      </p:sp>
    </p:spTree>
    <p:extLst>
      <p:ext uri="{BB962C8B-B14F-4D97-AF65-F5344CB8AC3E}">
        <p14:creationId xmlns:p14="http://schemas.microsoft.com/office/powerpoint/2010/main" val="3400996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9F877-6ED6-0FFF-4400-8A3900D0B7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5E95F4-7AB2-9052-13BB-2B1A8B552A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509584-84EA-CABD-5B21-DCC3203BABB8}"/>
              </a:ext>
            </a:extLst>
          </p:cNvPr>
          <p:cNvSpPr>
            <a:spLocks noGrp="1"/>
          </p:cNvSpPr>
          <p:nvPr>
            <p:ph type="body" idx="1"/>
          </p:nvPr>
        </p:nvSpPr>
        <p:spPr/>
        <p:txBody>
          <a:bodyPr/>
          <a:lstStyle/>
          <a:p>
            <a:r>
              <a:rPr lang="en-US"/>
              <a:t>Trước ảnh số có ảnh Analog</a:t>
            </a:r>
            <a:endParaRPr lang="en-US" dirty="0"/>
          </a:p>
        </p:txBody>
      </p:sp>
      <p:sp>
        <p:nvSpPr>
          <p:cNvPr id="4" name="Slide Number Placeholder 3">
            <a:extLst>
              <a:ext uri="{FF2B5EF4-FFF2-40B4-BE49-F238E27FC236}">
                <a16:creationId xmlns:a16="http://schemas.microsoft.com/office/drawing/2014/main" id="{463AC7CF-10E3-D2C2-B110-8116054E9F2C}"/>
              </a:ext>
            </a:extLst>
          </p:cNvPr>
          <p:cNvSpPr>
            <a:spLocks noGrp="1"/>
          </p:cNvSpPr>
          <p:nvPr>
            <p:ph type="sldNum" sz="quarter" idx="5"/>
          </p:nvPr>
        </p:nvSpPr>
        <p:spPr/>
        <p:txBody>
          <a:bodyPr/>
          <a:lstStyle/>
          <a:p>
            <a:fld id="{24F9DA84-3FF9-FB45-98BD-20A27889F2B0}" type="slidenum">
              <a:rPr lang="en-US" smtClean="0"/>
              <a:t>8</a:t>
            </a:fld>
            <a:endParaRPr lang="en-US"/>
          </a:p>
        </p:txBody>
      </p:sp>
    </p:spTree>
    <p:extLst>
      <p:ext uri="{BB962C8B-B14F-4D97-AF65-F5344CB8AC3E}">
        <p14:creationId xmlns:p14="http://schemas.microsoft.com/office/powerpoint/2010/main" val="3568820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AB383-9B7A-45B7-3BBF-B497B6F78A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1B98F1-9732-D558-E32E-5211668651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8FBA75-FD1F-BD0F-DEB4-EDDE584F5B23}"/>
              </a:ext>
            </a:extLst>
          </p:cNvPr>
          <p:cNvSpPr>
            <a:spLocks noGrp="1"/>
          </p:cNvSpPr>
          <p:nvPr>
            <p:ph type="body" idx="1"/>
          </p:nvPr>
        </p:nvSpPr>
        <p:spPr/>
        <p:txBody>
          <a:bodyPr/>
          <a:lstStyle/>
          <a:p>
            <a:r>
              <a:rPr lang="vi-VN" b="1"/>
              <a:t>Quá trình hình thành ảnh trong máy ảnh lỗ kim:</a:t>
            </a:r>
          </a:p>
          <a:p>
            <a:pPr>
              <a:buFont typeface="+mj-lt"/>
              <a:buAutoNum type="arabicPeriod"/>
            </a:pPr>
            <a:r>
              <a:rPr lang="vi-VN" b="1"/>
              <a:t>Ánh sáng từ vật thể:</a:t>
            </a:r>
            <a:r>
              <a:rPr lang="vi-VN"/>
              <a:t> Mọi vật thể chúng ta nhìn thấy đều phản xạ ánh sáng. Ánh sáng này từ vật thể sẽ đi theo mọi hướng.</a:t>
            </a:r>
          </a:p>
          <a:p>
            <a:pPr>
              <a:buFont typeface="+mj-lt"/>
              <a:buAutoNum type="arabicPeriod"/>
            </a:pPr>
            <a:r>
              <a:rPr lang="vi-VN" b="1"/>
              <a:t>Lỗ kim:</a:t>
            </a:r>
            <a:r>
              <a:rPr lang="vi-VN"/>
              <a:t> Một phần nhỏ trong số những tia sáng phản xạ này sẽ đi vào lỗ kim của máy ảnh.</a:t>
            </a:r>
          </a:p>
          <a:p>
            <a:pPr>
              <a:buFont typeface="+mj-lt"/>
              <a:buAutoNum type="arabicPeriod"/>
            </a:pPr>
            <a:r>
              <a:rPr lang="vi-VN" b="1"/>
              <a:t>Hình thành ảnh ngược:</a:t>
            </a:r>
            <a:r>
              <a:rPr lang="vi-VN"/>
              <a:t> Khi đi qua lỗ kim, các tia sáng sẽ chiếu thẳng vào mặt đối diện của hộp máy ảnh. Tại đây, chúng sẽ tạo ra một hình ảnh ngược của vật thể.</a:t>
            </a:r>
          </a:p>
          <a:p>
            <a:pPr>
              <a:buFont typeface="+mj-lt"/>
              <a:buAutoNum type="arabicPeriod"/>
            </a:pPr>
            <a:r>
              <a:rPr lang="en-US"/>
              <a:t>=&gt;</a:t>
            </a:r>
            <a:r>
              <a:rPr lang="vi-VN"/>
              <a:t>một bức ảnh</a:t>
            </a:r>
            <a:r>
              <a:rPr lang="en-US"/>
              <a:t> </a:t>
            </a:r>
            <a:endParaRPr lang="vi-VN"/>
          </a:p>
        </p:txBody>
      </p:sp>
      <p:sp>
        <p:nvSpPr>
          <p:cNvPr id="4" name="Slide Number Placeholder 3">
            <a:extLst>
              <a:ext uri="{FF2B5EF4-FFF2-40B4-BE49-F238E27FC236}">
                <a16:creationId xmlns:a16="http://schemas.microsoft.com/office/drawing/2014/main" id="{8618A59B-B747-1018-C9E0-B759239F063D}"/>
              </a:ext>
            </a:extLst>
          </p:cNvPr>
          <p:cNvSpPr>
            <a:spLocks noGrp="1"/>
          </p:cNvSpPr>
          <p:nvPr>
            <p:ph type="sldNum" sz="quarter" idx="5"/>
          </p:nvPr>
        </p:nvSpPr>
        <p:spPr/>
        <p:txBody>
          <a:bodyPr/>
          <a:lstStyle/>
          <a:p>
            <a:fld id="{24F9DA84-3FF9-FB45-98BD-20A27889F2B0}" type="slidenum">
              <a:rPr lang="en-US" smtClean="0"/>
              <a:t>9</a:t>
            </a:fld>
            <a:endParaRPr lang="en-US"/>
          </a:p>
        </p:txBody>
      </p:sp>
    </p:spTree>
    <p:extLst>
      <p:ext uri="{BB962C8B-B14F-4D97-AF65-F5344CB8AC3E}">
        <p14:creationId xmlns:p14="http://schemas.microsoft.com/office/powerpoint/2010/main" val="1628462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44F841-4D7F-0C35-8649-F554FE70EE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F29D6F-1DEC-E5C7-B26E-4A0B17B130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3C3207-A142-80B2-FE79-8F7918455BE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EAA6037-5567-19A1-45FD-1B3F4931F0E6}"/>
              </a:ext>
            </a:extLst>
          </p:cNvPr>
          <p:cNvSpPr>
            <a:spLocks noGrp="1"/>
          </p:cNvSpPr>
          <p:nvPr>
            <p:ph type="sldNum" sz="quarter" idx="5"/>
          </p:nvPr>
        </p:nvSpPr>
        <p:spPr/>
        <p:txBody>
          <a:bodyPr/>
          <a:lstStyle/>
          <a:p>
            <a:fld id="{24F9DA84-3FF9-FB45-98BD-20A27889F2B0}" type="slidenum">
              <a:rPr lang="en-US" smtClean="0"/>
              <a:t>10</a:t>
            </a:fld>
            <a:endParaRPr lang="en-US"/>
          </a:p>
        </p:txBody>
      </p:sp>
    </p:spTree>
    <p:extLst>
      <p:ext uri="{BB962C8B-B14F-4D97-AF65-F5344CB8AC3E}">
        <p14:creationId xmlns:p14="http://schemas.microsoft.com/office/powerpoint/2010/main" val="1379607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CAB60C-4C39-01F7-954F-828C8FC25D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31E481-2707-F661-F84B-496D28D9B5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4AC307-6CD3-6A91-DD18-2FD2E4636F1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FC71942-DC81-97A5-577F-794E179BC807}"/>
              </a:ext>
            </a:extLst>
          </p:cNvPr>
          <p:cNvSpPr>
            <a:spLocks noGrp="1"/>
          </p:cNvSpPr>
          <p:nvPr>
            <p:ph type="sldNum" sz="quarter" idx="5"/>
          </p:nvPr>
        </p:nvSpPr>
        <p:spPr/>
        <p:txBody>
          <a:bodyPr/>
          <a:lstStyle/>
          <a:p>
            <a:fld id="{24F9DA84-3FF9-FB45-98BD-20A27889F2B0}" type="slidenum">
              <a:rPr lang="en-US" smtClean="0"/>
              <a:t>11</a:t>
            </a:fld>
            <a:endParaRPr lang="en-US"/>
          </a:p>
        </p:txBody>
      </p:sp>
    </p:spTree>
    <p:extLst>
      <p:ext uri="{BB962C8B-B14F-4D97-AF65-F5344CB8AC3E}">
        <p14:creationId xmlns:p14="http://schemas.microsoft.com/office/powerpoint/2010/main" val="4029012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6C0F"/>
        </a:solidFill>
        <a:effectLst/>
      </p:bgPr>
    </p:bg>
    <p:spTree>
      <p:nvGrpSpPr>
        <p:cNvPr id="1" name=""/>
        <p:cNvGrpSpPr/>
        <p:nvPr/>
      </p:nvGrpSpPr>
      <p:grpSpPr>
        <a:xfrm>
          <a:off x="0" y="0"/>
          <a:ext cx="0" cy="0"/>
          <a:chOff x="0" y="0"/>
          <a:chExt cx="0" cy="0"/>
        </a:xfrm>
      </p:grpSpPr>
      <p:sp>
        <p:nvSpPr>
          <p:cNvPr id="2" name="Freeform 2"/>
          <p:cNvSpPr/>
          <p:nvPr/>
        </p:nvSpPr>
        <p:spPr>
          <a:xfrm>
            <a:off x="0" y="975195"/>
            <a:ext cx="4450490" cy="8914306"/>
          </a:xfrm>
          <a:custGeom>
            <a:avLst/>
            <a:gdLst/>
            <a:ahLst/>
            <a:cxnLst/>
            <a:rect l="l" t="t" r="r" b="b"/>
            <a:pathLst>
              <a:path w="4450490" h="8914306">
                <a:moveTo>
                  <a:pt x="0" y="0"/>
                </a:moveTo>
                <a:lnTo>
                  <a:pt x="4450490" y="0"/>
                </a:lnTo>
                <a:lnTo>
                  <a:pt x="4450490" y="8914306"/>
                </a:lnTo>
                <a:lnTo>
                  <a:pt x="0" y="8914306"/>
                </a:lnTo>
                <a:lnTo>
                  <a:pt x="0" y="0"/>
                </a:lnTo>
                <a:close/>
              </a:path>
            </a:pathLst>
          </a:custGeom>
          <a:blipFill>
            <a:blip r:embed="rId2"/>
            <a:stretch>
              <a:fillRect/>
            </a:stretch>
          </a:blipFill>
        </p:spPr>
        <p:txBody>
          <a:bodyPr/>
          <a:lstStyle/>
          <a:p>
            <a:endParaRPr lang="en-US"/>
          </a:p>
        </p:txBody>
      </p:sp>
      <p:sp>
        <p:nvSpPr>
          <p:cNvPr id="3" name="Freeform 3"/>
          <p:cNvSpPr/>
          <p:nvPr/>
        </p:nvSpPr>
        <p:spPr>
          <a:xfrm>
            <a:off x="30480" y="981869"/>
            <a:ext cx="4460621" cy="8986231"/>
          </a:xfrm>
          <a:custGeom>
            <a:avLst/>
            <a:gdLst/>
            <a:ahLst/>
            <a:cxnLst/>
            <a:rect l="l" t="t" r="r" b="b"/>
            <a:pathLst>
              <a:path w="4460621" h="8986231">
                <a:moveTo>
                  <a:pt x="0" y="0"/>
                </a:moveTo>
                <a:lnTo>
                  <a:pt x="4460621" y="0"/>
                </a:lnTo>
                <a:lnTo>
                  <a:pt x="4460621" y="8986231"/>
                </a:lnTo>
                <a:lnTo>
                  <a:pt x="0" y="8986231"/>
                </a:lnTo>
                <a:lnTo>
                  <a:pt x="0" y="0"/>
                </a:lnTo>
                <a:close/>
              </a:path>
            </a:pathLst>
          </a:custGeom>
          <a:blipFill>
            <a:blip r:embed="rId3"/>
            <a:stretch>
              <a:fillRect r="-4967"/>
            </a:stretch>
          </a:blipFill>
        </p:spPr>
        <p:txBody>
          <a:bodyPr/>
          <a:lstStyle/>
          <a:p>
            <a:endParaRPr lang="en-US"/>
          </a:p>
        </p:txBody>
      </p:sp>
      <p:sp>
        <p:nvSpPr>
          <p:cNvPr id="4" name="Freeform 4"/>
          <p:cNvSpPr/>
          <p:nvPr/>
        </p:nvSpPr>
        <p:spPr>
          <a:xfrm>
            <a:off x="0" y="9635852"/>
            <a:ext cx="18288000" cy="762840"/>
          </a:xfrm>
          <a:custGeom>
            <a:avLst/>
            <a:gdLst/>
            <a:ahLst/>
            <a:cxnLst/>
            <a:rect l="l" t="t" r="r" b="b"/>
            <a:pathLst>
              <a:path w="18288000" h="762840">
                <a:moveTo>
                  <a:pt x="0" y="0"/>
                </a:moveTo>
                <a:lnTo>
                  <a:pt x="18288000" y="0"/>
                </a:lnTo>
                <a:lnTo>
                  <a:pt x="18288000" y="762840"/>
                </a:lnTo>
                <a:lnTo>
                  <a:pt x="0" y="762840"/>
                </a:lnTo>
                <a:lnTo>
                  <a:pt x="0" y="0"/>
                </a:lnTo>
                <a:close/>
              </a:path>
            </a:pathLst>
          </a:custGeom>
          <a:blipFill>
            <a:blip r:embed="rId4"/>
            <a:stretch>
              <a:fillRect t="-6937" b="-6937"/>
            </a:stretch>
          </a:blipFill>
        </p:spPr>
        <p:txBody>
          <a:bodyPr/>
          <a:lstStyle/>
          <a:p>
            <a:endParaRPr lang="en-US"/>
          </a:p>
        </p:txBody>
      </p:sp>
      <p:sp>
        <p:nvSpPr>
          <p:cNvPr id="5" name="Freeform 5"/>
          <p:cNvSpPr/>
          <p:nvPr/>
        </p:nvSpPr>
        <p:spPr>
          <a:xfrm>
            <a:off x="13487400" y="571500"/>
            <a:ext cx="3628048" cy="3292539"/>
          </a:xfrm>
          <a:custGeom>
            <a:avLst/>
            <a:gdLst/>
            <a:ahLst/>
            <a:cxnLst/>
            <a:rect l="l" t="t" r="r" b="b"/>
            <a:pathLst>
              <a:path w="3628048" h="3292539">
                <a:moveTo>
                  <a:pt x="0" y="0"/>
                </a:moveTo>
                <a:lnTo>
                  <a:pt x="3628049" y="0"/>
                </a:lnTo>
                <a:lnTo>
                  <a:pt x="3628049" y="3292539"/>
                </a:lnTo>
                <a:lnTo>
                  <a:pt x="0" y="3292539"/>
                </a:lnTo>
                <a:lnTo>
                  <a:pt x="0" y="0"/>
                </a:lnTo>
                <a:close/>
              </a:path>
            </a:pathLst>
          </a:custGeom>
          <a:blipFill>
            <a:blip r:embed="rId5"/>
            <a:stretch>
              <a:fillRect/>
            </a:stretch>
          </a:blipFill>
        </p:spPr>
        <p:txBody>
          <a:bodyPr/>
          <a:lstStyle/>
          <a:p>
            <a:endParaRPr lang="en-US"/>
          </a:p>
        </p:txBody>
      </p:sp>
      <p:sp>
        <p:nvSpPr>
          <p:cNvPr id="7" name="TextBox 6">
            <a:extLst>
              <a:ext uri="{FF2B5EF4-FFF2-40B4-BE49-F238E27FC236}">
                <a16:creationId xmlns:a16="http://schemas.microsoft.com/office/drawing/2014/main" id="{4F6A1F43-6649-1ED2-7AF3-1C97F5BC56DF}"/>
              </a:ext>
            </a:extLst>
          </p:cNvPr>
          <p:cNvSpPr txBox="1"/>
          <p:nvPr/>
        </p:nvSpPr>
        <p:spPr>
          <a:xfrm>
            <a:off x="4252355" y="4533900"/>
            <a:ext cx="14005165" cy="3223768"/>
          </a:xfrm>
          <a:prstGeom prst="rect">
            <a:avLst/>
          </a:prstGeom>
        </p:spPr>
        <p:txBody>
          <a:bodyPr lIns="0" tIns="0" rIns="0" bIns="0" rtlCol="0" anchor="t">
            <a:spAutoFit/>
          </a:bodyPr>
          <a:lstStyle/>
          <a:p>
            <a:pPr algn="ctr">
              <a:lnSpc>
                <a:spcPct val="130000"/>
              </a:lnSpc>
            </a:pPr>
            <a:r>
              <a:rPr lang="en-US" sz="4800" dirty="0">
                <a:solidFill>
                  <a:srgbClr val="F5FFFB"/>
                </a:solidFill>
                <a:latin typeface="Arial Unicode Bold"/>
                <a:ea typeface="Arial Unicode Bold"/>
                <a:cs typeface="Arial Unicode Bold"/>
                <a:sym typeface="Arial Unicode Bold"/>
              </a:rPr>
              <a:t>XỬ LÝ ẢNH</a:t>
            </a:r>
          </a:p>
          <a:p>
            <a:pPr algn="ctr">
              <a:lnSpc>
                <a:spcPct val="130000"/>
              </a:lnSpc>
            </a:pPr>
            <a:r>
              <a:rPr lang="en-US" sz="4000" dirty="0">
                <a:solidFill>
                  <a:srgbClr val="F5FFFB"/>
                </a:solidFill>
                <a:latin typeface="Arial Unicode Bold"/>
                <a:ea typeface="Arial Unicode Bold"/>
                <a:cs typeface="Arial Unicode Bold"/>
                <a:sym typeface="Arial Unicode Bold"/>
              </a:rPr>
              <a:t>CHƯƠNG </a:t>
            </a:r>
            <a:r>
              <a:rPr lang="vi-VN" sz="4000" dirty="0">
                <a:solidFill>
                  <a:srgbClr val="F5FFFB"/>
                </a:solidFill>
                <a:latin typeface="Arial Unicode Bold"/>
                <a:ea typeface="Arial Unicode Bold"/>
                <a:cs typeface="Arial Unicode Bold"/>
                <a:sym typeface="Arial Unicode Bold"/>
              </a:rPr>
              <a:t>1: QUẢN LÝ PHÒNG LAB BẰNG MÃ BARCODE</a:t>
            </a:r>
            <a:endParaRPr lang="en-US" sz="1200" dirty="0">
              <a:solidFill>
                <a:srgbClr val="F5FFFB"/>
              </a:solidFill>
              <a:latin typeface="Arial Unicode Bold"/>
              <a:ea typeface="Arial Unicode Bold"/>
              <a:cs typeface="Arial Unicode Bold"/>
              <a:sym typeface="Arial Unicode Bold"/>
            </a:endParaRPr>
          </a:p>
          <a:p>
            <a:pPr>
              <a:lnSpc>
                <a:spcPts val="5967"/>
              </a:lnSpc>
            </a:pPr>
            <a:r>
              <a:rPr lang="vi-VN" sz="4000" dirty="0">
                <a:solidFill>
                  <a:srgbClr val="F5FFFB"/>
                </a:solidFill>
                <a:latin typeface="Arial" panose="020B0604020202020204" pitchFamily="34" charset="0"/>
                <a:ea typeface="Arial Unicode Bold"/>
                <a:cs typeface="Arial" panose="020B0604020202020204" pitchFamily="34" charset="0"/>
                <a:sym typeface="Arial Unicode Bold"/>
              </a:rPr>
              <a:t>		NHÓM 2: Hoàng Quốc Hạnh, Ninh Đinh Giang </a:t>
            </a:r>
          </a:p>
          <a:p>
            <a:pPr>
              <a:lnSpc>
                <a:spcPts val="5967"/>
              </a:lnSpc>
            </a:pPr>
            <a:r>
              <a:rPr lang="en-US" sz="4000" dirty="0">
                <a:solidFill>
                  <a:srgbClr val="F5FFFB"/>
                </a:solidFill>
                <a:latin typeface="Arial" panose="020B0604020202020204" pitchFamily="34" charset="0"/>
                <a:ea typeface="Arial Unicode Bold"/>
                <a:cs typeface="Arial" panose="020B0604020202020204" pitchFamily="34" charset="0"/>
                <a:sym typeface="Arial Unicode Bold"/>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F19B0-6D85-6752-36D9-D993100F749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D413351-D520-D648-0EBB-AA1445D02E6A}"/>
              </a:ext>
            </a:extLst>
          </p:cNvPr>
          <p:cNvSpPr/>
          <p:nvPr/>
        </p:nvSpPr>
        <p:spPr>
          <a:xfrm>
            <a:off x="0" y="9635852"/>
            <a:ext cx="18288000" cy="651148"/>
          </a:xfrm>
          <a:custGeom>
            <a:avLst/>
            <a:gdLst/>
            <a:ahLst/>
            <a:cxnLst/>
            <a:rect l="l" t="t" r="r" b="b"/>
            <a:pathLst>
              <a:path w="18288000" h="651148">
                <a:moveTo>
                  <a:pt x="0" y="0"/>
                </a:moveTo>
                <a:lnTo>
                  <a:pt x="18288000" y="0"/>
                </a:lnTo>
                <a:lnTo>
                  <a:pt x="18288000" y="651148"/>
                </a:lnTo>
                <a:lnTo>
                  <a:pt x="0" y="651148"/>
                </a:lnTo>
                <a:lnTo>
                  <a:pt x="0" y="0"/>
                </a:lnTo>
                <a:close/>
              </a:path>
            </a:pathLst>
          </a:custGeom>
          <a:blipFill>
            <a:blip r:embed="rId3"/>
            <a:stretch>
              <a:fillRect t="-16703" b="-16703"/>
            </a:stretch>
          </a:blipFill>
        </p:spPr>
        <p:txBody>
          <a:bodyPr/>
          <a:lstStyle/>
          <a:p>
            <a:endParaRPr lang="en-US"/>
          </a:p>
        </p:txBody>
      </p:sp>
      <p:sp>
        <p:nvSpPr>
          <p:cNvPr id="3" name="Freeform 3">
            <a:extLst>
              <a:ext uri="{FF2B5EF4-FFF2-40B4-BE49-F238E27FC236}">
                <a16:creationId xmlns:a16="http://schemas.microsoft.com/office/drawing/2014/main" id="{670C2C4E-C9E8-B76D-3584-DD0F4B7BA5EF}"/>
              </a:ext>
            </a:extLst>
          </p:cNvPr>
          <p:cNvSpPr/>
          <p:nvPr/>
        </p:nvSpPr>
        <p:spPr>
          <a:xfrm>
            <a:off x="15468600" y="237058"/>
            <a:ext cx="2057400" cy="1763204"/>
          </a:xfrm>
          <a:custGeom>
            <a:avLst/>
            <a:gdLst/>
            <a:ahLst/>
            <a:cxnLst/>
            <a:rect l="l" t="t" r="r" b="b"/>
            <a:pathLst>
              <a:path w="947177" h="859563">
                <a:moveTo>
                  <a:pt x="0" y="0"/>
                </a:moveTo>
                <a:lnTo>
                  <a:pt x="947177" y="0"/>
                </a:lnTo>
                <a:lnTo>
                  <a:pt x="947177" y="859563"/>
                </a:lnTo>
                <a:lnTo>
                  <a:pt x="0" y="859563"/>
                </a:lnTo>
                <a:lnTo>
                  <a:pt x="0" y="0"/>
                </a:lnTo>
                <a:close/>
              </a:path>
            </a:pathLst>
          </a:custGeom>
          <a:blipFill>
            <a:blip r:embed="rId4"/>
            <a:stretch>
              <a:fillRect/>
            </a:stretch>
          </a:blipFill>
        </p:spPr>
        <p:txBody>
          <a:bodyPr/>
          <a:lstStyle/>
          <a:p>
            <a:endParaRPr lang="en-US"/>
          </a:p>
        </p:txBody>
      </p:sp>
      <p:sp>
        <p:nvSpPr>
          <p:cNvPr id="207" name="TextBox 206">
            <a:extLst>
              <a:ext uri="{FF2B5EF4-FFF2-40B4-BE49-F238E27FC236}">
                <a16:creationId xmlns:a16="http://schemas.microsoft.com/office/drawing/2014/main" id="{B5D1758A-2DAC-0116-14EC-EF0A76F8AD79}"/>
              </a:ext>
            </a:extLst>
          </p:cNvPr>
          <p:cNvSpPr txBox="1"/>
          <p:nvPr/>
        </p:nvSpPr>
        <p:spPr>
          <a:xfrm>
            <a:off x="496824" y="764717"/>
            <a:ext cx="13280136" cy="707886"/>
          </a:xfrm>
          <a:prstGeom prst="rect">
            <a:avLst/>
          </a:prstGeom>
          <a:noFill/>
        </p:spPr>
        <p:txBody>
          <a:bodyPr wrap="square" rtlCol="0">
            <a:spAutoFit/>
          </a:bodyPr>
          <a:lstStyle/>
          <a:p>
            <a:r>
              <a:rPr lang="vi-VN" sz="4000" b="1" dirty="0">
                <a:solidFill>
                  <a:srgbClr val="FF6600"/>
                </a:solidFill>
                <a:latin typeface="Arial"/>
                <a:cs typeface="Arial"/>
              </a:rPr>
              <a:t>GIAO DIỆN ĐĂNG NHẬP (UI DESIGN) </a:t>
            </a:r>
            <a:endParaRPr lang="en-US" sz="4000" b="1" dirty="0">
              <a:solidFill>
                <a:srgbClr val="1F409A"/>
              </a:solidFill>
              <a:latin typeface="Arial"/>
              <a:cs typeface="Arial"/>
            </a:endParaRPr>
          </a:p>
        </p:txBody>
      </p:sp>
      <p:pic>
        <p:nvPicPr>
          <p:cNvPr id="208" name="Picture 207" descr="Dai Nam [PPT] Template 15.png">
            <a:extLst>
              <a:ext uri="{FF2B5EF4-FFF2-40B4-BE49-F238E27FC236}">
                <a16:creationId xmlns:a16="http://schemas.microsoft.com/office/drawing/2014/main" id="{E56D7E9E-4BB5-3C39-BCB1-666D19AC5D2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400" y="1714500"/>
            <a:ext cx="12681785" cy="37785"/>
          </a:xfrm>
          <a:prstGeom prst="rect">
            <a:avLst/>
          </a:prstGeom>
        </p:spPr>
      </p:pic>
      <p:sp>
        <p:nvSpPr>
          <p:cNvPr id="9" name="Hộp Văn bản 8">
            <a:extLst>
              <a:ext uri="{FF2B5EF4-FFF2-40B4-BE49-F238E27FC236}">
                <a16:creationId xmlns:a16="http://schemas.microsoft.com/office/drawing/2014/main" id="{54797417-05D9-6F42-6FB6-5FE2B71E4FC2}"/>
              </a:ext>
            </a:extLst>
          </p:cNvPr>
          <p:cNvSpPr txBox="1"/>
          <p:nvPr/>
        </p:nvSpPr>
        <p:spPr>
          <a:xfrm>
            <a:off x="482310" y="1804090"/>
            <a:ext cx="10616757" cy="1569660"/>
          </a:xfrm>
          <a:prstGeom prst="rect">
            <a:avLst/>
          </a:prstGeom>
          <a:noFill/>
        </p:spPr>
        <p:txBody>
          <a:bodyPr wrap="square">
            <a:spAutoFit/>
          </a:bodyPr>
          <a:lstStyle/>
          <a:p>
            <a:pPr>
              <a:buNone/>
            </a:pPr>
            <a:r>
              <a:rPr lang="vi-VN" sz="2400" b="1" dirty="0"/>
              <a:t>1. Trang đăng nhập</a:t>
            </a:r>
          </a:p>
          <a:p>
            <a:pPr>
              <a:buFont typeface="Arial" panose="020B0604020202020204" pitchFamily="34" charset="0"/>
              <a:buChar char="•"/>
            </a:pPr>
            <a:r>
              <a:rPr lang="vi-VN" sz="2400" dirty="0"/>
              <a:t>Đơn giản, rõ ràng với tên đăng nhập và mật khẩu.</a:t>
            </a:r>
          </a:p>
          <a:p>
            <a:pPr>
              <a:buFont typeface="Arial" panose="020B0604020202020204" pitchFamily="34" charset="0"/>
              <a:buChar char="•"/>
            </a:pPr>
            <a:r>
              <a:rPr lang="vi-VN" sz="2400" dirty="0"/>
              <a:t>Có thể tích hợp quét mã người dùng qua </a:t>
            </a:r>
            <a:r>
              <a:rPr lang="vi-VN" sz="2400" dirty="0" err="1"/>
              <a:t>barcode</a:t>
            </a:r>
            <a:r>
              <a:rPr lang="vi-VN" sz="2400" dirty="0"/>
              <a:t> hoặc RFID.</a:t>
            </a:r>
          </a:p>
          <a:p>
            <a:pPr algn="l"/>
            <a:r>
              <a:rPr lang="vi-VN" sz="2400" b="1" dirty="0"/>
              <a:t> </a:t>
            </a:r>
            <a:endParaRPr lang="vi-VN" sz="2400" dirty="0"/>
          </a:p>
        </p:txBody>
      </p:sp>
      <p:sp>
        <p:nvSpPr>
          <p:cNvPr id="11" name="Hộp Văn bản 10">
            <a:extLst>
              <a:ext uri="{FF2B5EF4-FFF2-40B4-BE49-F238E27FC236}">
                <a16:creationId xmlns:a16="http://schemas.microsoft.com/office/drawing/2014/main" id="{B39900F0-5B38-9C04-43E6-C7613F0342A3}"/>
              </a:ext>
            </a:extLst>
          </p:cNvPr>
          <p:cNvSpPr txBox="1"/>
          <p:nvPr/>
        </p:nvSpPr>
        <p:spPr>
          <a:xfrm>
            <a:off x="6477000" y="3244395"/>
            <a:ext cx="12877800" cy="1938992"/>
          </a:xfrm>
          <a:prstGeom prst="rect">
            <a:avLst/>
          </a:prstGeom>
          <a:noFill/>
        </p:spPr>
        <p:txBody>
          <a:bodyPr wrap="square">
            <a:spAutoFit/>
          </a:bodyPr>
          <a:lstStyle/>
          <a:p>
            <a:pPr>
              <a:buNone/>
            </a:pPr>
            <a:r>
              <a:rPr lang="vi-VN" sz="2400" b="1" dirty="0"/>
              <a:t>2. Giao diện chính cho người dùng</a:t>
            </a:r>
          </a:p>
          <a:p>
            <a:pPr>
              <a:buFont typeface="Arial" panose="020B0604020202020204" pitchFamily="34" charset="0"/>
              <a:buChar char="•"/>
            </a:pPr>
            <a:r>
              <a:rPr lang="vi-VN" sz="2400" b="1" dirty="0"/>
              <a:t>Chức năng chính</a:t>
            </a:r>
            <a:r>
              <a:rPr lang="vi-VN" sz="2400" dirty="0"/>
              <a:t>:</a:t>
            </a:r>
          </a:p>
          <a:p>
            <a:pPr marL="742950" lvl="1" indent="-285750">
              <a:buFont typeface="Arial" panose="020B0604020202020204" pitchFamily="34" charset="0"/>
              <a:buChar char="•"/>
            </a:pPr>
            <a:r>
              <a:rPr lang="vi-VN" sz="2400" dirty="0"/>
              <a:t>Quét mã thiết bị để mượn/trả.</a:t>
            </a:r>
          </a:p>
          <a:p>
            <a:pPr marL="742950" lvl="1" indent="-285750">
              <a:buFont typeface="Arial" panose="020B0604020202020204" pitchFamily="34" charset="0"/>
              <a:buChar char="•"/>
            </a:pPr>
            <a:r>
              <a:rPr lang="vi-VN" sz="2400" dirty="0"/>
              <a:t>Tra cứu thông tin thiết bị.</a:t>
            </a:r>
          </a:p>
          <a:p>
            <a:pPr marL="742950" lvl="1" indent="-285750">
              <a:buFont typeface="Arial" panose="020B0604020202020204" pitchFamily="34" charset="0"/>
              <a:buChar char="•"/>
            </a:pPr>
            <a:r>
              <a:rPr lang="vi-VN" sz="2400" dirty="0"/>
              <a:t>Xem lịch sử mượn trả của cá nhân.</a:t>
            </a:r>
          </a:p>
        </p:txBody>
      </p:sp>
      <p:sp>
        <p:nvSpPr>
          <p:cNvPr id="13" name="Hộp Văn bản 12">
            <a:extLst>
              <a:ext uri="{FF2B5EF4-FFF2-40B4-BE49-F238E27FC236}">
                <a16:creationId xmlns:a16="http://schemas.microsoft.com/office/drawing/2014/main" id="{851F2ECA-777F-DF60-9337-8E057562A303}"/>
              </a:ext>
            </a:extLst>
          </p:cNvPr>
          <p:cNvSpPr txBox="1"/>
          <p:nvPr/>
        </p:nvSpPr>
        <p:spPr>
          <a:xfrm>
            <a:off x="6477000" y="5596860"/>
            <a:ext cx="13792200" cy="1569660"/>
          </a:xfrm>
          <a:prstGeom prst="rect">
            <a:avLst/>
          </a:prstGeom>
          <a:noFill/>
        </p:spPr>
        <p:txBody>
          <a:bodyPr wrap="square">
            <a:spAutoFit/>
          </a:bodyPr>
          <a:lstStyle/>
          <a:p>
            <a:pPr>
              <a:buNone/>
            </a:pPr>
            <a:r>
              <a:rPr lang="vi-VN" sz="2400" b="1" dirty="0"/>
              <a:t>3.Giao diện quản trị viên: </a:t>
            </a:r>
          </a:p>
          <a:p>
            <a:pPr>
              <a:buFont typeface="Arial" panose="020B0604020202020204" pitchFamily="34" charset="0"/>
              <a:buChar char="•"/>
            </a:pPr>
            <a:r>
              <a:rPr lang="vi-VN" sz="2400" dirty="0" err="1"/>
              <a:t>Dashboard</a:t>
            </a:r>
            <a:r>
              <a:rPr lang="vi-VN" sz="2400" dirty="0"/>
              <a:t> tổng quan</a:t>
            </a:r>
          </a:p>
          <a:p>
            <a:pPr>
              <a:buFont typeface="Arial" panose="020B0604020202020204" pitchFamily="34" charset="0"/>
              <a:buChar char="•"/>
            </a:pPr>
            <a:r>
              <a:rPr lang="vi-VN" sz="2400" dirty="0"/>
              <a:t>Quản lý thiết bị: Quản lý người dùng</a:t>
            </a:r>
          </a:p>
          <a:p>
            <a:pPr>
              <a:buFont typeface="Arial" panose="020B0604020202020204" pitchFamily="34" charset="0"/>
              <a:buChar char="•"/>
            </a:pPr>
            <a:r>
              <a:rPr lang="vi-VN" sz="2400" dirty="0"/>
              <a:t>Lọc và tìm kiếm nâng cao:</a:t>
            </a:r>
          </a:p>
        </p:txBody>
      </p:sp>
      <p:sp>
        <p:nvSpPr>
          <p:cNvPr id="5" name="Hộp Văn bản 4">
            <a:extLst>
              <a:ext uri="{FF2B5EF4-FFF2-40B4-BE49-F238E27FC236}">
                <a16:creationId xmlns:a16="http://schemas.microsoft.com/office/drawing/2014/main" id="{A9616E88-1745-4C8B-8B5D-604C2044C689}"/>
              </a:ext>
            </a:extLst>
          </p:cNvPr>
          <p:cNvSpPr txBox="1"/>
          <p:nvPr/>
        </p:nvSpPr>
        <p:spPr>
          <a:xfrm>
            <a:off x="610902" y="7653338"/>
            <a:ext cx="10359571" cy="1200329"/>
          </a:xfrm>
          <a:prstGeom prst="rect">
            <a:avLst/>
          </a:prstGeom>
          <a:noFill/>
        </p:spPr>
        <p:txBody>
          <a:bodyPr wrap="square">
            <a:spAutoFit/>
          </a:bodyPr>
          <a:lstStyle/>
          <a:p>
            <a:pPr>
              <a:buNone/>
            </a:pPr>
            <a:r>
              <a:rPr lang="vi-VN" sz="2400" b="1" dirty="0"/>
              <a:t>4.Giao diện quét mã</a:t>
            </a:r>
          </a:p>
          <a:p>
            <a:pPr>
              <a:buFont typeface="Arial" panose="020B0604020202020204" pitchFamily="34" charset="0"/>
              <a:buChar char="•"/>
            </a:pPr>
            <a:r>
              <a:rPr lang="vi-VN" sz="2400" dirty="0"/>
              <a:t>Tích hợp </a:t>
            </a:r>
            <a:r>
              <a:rPr lang="vi-VN" sz="2400" dirty="0" err="1"/>
              <a:t>camera</a:t>
            </a:r>
            <a:r>
              <a:rPr lang="vi-VN" sz="2400" dirty="0"/>
              <a:t> để quét mã </a:t>
            </a:r>
            <a:r>
              <a:rPr lang="vi-VN" sz="2400" dirty="0" err="1"/>
              <a:t>barcode</a:t>
            </a:r>
            <a:r>
              <a:rPr lang="vi-VN" sz="2400" dirty="0"/>
              <a:t>/QR hoặc kết nối với đầu đọc RFID.</a:t>
            </a:r>
          </a:p>
          <a:p>
            <a:pPr>
              <a:buFont typeface="Arial" panose="020B0604020202020204" pitchFamily="34" charset="0"/>
              <a:buChar char="•"/>
            </a:pPr>
            <a:r>
              <a:rPr lang="vi-VN" sz="2400" dirty="0"/>
              <a:t>Giao diện hiển thị thông tin thiết bị ngay sau khi quét.</a:t>
            </a:r>
          </a:p>
        </p:txBody>
      </p:sp>
      <p:pic>
        <p:nvPicPr>
          <p:cNvPr id="1026" name="Picture 2" descr="UI Design là gì? 7 nguyên tắc thiết kế giao diện người dùng">
            <a:extLst>
              <a:ext uri="{FF2B5EF4-FFF2-40B4-BE49-F238E27FC236}">
                <a16:creationId xmlns:a16="http://schemas.microsoft.com/office/drawing/2014/main" id="{1357A20A-F1B8-9861-605C-F633011326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862" y="3373750"/>
            <a:ext cx="5467586" cy="4100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419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6B9DF-D4D4-3BB6-AFF1-938BA0014B0A}"/>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54D27D0-6F4D-4623-E9D0-47D459638E2B}"/>
              </a:ext>
            </a:extLst>
          </p:cNvPr>
          <p:cNvSpPr/>
          <p:nvPr/>
        </p:nvSpPr>
        <p:spPr>
          <a:xfrm>
            <a:off x="0" y="9635852"/>
            <a:ext cx="18288000" cy="651148"/>
          </a:xfrm>
          <a:custGeom>
            <a:avLst/>
            <a:gdLst/>
            <a:ahLst/>
            <a:cxnLst/>
            <a:rect l="l" t="t" r="r" b="b"/>
            <a:pathLst>
              <a:path w="18288000" h="651148">
                <a:moveTo>
                  <a:pt x="0" y="0"/>
                </a:moveTo>
                <a:lnTo>
                  <a:pt x="18288000" y="0"/>
                </a:lnTo>
                <a:lnTo>
                  <a:pt x="18288000" y="651148"/>
                </a:lnTo>
                <a:lnTo>
                  <a:pt x="0" y="651148"/>
                </a:lnTo>
                <a:lnTo>
                  <a:pt x="0" y="0"/>
                </a:lnTo>
                <a:close/>
              </a:path>
            </a:pathLst>
          </a:custGeom>
          <a:blipFill>
            <a:blip r:embed="rId3"/>
            <a:stretch>
              <a:fillRect t="-16703" b="-16703"/>
            </a:stretch>
          </a:blipFill>
        </p:spPr>
        <p:txBody>
          <a:bodyPr/>
          <a:lstStyle/>
          <a:p>
            <a:endParaRPr lang="en-US"/>
          </a:p>
        </p:txBody>
      </p:sp>
      <p:sp>
        <p:nvSpPr>
          <p:cNvPr id="3" name="Freeform 3">
            <a:extLst>
              <a:ext uri="{FF2B5EF4-FFF2-40B4-BE49-F238E27FC236}">
                <a16:creationId xmlns:a16="http://schemas.microsoft.com/office/drawing/2014/main" id="{C90C7C57-776D-0B56-C197-2F0BB982C737}"/>
              </a:ext>
            </a:extLst>
          </p:cNvPr>
          <p:cNvSpPr/>
          <p:nvPr/>
        </p:nvSpPr>
        <p:spPr>
          <a:xfrm>
            <a:off x="15468600" y="237058"/>
            <a:ext cx="2057400" cy="1763204"/>
          </a:xfrm>
          <a:custGeom>
            <a:avLst/>
            <a:gdLst/>
            <a:ahLst/>
            <a:cxnLst/>
            <a:rect l="l" t="t" r="r" b="b"/>
            <a:pathLst>
              <a:path w="947177" h="859563">
                <a:moveTo>
                  <a:pt x="0" y="0"/>
                </a:moveTo>
                <a:lnTo>
                  <a:pt x="947177" y="0"/>
                </a:lnTo>
                <a:lnTo>
                  <a:pt x="947177" y="859563"/>
                </a:lnTo>
                <a:lnTo>
                  <a:pt x="0" y="859563"/>
                </a:lnTo>
                <a:lnTo>
                  <a:pt x="0" y="0"/>
                </a:lnTo>
                <a:close/>
              </a:path>
            </a:pathLst>
          </a:custGeom>
          <a:blipFill>
            <a:blip r:embed="rId4"/>
            <a:stretch>
              <a:fillRect/>
            </a:stretch>
          </a:blipFill>
        </p:spPr>
        <p:txBody>
          <a:bodyPr/>
          <a:lstStyle/>
          <a:p>
            <a:endParaRPr lang="en-US"/>
          </a:p>
        </p:txBody>
      </p:sp>
      <p:sp>
        <p:nvSpPr>
          <p:cNvPr id="207" name="TextBox 206">
            <a:extLst>
              <a:ext uri="{FF2B5EF4-FFF2-40B4-BE49-F238E27FC236}">
                <a16:creationId xmlns:a16="http://schemas.microsoft.com/office/drawing/2014/main" id="{16A5B2B0-6078-DCE0-5443-6190F33B7E5E}"/>
              </a:ext>
            </a:extLst>
          </p:cNvPr>
          <p:cNvSpPr txBox="1"/>
          <p:nvPr/>
        </p:nvSpPr>
        <p:spPr>
          <a:xfrm>
            <a:off x="496824" y="764717"/>
            <a:ext cx="13280136" cy="707886"/>
          </a:xfrm>
          <a:prstGeom prst="rect">
            <a:avLst/>
          </a:prstGeom>
          <a:noFill/>
        </p:spPr>
        <p:txBody>
          <a:bodyPr wrap="square" rtlCol="0">
            <a:spAutoFit/>
          </a:bodyPr>
          <a:lstStyle/>
          <a:p>
            <a:r>
              <a:rPr lang="vi-VN" sz="4000" b="1" dirty="0">
                <a:solidFill>
                  <a:srgbClr val="FF6600"/>
                </a:solidFill>
                <a:latin typeface="Arial"/>
                <a:cs typeface="Arial"/>
              </a:rPr>
              <a:t>LỢI ÍCH  </a:t>
            </a:r>
            <a:endParaRPr lang="en-US" sz="4000" b="1" dirty="0">
              <a:solidFill>
                <a:srgbClr val="1F409A"/>
              </a:solidFill>
              <a:latin typeface="Arial"/>
              <a:cs typeface="Arial"/>
            </a:endParaRPr>
          </a:p>
        </p:txBody>
      </p:sp>
      <p:pic>
        <p:nvPicPr>
          <p:cNvPr id="208" name="Picture 207" descr="Dai Nam [PPT] Template 15.png">
            <a:extLst>
              <a:ext uri="{FF2B5EF4-FFF2-40B4-BE49-F238E27FC236}">
                <a16:creationId xmlns:a16="http://schemas.microsoft.com/office/drawing/2014/main" id="{1C6061C3-19ED-E8E7-2067-CA23F0B9E9C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400" y="1714500"/>
            <a:ext cx="12681785" cy="37785"/>
          </a:xfrm>
          <a:prstGeom prst="rect">
            <a:avLst/>
          </a:prstGeom>
        </p:spPr>
      </p:pic>
      <p:sp>
        <p:nvSpPr>
          <p:cNvPr id="9" name="Hộp Văn bản 8">
            <a:extLst>
              <a:ext uri="{FF2B5EF4-FFF2-40B4-BE49-F238E27FC236}">
                <a16:creationId xmlns:a16="http://schemas.microsoft.com/office/drawing/2014/main" id="{A8ECEF8B-7A30-4062-EDB6-8496FBCB10F6}"/>
              </a:ext>
            </a:extLst>
          </p:cNvPr>
          <p:cNvSpPr txBox="1"/>
          <p:nvPr/>
        </p:nvSpPr>
        <p:spPr>
          <a:xfrm>
            <a:off x="685801" y="2355571"/>
            <a:ext cx="7391400" cy="5509200"/>
          </a:xfrm>
          <a:prstGeom prst="rect">
            <a:avLst/>
          </a:prstGeom>
          <a:noFill/>
        </p:spPr>
        <p:txBody>
          <a:bodyPr wrap="square">
            <a:spAutoFit/>
          </a:bodyPr>
          <a:lstStyle/>
          <a:p>
            <a:pPr marL="457200" indent="-457200">
              <a:buAutoNum type="arabicPeriod"/>
            </a:pPr>
            <a:r>
              <a:rPr lang="vi-VN" sz="3200" dirty="0"/>
              <a:t>Tiết kiệm thời gian</a:t>
            </a:r>
          </a:p>
          <a:p>
            <a:pPr marL="457200" indent="-457200">
              <a:buAutoNum type="arabicPeriod"/>
            </a:pPr>
            <a:endParaRPr lang="vi-VN" sz="3200" dirty="0"/>
          </a:p>
          <a:p>
            <a:pPr marL="457200" indent="-457200">
              <a:buAutoNum type="arabicPeriod"/>
            </a:pPr>
            <a:r>
              <a:rPr lang="vi-VN" sz="3200" dirty="0"/>
              <a:t>Chính xác &amp; hạn chế sai sót</a:t>
            </a:r>
          </a:p>
          <a:p>
            <a:pPr marL="457200" indent="-457200">
              <a:buAutoNum type="arabicPeriod"/>
            </a:pPr>
            <a:endParaRPr lang="vi-VN" sz="3200" dirty="0"/>
          </a:p>
          <a:p>
            <a:pPr marL="457200" indent="-457200">
              <a:buAutoNum type="arabicPeriod"/>
            </a:pPr>
            <a:r>
              <a:rPr lang="vi-VN" sz="3200" dirty="0"/>
              <a:t>Dễ dàng quản lý tài sản</a:t>
            </a:r>
          </a:p>
          <a:p>
            <a:pPr marL="457200" indent="-457200">
              <a:buAutoNum type="arabicPeriod"/>
            </a:pPr>
            <a:endParaRPr lang="vi-VN" sz="3200" dirty="0"/>
          </a:p>
          <a:p>
            <a:pPr marL="457200" indent="-457200">
              <a:buAutoNum type="arabicPeriod"/>
            </a:pPr>
            <a:r>
              <a:rPr lang="vi-VN" sz="3200" dirty="0"/>
              <a:t>Tăng tính minh bạch &amp; trách nhiệm</a:t>
            </a:r>
          </a:p>
          <a:p>
            <a:pPr marL="457200" indent="-457200">
              <a:buAutoNum type="arabicPeriod"/>
            </a:pPr>
            <a:endParaRPr lang="vi-VN" sz="3200" dirty="0"/>
          </a:p>
          <a:p>
            <a:pPr marL="457200" indent="-457200">
              <a:buAutoNum type="arabicPeriod"/>
            </a:pPr>
            <a:r>
              <a:rPr lang="vi-VN" sz="3200" dirty="0"/>
              <a:t>Dễ triển khai, chi phí thấp</a:t>
            </a:r>
          </a:p>
          <a:p>
            <a:pPr marL="457200" indent="-457200">
              <a:buAutoNum type="arabicPeriod"/>
            </a:pPr>
            <a:endParaRPr lang="vi-VN" sz="3200" dirty="0"/>
          </a:p>
          <a:p>
            <a:pPr marL="457200" indent="-457200">
              <a:buAutoNum type="arabicPeriod"/>
            </a:pPr>
            <a:r>
              <a:rPr lang="vi-VN" sz="3200" dirty="0"/>
              <a:t>Tùy biến &amp; mở rộng</a:t>
            </a:r>
          </a:p>
        </p:txBody>
      </p:sp>
      <p:pic>
        <p:nvPicPr>
          <p:cNvPr id="3074" name="Picture 2" descr="Lợi ích lớn nhất của công nghệ mã vạch trong quản lý kho doanh nghiệp">
            <a:extLst>
              <a:ext uri="{FF2B5EF4-FFF2-40B4-BE49-F238E27FC236}">
                <a16:creationId xmlns:a16="http://schemas.microsoft.com/office/drawing/2014/main" id="{FA80E34F-F1F7-4602-A8D2-B8256BB78A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7201" y="2517393"/>
            <a:ext cx="9830454" cy="5717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172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28B190-1AB8-D25C-82A6-BED6EA6A888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1A8930D-F0B3-6E9B-3E59-5640019AD2A4}"/>
              </a:ext>
            </a:extLst>
          </p:cNvPr>
          <p:cNvSpPr/>
          <p:nvPr/>
        </p:nvSpPr>
        <p:spPr>
          <a:xfrm>
            <a:off x="0" y="9635852"/>
            <a:ext cx="18288000" cy="651148"/>
          </a:xfrm>
          <a:custGeom>
            <a:avLst/>
            <a:gdLst/>
            <a:ahLst/>
            <a:cxnLst/>
            <a:rect l="l" t="t" r="r" b="b"/>
            <a:pathLst>
              <a:path w="18288000" h="651148">
                <a:moveTo>
                  <a:pt x="0" y="0"/>
                </a:moveTo>
                <a:lnTo>
                  <a:pt x="18288000" y="0"/>
                </a:lnTo>
                <a:lnTo>
                  <a:pt x="18288000" y="651148"/>
                </a:lnTo>
                <a:lnTo>
                  <a:pt x="0" y="651148"/>
                </a:lnTo>
                <a:lnTo>
                  <a:pt x="0" y="0"/>
                </a:lnTo>
                <a:close/>
              </a:path>
            </a:pathLst>
          </a:custGeom>
          <a:blipFill>
            <a:blip r:embed="rId3"/>
            <a:stretch>
              <a:fillRect t="-16703" b="-16703"/>
            </a:stretch>
          </a:blipFill>
        </p:spPr>
        <p:txBody>
          <a:bodyPr/>
          <a:lstStyle/>
          <a:p>
            <a:endParaRPr lang="en-US"/>
          </a:p>
        </p:txBody>
      </p:sp>
      <p:sp>
        <p:nvSpPr>
          <p:cNvPr id="3" name="Freeform 3">
            <a:extLst>
              <a:ext uri="{FF2B5EF4-FFF2-40B4-BE49-F238E27FC236}">
                <a16:creationId xmlns:a16="http://schemas.microsoft.com/office/drawing/2014/main" id="{24123007-0A67-3323-0215-AD26FAF6EFBB}"/>
              </a:ext>
            </a:extLst>
          </p:cNvPr>
          <p:cNvSpPr/>
          <p:nvPr/>
        </p:nvSpPr>
        <p:spPr>
          <a:xfrm>
            <a:off x="15468600" y="237058"/>
            <a:ext cx="2057400" cy="1763204"/>
          </a:xfrm>
          <a:custGeom>
            <a:avLst/>
            <a:gdLst/>
            <a:ahLst/>
            <a:cxnLst/>
            <a:rect l="l" t="t" r="r" b="b"/>
            <a:pathLst>
              <a:path w="947177" h="859563">
                <a:moveTo>
                  <a:pt x="0" y="0"/>
                </a:moveTo>
                <a:lnTo>
                  <a:pt x="947177" y="0"/>
                </a:lnTo>
                <a:lnTo>
                  <a:pt x="947177" y="859563"/>
                </a:lnTo>
                <a:lnTo>
                  <a:pt x="0" y="859563"/>
                </a:lnTo>
                <a:lnTo>
                  <a:pt x="0" y="0"/>
                </a:lnTo>
                <a:close/>
              </a:path>
            </a:pathLst>
          </a:custGeom>
          <a:blipFill>
            <a:blip r:embed="rId4"/>
            <a:stretch>
              <a:fillRect/>
            </a:stretch>
          </a:blipFill>
        </p:spPr>
        <p:txBody>
          <a:bodyPr/>
          <a:lstStyle/>
          <a:p>
            <a:endParaRPr lang="en-US"/>
          </a:p>
        </p:txBody>
      </p:sp>
      <p:sp>
        <p:nvSpPr>
          <p:cNvPr id="207" name="TextBox 206">
            <a:extLst>
              <a:ext uri="{FF2B5EF4-FFF2-40B4-BE49-F238E27FC236}">
                <a16:creationId xmlns:a16="http://schemas.microsoft.com/office/drawing/2014/main" id="{4D2B9A6A-6CE7-7523-69B0-D1388A417CCF}"/>
              </a:ext>
            </a:extLst>
          </p:cNvPr>
          <p:cNvSpPr txBox="1"/>
          <p:nvPr/>
        </p:nvSpPr>
        <p:spPr>
          <a:xfrm>
            <a:off x="496824" y="764717"/>
            <a:ext cx="13280136" cy="707886"/>
          </a:xfrm>
          <a:prstGeom prst="rect">
            <a:avLst/>
          </a:prstGeom>
          <a:noFill/>
        </p:spPr>
        <p:txBody>
          <a:bodyPr wrap="square" rtlCol="0">
            <a:spAutoFit/>
          </a:bodyPr>
          <a:lstStyle/>
          <a:p>
            <a:r>
              <a:rPr lang="vi-VN" sz="4000" b="1" dirty="0">
                <a:solidFill>
                  <a:srgbClr val="FF6600"/>
                </a:solidFill>
                <a:latin typeface="Arial"/>
                <a:cs typeface="Arial"/>
              </a:rPr>
              <a:t>MẶT HẠN CHẾ CỦA PHẦN MỀM  </a:t>
            </a:r>
            <a:endParaRPr lang="en-US" sz="4000" b="1" dirty="0">
              <a:solidFill>
                <a:srgbClr val="1F409A"/>
              </a:solidFill>
              <a:latin typeface="Arial"/>
              <a:cs typeface="Arial"/>
            </a:endParaRPr>
          </a:p>
        </p:txBody>
      </p:sp>
      <p:pic>
        <p:nvPicPr>
          <p:cNvPr id="208" name="Picture 207" descr="Dai Nam [PPT] Template 15.png">
            <a:extLst>
              <a:ext uri="{FF2B5EF4-FFF2-40B4-BE49-F238E27FC236}">
                <a16:creationId xmlns:a16="http://schemas.microsoft.com/office/drawing/2014/main" id="{0CB31CDB-6EC8-9F32-6805-DF0264684B4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400" y="1714500"/>
            <a:ext cx="12681785" cy="37785"/>
          </a:xfrm>
          <a:prstGeom prst="rect">
            <a:avLst/>
          </a:prstGeom>
        </p:spPr>
      </p:pic>
      <p:sp>
        <p:nvSpPr>
          <p:cNvPr id="9" name="Hộp Văn bản 8">
            <a:extLst>
              <a:ext uri="{FF2B5EF4-FFF2-40B4-BE49-F238E27FC236}">
                <a16:creationId xmlns:a16="http://schemas.microsoft.com/office/drawing/2014/main" id="{DD0BC1B9-DE87-AC99-EAF6-AC62923F4B63}"/>
              </a:ext>
            </a:extLst>
          </p:cNvPr>
          <p:cNvSpPr txBox="1"/>
          <p:nvPr/>
        </p:nvSpPr>
        <p:spPr>
          <a:xfrm>
            <a:off x="685800" y="2017768"/>
            <a:ext cx="7772400" cy="6001643"/>
          </a:xfrm>
          <a:prstGeom prst="rect">
            <a:avLst/>
          </a:prstGeom>
          <a:noFill/>
        </p:spPr>
        <p:txBody>
          <a:bodyPr wrap="square">
            <a:spAutoFit/>
          </a:bodyPr>
          <a:lstStyle/>
          <a:p>
            <a:r>
              <a:rPr lang="vi-VN" sz="3200" dirty="0"/>
              <a:t>Hạn Chế </a:t>
            </a:r>
          </a:p>
          <a:p>
            <a:endParaRPr lang="vi-VN" sz="3200" dirty="0"/>
          </a:p>
          <a:p>
            <a:pPr marL="457200" indent="-457200">
              <a:buAutoNum type="arabicPeriod"/>
            </a:pPr>
            <a:r>
              <a:rPr lang="vi-VN" sz="3200" dirty="0"/>
              <a:t>Hạn chế của hệ thống</a:t>
            </a:r>
          </a:p>
          <a:p>
            <a:pPr marL="457200" indent="-457200">
              <a:buAutoNum type="arabicPeriod"/>
            </a:pPr>
            <a:endParaRPr lang="vi-VN" sz="3200" dirty="0"/>
          </a:p>
          <a:p>
            <a:pPr marL="457200" indent="-457200">
              <a:buAutoNum type="arabicPeriod"/>
            </a:pPr>
            <a:r>
              <a:rPr lang="vi-VN" sz="3200" dirty="0" err="1"/>
              <a:t>Barcode</a:t>
            </a:r>
            <a:r>
              <a:rPr lang="vi-VN" sz="3200" dirty="0"/>
              <a:t> dễ bị hư hỏng</a:t>
            </a:r>
          </a:p>
          <a:p>
            <a:pPr marL="457200" indent="-457200">
              <a:buAutoNum type="arabicPeriod"/>
            </a:pPr>
            <a:endParaRPr lang="vi-VN" sz="3200" dirty="0"/>
          </a:p>
          <a:p>
            <a:pPr marL="457200" indent="-457200">
              <a:buAutoNum type="arabicPeriod"/>
            </a:pPr>
            <a:r>
              <a:rPr lang="vi-VN" sz="3200" dirty="0"/>
              <a:t>Không thể quét xa hoặc xuyên vật cản</a:t>
            </a:r>
          </a:p>
          <a:p>
            <a:pPr marL="457200" indent="-457200">
              <a:buAutoNum type="arabicPeriod"/>
            </a:pPr>
            <a:endParaRPr lang="vi-VN" sz="3200" dirty="0"/>
          </a:p>
          <a:p>
            <a:pPr marL="457200" indent="-457200">
              <a:buAutoNum type="arabicPeriod"/>
            </a:pPr>
            <a:r>
              <a:rPr lang="vi-VN" sz="3200" dirty="0"/>
              <a:t>Khó quản lý số lượng lớn cùng lúc</a:t>
            </a:r>
          </a:p>
          <a:p>
            <a:pPr marL="457200" indent="-457200">
              <a:buAutoNum type="arabicPeriod"/>
            </a:pPr>
            <a:endParaRPr lang="vi-VN" sz="3200" dirty="0"/>
          </a:p>
          <a:p>
            <a:pPr marL="457200" indent="-457200">
              <a:buAutoNum type="arabicPeriod"/>
            </a:pPr>
            <a:r>
              <a:rPr lang="vi-VN" sz="3200" dirty="0"/>
              <a:t>Phụ thuộc vào thiết bị quét</a:t>
            </a:r>
          </a:p>
          <a:p>
            <a:pPr marL="457200" indent="-457200">
              <a:buAutoNum type="arabicPeriod"/>
            </a:pPr>
            <a:endParaRPr lang="vi-VN" sz="3200" dirty="0"/>
          </a:p>
        </p:txBody>
      </p:sp>
      <p:sp>
        <p:nvSpPr>
          <p:cNvPr id="6" name="AutoShape 2" descr="Tạo mã vạch quản lý kho dễ dàng bằng phần mềm chuyên nghiệp">
            <a:extLst>
              <a:ext uri="{FF2B5EF4-FFF2-40B4-BE49-F238E27FC236}">
                <a16:creationId xmlns:a16="http://schemas.microsoft.com/office/drawing/2014/main" id="{C2CD94C9-8F80-A51E-AC4D-65D9692E0900}"/>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5132" name="Picture 12">
            <a:extLst>
              <a:ext uri="{FF2B5EF4-FFF2-40B4-BE49-F238E27FC236}">
                <a16:creationId xmlns:a16="http://schemas.microsoft.com/office/drawing/2014/main" id="{378FB688-D570-F6E7-14FA-AAD1425212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50811" y="2653054"/>
            <a:ext cx="9128747" cy="6082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650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4B72EB-1976-0302-57C8-8735B22DA1C6}"/>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013AB8E-C706-98D4-253E-8D6DE62A5DF3}"/>
              </a:ext>
            </a:extLst>
          </p:cNvPr>
          <p:cNvSpPr/>
          <p:nvPr/>
        </p:nvSpPr>
        <p:spPr>
          <a:xfrm>
            <a:off x="0" y="9635852"/>
            <a:ext cx="18288000" cy="651148"/>
          </a:xfrm>
          <a:custGeom>
            <a:avLst/>
            <a:gdLst/>
            <a:ahLst/>
            <a:cxnLst/>
            <a:rect l="l" t="t" r="r" b="b"/>
            <a:pathLst>
              <a:path w="18288000" h="651148">
                <a:moveTo>
                  <a:pt x="0" y="0"/>
                </a:moveTo>
                <a:lnTo>
                  <a:pt x="18288000" y="0"/>
                </a:lnTo>
                <a:lnTo>
                  <a:pt x="18288000" y="651148"/>
                </a:lnTo>
                <a:lnTo>
                  <a:pt x="0" y="651148"/>
                </a:lnTo>
                <a:lnTo>
                  <a:pt x="0" y="0"/>
                </a:lnTo>
                <a:close/>
              </a:path>
            </a:pathLst>
          </a:custGeom>
          <a:blipFill>
            <a:blip r:embed="rId3"/>
            <a:stretch>
              <a:fillRect t="-16703" b="-16703"/>
            </a:stretch>
          </a:blipFill>
        </p:spPr>
        <p:txBody>
          <a:bodyPr/>
          <a:lstStyle/>
          <a:p>
            <a:endParaRPr lang="en-US"/>
          </a:p>
        </p:txBody>
      </p:sp>
      <p:sp>
        <p:nvSpPr>
          <p:cNvPr id="3" name="Freeform 3">
            <a:extLst>
              <a:ext uri="{FF2B5EF4-FFF2-40B4-BE49-F238E27FC236}">
                <a16:creationId xmlns:a16="http://schemas.microsoft.com/office/drawing/2014/main" id="{A186FA98-5D62-BB32-323E-59C0612CF7B8}"/>
              </a:ext>
            </a:extLst>
          </p:cNvPr>
          <p:cNvSpPr/>
          <p:nvPr/>
        </p:nvSpPr>
        <p:spPr>
          <a:xfrm>
            <a:off x="15468600" y="237058"/>
            <a:ext cx="2057400" cy="1763204"/>
          </a:xfrm>
          <a:custGeom>
            <a:avLst/>
            <a:gdLst/>
            <a:ahLst/>
            <a:cxnLst/>
            <a:rect l="l" t="t" r="r" b="b"/>
            <a:pathLst>
              <a:path w="947177" h="859563">
                <a:moveTo>
                  <a:pt x="0" y="0"/>
                </a:moveTo>
                <a:lnTo>
                  <a:pt x="947177" y="0"/>
                </a:lnTo>
                <a:lnTo>
                  <a:pt x="947177" y="859563"/>
                </a:lnTo>
                <a:lnTo>
                  <a:pt x="0" y="859563"/>
                </a:lnTo>
                <a:lnTo>
                  <a:pt x="0" y="0"/>
                </a:lnTo>
                <a:close/>
              </a:path>
            </a:pathLst>
          </a:custGeom>
          <a:blipFill>
            <a:blip r:embed="rId4"/>
            <a:stretch>
              <a:fillRect/>
            </a:stretch>
          </a:blipFill>
        </p:spPr>
        <p:txBody>
          <a:bodyPr/>
          <a:lstStyle/>
          <a:p>
            <a:endParaRPr lang="en-US"/>
          </a:p>
        </p:txBody>
      </p:sp>
      <p:sp>
        <p:nvSpPr>
          <p:cNvPr id="207" name="TextBox 206">
            <a:extLst>
              <a:ext uri="{FF2B5EF4-FFF2-40B4-BE49-F238E27FC236}">
                <a16:creationId xmlns:a16="http://schemas.microsoft.com/office/drawing/2014/main" id="{828A3D07-50D7-A63A-D450-979F52FCE964}"/>
              </a:ext>
            </a:extLst>
          </p:cNvPr>
          <p:cNvSpPr txBox="1"/>
          <p:nvPr/>
        </p:nvSpPr>
        <p:spPr>
          <a:xfrm>
            <a:off x="496824" y="764717"/>
            <a:ext cx="13280136" cy="707886"/>
          </a:xfrm>
          <a:prstGeom prst="rect">
            <a:avLst/>
          </a:prstGeom>
          <a:noFill/>
        </p:spPr>
        <p:txBody>
          <a:bodyPr wrap="square" rtlCol="0">
            <a:spAutoFit/>
          </a:bodyPr>
          <a:lstStyle/>
          <a:p>
            <a:r>
              <a:rPr lang="vi-VN" sz="4000" b="1" dirty="0">
                <a:solidFill>
                  <a:srgbClr val="FF6600"/>
                </a:solidFill>
                <a:latin typeface="Arial"/>
                <a:cs typeface="Arial"/>
              </a:rPr>
              <a:t> HƯỚNG PHÁT TRIỂN PHẦN MỀM </a:t>
            </a:r>
            <a:endParaRPr lang="en-US" sz="4000" b="1" dirty="0">
              <a:solidFill>
                <a:srgbClr val="1F409A"/>
              </a:solidFill>
              <a:latin typeface="Arial"/>
              <a:cs typeface="Arial"/>
            </a:endParaRPr>
          </a:p>
        </p:txBody>
      </p:sp>
      <p:pic>
        <p:nvPicPr>
          <p:cNvPr id="208" name="Picture 207" descr="Dai Nam [PPT] Template 15.png">
            <a:extLst>
              <a:ext uri="{FF2B5EF4-FFF2-40B4-BE49-F238E27FC236}">
                <a16:creationId xmlns:a16="http://schemas.microsoft.com/office/drawing/2014/main" id="{9518B059-E668-4AA9-633F-94B589E4396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400" y="1714500"/>
            <a:ext cx="12681785" cy="37785"/>
          </a:xfrm>
          <a:prstGeom prst="rect">
            <a:avLst/>
          </a:prstGeom>
        </p:spPr>
      </p:pic>
      <p:sp>
        <p:nvSpPr>
          <p:cNvPr id="5" name="Hộp Văn bản 4">
            <a:extLst>
              <a:ext uri="{FF2B5EF4-FFF2-40B4-BE49-F238E27FC236}">
                <a16:creationId xmlns:a16="http://schemas.microsoft.com/office/drawing/2014/main" id="{B9F4EA8C-FC12-59E3-DE66-C162D98DD141}"/>
              </a:ext>
            </a:extLst>
          </p:cNvPr>
          <p:cNvSpPr txBox="1"/>
          <p:nvPr/>
        </p:nvSpPr>
        <p:spPr>
          <a:xfrm>
            <a:off x="533400" y="2142678"/>
            <a:ext cx="7635240" cy="6001643"/>
          </a:xfrm>
          <a:prstGeom prst="rect">
            <a:avLst/>
          </a:prstGeom>
          <a:noFill/>
        </p:spPr>
        <p:txBody>
          <a:bodyPr wrap="square">
            <a:spAutoFit/>
          </a:bodyPr>
          <a:lstStyle/>
          <a:p>
            <a:r>
              <a:rPr lang="vi-VN" sz="3200" dirty="0"/>
              <a:t>Hướng Phát Triển </a:t>
            </a:r>
          </a:p>
          <a:p>
            <a:endParaRPr lang="vi-VN" sz="3200" dirty="0"/>
          </a:p>
          <a:p>
            <a:pPr marL="342900" indent="-342900">
              <a:buAutoNum type="arabicPeriod"/>
            </a:pPr>
            <a:r>
              <a:rPr lang="vi-VN" sz="3200" dirty="0"/>
              <a:t>Tích hợp RFID</a:t>
            </a:r>
          </a:p>
          <a:p>
            <a:pPr marL="342900" indent="-342900">
              <a:buAutoNum type="arabicPeriod"/>
            </a:pPr>
            <a:endParaRPr lang="vi-VN" sz="3200" dirty="0"/>
          </a:p>
          <a:p>
            <a:pPr marL="342900" indent="-342900">
              <a:buAutoNum type="arabicPeriod"/>
            </a:pPr>
            <a:r>
              <a:rPr lang="vi-VN" sz="3200" dirty="0"/>
              <a:t>Phát triển ứng dụng di động</a:t>
            </a:r>
          </a:p>
          <a:p>
            <a:pPr marL="342900" indent="-342900">
              <a:buAutoNum type="arabicPeriod"/>
            </a:pPr>
            <a:endParaRPr lang="vi-VN" sz="3200" dirty="0"/>
          </a:p>
          <a:p>
            <a:pPr marL="342900" indent="-342900">
              <a:buFontTx/>
              <a:buAutoNum type="arabicPeriod"/>
            </a:pPr>
            <a:r>
              <a:rPr lang="vi-VN" sz="3200" dirty="0"/>
              <a:t> Áp dụng AI trong kiểm kê</a:t>
            </a:r>
          </a:p>
          <a:p>
            <a:pPr marL="342900" indent="-342900">
              <a:buAutoNum type="arabicPeriod"/>
            </a:pPr>
            <a:endParaRPr lang="vi-VN" sz="3200" dirty="0"/>
          </a:p>
          <a:p>
            <a:pPr marL="342900" indent="-342900">
              <a:buAutoNum type="arabicPeriod"/>
            </a:pPr>
            <a:r>
              <a:rPr lang="vi-VN" sz="3200" dirty="0"/>
              <a:t>Kết nối </a:t>
            </a:r>
            <a:r>
              <a:rPr lang="vi-VN" sz="3200" dirty="0" err="1"/>
              <a:t>IoT</a:t>
            </a:r>
            <a:endParaRPr lang="vi-VN" sz="3200" dirty="0"/>
          </a:p>
          <a:p>
            <a:pPr marL="342900" indent="-342900">
              <a:buAutoNum type="arabicPeriod"/>
            </a:pPr>
            <a:endParaRPr lang="vi-VN" sz="3200" dirty="0"/>
          </a:p>
          <a:p>
            <a:pPr marL="342900" indent="-342900">
              <a:buAutoNum type="arabicPeriod"/>
            </a:pPr>
            <a:r>
              <a:rPr lang="vi-VN" sz="3200" dirty="0"/>
              <a:t>Tự động hóa báo cáo &amp; thống kê</a:t>
            </a:r>
          </a:p>
          <a:p>
            <a:endParaRPr lang="vi-VN" sz="3200" dirty="0"/>
          </a:p>
        </p:txBody>
      </p:sp>
      <p:pic>
        <p:nvPicPr>
          <p:cNvPr id="4102" name="Picture 6" descr="Cách quản lý kho thông minh với QR code/Barcode - GIẢI PHÁP ERP">
            <a:extLst>
              <a:ext uri="{FF2B5EF4-FFF2-40B4-BE49-F238E27FC236}">
                <a16:creationId xmlns:a16="http://schemas.microsoft.com/office/drawing/2014/main" id="{2EAC5265-D8BF-D46F-5ACE-F1A8523D41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33513" y="2705100"/>
            <a:ext cx="10421087" cy="5148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769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07527"/>
        </a:solidFill>
        <a:effectLst/>
      </p:bgPr>
    </p:bg>
    <p:spTree>
      <p:nvGrpSpPr>
        <p:cNvPr id="1" name=""/>
        <p:cNvGrpSpPr/>
        <p:nvPr/>
      </p:nvGrpSpPr>
      <p:grpSpPr>
        <a:xfrm>
          <a:off x="0" y="0"/>
          <a:ext cx="0" cy="0"/>
          <a:chOff x="0" y="0"/>
          <a:chExt cx="0" cy="0"/>
        </a:xfrm>
      </p:grpSpPr>
      <p:sp>
        <p:nvSpPr>
          <p:cNvPr id="2" name="Freeform 2"/>
          <p:cNvSpPr/>
          <p:nvPr/>
        </p:nvSpPr>
        <p:spPr>
          <a:xfrm>
            <a:off x="5397986" y="952500"/>
            <a:ext cx="7492027" cy="5334000"/>
          </a:xfrm>
          <a:custGeom>
            <a:avLst/>
            <a:gdLst/>
            <a:ahLst/>
            <a:cxnLst/>
            <a:rect l="l" t="t" r="r" b="b"/>
            <a:pathLst>
              <a:path w="8449946" h="8108965">
                <a:moveTo>
                  <a:pt x="0" y="0"/>
                </a:moveTo>
                <a:lnTo>
                  <a:pt x="8449946" y="0"/>
                </a:lnTo>
                <a:lnTo>
                  <a:pt x="8449946" y="8108965"/>
                </a:lnTo>
                <a:lnTo>
                  <a:pt x="0" y="8108965"/>
                </a:lnTo>
                <a:lnTo>
                  <a:pt x="0" y="0"/>
                </a:lnTo>
                <a:close/>
              </a:path>
            </a:pathLst>
          </a:custGeom>
          <a:blipFill>
            <a:blip r:embed="rId2"/>
            <a:stretch>
              <a:fillRect t="-34286"/>
            </a:stretch>
          </a:blipFill>
        </p:spPr>
        <p:txBody>
          <a:bodyPr/>
          <a:lstStyle/>
          <a:p>
            <a:endParaRPr lang="en-US"/>
          </a:p>
        </p:txBody>
      </p:sp>
      <p:sp>
        <p:nvSpPr>
          <p:cNvPr id="3" name="Freeform 3"/>
          <p:cNvSpPr/>
          <p:nvPr/>
        </p:nvSpPr>
        <p:spPr>
          <a:xfrm>
            <a:off x="5596085" y="5143500"/>
            <a:ext cx="7315200" cy="2061556"/>
          </a:xfrm>
          <a:custGeom>
            <a:avLst/>
            <a:gdLst/>
            <a:ahLst/>
            <a:cxnLst/>
            <a:rect l="l" t="t" r="r" b="b"/>
            <a:pathLst>
              <a:path w="7315200" h="2061556">
                <a:moveTo>
                  <a:pt x="0" y="0"/>
                </a:moveTo>
                <a:lnTo>
                  <a:pt x="7315200" y="0"/>
                </a:lnTo>
                <a:lnTo>
                  <a:pt x="7315200" y="2061556"/>
                </a:lnTo>
                <a:lnTo>
                  <a:pt x="0" y="206155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9635852"/>
            <a:ext cx="18288000" cy="651148"/>
          </a:xfrm>
          <a:custGeom>
            <a:avLst/>
            <a:gdLst/>
            <a:ahLst/>
            <a:cxnLst/>
            <a:rect l="l" t="t" r="r" b="b"/>
            <a:pathLst>
              <a:path w="18288000" h="651148">
                <a:moveTo>
                  <a:pt x="0" y="0"/>
                </a:moveTo>
                <a:lnTo>
                  <a:pt x="18288000" y="0"/>
                </a:lnTo>
                <a:lnTo>
                  <a:pt x="18288000" y="651148"/>
                </a:lnTo>
                <a:lnTo>
                  <a:pt x="0" y="651148"/>
                </a:lnTo>
                <a:lnTo>
                  <a:pt x="0" y="0"/>
                </a:lnTo>
                <a:close/>
              </a:path>
            </a:pathLst>
          </a:custGeom>
          <a:blipFill>
            <a:blip r:embed="rId2"/>
            <a:stretch>
              <a:fillRect t="-16703" b="-16703"/>
            </a:stretch>
          </a:blipFill>
        </p:spPr>
        <p:txBody>
          <a:bodyPr/>
          <a:lstStyle/>
          <a:p>
            <a:endParaRPr lang="en-US"/>
          </a:p>
        </p:txBody>
      </p:sp>
      <p:sp>
        <p:nvSpPr>
          <p:cNvPr id="3" name="Freeform 3"/>
          <p:cNvSpPr/>
          <p:nvPr/>
        </p:nvSpPr>
        <p:spPr>
          <a:xfrm>
            <a:off x="15468600" y="237058"/>
            <a:ext cx="2057400" cy="1763204"/>
          </a:xfrm>
          <a:custGeom>
            <a:avLst/>
            <a:gdLst/>
            <a:ahLst/>
            <a:cxnLst/>
            <a:rect l="l" t="t" r="r" b="b"/>
            <a:pathLst>
              <a:path w="947177" h="859563">
                <a:moveTo>
                  <a:pt x="0" y="0"/>
                </a:moveTo>
                <a:lnTo>
                  <a:pt x="947177" y="0"/>
                </a:lnTo>
                <a:lnTo>
                  <a:pt x="947177" y="859563"/>
                </a:lnTo>
                <a:lnTo>
                  <a:pt x="0" y="859563"/>
                </a:lnTo>
                <a:lnTo>
                  <a:pt x="0" y="0"/>
                </a:lnTo>
                <a:close/>
              </a:path>
            </a:pathLst>
          </a:custGeom>
          <a:blipFill>
            <a:blip r:embed="rId3"/>
            <a:stretch>
              <a:fillRect/>
            </a:stretch>
          </a:blipFill>
        </p:spPr>
        <p:txBody>
          <a:bodyPr/>
          <a:lstStyle/>
          <a:p>
            <a:endParaRPr lang="en-US"/>
          </a:p>
        </p:txBody>
      </p:sp>
      <p:sp>
        <p:nvSpPr>
          <p:cNvPr id="207" name="TextBox 206">
            <a:extLst>
              <a:ext uri="{FF2B5EF4-FFF2-40B4-BE49-F238E27FC236}">
                <a16:creationId xmlns:a16="http://schemas.microsoft.com/office/drawing/2014/main" id="{83DDBEE2-3787-0968-629B-742AA83D0290}"/>
              </a:ext>
            </a:extLst>
          </p:cNvPr>
          <p:cNvSpPr txBox="1"/>
          <p:nvPr/>
        </p:nvSpPr>
        <p:spPr>
          <a:xfrm>
            <a:off x="496824" y="764717"/>
            <a:ext cx="13280136" cy="707886"/>
          </a:xfrm>
          <a:prstGeom prst="rect">
            <a:avLst/>
          </a:prstGeom>
          <a:noFill/>
        </p:spPr>
        <p:txBody>
          <a:bodyPr wrap="square" rtlCol="0">
            <a:spAutoFit/>
          </a:bodyPr>
          <a:lstStyle/>
          <a:p>
            <a:r>
              <a:rPr lang="en-US" sz="4000" b="1" dirty="0">
                <a:solidFill>
                  <a:srgbClr val="FF6600"/>
                </a:solidFill>
                <a:latin typeface="Arial"/>
                <a:cs typeface="Arial"/>
              </a:rPr>
              <a:t>OUTLINE</a:t>
            </a:r>
            <a:endParaRPr lang="en-US" sz="4000" b="1" dirty="0">
              <a:solidFill>
                <a:srgbClr val="1F409A"/>
              </a:solidFill>
              <a:latin typeface="Arial"/>
              <a:cs typeface="Arial"/>
            </a:endParaRPr>
          </a:p>
        </p:txBody>
      </p:sp>
      <p:pic>
        <p:nvPicPr>
          <p:cNvPr id="208" name="Picture 207" descr="Dai Nam [PPT] Template 15.png">
            <a:extLst>
              <a:ext uri="{FF2B5EF4-FFF2-40B4-BE49-F238E27FC236}">
                <a16:creationId xmlns:a16="http://schemas.microsoft.com/office/drawing/2014/main" id="{E151A3A1-8263-9E9A-A4FC-E9B1122C994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400" y="1714500"/>
            <a:ext cx="12681785" cy="37785"/>
          </a:xfrm>
          <a:prstGeom prst="rect">
            <a:avLst/>
          </a:prstGeom>
        </p:spPr>
      </p:pic>
      <p:sp>
        <p:nvSpPr>
          <p:cNvPr id="5" name="TextBox 4">
            <a:extLst>
              <a:ext uri="{FF2B5EF4-FFF2-40B4-BE49-F238E27FC236}">
                <a16:creationId xmlns:a16="http://schemas.microsoft.com/office/drawing/2014/main" id="{01CF0B51-4AE8-BCB1-F95B-9CD1EF87244C}"/>
              </a:ext>
            </a:extLst>
          </p:cNvPr>
          <p:cNvSpPr txBox="1"/>
          <p:nvPr/>
        </p:nvSpPr>
        <p:spPr>
          <a:xfrm>
            <a:off x="533400" y="2071131"/>
            <a:ext cx="16778591" cy="6637651"/>
          </a:xfrm>
          <a:prstGeom prst="rect">
            <a:avLst/>
          </a:prstGeom>
          <a:noFill/>
        </p:spPr>
        <p:txBody>
          <a:bodyPr wrap="square" rtlCol="0">
            <a:spAutoFit/>
          </a:bodyPr>
          <a:lstStyle/>
          <a:p>
            <a:pPr marL="742950" indent="-742950">
              <a:lnSpc>
                <a:spcPct val="150000"/>
              </a:lnSpc>
              <a:buFont typeface="+mj-lt"/>
              <a:buAutoNum type="arabicPeriod"/>
            </a:pPr>
            <a:r>
              <a:rPr lang="vi-VN" sz="3600" dirty="0"/>
              <a:t>Mục tiêu đề tài</a:t>
            </a:r>
          </a:p>
          <a:p>
            <a:pPr marL="742950" indent="-742950">
              <a:lnSpc>
                <a:spcPct val="150000"/>
              </a:lnSpc>
              <a:buFont typeface="+mj-lt"/>
              <a:buAutoNum type="arabicPeriod"/>
            </a:pPr>
            <a:r>
              <a:rPr lang="vi-VN" sz="3600" dirty="0">
                <a:latin typeface="Arial" panose="020B0604020202020204" pitchFamily="34" charset="0"/>
                <a:ea typeface="Arial Unicode MS" panose="020B0604020202020204" pitchFamily="34" charset="-128"/>
                <a:cs typeface="Arial" panose="020B0604020202020204" pitchFamily="34" charset="0"/>
              </a:rPr>
              <a:t>Mã </a:t>
            </a:r>
            <a:r>
              <a:rPr lang="vi-VN" sz="3600" dirty="0" err="1"/>
              <a:t>barcode</a:t>
            </a:r>
            <a:r>
              <a:rPr lang="vi-VN" sz="3600" dirty="0"/>
              <a:t> là gì ?</a:t>
            </a:r>
          </a:p>
          <a:p>
            <a:pPr marL="742950" indent="-742950">
              <a:lnSpc>
                <a:spcPct val="150000"/>
              </a:lnSpc>
              <a:buFont typeface="+mj-lt"/>
              <a:buAutoNum type="arabicPeriod"/>
            </a:pPr>
            <a:r>
              <a:rPr lang="vi-VN" sz="3600" dirty="0">
                <a:latin typeface="Arial" panose="020B0604020202020204" pitchFamily="34" charset="0"/>
                <a:ea typeface="Arial Unicode MS" panose="020B0604020202020204" pitchFamily="34" charset="-128"/>
                <a:cs typeface="Arial" panose="020B0604020202020204" pitchFamily="34" charset="0"/>
              </a:rPr>
              <a:t>Đối tưởng quản lý </a:t>
            </a:r>
          </a:p>
          <a:p>
            <a:pPr marL="742950" indent="-742950">
              <a:lnSpc>
                <a:spcPct val="150000"/>
              </a:lnSpc>
              <a:buFont typeface="+mj-lt"/>
              <a:buAutoNum type="arabicPeriod"/>
            </a:pPr>
            <a:r>
              <a:rPr lang="vi-VN" sz="3600" dirty="0">
                <a:latin typeface="Arial" panose="020B0604020202020204" pitchFamily="34" charset="0"/>
                <a:ea typeface="Arial Unicode MS" panose="020B0604020202020204" pitchFamily="34" charset="-128"/>
                <a:cs typeface="Arial" panose="020B0604020202020204" pitchFamily="34" charset="0"/>
              </a:rPr>
              <a:t>Quy trình hoạt đồng </a:t>
            </a:r>
          </a:p>
          <a:p>
            <a:pPr marL="742950" indent="-742950">
              <a:lnSpc>
                <a:spcPct val="150000"/>
              </a:lnSpc>
              <a:buFont typeface="+mj-lt"/>
              <a:buAutoNum type="arabicPeriod"/>
            </a:pPr>
            <a:r>
              <a:rPr lang="vi-VN" sz="3600" dirty="0">
                <a:latin typeface="Arial" panose="020B0604020202020204" pitchFamily="34" charset="0"/>
                <a:ea typeface="Arial Unicode MS" panose="020B0604020202020204" pitchFamily="34" charset="-128"/>
                <a:cs typeface="Arial" panose="020B0604020202020204" pitchFamily="34" charset="0"/>
              </a:rPr>
              <a:t>Công nghệ áp dụng </a:t>
            </a:r>
          </a:p>
          <a:p>
            <a:pPr marL="742950" indent="-742950">
              <a:lnSpc>
                <a:spcPct val="150000"/>
              </a:lnSpc>
              <a:buFont typeface="+mj-lt"/>
              <a:buAutoNum type="arabicPeriod"/>
            </a:pPr>
            <a:r>
              <a:rPr lang="vi-VN" sz="3600" dirty="0">
                <a:latin typeface="Arial" panose="020B0604020202020204" pitchFamily="34" charset="0"/>
                <a:ea typeface="Arial Unicode MS" panose="020B0604020202020204" pitchFamily="34" charset="-128"/>
                <a:cs typeface="Arial" panose="020B0604020202020204" pitchFamily="34" charset="0"/>
              </a:rPr>
              <a:t>Giao diện (UI </a:t>
            </a:r>
            <a:r>
              <a:rPr lang="vi-VN" sz="3600" dirty="0" err="1">
                <a:latin typeface="Arial" panose="020B0604020202020204" pitchFamily="34" charset="0"/>
                <a:ea typeface="Arial Unicode MS" panose="020B0604020202020204" pitchFamily="34" charset="-128"/>
                <a:cs typeface="Arial" panose="020B0604020202020204" pitchFamily="34" charset="0"/>
              </a:rPr>
              <a:t>Design</a:t>
            </a:r>
            <a:r>
              <a:rPr lang="vi-VN" sz="3600" dirty="0">
                <a:latin typeface="Arial" panose="020B0604020202020204" pitchFamily="34" charset="0"/>
                <a:ea typeface="Arial Unicode MS" panose="020B0604020202020204" pitchFamily="34" charset="-128"/>
                <a:cs typeface="Arial" panose="020B0604020202020204" pitchFamily="34" charset="0"/>
              </a:rPr>
              <a:t>)</a:t>
            </a:r>
          </a:p>
          <a:p>
            <a:pPr marL="742950" indent="-742950">
              <a:lnSpc>
                <a:spcPct val="150000"/>
              </a:lnSpc>
              <a:buFont typeface="+mj-lt"/>
              <a:buAutoNum type="arabicPeriod"/>
            </a:pPr>
            <a:r>
              <a:rPr lang="vi-VN" sz="3600" dirty="0">
                <a:latin typeface="Arial" panose="020B0604020202020204" pitchFamily="34" charset="0"/>
                <a:ea typeface="Arial Unicode MS" panose="020B0604020202020204" pitchFamily="34" charset="-128"/>
                <a:cs typeface="Arial" panose="020B0604020202020204" pitchFamily="34" charset="0"/>
              </a:rPr>
              <a:t>Lợi Ích </a:t>
            </a:r>
          </a:p>
          <a:p>
            <a:pPr>
              <a:lnSpc>
                <a:spcPct val="150000"/>
              </a:lnSpc>
            </a:pPr>
            <a:r>
              <a:rPr lang="vi-VN" sz="3600" dirty="0">
                <a:latin typeface="Arial" panose="020B0604020202020204" pitchFamily="34" charset="0"/>
                <a:ea typeface="Arial Unicode MS" panose="020B0604020202020204" pitchFamily="34" charset="-128"/>
                <a:cs typeface="Arial" panose="020B0604020202020204" pitchFamily="34" charset="0"/>
              </a:rPr>
              <a:t> </a:t>
            </a:r>
          </a:p>
        </p:txBody>
      </p:sp>
      <p:pic>
        <p:nvPicPr>
          <p:cNvPr id="1028" name="Picture 4" descr="notes Vector Icons free download in SVG, PNG Format">
            <a:extLst>
              <a:ext uri="{FF2B5EF4-FFF2-40B4-BE49-F238E27FC236}">
                <a16:creationId xmlns:a16="http://schemas.microsoft.com/office/drawing/2014/main" id="{65E374D3-D62A-FD89-07F9-5E59D4057E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00" y="4917463"/>
            <a:ext cx="396240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2468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9436F-46FA-FFCA-5511-33C6354D29C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05A90A04-9EDE-017D-4595-8A339DBA54A2}"/>
              </a:ext>
            </a:extLst>
          </p:cNvPr>
          <p:cNvSpPr/>
          <p:nvPr/>
        </p:nvSpPr>
        <p:spPr>
          <a:xfrm>
            <a:off x="0" y="9635852"/>
            <a:ext cx="18288000" cy="651148"/>
          </a:xfrm>
          <a:custGeom>
            <a:avLst/>
            <a:gdLst/>
            <a:ahLst/>
            <a:cxnLst/>
            <a:rect l="l" t="t" r="r" b="b"/>
            <a:pathLst>
              <a:path w="18288000" h="651148">
                <a:moveTo>
                  <a:pt x="0" y="0"/>
                </a:moveTo>
                <a:lnTo>
                  <a:pt x="18288000" y="0"/>
                </a:lnTo>
                <a:lnTo>
                  <a:pt x="18288000" y="651148"/>
                </a:lnTo>
                <a:lnTo>
                  <a:pt x="0" y="651148"/>
                </a:lnTo>
                <a:lnTo>
                  <a:pt x="0" y="0"/>
                </a:lnTo>
                <a:close/>
              </a:path>
            </a:pathLst>
          </a:custGeom>
          <a:blipFill>
            <a:blip r:embed="rId3"/>
            <a:stretch>
              <a:fillRect t="-16703" b="-16703"/>
            </a:stretch>
          </a:blipFill>
        </p:spPr>
        <p:txBody>
          <a:bodyPr/>
          <a:lstStyle/>
          <a:p>
            <a:endParaRPr lang="en-US"/>
          </a:p>
        </p:txBody>
      </p:sp>
      <p:sp>
        <p:nvSpPr>
          <p:cNvPr id="3" name="Freeform 3">
            <a:extLst>
              <a:ext uri="{FF2B5EF4-FFF2-40B4-BE49-F238E27FC236}">
                <a16:creationId xmlns:a16="http://schemas.microsoft.com/office/drawing/2014/main" id="{BFE3A671-AF03-E8AD-FAF1-6658FCFDB9A7}"/>
              </a:ext>
            </a:extLst>
          </p:cNvPr>
          <p:cNvSpPr/>
          <p:nvPr/>
        </p:nvSpPr>
        <p:spPr>
          <a:xfrm>
            <a:off x="15240000" y="282590"/>
            <a:ext cx="2057400" cy="1763204"/>
          </a:xfrm>
          <a:custGeom>
            <a:avLst/>
            <a:gdLst/>
            <a:ahLst/>
            <a:cxnLst/>
            <a:rect l="l" t="t" r="r" b="b"/>
            <a:pathLst>
              <a:path w="947177" h="859563">
                <a:moveTo>
                  <a:pt x="0" y="0"/>
                </a:moveTo>
                <a:lnTo>
                  <a:pt x="947177" y="0"/>
                </a:lnTo>
                <a:lnTo>
                  <a:pt x="947177" y="859563"/>
                </a:lnTo>
                <a:lnTo>
                  <a:pt x="0" y="859563"/>
                </a:lnTo>
                <a:lnTo>
                  <a:pt x="0" y="0"/>
                </a:lnTo>
                <a:close/>
              </a:path>
            </a:pathLst>
          </a:custGeom>
          <a:blipFill>
            <a:blip r:embed="rId4"/>
            <a:stretch>
              <a:fillRect/>
            </a:stretch>
          </a:blipFill>
        </p:spPr>
        <p:txBody>
          <a:bodyPr/>
          <a:lstStyle/>
          <a:p>
            <a:endParaRPr lang="en-US" dirty="0"/>
          </a:p>
        </p:txBody>
      </p:sp>
      <p:sp>
        <p:nvSpPr>
          <p:cNvPr id="207" name="TextBox 206">
            <a:extLst>
              <a:ext uri="{FF2B5EF4-FFF2-40B4-BE49-F238E27FC236}">
                <a16:creationId xmlns:a16="http://schemas.microsoft.com/office/drawing/2014/main" id="{838150A7-011D-7EC2-E0F8-67CE4790D830}"/>
              </a:ext>
            </a:extLst>
          </p:cNvPr>
          <p:cNvSpPr txBox="1"/>
          <p:nvPr/>
        </p:nvSpPr>
        <p:spPr>
          <a:xfrm>
            <a:off x="496824" y="764717"/>
            <a:ext cx="13280136" cy="707886"/>
          </a:xfrm>
          <a:prstGeom prst="rect">
            <a:avLst/>
          </a:prstGeom>
          <a:noFill/>
        </p:spPr>
        <p:txBody>
          <a:bodyPr wrap="square" rtlCol="0">
            <a:spAutoFit/>
          </a:bodyPr>
          <a:lstStyle/>
          <a:p>
            <a:r>
              <a:rPr lang="en-US" sz="4000" b="1">
                <a:solidFill>
                  <a:srgbClr val="FF6600"/>
                </a:solidFill>
                <a:latin typeface="Arial"/>
                <a:cs typeface="Arial"/>
              </a:rPr>
              <a:t>HIỂU THẾ NÀO VỀ XỬ LÝ ẢNH</a:t>
            </a:r>
            <a:endParaRPr lang="en-US" sz="4000" b="1" dirty="0">
              <a:solidFill>
                <a:srgbClr val="1F409A"/>
              </a:solidFill>
              <a:latin typeface="Arial"/>
              <a:cs typeface="Arial"/>
            </a:endParaRPr>
          </a:p>
        </p:txBody>
      </p:sp>
      <p:pic>
        <p:nvPicPr>
          <p:cNvPr id="208" name="Picture 207" descr="Dai Nam [PPT] Template 15.png">
            <a:extLst>
              <a:ext uri="{FF2B5EF4-FFF2-40B4-BE49-F238E27FC236}">
                <a16:creationId xmlns:a16="http://schemas.microsoft.com/office/drawing/2014/main" id="{C98EA00C-6C4B-B1FA-7812-380AD96329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400" y="1714500"/>
            <a:ext cx="12681785" cy="37785"/>
          </a:xfrm>
          <a:prstGeom prst="rect">
            <a:avLst/>
          </a:prstGeom>
        </p:spPr>
      </p:pic>
      <p:sp>
        <p:nvSpPr>
          <p:cNvPr id="7" name="TextBox 6">
            <a:extLst>
              <a:ext uri="{FF2B5EF4-FFF2-40B4-BE49-F238E27FC236}">
                <a16:creationId xmlns:a16="http://schemas.microsoft.com/office/drawing/2014/main" id="{A6E8AB49-6ECA-3643-F2EB-DD1C48EF7D12}"/>
              </a:ext>
            </a:extLst>
          </p:cNvPr>
          <p:cNvSpPr txBox="1"/>
          <p:nvPr/>
        </p:nvSpPr>
        <p:spPr>
          <a:xfrm>
            <a:off x="715124" y="3328578"/>
            <a:ext cx="16582276" cy="3046988"/>
          </a:xfrm>
          <a:prstGeom prst="rect">
            <a:avLst/>
          </a:prstGeom>
          <a:noFill/>
        </p:spPr>
        <p:txBody>
          <a:bodyPr wrap="square">
            <a:spAutoFit/>
          </a:bodyPr>
          <a:lstStyle/>
          <a:p>
            <a:r>
              <a:rPr lang="vi-VN" sz="3200" dirty="0">
                <a:latin typeface="Times New Roman" panose="02020603050405020304" pitchFamily="18" charset="0"/>
                <a:cs typeface="Times New Roman" panose="02020603050405020304" pitchFamily="18" charset="0"/>
              </a:rPr>
              <a:t>Lý do em chọn đề tài </a:t>
            </a:r>
            <a:r>
              <a:rPr lang="vi-VN" sz="3200" b="1" dirty="0">
                <a:latin typeface="Times New Roman" panose="02020603050405020304" pitchFamily="18" charset="0"/>
                <a:cs typeface="Times New Roman" panose="02020603050405020304" pitchFamily="18" charset="0"/>
              </a:rPr>
              <a:t>“Quản lý phòng </a:t>
            </a:r>
            <a:r>
              <a:rPr lang="vi-VN" sz="3200" b="1" dirty="0" err="1">
                <a:latin typeface="Times New Roman" panose="02020603050405020304" pitchFamily="18" charset="0"/>
                <a:cs typeface="Times New Roman" panose="02020603050405020304" pitchFamily="18" charset="0"/>
              </a:rPr>
              <a:t>Lab</a:t>
            </a:r>
            <a:r>
              <a:rPr lang="vi-VN" sz="3200" b="1" dirty="0">
                <a:latin typeface="Times New Roman" panose="02020603050405020304" pitchFamily="18" charset="0"/>
                <a:cs typeface="Times New Roman" panose="02020603050405020304" pitchFamily="18" charset="0"/>
              </a:rPr>
              <a:t> bằng mã </a:t>
            </a:r>
            <a:r>
              <a:rPr lang="vi-VN" sz="3200" b="1" dirty="0" err="1">
                <a:latin typeface="Times New Roman" panose="02020603050405020304" pitchFamily="18" charset="0"/>
                <a:cs typeface="Times New Roman" panose="02020603050405020304" pitchFamily="18" charset="0"/>
              </a:rPr>
              <a:t>Barcode</a:t>
            </a:r>
            <a:r>
              <a:rPr lang="vi-VN" sz="3200" b="1" dirty="0">
                <a:latin typeface="Times New Roman" panose="02020603050405020304" pitchFamily="18" charset="0"/>
                <a:cs typeface="Times New Roman" panose="02020603050405020304" pitchFamily="18" charset="0"/>
              </a:rPr>
              <a:t>”</a:t>
            </a:r>
            <a:r>
              <a:rPr lang="vi-VN" sz="3200" dirty="0">
                <a:latin typeface="Times New Roman" panose="02020603050405020304" pitchFamily="18" charset="0"/>
                <a:cs typeface="Times New Roman" panose="02020603050405020304" pitchFamily="18" charset="0"/>
              </a:rPr>
              <a:t> là vì hiện nay việc quản lý thiết bị và người dùng trong phòng </a:t>
            </a:r>
            <a:r>
              <a:rPr lang="vi-VN" sz="3200" dirty="0" err="1">
                <a:latin typeface="Times New Roman" panose="02020603050405020304" pitchFamily="18" charset="0"/>
                <a:cs typeface="Times New Roman" panose="02020603050405020304" pitchFamily="18" charset="0"/>
              </a:rPr>
              <a:t>Lab</a:t>
            </a:r>
            <a:r>
              <a:rPr lang="vi-VN" sz="3200" dirty="0">
                <a:latin typeface="Times New Roman" panose="02020603050405020304" pitchFamily="18" charset="0"/>
                <a:cs typeface="Times New Roman" panose="02020603050405020304" pitchFamily="18" charset="0"/>
              </a:rPr>
              <a:t> tại các trường học, trung tâm nghiên cứu vẫn còn thực hiện thủ công, gây mất thời gian, dễ xảy ra sai sót và khó kiểm soát tài sản. Với sự phát triển của công nghệ, mã </a:t>
            </a:r>
            <a:r>
              <a:rPr lang="vi-VN" sz="3200" dirty="0" err="1">
                <a:latin typeface="Times New Roman" panose="02020603050405020304" pitchFamily="18" charset="0"/>
                <a:cs typeface="Times New Roman" panose="02020603050405020304" pitchFamily="18" charset="0"/>
              </a:rPr>
              <a:t>barcode</a:t>
            </a:r>
            <a:r>
              <a:rPr lang="vi-VN" sz="3200" dirty="0">
                <a:latin typeface="Times New Roman" panose="02020603050405020304" pitchFamily="18" charset="0"/>
                <a:cs typeface="Times New Roman" panose="02020603050405020304" pitchFamily="18" charset="0"/>
              </a:rPr>
              <a:t> là một giải pháp đơn giản, hiệu quả và dễ triển khai để tự động hóa quy trình quản lý. Việc áp dụng </a:t>
            </a:r>
            <a:r>
              <a:rPr lang="vi-VN" sz="3200" dirty="0" err="1">
                <a:latin typeface="Times New Roman" panose="02020603050405020304" pitchFamily="18" charset="0"/>
                <a:cs typeface="Times New Roman" panose="02020603050405020304" pitchFamily="18" charset="0"/>
              </a:rPr>
              <a:t>barcode</a:t>
            </a:r>
            <a:r>
              <a:rPr lang="vi-VN" sz="3200" dirty="0">
                <a:latin typeface="Times New Roman" panose="02020603050405020304" pitchFamily="18" charset="0"/>
                <a:cs typeface="Times New Roman" panose="02020603050405020304" pitchFamily="18" charset="0"/>
              </a:rPr>
              <a:t> không chỉ giúp theo dõi thiết bị chính xác hơn mà còn hỗ trợ việc mượn – trả nhanh chóng, minh bạch và thuận tiện cho cả người dùng lẫn người quản lý.</a:t>
            </a:r>
          </a:p>
        </p:txBody>
      </p:sp>
      <p:sp>
        <p:nvSpPr>
          <p:cNvPr id="11" name="Rectangle: Rounded Corners 10">
            <a:extLst>
              <a:ext uri="{FF2B5EF4-FFF2-40B4-BE49-F238E27FC236}">
                <a16:creationId xmlns:a16="http://schemas.microsoft.com/office/drawing/2014/main" id="{162CCB33-190B-C589-D592-B9FA0F942335}"/>
              </a:ext>
            </a:extLst>
          </p:cNvPr>
          <p:cNvSpPr/>
          <p:nvPr/>
        </p:nvSpPr>
        <p:spPr>
          <a:xfrm>
            <a:off x="685800" y="1942558"/>
            <a:ext cx="4800600" cy="972508"/>
          </a:xfrm>
          <a:prstGeom prst="roundRect">
            <a:avLst/>
          </a:prstGeom>
          <a:solidFill>
            <a:srgbClr val="1F409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800" dirty="0"/>
              <a:t>Lý Do Chọn Đề Tài :</a:t>
            </a:r>
            <a:endParaRPr lang="en-US" sz="2800" dirty="0"/>
          </a:p>
        </p:txBody>
      </p:sp>
    </p:spTree>
    <p:extLst>
      <p:ext uri="{BB962C8B-B14F-4D97-AF65-F5344CB8AC3E}">
        <p14:creationId xmlns:p14="http://schemas.microsoft.com/office/powerpoint/2010/main" val="3983282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0E8DB-3571-6296-ECDD-88C8FDE5EA2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D5A50C9-27D7-CEEF-5367-BD2D1E104EF8}"/>
              </a:ext>
            </a:extLst>
          </p:cNvPr>
          <p:cNvSpPr/>
          <p:nvPr/>
        </p:nvSpPr>
        <p:spPr>
          <a:xfrm>
            <a:off x="0" y="9635852"/>
            <a:ext cx="18288000" cy="651148"/>
          </a:xfrm>
          <a:custGeom>
            <a:avLst/>
            <a:gdLst/>
            <a:ahLst/>
            <a:cxnLst/>
            <a:rect l="l" t="t" r="r" b="b"/>
            <a:pathLst>
              <a:path w="18288000" h="651148">
                <a:moveTo>
                  <a:pt x="0" y="0"/>
                </a:moveTo>
                <a:lnTo>
                  <a:pt x="18288000" y="0"/>
                </a:lnTo>
                <a:lnTo>
                  <a:pt x="18288000" y="651148"/>
                </a:lnTo>
                <a:lnTo>
                  <a:pt x="0" y="651148"/>
                </a:lnTo>
                <a:lnTo>
                  <a:pt x="0" y="0"/>
                </a:lnTo>
                <a:close/>
              </a:path>
            </a:pathLst>
          </a:custGeom>
          <a:blipFill>
            <a:blip r:embed="rId3"/>
            <a:stretch>
              <a:fillRect t="-16703" b="-16703"/>
            </a:stretch>
          </a:blipFill>
        </p:spPr>
        <p:txBody>
          <a:bodyPr/>
          <a:lstStyle/>
          <a:p>
            <a:endParaRPr lang="en-US"/>
          </a:p>
        </p:txBody>
      </p:sp>
      <p:sp>
        <p:nvSpPr>
          <p:cNvPr id="3" name="Freeform 3">
            <a:extLst>
              <a:ext uri="{FF2B5EF4-FFF2-40B4-BE49-F238E27FC236}">
                <a16:creationId xmlns:a16="http://schemas.microsoft.com/office/drawing/2014/main" id="{B0DACB60-2772-738A-06BE-ACA0DE6C7C0A}"/>
              </a:ext>
            </a:extLst>
          </p:cNvPr>
          <p:cNvSpPr/>
          <p:nvPr/>
        </p:nvSpPr>
        <p:spPr>
          <a:xfrm>
            <a:off x="15468600" y="237058"/>
            <a:ext cx="2057400" cy="1763204"/>
          </a:xfrm>
          <a:custGeom>
            <a:avLst/>
            <a:gdLst/>
            <a:ahLst/>
            <a:cxnLst/>
            <a:rect l="l" t="t" r="r" b="b"/>
            <a:pathLst>
              <a:path w="947177" h="859563">
                <a:moveTo>
                  <a:pt x="0" y="0"/>
                </a:moveTo>
                <a:lnTo>
                  <a:pt x="947177" y="0"/>
                </a:lnTo>
                <a:lnTo>
                  <a:pt x="947177" y="859563"/>
                </a:lnTo>
                <a:lnTo>
                  <a:pt x="0" y="859563"/>
                </a:lnTo>
                <a:lnTo>
                  <a:pt x="0" y="0"/>
                </a:lnTo>
                <a:close/>
              </a:path>
            </a:pathLst>
          </a:custGeom>
          <a:blipFill>
            <a:blip r:embed="rId4"/>
            <a:stretch>
              <a:fillRect/>
            </a:stretch>
          </a:blipFill>
        </p:spPr>
        <p:txBody>
          <a:bodyPr/>
          <a:lstStyle/>
          <a:p>
            <a:endParaRPr lang="en-US"/>
          </a:p>
        </p:txBody>
      </p:sp>
      <p:sp>
        <p:nvSpPr>
          <p:cNvPr id="207" name="TextBox 206">
            <a:extLst>
              <a:ext uri="{FF2B5EF4-FFF2-40B4-BE49-F238E27FC236}">
                <a16:creationId xmlns:a16="http://schemas.microsoft.com/office/drawing/2014/main" id="{8A982B1A-7D40-5F7F-139F-534A7E9FB459}"/>
              </a:ext>
            </a:extLst>
          </p:cNvPr>
          <p:cNvSpPr txBox="1"/>
          <p:nvPr/>
        </p:nvSpPr>
        <p:spPr>
          <a:xfrm>
            <a:off x="496824" y="764717"/>
            <a:ext cx="13280136" cy="707886"/>
          </a:xfrm>
          <a:prstGeom prst="rect">
            <a:avLst/>
          </a:prstGeom>
          <a:noFill/>
        </p:spPr>
        <p:txBody>
          <a:bodyPr wrap="square" rtlCol="0">
            <a:spAutoFit/>
          </a:bodyPr>
          <a:lstStyle/>
          <a:p>
            <a:r>
              <a:rPr lang="vi-VN" sz="4000" b="1" dirty="0">
                <a:solidFill>
                  <a:srgbClr val="FF6600"/>
                </a:solidFill>
                <a:latin typeface="Arial"/>
                <a:cs typeface="Arial"/>
              </a:rPr>
              <a:t>MÃ VẠCH BRACODE LÀ GÌ ?  </a:t>
            </a:r>
            <a:endParaRPr lang="en-US" sz="4000" b="1" dirty="0">
              <a:solidFill>
                <a:srgbClr val="1F409A"/>
              </a:solidFill>
              <a:latin typeface="Arial"/>
              <a:cs typeface="Arial"/>
            </a:endParaRPr>
          </a:p>
        </p:txBody>
      </p:sp>
      <p:pic>
        <p:nvPicPr>
          <p:cNvPr id="208" name="Picture 207" descr="Dai Nam [PPT] Template 15.png">
            <a:extLst>
              <a:ext uri="{FF2B5EF4-FFF2-40B4-BE49-F238E27FC236}">
                <a16:creationId xmlns:a16="http://schemas.microsoft.com/office/drawing/2014/main" id="{BDBB41A0-A608-9CAC-F51A-7AA9F02629E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400" y="1714500"/>
            <a:ext cx="12681785" cy="37785"/>
          </a:xfrm>
          <a:prstGeom prst="rect">
            <a:avLst/>
          </a:prstGeom>
        </p:spPr>
      </p:pic>
      <p:sp>
        <p:nvSpPr>
          <p:cNvPr id="5" name="Hộp Văn bản 4">
            <a:extLst>
              <a:ext uri="{FF2B5EF4-FFF2-40B4-BE49-F238E27FC236}">
                <a16:creationId xmlns:a16="http://schemas.microsoft.com/office/drawing/2014/main" id="{BBD1D2DE-677E-7DB9-4944-EF12B03BADE3}"/>
              </a:ext>
            </a:extLst>
          </p:cNvPr>
          <p:cNvSpPr txBox="1"/>
          <p:nvPr/>
        </p:nvSpPr>
        <p:spPr>
          <a:xfrm>
            <a:off x="731196" y="2167344"/>
            <a:ext cx="10118367" cy="6001643"/>
          </a:xfrm>
          <a:prstGeom prst="rect">
            <a:avLst/>
          </a:prstGeom>
          <a:noFill/>
        </p:spPr>
        <p:txBody>
          <a:bodyPr wrap="square">
            <a:spAutoFit/>
          </a:bodyPr>
          <a:lstStyle/>
          <a:p>
            <a:pPr algn="l">
              <a:buNone/>
            </a:pPr>
            <a:r>
              <a:rPr lang="vi-VN" sz="3200" b="1" i="0" dirty="0">
                <a:solidFill>
                  <a:srgbClr val="000000"/>
                </a:solidFill>
                <a:effectLst/>
                <a:latin typeface="Times New Roman" panose="02020603050405020304" pitchFamily="18" charset="0"/>
                <a:cs typeface="Times New Roman" panose="02020603050405020304" pitchFamily="18" charset="0"/>
              </a:rPr>
              <a:t>Khái niệm mã vạch </a:t>
            </a:r>
            <a:r>
              <a:rPr lang="vi-VN" sz="3200" b="1" i="0" dirty="0" err="1">
                <a:solidFill>
                  <a:srgbClr val="000000"/>
                </a:solidFill>
                <a:effectLst/>
                <a:latin typeface="Times New Roman" panose="02020603050405020304" pitchFamily="18" charset="0"/>
                <a:cs typeface="Times New Roman" panose="02020603050405020304" pitchFamily="18" charset="0"/>
              </a:rPr>
              <a:t>bracode</a:t>
            </a:r>
            <a:r>
              <a:rPr lang="vi-VN" sz="3200" b="1" i="0" dirty="0">
                <a:solidFill>
                  <a:srgbClr val="000000"/>
                </a:solidFill>
                <a:effectLst/>
                <a:latin typeface="Times New Roman" panose="02020603050405020304" pitchFamily="18" charset="0"/>
                <a:cs typeface="Times New Roman" panose="02020603050405020304" pitchFamily="18" charset="0"/>
              </a:rPr>
              <a:t> :</a:t>
            </a:r>
          </a:p>
          <a:p>
            <a:pPr algn="l">
              <a:buNone/>
            </a:pPr>
            <a:endParaRPr lang="vi-VN" sz="3200" b="1" i="0" dirty="0">
              <a:solidFill>
                <a:srgbClr val="000000"/>
              </a:solidFill>
              <a:effectLst/>
              <a:latin typeface="Times New Roman" panose="02020603050405020304" pitchFamily="18" charset="0"/>
              <a:cs typeface="Times New Roman" panose="02020603050405020304" pitchFamily="18" charset="0"/>
            </a:endParaRPr>
          </a:p>
          <a:p>
            <a:pPr>
              <a:buNone/>
            </a:pPr>
            <a:r>
              <a:rPr lang="vi-VN" sz="3200" b="1" dirty="0"/>
              <a:t>Mã </a:t>
            </a:r>
            <a:r>
              <a:rPr lang="vi-VN" sz="3200" b="1" dirty="0" err="1"/>
              <a:t>barcode</a:t>
            </a:r>
            <a:r>
              <a:rPr lang="vi-VN" sz="3200" dirty="0"/>
              <a:t> : là một dạng ký hiệu được tạo ra từ các vạch thẳng và khoảng trắng xen kẽ, có thể được máy quét  đọc để trích xuất thông tin đã được mã hóa bên trong</a:t>
            </a:r>
          </a:p>
          <a:p>
            <a:pPr>
              <a:buNone/>
            </a:pPr>
            <a:endParaRPr lang="vi-VN" sz="3200" dirty="0"/>
          </a:p>
          <a:p>
            <a:pPr>
              <a:buNone/>
            </a:pPr>
            <a:r>
              <a:rPr lang="vi-VN" sz="3200" dirty="0"/>
              <a:t>Có hai loại </a:t>
            </a:r>
            <a:r>
              <a:rPr lang="vi-VN" sz="3200" dirty="0" err="1"/>
              <a:t>barcode</a:t>
            </a:r>
            <a:r>
              <a:rPr lang="vi-VN" sz="3200" dirty="0"/>
              <a:t> phổ biến:</a:t>
            </a:r>
          </a:p>
          <a:p>
            <a:pPr>
              <a:buFont typeface="Arial" panose="020B0604020202020204" pitchFamily="34" charset="0"/>
              <a:buChar char="•"/>
            </a:pPr>
            <a:r>
              <a:rPr lang="vi-VN" sz="3200" b="1" dirty="0"/>
              <a:t>Mã vạch 1D </a:t>
            </a:r>
            <a:r>
              <a:rPr lang="vi-VN" sz="3200" dirty="0"/>
              <a:t>: Gồm các vạch thẳng dọc (ví dụ: mã sản phẩm trong siêu thị.</a:t>
            </a:r>
          </a:p>
          <a:p>
            <a:pPr>
              <a:buFont typeface="Arial" panose="020B0604020202020204" pitchFamily="34" charset="0"/>
              <a:buChar char="•"/>
            </a:pPr>
            <a:r>
              <a:rPr lang="vi-VN" sz="3200" b="1" dirty="0"/>
              <a:t>Mã vạch 2D </a:t>
            </a:r>
            <a:r>
              <a:rPr lang="vi-VN" sz="3200" dirty="0"/>
              <a:t>: Có thể chứa nhiều dữ liệu hơn, bao gồm văn bản, đường </a:t>
            </a:r>
            <a:r>
              <a:rPr lang="vi-VN" sz="3200" dirty="0" err="1"/>
              <a:t>link</a:t>
            </a:r>
            <a:r>
              <a:rPr lang="vi-VN" sz="3200" dirty="0"/>
              <a:t>, thông tin thiết bị...</a:t>
            </a:r>
          </a:p>
        </p:txBody>
      </p:sp>
      <p:pic>
        <p:nvPicPr>
          <p:cNvPr id="2050" name="Picture 2" descr="Mã vạch (Barcode) là gì? Cách sử dụng mã vạch window.dataLayer =  window.dataLayer || []; function gtag() { dataLayer.push(arguments); }  gtag('js', new Date()); gtag('config', 'G-40WFXFP7MQ'); window.dataLayer =  window.dataLayer || []; function gtag() {">
            <a:extLst>
              <a:ext uri="{FF2B5EF4-FFF2-40B4-BE49-F238E27FC236}">
                <a16:creationId xmlns:a16="http://schemas.microsoft.com/office/drawing/2014/main" id="{401270AA-0B7B-FCED-843F-88FA8CFA3BF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44200" y="2957720"/>
            <a:ext cx="7543800" cy="4923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175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D48756-434F-53D7-D88D-1F6AB0E6389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A4B86D1-754F-56EE-04BC-CD5CBCC7E3B2}"/>
              </a:ext>
            </a:extLst>
          </p:cNvPr>
          <p:cNvSpPr/>
          <p:nvPr/>
        </p:nvSpPr>
        <p:spPr>
          <a:xfrm>
            <a:off x="0" y="9635852"/>
            <a:ext cx="18288000" cy="651148"/>
          </a:xfrm>
          <a:custGeom>
            <a:avLst/>
            <a:gdLst/>
            <a:ahLst/>
            <a:cxnLst/>
            <a:rect l="l" t="t" r="r" b="b"/>
            <a:pathLst>
              <a:path w="18288000" h="651148">
                <a:moveTo>
                  <a:pt x="0" y="0"/>
                </a:moveTo>
                <a:lnTo>
                  <a:pt x="18288000" y="0"/>
                </a:lnTo>
                <a:lnTo>
                  <a:pt x="18288000" y="651148"/>
                </a:lnTo>
                <a:lnTo>
                  <a:pt x="0" y="651148"/>
                </a:lnTo>
                <a:lnTo>
                  <a:pt x="0" y="0"/>
                </a:lnTo>
                <a:close/>
              </a:path>
            </a:pathLst>
          </a:custGeom>
          <a:blipFill>
            <a:blip r:embed="rId3"/>
            <a:stretch>
              <a:fillRect t="-16703" b="-16703"/>
            </a:stretch>
          </a:blipFill>
        </p:spPr>
        <p:txBody>
          <a:bodyPr/>
          <a:lstStyle/>
          <a:p>
            <a:endParaRPr lang="en-US"/>
          </a:p>
        </p:txBody>
      </p:sp>
      <p:sp>
        <p:nvSpPr>
          <p:cNvPr id="3" name="Freeform 3">
            <a:extLst>
              <a:ext uri="{FF2B5EF4-FFF2-40B4-BE49-F238E27FC236}">
                <a16:creationId xmlns:a16="http://schemas.microsoft.com/office/drawing/2014/main" id="{45CDD6F6-0259-0927-AFB8-4A855753EC15}"/>
              </a:ext>
            </a:extLst>
          </p:cNvPr>
          <p:cNvSpPr/>
          <p:nvPr/>
        </p:nvSpPr>
        <p:spPr>
          <a:xfrm>
            <a:off x="15468600" y="237058"/>
            <a:ext cx="2057400" cy="1763204"/>
          </a:xfrm>
          <a:custGeom>
            <a:avLst/>
            <a:gdLst/>
            <a:ahLst/>
            <a:cxnLst/>
            <a:rect l="l" t="t" r="r" b="b"/>
            <a:pathLst>
              <a:path w="947177" h="859563">
                <a:moveTo>
                  <a:pt x="0" y="0"/>
                </a:moveTo>
                <a:lnTo>
                  <a:pt x="947177" y="0"/>
                </a:lnTo>
                <a:lnTo>
                  <a:pt x="947177" y="859563"/>
                </a:lnTo>
                <a:lnTo>
                  <a:pt x="0" y="859563"/>
                </a:lnTo>
                <a:lnTo>
                  <a:pt x="0" y="0"/>
                </a:lnTo>
                <a:close/>
              </a:path>
            </a:pathLst>
          </a:custGeom>
          <a:blipFill>
            <a:blip r:embed="rId4"/>
            <a:stretch>
              <a:fillRect/>
            </a:stretch>
          </a:blipFill>
        </p:spPr>
        <p:txBody>
          <a:bodyPr/>
          <a:lstStyle/>
          <a:p>
            <a:endParaRPr lang="en-US"/>
          </a:p>
        </p:txBody>
      </p:sp>
      <p:sp>
        <p:nvSpPr>
          <p:cNvPr id="207" name="TextBox 206">
            <a:extLst>
              <a:ext uri="{FF2B5EF4-FFF2-40B4-BE49-F238E27FC236}">
                <a16:creationId xmlns:a16="http://schemas.microsoft.com/office/drawing/2014/main" id="{F1CB4E2A-ECC8-1197-FA54-D0F68990DFF4}"/>
              </a:ext>
            </a:extLst>
          </p:cNvPr>
          <p:cNvSpPr txBox="1"/>
          <p:nvPr/>
        </p:nvSpPr>
        <p:spPr>
          <a:xfrm>
            <a:off x="496824" y="764717"/>
            <a:ext cx="13280136" cy="707886"/>
          </a:xfrm>
          <a:prstGeom prst="rect">
            <a:avLst/>
          </a:prstGeom>
          <a:noFill/>
        </p:spPr>
        <p:txBody>
          <a:bodyPr wrap="square" rtlCol="0">
            <a:spAutoFit/>
          </a:bodyPr>
          <a:lstStyle/>
          <a:p>
            <a:r>
              <a:rPr lang="vi-VN" sz="4000" b="1" dirty="0">
                <a:solidFill>
                  <a:srgbClr val="FF6600"/>
                </a:solidFill>
                <a:latin typeface="Arial"/>
                <a:cs typeface="Arial"/>
              </a:rPr>
              <a:t> ĐỐI TƯỞNG QUẢN LÝ  </a:t>
            </a:r>
            <a:endParaRPr lang="en-US" sz="4000" b="1" dirty="0">
              <a:solidFill>
                <a:srgbClr val="1F409A"/>
              </a:solidFill>
              <a:latin typeface="Arial"/>
              <a:cs typeface="Arial"/>
            </a:endParaRPr>
          </a:p>
        </p:txBody>
      </p:sp>
      <p:pic>
        <p:nvPicPr>
          <p:cNvPr id="208" name="Picture 207" descr="Dai Nam [PPT] Template 15.png">
            <a:extLst>
              <a:ext uri="{FF2B5EF4-FFF2-40B4-BE49-F238E27FC236}">
                <a16:creationId xmlns:a16="http://schemas.microsoft.com/office/drawing/2014/main" id="{4CFB900C-6141-D534-3908-1BD3AAF6D6E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400" y="1714500"/>
            <a:ext cx="12681785" cy="37785"/>
          </a:xfrm>
          <a:prstGeom prst="rect">
            <a:avLst/>
          </a:prstGeom>
        </p:spPr>
      </p:pic>
      <p:sp>
        <p:nvSpPr>
          <p:cNvPr id="7" name="Hộp Văn bản 6">
            <a:extLst>
              <a:ext uri="{FF2B5EF4-FFF2-40B4-BE49-F238E27FC236}">
                <a16:creationId xmlns:a16="http://schemas.microsoft.com/office/drawing/2014/main" id="{616F1F53-BBE5-8D22-DC19-DF8CD699FBC1}"/>
              </a:ext>
            </a:extLst>
          </p:cNvPr>
          <p:cNvSpPr txBox="1"/>
          <p:nvPr/>
        </p:nvSpPr>
        <p:spPr>
          <a:xfrm>
            <a:off x="484124" y="2031361"/>
            <a:ext cx="12393676" cy="954107"/>
          </a:xfrm>
          <a:prstGeom prst="rect">
            <a:avLst/>
          </a:prstGeom>
          <a:noFill/>
        </p:spPr>
        <p:txBody>
          <a:bodyPr wrap="square">
            <a:spAutoFit/>
          </a:bodyPr>
          <a:lstStyle/>
          <a:p>
            <a:r>
              <a:rPr lang="vi-VN" sz="2800" dirty="0"/>
              <a:t>Hệ thống quản lý phòng </a:t>
            </a:r>
            <a:r>
              <a:rPr lang="vi-VN" sz="2800" dirty="0" err="1"/>
              <a:t>Lab</a:t>
            </a:r>
            <a:r>
              <a:rPr lang="vi-VN" sz="2800" dirty="0"/>
              <a:t> bằng mã </a:t>
            </a:r>
            <a:r>
              <a:rPr lang="vi-VN" sz="2800" dirty="0" err="1"/>
              <a:t>barcode</a:t>
            </a:r>
            <a:r>
              <a:rPr lang="vi-VN" sz="2800" dirty="0"/>
              <a:t> sẽ tập trung vào 3 nhóm đối tượng chính:</a:t>
            </a:r>
            <a:endParaRPr lang="vi-VN" sz="2800" dirty="0">
              <a:latin typeface="Times New Roman" panose="02020603050405020304" pitchFamily="18" charset="0"/>
              <a:cs typeface="Times New Roman" panose="02020603050405020304" pitchFamily="18" charset="0"/>
            </a:endParaRPr>
          </a:p>
        </p:txBody>
      </p:sp>
      <p:sp>
        <p:nvSpPr>
          <p:cNvPr id="9" name="Hộp Văn bản 8">
            <a:extLst>
              <a:ext uri="{FF2B5EF4-FFF2-40B4-BE49-F238E27FC236}">
                <a16:creationId xmlns:a16="http://schemas.microsoft.com/office/drawing/2014/main" id="{1D860BCF-6102-43AF-33FB-D89AE03EA57A}"/>
              </a:ext>
            </a:extLst>
          </p:cNvPr>
          <p:cNvSpPr txBox="1"/>
          <p:nvPr/>
        </p:nvSpPr>
        <p:spPr>
          <a:xfrm>
            <a:off x="508443" y="3453369"/>
            <a:ext cx="8610600" cy="1384995"/>
          </a:xfrm>
          <a:prstGeom prst="rect">
            <a:avLst/>
          </a:prstGeom>
          <a:noFill/>
        </p:spPr>
        <p:txBody>
          <a:bodyPr wrap="square">
            <a:spAutoFit/>
          </a:bodyPr>
          <a:lstStyle/>
          <a:p>
            <a:pPr algn="l"/>
            <a:r>
              <a:rPr lang="en-US" sz="2800" b="1" dirty="0" err="1"/>
              <a:t>Thiết</a:t>
            </a:r>
            <a:r>
              <a:rPr lang="en-US" sz="2800" b="1" dirty="0"/>
              <a:t> </a:t>
            </a:r>
            <a:r>
              <a:rPr lang="en-US" sz="2800" b="1" dirty="0" err="1"/>
              <a:t>bị</a:t>
            </a:r>
            <a:r>
              <a:rPr lang="en-US" sz="2800" b="1" dirty="0"/>
              <a:t> </a:t>
            </a:r>
            <a:r>
              <a:rPr lang="en-US" sz="2800" b="1" dirty="0" err="1"/>
              <a:t>trong</a:t>
            </a:r>
            <a:r>
              <a:rPr lang="en-US" sz="2800" b="1" dirty="0"/>
              <a:t> </a:t>
            </a:r>
            <a:r>
              <a:rPr lang="en-US" sz="2800" b="1" dirty="0" err="1"/>
              <a:t>phòng</a:t>
            </a:r>
            <a:r>
              <a:rPr lang="en-US" sz="2800" b="1" dirty="0"/>
              <a:t> Lab </a:t>
            </a:r>
            <a:r>
              <a:rPr lang="vi-VN" sz="2800" b="1" dirty="0"/>
              <a:t>: </a:t>
            </a:r>
            <a:r>
              <a:rPr lang="vi-VN" sz="2800" dirty="0"/>
              <a:t>Mã thiết bị, tên thiết bị, tình trạng , ngày </a:t>
            </a:r>
            <a:r>
              <a:rPr lang="vi-VN" sz="2800" dirty="0" err="1"/>
              <a:t>nhâoj</a:t>
            </a:r>
            <a:r>
              <a:rPr lang="vi-VN" sz="2800" dirty="0"/>
              <a:t> kho , ví trí trong phòng </a:t>
            </a:r>
            <a:r>
              <a:rPr lang="vi-VN" sz="2800" dirty="0" err="1"/>
              <a:t>lap</a:t>
            </a:r>
            <a:r>
              <a:rPr lang="vi-VN" sz="2800" dirty="0"/>
              <a:t>….</a:t>
            </a:r>
          </a:p>
          <a:p>
            <a:pPr algn="l"/>
            <a:r>
              <a:rPr lang="vi-VN" sz="2800" b="1" dirty="0"/>
              <a:t> </a:t>
            </a:r>
            <a:endParaRPr lang="vi-VN" sz="2800" dirty="0"/>
          </a:p>
        </p:txBody>
      </p:sp>
      <p:sp>
        <p:nvSpPr>
          <p:cNvPr id="11" name="Hộp Văn bản 10">
            <a:extLst>
              <a:ext uri="{FF2B5EF4-FFF2-40B4-BE49-F238E27FC236}">
                <a16:creationId xmlns:a16="http://schemas.microsoft.com/office/drawing/2014/main" id="{E71B1BEA-1302-7835-34C1-E484D86786C2}"/>
              </a:ext>
            </a:extLst>
          </p:cNvPr>
          <p:cNvSpPr txBox="1"/>
          <p:nvPr/>
        </p:nvSpPr>
        <p:spPr>
          <a:xfrm>
            <a:off x="533400" y="5323396"/>
            <a:ext cx="9144000" cy="954107"/>
          </a:xfrm>
          <a:prstGeom prst="rect">
            <a:avLst/>
          </a:prstGeom>
          <a:noFill/>
        </p:spPr>
        <p:txBody>
          <a:bodyPr wrap="square">
            <a:spAutoFit/>
          </a:bodyPr>
          <a:lstStyle/>
          <a:p>
            <a:pPr algn="l">
              <a:buNone/>
            </a:pPr>
            <a:r>
              <a:rPr lang="vi-VN" sz="2800" b="1" dirty="0"/>
              <a:t>Người sử dụng thiết bị :</a:t>
            </a:r>
            <a:r>
              <a:rPr lang="vi-VN" sz="2800" dirty="0"/>
              <a:t>Mã người dùng, họ tên , chức vụ , lịch sử mượn thiết bị , số lần vi phạm (nếu có )</a:t>
            </a:r>
            <a:endParaRPr lang="vi-VN" sz="2800" i="0" dirty="0">
              <a:solidFill>
                <a:srgbClr val="000000"/>
              </a:solidFill>
              <a:effectLst/>
              <a:latin typeface="Times New Roman" panose="02020603050405020304" pitchFamily="18" charset="0"/>
              <a:cs typeface="Times New Roman" panose="02020603050405020304" pitchFamily="18" charset="0"/>
            </a:endParaRPr>
          </a:p>
        </p:txBody>
      </p:sp>
      <p:sp>
        <p:nvSpPr>
          <p:cNvPr id="13" name="Hộp Văn bản 12">
            <a:extLst>
              <a:ext uri="{FF2B5EF4-FFF2-40B4-BE49-F238E27FC236}">
                <a16:creationId xmlns:a16="http://schemas.microsoft.com/office/drawing/2014/main" id="{1D350A6E-6BDA-6DDC-6F4B-16BB00D9AA6C}"/>
              </a:ext>
            </a:extLst>
          </p:cNvPr>
          <p:cNvSpPr txBox="1"/>
          <p:nvPr/>
        </p:nvSpPr>
        <p:spPr>
          <a:xfrm>
            <a:off x="533400" y="7197430"/>
            <a:ext cx="9144000" cy="954107"/>
          </a:xfrm>
          <a:prstGeom prst="rect">
            <a:avLst/>
          </a:prstGeom>
          <a:noFill/>
        </p:spPr>
        <p:txBody>
          <a:bodyPr wrap="square">
            <a:spAutoFit/>
          </a:bodyPr>
          <a:lstStyle/>
          <a:p>
            <a:pPr algn="l">
              <a:buNone/>
            </a:pPr>
            <a:r>
              <a:rPr lang="vi-VN" sz="2800" b="1" dirty="0"/>
              <a:t>Phiếu mượn/trả – Lịch sử </a:t>
            </a:r>
            <a:r>
              <a:rPr lang="vi-VN" sz="2800" b="1" dirty="0" err="1"/>
              <a:t>sử</a:t>
            </a:r>
            <a:r>
              <a:rPr lang="vi-VN" sz="2800" b="1" dirty="0"/>
              <a:t> dụng :</a:t>
            </a:r>
            <a:r>
              <a:rPr lang="vi-VN" sz="2800" dirty="0">
                <a:solidFill>
                  <a:srgbClr val="111111"/>
                </a:solidFill>
                <a:latin typeface="Times New Roman" panose="02020603050405020304" pitchFamily="18" charset="0"/>
                <a:cs typeface="Times New Roman" panose="02020603050405020304" pitchFamily="18" charset="0"/>
              </a:rPr>
              <a:t>M</a:t>
            </a:r>
            <a:r>
              <a:rPr lang="vi-VN" sz="2800" b="0" i="0" dirty="0">
                <a:solidFill>
                  <a:srgbClr val="111111"/>
                </a:solidFill>
                <a:effectLst/>
                <a:latin typeface="Times New Roman" panose="02020603050405020304" pitchFamily="18" charset="0"/>
                <a:cs typeface="Times New Roman" panose="02020603050405020304" pitchFamily="18" charset="0"/>
              </a:rPr>
              <a:t>ã phiếu , người mượn thiết bị mượn , thời gian mượn….</a:t>
            </a:r>
          </a:p>
        </p:txBody>
      </p:sp>
      <p:pic>
        <p:nvPicPr>
          <p:cNvPr id="3084" name="Picture 12" descr="Mã QR Code là gì? Dùng để làm gì? Cách tạo và sử dụng đơn giản nhất">
            <a:extLst>
              <a:ext uri="{FF2B5EF4-FFF2-40B4-BE49-F238E27FC236}">
                <a16:creationId xmlns:a16="http://schemas.microsoft.com/office/drawing/2014/main" id="{D9C7DCA6-BAD2-76AC-5E23-F40B792219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82200" y="2841560"/>
            <a:ext cx="8143552" cy="5970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729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BEF15C-EE34-64A9-FE81-33278435738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74AF6B6-ADBC-6E1B-E61F-AD94AF004CEC}"/>
              </a:ext>
            </a:extLst>
          </p:cNvPr>
          <p:cNvSpPr/>
          <p:nvPr/>
        </p:nvSpPr>
        <p:spPr>
          <a:xfrm>
            <a:off x="0" y="9635852"/>
            <a:ext cx="18288000" cy="651148"/>
          </a:xfrm>
          <a:custGeom>
            <a:avLst/>
            <a:gdLst/>
            <a:ahLst/>
            <a:cxnLst/>
            <a:rect l="l" t="t" r="r" b="b"/>
            <a:pathLst>
              <a:path w="18288000" h="651148">
                <a:moveTo>
                  <a:pt x="0" y="0"/>
                </a:moveTo>
                <a:lnTo>
                  <a:pt x="18288000" y="0"/>
                </a:lnTo>
                <a:lnTo>
                  <a:pt x="18288000" y="651148"/>
                </a:lnTo>
                <a:lnTo>
                  <a:pt x="0" y="651148"/>
                </a:lnTo>
                <a:lnTo>
                  <a:pt x="0" y="0"/>
                </a:lnTo>
                <a:close/>
              </a:path>
            </a:pathLst>
          </a:custGeom>
          <a:blipFill>
            <a:blip r:embed="rId3"/>
            <a:stretch>
              <a:fillRect t="-16703" b="-16703"/>
            </a:stretch>
          </a:blipFill>
        </p:spPr>
        <p:txBody>
          <a:bodyPr/>
          <a:lstStyle/>
          <a:p>
            <a:endParaRPr lang="en-US"/>
          </a:p>
        </p:txBody>
      </p:sp>
      <p:sp>
        <p:nvSpPr>
          <p:cNvPr id="3" name="Freeform 3">
            <a:extLst>
              <a:ext uri="{FF2B5EF4-FFF2-40B4-BE49-F238E27FC236}">
                <a16:creationId xmlns:a16="http://schemas.microsoft.com/office/drawing/2014/main" id="{1F0D952D-9DE4-441F-481A-01D8099F8492}"/>
              </a:ext>
            </a:extLst>
          </p:cNvPr>
          <p:cNvSpPr/>
          <p:nvPr/>
        </p:nvSpPr>
        <p:spPr>
          <a:xfrm>
            <a:off x="15468600" y="237058"/>
            <a:ext cx="2057400" cy="1763204"/>
          </a:xfrm>
          <a:custGeom>
            <a:avLst/>
            <a:gdLst/>
            <a:ahLst/>
            <a:cxnLst/>
            <a:rect l="l" t="t" r="r" b="b"/>
            <a:pathLst>
              <a:path w="947177" h="859563">
                <a:moveTo>
                  <a:pt x="0" y="0"/>
                </a:moveTo>
                <a:lnTo>
                  <a:pt x="947177" y="0"/>
                </a:lnTo>
                <a:lnTo>
                  <a:pt x="947177" y="859563"/>
                </a:lnTo>
                <a:lnTo>
                  <a:pt x="0" y="859563"/>
                </a:lnTo>
                <a:lnTo>
                  <a:pt x="0" y="0"/>
                </a:lnTo>
                <a:close/>
              </a:path>
            </a:pathLst>
          </a:custGeom>
          <a:blipFill>
            <a:blip r:embed="rId4"/>
            <a:stretch>
              <a:fillRect/>
            </a:stretch>
          </a:blipFill>
        </p:spPr>
        <p:txBody>
          <a:bodyPr/>
          <a:lstStyle/>
          <a:p>
            <a:endParaRPr lang="en-US"/>
          </a:p>
        </p:txBody>
      </p:sp>
      <p:sp>
        <p:nvSpPr>
          <p:cNvPr id="207" name="TextBox 206">
            <a:extLst>
              <a:ext uri="{FF2B5EF4-FFF2-40B4-BE49-F238E27FC236}">
                <a16:creationId xmlns:a16="http://schemas.microsoft.com/office/drawing/2014/main" id="{B4D010EB-9497-696C-BBFC-66A297324BAA}"/>
              </a:ext>
            </a:extLst>
          </p:cNvPr>
          <p:cNvSpPr txBox="1"/>
          <p:nvPr/>
        </p:nvSpPr>
        <p:spPr>
          <a:xfrm>
            <a:off x="496824" y="764717"/>
            <a:ext cx="13280136" cy="707886"/>
          </a:xfrm>
          <a:prstGeom prst="rect">
            <a:avLst/>
          </a:prstGeom>
          <a:noFill/>
        </p:spPr>
        <p:txBody>
          <a:bodyPr wrap="square" rtlCol="0">
            <a:spAutoFit/>
          </a:bodyPr>
          <a:lstStyle/>
          <a:p>
            <a:r>
              <a:rPr lang="vi-VN" sz="4000" b="1" dirty="0">
                <a:solidFill>
                  <a:srgbClr val="FF6600"/>
                </a:solidFill>
                <a:latin typeface="Arial"/>
                <a:cs typeface="Arial"/>
              </a:rPr>
              <a:t>GÁN NHÃN THIẾT BỊ TRONG PHÒNG LAB </a:t>
            </a:r>
            <a:endParaRPr lang="en-US" sz="4000" b="1" dirty="0">
              <a:solidFill>
                <a:srgbClr val="1F409A"/>
              </a:solidFill>
              <a:latin typeface="Arial"/>
              <a:cs typeface="Arial"/>
            </a:endParaRPr>
          </a:p>
        </p:txBody>
      </p:sp>
      <p:pic>
        <p:nvPicPr>
          <p:cNvPr id="208" name="Picture 207" descr="Dai Nam [PPT] Template 15.png">
            <a:extLst>
              <a:ext uri="{FF2B5EF4-FFF2-40B4-BE49-F238E27FC236}">
                <a16:creationId xmlns:a16="http://schemas.microsoft.com/office/drawing/2014/main" id="{9A019DDA-E93F-B7FE-C3F6-8ACBE6150B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400" y="1714500"/>
            <a:ext cx="12681785" cy="37785"/>
          </a:xfrm>
          <a:prstGeom prst="rect">
            <a:avLst/>
          </a:prstGeom>
        </p:spPr>
      </p:pic>
      <p:sp>
        <p:nvSpPr>
          <p:cNvPr id="9" name="Hộp Văn bản 8">
            <a:extLst>
              <a:ext uri="{FF2B5EF4-FFF2-40B4-BE49-F238E27FC236}">
                <a16:creationId xmlns:a16="http://schemas.microsoft.com/office/drawing/2014/main" id="{C557B274-481E-3ACD-E868-1F86D2D30458}"/>
              </a:ext>
            </a:extLst>
          </p:cNvPr>
          <p:cNvSpPr txBox="1"/>
          <p:nvPr/>
        </p:nvSpPr>
        <p:spPr>
          <a:xfrm>
            <a:off x="679849" y="1846420"/>
            <a:ext cx="10616757" cy="1569660"/>
          </a:xfrm>
          <a:prstGeom prst="rect">
            <a:avLst/>
          </a:prstGeom>
          <a:noFill/>
        </p:spPr>
        <p:txBody>
          <a:bodyPr wrap="square">
            <a:spAutoFit/>
          </a:bodyPr>
          <a:lstStyle/>
          <a:p>
            <a:pPr>
              <a:buNone/>
            </a:pPr>
            <a:r>
              <a:rPr lang="vi-VN" sz="2400" b="1" dirty="0"/>
              <a:t>Mục đích </a:t>
            </a:r>
          </a:p>
          <a:p>
            <a:pPr>
              <a:buFont typeface="Arial" panose="020B0604020202020204" pitchFamily="34" charset="0"/>
              <a:buChar char="•"/>
            </a:pPr>
            <a:r>
              <a:rPr lang="vi-VN" sz="2400" dirty="0"/>
              <a:t> Nhận dạng từng thiết bị , phân loại dễ quản lý </a:t>
            </a:r>
          </a:p>
          <a:p>
            <a:endParaRPr lang="vi-VN" sz="2400" dirty="0"/>
          </a:p>
          <a:p>
            <a:pPr algn="l"/>
            <a:r>
              <a:rPr lang="vi-VN" sz="2400" b="1" dirty="0"/>
              <a:t> </a:t>
            </a:r>
            <a:endParaRPr lang="vi-VN" sz="2400" dirty="0"/>
          </a:p>
        </p:txBody>
      </p:sp>
      <p:sp>
        <p:nvSpPr>
          <p:cNvPr id="11" name="Hộp Văn bản 10">
            <a:extLst>
              <a:ext uri="{FF2B5EF4-FFF2-40B4-BE49-F238E27FC236}">
                <a16:creationId xmlns:a16="http://schemas.microsoft.com/office/drawing/2014/main" id="{CF25BDEE-3766-3DAB-BD92-0E82B9ABC7D4}"/>
              </a:ext>
            </a:extLst>
          </p:cNvPr>
          <p:cNvSpPr txBox="1"/>
          <p:nvPr/>
        </p:nvSpPr>
        <p:spPr>
          <a:xfrm>
            <a:off x="701620" y="3086709"/>
            <a:ext cx="12877800" cy="1938992"/>
          </a:xfrm>
          <a:prstGeom prst="rect">
            <a:avLst/>
          </a:prstGeom>
          <a:noFill/>
        </p:spPr>
        <p:txBody>
          <a:bodyPr wrap="square">
            <a:spAutoFit/>
          </a:bodyPr>
          <a:lstStyle/>
          <a:p>
            <a:pPr>
              <a:buNone/>
            </a:pPr>
            <a:r>
              <a:rPr lang="vi-VN" sz="2400" b="1" dirty="0"/>
              <a:t>Nội dung gán nhãn </a:t>
            </a:r>
          </a:p>
          <a:p>
            <a:pPr>
              <a:buFont typeface="Arial" panose="020B0604020202020204" pitchFamily="34" charset="0"/>
              <a:buChar char="•"/>
            </a:pPr>
            <a:r>
              <a:rPr lang="vi-VN" sz="2400" dirty="0"/>
              <a:t>Tên thiết bị </a:t>
            </a:r>
          </a:p>
          <a:p>
            <a:pPr>
              <a:buFont typeface="Arial" panose="020B0604020202020204" pitchFamily="34" charset="0"/>
              <a:buChar char="•"/>
            </a:pPr>
            <a:r>
              <a:rPr lang="vi-VN" sz="2400" dirty="0"/>
              <a:t>Mã thiết bị </a:t>
            </a:r>
          </a:p>
          <a:p>
            <a:pPr>
              <a:buFont typeface="Arial" panose="020B0604020202020204" pitchFamily="34" charset="0"/>
              <a:buChar char="•"/>
            </a:pPr>
            <a:r>
              <a:rPr lang="vi-VN" sz="2400" dirty="0" err="1"/>
              <a:t>Barcode</a:t>
            </a:r>
            <a:r>
              <a:rPr lang="vi-VN" sz="2400" dirty="0"/>
              <a:t> hoặc RFID </a:t>
            </a:r>
            <a:r>
              <a:rPr lang="vi-VN" sz="2400" dirty="0" err="1"/>
              <a:t>tag</a:t>
            </a:r>
            <a:r>
              <a:rPr lang="vi-VN" sz="2400" dirty="0"/>
              <a:t> </a:t>
            </a:r>
          </a:p>
          <a:p>
            <a:pPr>
              <a:buFont typeface="Arial" panose="020B0604020202020204" pitchFamily="34" charset="0"/>
              <a:buChar char="•"/>
            </a:pPr>
            <a:r>
              <a:rPr lang="vi-VN" sz="2400" dirty="0"/>
              <a:t>Thông tin bổ sung ( ngày giờ  nhập vào phòng…</a:t>
            </a:r>
          </a:p>
        </p:txBody>
      </p:sp>
      <p:sp>
        <p:nvSpPr>
          <p:cNvPr id="5" name="Hộp Văn bản 4">
            <a:extLst>
              <a:ext uri="{FF2B5EF4-FFF2-40B4-BE49-F238E27FC236}">
                <a16:creationId xmlns:a16="http://schemas.microsoft.com/office/drawing/2014/main" id="{DAE16A02-6224-C918-1BF8-E79F9BA378E2}"/>
              </a:ext>
            </a:extLst>
          </p:cNvPr>
          <p:cNvSpPr txBox="1"/>
          <p:nvPr/>
        </p:nvSpPr>
        <p:spPr>
          <a:xfrm>
            <a:off x="778292" y="5181600"/>
            <a:ext cx="6096000" cy="1938992"/>
          </a:xfrm>
          <a:prstGeom prst="rect">
            <a:avLst/>
          </a:prstGeom>
          <a:noFill/>
        </p:spPr>
        <p:txBody>
          <a:bodyPr wrap="square">
            <a:spAutoFit/>
          </a:bodyPr>
          <a:lstStyle/>
          <a:p>
            <a:pPr>
              <a:buNone/>
            </a:pPr>
            <a:r>
              <a:rPr lang="vi-VN" sz="2400" b="1" dirty="0"/>
              <a:t>Quy trình gán nhãn</a:t>
            </a:r>
          </a:p>
          <a:p>
            <a:pPr>
              <a:buNone/>
            </a:pPr>
            <a:r>
              <a:rPr lang="vi-VN" sz="2400" dirty="0"/>
              <a:t> Nhập thiết bị mới vào </a:t>
            </a:r>
          </a:p>
          <a:p>
            <a:pPr>
              <a:buNone/>
            </a:pPr>
            <a:r>
              <a:rPr lang="vi-VN" sz="2400" dirty="0"/>
              <a:t> Sinh  mã định danh + </a:t>
            </a:r>
            <a:r>
              <a:rPr lang="vi-VN" sz="2400" dirty="0" err="1"/>
              <a:t>bracode</a:t>
            </a:r>
            <a:r>
              <a:rPr lang="vi-VN" sz="2400" dirty="0"/>
              <a:t>  hoặc </a:t>
            </a:r>
            <a:r>
              <a:rPr lang="vi-VN" sz="2400" dirty="0" err="1"/>
              <a:t>tag</a:t>
            </a:r>
            <a:endParaRPr lang="vi-VN" sz="2400" dirty="0"/>
          </a:p>
          <a:p>
            <a:r>
              <a:rPr lang="vi-VN" sz="2400" dirty="0"/>
              <a:t>In mã gán vào thiết bị </a:t>
            </a:r>
          </a:p>
          <a:p>
            <a:r>
              <a:rPr lang="vi-VN" sz="2400" dirty="0" err="1"/>
              <a:t>Updat</a:t>
            </a:r>
            <a:r>
              <a:rPr lang="vi-VN" sz="2400" dirty="0"/>
              <a:t> phần mềm </a:t>
            </a:r>
          </a:p>
        </p:txBody>
      </p:sp>
      <p:pic>
        <p:nvPicPr>
          <p:cNvPr id="1026" name="Picture 2" descr="UI Design là gì? 7 nguyên tắc thiết kế giao diện người dùng">
            <a:extLst>
              <a:ext uri="{FF2B5EF4-FFF2-40B4-BE49-F238E27FC236}">
                <a16:creationId xmlns:a16="http://schemas.microsoft.com/office/drawing/2014/main" id="{D98D757F-CA27-C880-FBFB-B6E6CDEB20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15400" y="2272637"/>
            <a:ext cx="8402235" cy="6301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656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7DEB4-5324-0E88-9BBC-41253F1092A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7AE3738-8C97-92DA-B818-318327A52CD3}"/>
              </a:ext>
            </a:extLst>
          </p:cNvPr>
          <p:cNvSpPr/>
          <p:nvPr/>
        </p:nvSpPr>
        <p:spPr>
          <a:xfrm>
            <a:off x="0" y="9635852"/>
            <a:ext cx="18288000" cy="651148"/>
          </a:xfrm>
          <a:custGeom>
            <a:avLst/>
            <a:gdLst/>
            <a:ahLst/>
            <a:cxnLst/>
            <a:rect l="l" t="t" r="r" b="b"/>
            <a:pathLst>
              <a:path w="18288000" h="651148">
                <a:moveTo>
                  <a:pt x="0" y="0"/>
                </a:moveTo>
                <a:lnTo>
                  <a:pt x="18288000" y="0"/>
                </a:lnTo>
                <a:lnTo>
                  <a:pt x="18288000" y="651148"/>
                </a:lnTo>
                <a:lnTo>
                  <a:pt x="0" y="651148"/>
                </a:lnTo>
                <a:lnTo>
                  <a:pt x="0" y="0"/>
                </a:lnTo>
                <a:close/>
              </a:path>
            </a:pathLst>
          </a:custGeom>
          <a:blipFill>
            <a:blip r:embed="rId3"/>
            <a:stretch>
              <a:fillRect t="-16703" b="-16703"/>
            </a:stretch>
          </a:blipFill>
        </p:spPr>
        <p:txBody>
          <a:bodyPr/>
          <a:lstStyle/>
          <a:p>
            <a:endParaRPr lang="en-US"/>
          </a:p>
        </p:txBody>
      </p:sp>
      <p:sp>
        <p:nvSpPr>
          <p:cNvPr id="3" name="Freeform 3">
            <a:extLst>
              <a:ext uri="{FF2B5EF4-FFF2-40B4-BE49-F238E27FC236}">
                <a16:creationId xmlns:a16="http://schemas.microsoft.com/office/drawing/2014/main" id="{684B3201-6082-D661-5F2D-EAABC5778CBF}"/>
              </a:ext>
            </a:extLst>
          </p:cNvPr>
          <p:cNvSpPr/>
          <p:nvPr/>
        </p:nvSpPr>
        <p:spPr>
          <a:xfrm>
            <a:off x="15468600" y="237058"/>
            <a:ext cx="2057400" cy="1763204"/>
          </a:xfrm>
          <a:custGeom>
            <a:avLst/>
            <a:gdLst/>
            <a:ahLst/>
            <a:cxnLst/>
            <a:rect l="l" t="t" r="r" b="b"/>
            <a:pathLst>
              <a:path w="947177" h="859563">
                <a:moveTo>
                  <a:pt x="0" y="0"/>
                </a:moveTo>
                <a:lnTo>
                  <a:pt x="947177" y="0"/>
                </a:lnTo>
                <a:lnTo>
                  <a:pt x="947177" y="859563"/>
                </a:lnTo>
                <a:lnTo>
                  <a:pt x="0" y="859563"/>
                </a:lnTo>
                <a:lnTo>
                  <a:pt x="0" y="0"/>
                </a:lnTo>
                <a:close/>
              </a:path>
            </a:pathLst>
          </a:custGeom>
          <a:blipFill>
            <a:blip r:embed="rId4"/>
            <a:stretch>
              <a:fillRect/>
            </a:stretch>
          </a:blipFill>
        </p:spPr>
        <p:txBody>
          <a:bodyPr/>
          <a:lstStyle/>
          <a:p>
            <a:endParaRPr lang="en-US"/>
          </a:p>
        </p:txBody>
      </p:sp>
      <p:sp>
        <p:nvSpPr>
          <p:cNvPr id="207" name="TextBox 206">
            <a:extLst>
              <a:ext uri="{FF2B5EF4-FFF2-40B4-BE49-F238E27FC236}">
                <a16:creationId xmlns:a16="http://schemas.microsoft.com/office/drawing/2014/main" id="{F960965D-0EEB-505A-4AD2-7CA46B421616}"/>
              </a:ext>
            </a:extLst>
          </p:cNvPr>
          <p:cNvSpPr txBox="1"/>
          <p:nvPr/>
        </p:nvSpPr>
        <p:spPr>
          <a:xfrm>
            <a:off x="477463" y="764717"/>
            <a:ext cx="13280136" cy="707886"/>
          </a:xfrm>
          <a:prstGeom prst="rect">
            <a:avLst/>
          </a:prstGeom>
          <a:noFill/>
        </p:spPr>
        <p:txBody>
          <a:bodyPr wrap="square" rtlCol="0">
            <a:spAutoFit/>
          </a:bodyPr>
          <a:lstStyle/>
          <a:p>
            <a:r>
              <a:rPr lang="vi-VN" sz="4000" b="1" dirty="0">
                <a:solidFill>
                  <a:srgbClr val="FF6600"/>
                </a:solidFill>
                <a:latin typeface="Arial"/>
                <a:cs typeface="Arial"/>
              </a:rPr>
              <a:t> QUY TRÌNH HOẠT ĐỘNG  </a:t>
            </a:r>
            <a:endParaRPr lang="en-US" sz="4000" b="1" dirty="0">
              <a:solidFill>
                <a:srgbClr val="1F409A"/>
              </a:solidFill>
              <a:latin typeface="Arial"/>
              <a:cs typeface="Arial"/>
            </a:endParaRPr>
          </a:p>
        </p:txBody>
      </p:sp>
      <p:pic>
        <p:nvPicPr>
          <p:cNvPr id="208" name="Picture 207" descr="Dai Nam [PPT] Template 15.png">
            <a:extLst>
              <a:ext uri="{FF2B5EF4-FFF2-40B4-BE49-F238E27FC236}">
                <a16:creationId xmlns:a16="http://schemas.microsoft.com/office/drawing/2014/main" id="{499537EA-CFB0-63B9-949A-B308C968EAF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400" y="1714500"/>
            <a:ext cx="12681785" cy="37785"/>
          </a:xfrm>
          <a:prstGeom prst="rect">
            <a:avLst/>
          </a:prstGeom>
        </p:spPr>
      </p:pic>
      <p:sp>
        <p:nvSpPr>
          <p:cNvPr id="7" name="TextBox 6">
            <a:extLst>
              <a:ext uri="{FF2B5EF4-FFF2-40B4-BE49-F238E27FC236}">
                <a16:creationId xmlns:a16="http://schemas.microsoft.com/office/drawing/2014/main" id="{7CCFB312-25AE-41AD-F12D-A23A5DF680C0}"/>
              </a:ext>
            </a:extLst>
          </p:cNvPr>
          <p:cNvSpPr txBox="1"/>
          <p:nvPr/>
        </p:nvSpPr>
        <p:spPr>
          <a:xfrm>
            <a:off x="496823" y="1714500"/>
            <a:ext cx="12681785" cy="1133580"/>
          </a:xfrm>
          <a:prstGeom prst="rect">
            <a:avLst/>
          </a:prstGeom>
          <a:noFill/>
        </p:spPr>
        <p:txBody>
          <a:bodyPr wrap="square">
            <a:spAutoFit/>
          </a:bodyPr>
          <a:lstStyle/>
          <a:p>
            <a:pPr algn="just">
              <a:lnSpc>
                <a:spcPct val="150000"/>
              </a:lnSpc>
            </a:pPr>
            <a:r>
              <a:rPr lang="vi-VN" sz="2400" dirty="0"/>
              <a:t>Hệ thống hoạt động theo quy trình tuần tự và rõ ràng, đảm bảo dễ sử dụng cho cả người dùng và người quản lý. Dưới đây là các bước chính:</a:t>
            </a:r>
            <a:endParaRPr lang="en-US" sz="2400" dirty="0">
              <a:latin typeface="Times New Roman" panose="02020603050405020304" pitchFamily="18" charset="0"/>
              <a:cs typeface="Times New Roman" panose="02020603050405020304" pitchFamily="18" charset="0"/>
            </a:endParaRPr>
          </a:p>
        </p:txBody>
      </p:sp>
      <p:sp>
        <p:nvSpPr>
          <p:cNvPr id="6" name="Hộp Văn bản 5">
            <a:extLst>
              <a:ext uri="{FF2B5EF4-FFF2-40B4-BE49-F238E27FC236}">
                <a16:creationId xmlns:a16="http://schemas.microsoft.com/office/drawing/2014/main" id="{4908B34A-361B-CD31-5129-E32893A056F0}"/>
              </a:ext>
            </a:extLst>
          </p:cNvPr>
          <p:cNvSpPr txBox="1"/>
          <p:nvPr/>
        </p:nvSpPr>
        <p:spPr>
          <a:xfrm>
            <a:off x="513037" y="3528689"/>
            <a:ext cx="10333252" cy="1200329"/>
          </a:xfrm>
          <a:prstGeom prst="rect">
            <a:avLst/>
          </a:prstGeom>
          <a:noFill/>
        </p:spPr>
        <p:txBody>
          <a:bodyPr wrap="square">
            <a:spAutoFit/>
          </a:bodyPr>
          <a:lstStyle/>
          <a:p>
            <a:pPr algn="l">
              <a:buNone/>
            </a:pPr>
            <a:r>
              <a:rPr lang="vi-VN" sz="2400" b="1" dirty="0"/>
              <a:t>Gắn mã </a:t>
            </a:r>
            <a:r>
              <a:rPr lang="vi-VN" sz="2400" b="1" dirty="0" err="1"/>
              <a:t>barcode</a:t>
            </a:r>
            <a:r>
              <a:rPr lang="vi-VN" sz="2400" b="1" dirty="0"/>
              <a:t> lên thiết bị :</a:t>
            </a:r>
          </a:p>
          <a:p>
            <a:pPr>
              <a:buFont typeface="Arial" panose="020B0604020202020204" pitchFamily="34" charset="0"/>
              <a:buChar char="•"/>
            </a:pPr>
            <a:r>
              <a:rPr lang="vi-VN" sz="2400" dirty="0"/>
              <a:t>Mỗi thiết bị trong phòng </a:t>
            </a:r>
            <a:r>
              <a:rPr lang="vi-VN" sz="2400" dirty="0" err="1"/>
              <a:t>Lab</a:t>
            </a:r>
            <a:r>
              <a:rPr lang="vi-VN" sz="2400" dirty="0"/>
              <a:t> sẽ được gán một </a:t>
            </a:r>
            <a:r>
              <a:rPr lang="vi-VN" sz="2400" b="1" dirty="0"/>
              <a:t>mã </a:t>
            </a:r>
            <a:r>
              <a:rPr lang="vi-VN" sz="2400" b="1" dirty="0" err="1"/>
              <a:t>barcode</a:t>
            </a:r>
            <a:r>
              <a:rPr lang="vi-VN" sz="2400" b="1" dirty="0"/>
              <a:t> duy nhất</a:t>
            </a:r>
            <a:r>
              <a:rPr lang="vi-VN" sz="2400" dirty="0"/>
              <a:t>, in ra và dán trực tiếp lên thiết bị.</a:t>
            </a:r>
          </a:p>
        </p:txBody>
      </p:sp>
      <p:sp>
        <p:nvSpPr>
          <p:cNvPr id="10" name="Hộp Văn bản 9">
            <a:extLst>
              <a:ext uri="{FF2B5EF4-FFF2-40B4-BE49-F238E27FC236}">
                <a16:creationId xmlns:a16="http://schemas.microsoft.com/office/drawing/2014/main" id="{488BE7B0-8222-842D-F25C-C8DF3148C675}"/>
              </a:ext>
            </a:extLst>
          </p:cNvPr>
          <p:cNvSpPr txBox="1"/>
          <p:nvPr/>
        </p:nvSpPr>
        <p:spPr>
          <a:xfrm>
            <a:off x="449255" y="5491437"/>
            <a:ext cx="9829800" cy="1200329"/>
          </a:xfrm>
          <a:prstGeom prst="rect">
            <a:avLst/>
          </a:prstGeom>
          <a:noFill/>
        </p:spPr>
        <p:txBody>
          <a:bodyPr wrap="square">
            <a:spAutoFit/>
          </a:bodyPr>
          <a:lstStyle/>
          <a:p>
            <a:pPr algn="l">
              <a:buNone/>
            </a:pPr>
            <a:r>
              <a:rPr lang="vi-VN" sz="2400" b="1" dirty="0"/>
              <a:t>Đăng nhập hệ thống :</a:t>
            </a:r>
          </a:p>
          <a:p>
            <a:pPr algn="l">
              <a:buNone/>
            </a:pPr>
            <a:r>
              <a:rPr lang="vi-VN" sz="2400" dirty="0"/>
              <a:t>Hệ thống xác thực bằng mã người dùng, tài khoản hoặc quét mã thẻ cá nhân</a:t>
            </a:r>
            <a:r>
              <a:rPr lang="vi-VN" sz="2400" b="0" i="0" dirty="0">
                <a:solidFill>
                  <a:srgbClr val="111111"/>
                </a:solidFill>
                <a:effectLst/>
                <a:latin typeface="Times New Roman" panose="02020603050405020304" pitchFamily="18" charset="0"/>
                <a:cs typeface="Times New Roman" panose="02020603050405020304" pitchFamily="18" charset="0"/>
              </a:rPr>
              <a:t>. </a:t>
            </a:r>
          </a:p>
        </p:txBody>
      </p:sp>
      <p:sp>
        <p:nvSpPr>
          <p:cNvPr id="12" name="Hộp Văn bản 11">
            <a:extLst>
              <a:ext uri="{FF2B5EF4-FFF2-40B4-BE49-F238E27FC236}">
                <a16:creationId xmlns:a16="http://schemas.microsoft.com/office/drawing/2014/main" id="{C59FEBAA-7586-8B3C-CBC1-CD4ADCA3E2D1}"/>
              </a:ext>
            </a:extLst>
          </p:cNvPr>
          <p:cNvSpPr txBox="1"/>
          <p:nvPr/>
        </p:nvSpPr>
        <p:spPr>
          <a:xfrm>
            <a:off x="405124" y="7339728"/>
            <a:ext cx="9866376" cy="1200329"/>
          </a:xfrm>
          <a:prstGeom prst="rect">
            <a:avLst/>
          </a:prstGeom>
          <a:noFill/>
        </p:spPr>
        <p:txBody>
          <a:bodyPr wrap="square">
            <a:spAutoFit/>
          </a:bodyPr>
          <a:lstStyle/>
          <a:p>
            <a:pPr algn="l">
              <a:buNone/>
            </a:pPr>
            <a:r>
              <a:rPr lang="vi-VN" sz="2400" b="1" dirty="0"/>
              <a:t>Mượn thiết bị :</a:t>
            </a:r>
          </a:p>
          <a:p>
            <a:pPr algn="l">
              <a:buNone/>
            </a:pPr>
            <a:r>
              <a:rPr lang="vi-VN" sz="2400" dirty="0"/>
              <a:t>Hệ thống lưu lại thời gian mượn, người mượn, và trạng thái thiết bị → cập nhật trạng thái sang “Đang sử dụng”.</a:t>
            </a:r>
            <a:endParaRPr lang="vi-VN" sz="2400" b="0" i="0" dirty="0">
              <a:solidFill>
                <a:srgbClr val="111111"/>
              </a:solidFill>
              <a:effectLst/>
              <a:latin typeface="Times New Roman" panose="02020603050405020304" pitchFamily="18" charset="0"/>
              <a:cs typeface="Times New Roman" panose="02020603050405020304" pitchFamily="18" charset="0"/>
            </a:endParaRPr>
          </a:p>
        </p:txBody>
      </p:sp>
      <p:pic>
        <p:nvPicPr>
          <p:cNvPr id="5" name="Hình ảnh 4">
            <a:extLst>
              <a:ext uri="{FF2B5EF4-FFF2-40B4-BE49-F238E27FC236}">
                <a16:creationId xmlns:a16="http://schemas.microsoft.com/office/drawing/2014/main" id="{0A992A02-AFD1-FC51-9FEC-B860EB19304F}"/>
              </a:ext>
            </a:extLst>
          </p:cNvPr>
          <p:cNvPicPr>
            <a:picLocks noChangeAspect="1"/>
          </p:cNvPicPr>
          <p:nvPr/>
        </p:nvPicPr>
        <p:blipFill>
          <a:blip r:embed="rId6"/>
          <a:stretch>
            <a:fillRect/>
          </a:stretch>
        </p:blipFill>
        <p:spPr>
          <a:xfrm>
            <a:off x="10862502" y="2321466"/>
            <a:ext cx="6997676" cy="6018462"/>
          </a:xfrm>
          <a:prstGeom prst="rect">
            <a:avLst/>
          </a:prstGeom>
        </p:spPr>
      </p:pic>
      <p:sp>
        <p:nvSpPr>
          <p:cNvPr id="8" name="Rectangle 1">
            <a:extLst>
              <a:ext uri="{FF2B5EF4-FFF2-40B4-BE49-F238E27FC236}">
                <a16:creationId xmlns:a16="http://schemas.microsoft.com/office/drawing/2014/main" id="{055B3D78-B348-0659-2007-004AB2EBB912}"/>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vi-VN" sz="1800" b="0" i="0" u="none" strike="noStrike" cap="none" normalizeH="0" baseline="0">
                <a:ln>
                  <a:noFill/>
                </a:ln>
                <a:solidFill>
                  <a:schemeClr val="tx1"/>
                </a:solidFill>
                <a:effectLst/>
                <a:latin typeface="Arial" panose="020B0604020202020204" pitchFamily="34" charset="0"/>
              </a:rPr>
              <a:t>Người dùng (sinh viên, giảng viên) đăng nhập vào hệ thống qua Web hoặc Mobile app.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vi-VN" sz="1800" b="0" i="0" u="none" strike="noStrike" cap="none" normalizeH="0" baseline="0">
                <a:ln>
                  <a:noFill/>
                </a:ln>
                <a:solidFill>
                  <a:schemeClr val="tx1"/>
                </a:solidFill>
                <a:effectLst/>
                <a:latin typeface="Arial" panose="020B0604020202020204" pitchFamily="34" charset="0"/>
              </a:rPr>
              <a:t>Hệ thống xác thực bằng mã người dùng, tài khoản hoặc quét mã thẻ cá nhân.</a:t>
            </a:r>
          </a:p>
        </p:txBody>
      </p:sp>
    </p:spTree>
    <p:extLst>
      <p:ext uri="{BB962C8B-B14F-4D97-AF65-F5344CB8AC3E}">
        <p14:creationId xmlns:p14="http://schemas.microsoft.com/office/powerpoint/2010/main" val="749632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00C97-8F8D-50AF-F0C0-DE8DDDC971B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3E6C9BF-A546-DD33-2993-7614838F2DAE}"/>
              </a:ext>
            </a:extLst>
          </p:cNvPr>
          <p:cNvSpPr/>
          <p:nvPr/>
        </p:nvSpPr>
        <p:spPr>
          <a:xfrm>
            <a:off x="0" y="9635852"/>
            <a:ext cx="18288000" cy="651148"/>
          </a:xfrm>
          <a:custGeom>
            <a:avLst/>
            <a:gdLst/>
            <a:ahLst/>
            <a:cxnLst/>
            <a:rect l="l" t="t" r="r" b="b"/>
            <a:pathLst>
              <a:path w="18288000" h="651148">
                <a:moveTo>
                  <a:pt x="0" y="0"/>
                </a:moveTo>
                <a:lnTo>
                  <a:pt x="18288000" y="0"/>
                </a:lnTo>
                <a:lnTo>
                  <a:pt x="18288000" y="651148"/>
                </a:lnTo>
                <a:lnTo>
                  <a:pt x="0" y="651148"/>
                </a:lnTo>
                <a:lnTo>
                  <a:pt x="0" y="0"/>
                </a:lnTo>
                <a:close/>
              </a:path>
            </a:pathLst>
          </a:custGeom>
          <a:blipFill>
            <a:blip r:embed="rId3"/>
            <a:stretch>
              <a:fillRect t="-16703" b="-16703"/>
            </a:stretch>
          </a:blipFill>
        </p:spPr>
        <p:txBody>
          <a:bodyPr/>
          <a:lstStyle/>
          <a:p>
            <a:endParaRPr lang="en-US"/>
          </a:p>
        </p:txBody>
      </p:sp>
      <p:sp>
        <p:nvSpPr>
          <p:cNvPr id="3" name="Freeform 3">
            <a:extLst>
              <a:ext uri="{FF2B5EF4-FFF2-40B4-BE49-F238E27FC236}">
                <a16:creationId xmlns:a16="http://schemas.microsoft.com/office/drawing/2014/main" id="{AF0D821A-B148-0F8A-10B0-0905114D4EF3}"/>
              </a:ext>
            </a:extLst>
          </p:cNvPr>
          <p:cNvSpPr/>
          <p:nvPr/>
        </p:nvSpPr>
        <p:spPr>
          <a:xfrm>
            <a:off x="15468600" y="237058"/>
            <a:ext cx="2057400" cy="1763204"/>
          </a:xfrm>
          <a:custGeom>
            <a:avLst/>
            <a:gdLst/>
            <a:ahLst/>
            <a:cxnLst/>
            <a:rect l="l" t="t" r="r" b="b"/>
            <a:pathLst>
              <a:path w="947177" h="859563">
                <a:moveTo>
                  <a:pt x="0" y="0"/>
                </a:moveTo>
                <a:lnTo>
                  <a:pt x="947177" y="0"/>
                </a:lnTo>
                <a:lnTo>
                  <a:pt x="947177" y="859563"/>
                </a:lnTo>
                <a:lnTo>
                  <a:pt x="0" y="859563"/>
                </a:lnTo>
                <a:lnTo>
                  <a:pt x="0" y="0"/>
                </a:lnTo>
                <a:close/>
              </a:path>
            </a:pathLst>
          </a:custGeom>
          <a:blipFill>
            <a:blip r:embed="rId4"/>
            <a:stretch>
              <a:fillRect/>
            </a:stretch>
          </a:blipFill>
        </p:spPr>
        <p:txBody>
          <a:bodyPr/>
          <a:lstStyle/>
          <a:p>
            <a:endParaRPr lang="en-US"/>
          </a:p>
        </p:txBody>
      </p:sp>
      <p:sp>
        <p:nvSpPr>
          <p:cNvPr id="207" name="TextBox 206">
            <a:extLst>
              <a:ext uri="{FF2B5EF4-FFF2-40B4-BE49-F238E27FC236}">
                <a16:creationId xmlns:a16="http://schemas.microsoft.com/office/drawing/2014/main" id="{68484982-26CE-5154-1136-742490F9ABF5}"/>
              </a:ext>
            </a:extLst>
          </p:cNvPr>
          <p:cNvSpPr txBox="1"/>
          <p:nvPr/>
        </p:nvSpPr>
        <p:spPr>
          <a:xfrm>
            <a:off x="477463" y="764717"/>
            <a:ext cx="13280136" cy="707886"/>
          </a:xfrm>
          <a:prstGeom prst="rect">
            <a:avLst/>
          </a:prstGeom>
          <a:noFill/>
        </p:spPr>
        <p:txBody>
          <a:bodyPr wrap="square" rtlCol="0">
            <a:spAutoFit/>
          </a:bodyPr>
          <a:lstStyle/>
          <a:p>
            <a:r>
              <a:rPr lang="vi-VN" sz="4000" b="1" dirty="0">
                <a:solidFill>
                  <a:srgbClr val="FF6600"/>
                </a:solidFill>
                <a:latin typeface="Arial"/>
                <a:cs typeface="Arial"/>
              </a:rPr>
              <a:t> QUY TRÌNH HOẠT ĐỘNG  </a:t>
            </a:r>
            <a:endParaRPr lang="en-US" sz="4000" b="1" dirty="0">
              <a:solidFill>
                <a:srgbClr val="1F409A"/>
              </a:solidFill>
              <a:latin typeface="Arial"/>
              <a:cs typeface="Arial"/>
            </a:endParaRPr>
          </a:p>
        </p:txBody>
      </p:sp>
      <p:pic>
        <p:nvPicPr>
          <p:cNvPr id="208" name="Picture 207" descr="Dai Nam [PPT] Template 15.png">
            <a:extLst>
              <a:ext uri="{FF2B5EF4-FFF2-40B4-BE49-F238E27FC236}">
                <a16:creationId xmlns:a16="http://schemas.microsoft.com/office/drawing/2014/main" id="{C4672CFE-57E7-6267-B955-5BFE7DCBD3B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400" y="1714500"/>
            <a:ext cx="12681785" cy="37785"/>
          </a:xfrm>
          <a:prstGeom prst="rect">
            <a:avLst/>
          </a:prstGeom>
        </p:spPr>
      </p:pic>
      <p:sp>
        <p:nvSpPr>
          <p:cNvPr id="7" name="TextBox 6">
            <a:extLst>
              <a:ext uri="{FF2B5EF4-FFF2-40B4-BE49-F238E27FC236}">
                <a16:creationId xmlns:a16="http://schemas.microsoft.com/office/drawing/2014/main" id="{D78480C0-DC1D-1FB6-B610-E944830E2DE3}"/>
              </a:ext>
            </a:extLst>
          </p:cNvPr>
          <p:cNvSpPr txBox="1"/>
          <p:nvPr/>
        </p:nvSpPr>
        <p:spPr>
          <a:xfrm>
            <a:off x="496823" y="1714500"/>
            <a:ext cx="12681785" cy="1307089"/>
          </a:xfrm>
          <a:prstGeom prst="rect">
            <a:avLst/>
          </a:prstGeom>
          <a:noFill/>
        </p:spPr>
        <p:txBody>
          <a:bodyPr wrap="square">
            <a:spAutoFit/>
          </a:bodyPr>
          <a:lstStyle/>
          <a:p>
            <a:pPr algn="just">
              <a:lnSpc>
                <a:spcPct val="150000"/>
              </a:lnSpc>
            </a:pPr>
            <a:r>
              <a:rPr lang="vi-VN" sz="2800" dirty="0"/>
              <a:t>Hệ thống hoạt động theo quy trình tuần tự và rõ ràng, đảm bảo dễ sử dụng cho cả người dùng và người quản lý. Dưới đây là các bước chính:</a:t>
            </a:r>
            <a:endParaRPr lang="en-US" sz="2800" dirty="0">
              <a:latin typeface="Times New Roman" panose="02020603050405020304" pitchFamily="18" charset="0"/>
              <a:cs typeface="Times New Roman" panose="02020603050405020304" pitchFamily="18" charset="0"/>
            </a:endParaRPr>
          </a:p>
        </p:txBody>
      </p:sp>
      <p:sp>
        <p:nvSpPr>
          <p:cNvPr id="6" name="Hộp Văn bản 5">
            <a:extLst>
              <a:ext uri="{FF2B5EF4-FFF2-40B4-BE49-F238E27FC236}">
                <a16:creationId xmlns:a16="http://schemas.microsoft.com/office/drawing/2014/main" id="{DCD0C2B2-DB90-9F64-BAD9-6C47EF2CD99D}"/>
              </a:ext>
            </a:extLst>
          </p:cNvPr>
          <p:cNvSpPr txBox="1"/>
          <p:nvPr/>
        </p:nvSpPr>
        <p:spPr>
          <a:xfrm>
            <a:off x="533400" y="3216466"/>
            <a:ext cx="10333252" cy="2062103"/>
          </a:xfrm>
          <a:prstGeom prst="rect">
            <a:avLst/>
          </a:prstGeom>
          <a:noFill/>
        </p:spPr>
        <p:txBody>
          <a:bodyPr wrap="square">
            <a:spAutoFit/>
          </a:bodyPr>
          <a:lstStyle/>
          <a:p>
            <a:pPr algn="l">
              <a:buNone/>
            </a:pPr>
            <a:r>
              <a:rPr lang="vi-VN" sz="3200" b="1" dirty="0"/>
              <a:t>Trả thiết bị :</a:t>
            </a:r>
          </a:p>
          <a:p>
            <a:r>
              <a:rPr lang="vi-VN" sz="3200" dirty="0"/>
              <a:t>Khi trả lại người dùng quét lại thiết bị </a:t>
            </a:r>
          </a:p>
          <a:p>
            <a:r>
              <a:rPr lang="vi-VN" sz="3200" dirty="0"/>
              <a:t>Hệ thông xác nhận </a:t>
            </a:r>
          </a:p>
          <a:p>
            <a:r>
              <a:rPr lang="vi-VN" sz="3200" dirty="0"/>
              <a:t>Cập nhật thời gia, tình trạng và thiết bị sẵn sàng </a:t>
            </a:r>
          </a:p>
        </p:txBody>
      </p:sp>
      <p:sp>
        <p:nvSpPr>
          <p:cNvPr id="10" name="Hộp Văn bản 9">
            <a:extLst>
              <a:ext uri="{FF2B5EF4-FFF2-40B4-BE49-F238E27FC236}">
                <a16:creationId xmlns:a16="http://schemas.microsoft.com/office/drawing/2014/main" id="{8EDA67D1-25DD-0023-0E45-45CA1488F09D}"/>
              </a:ext>
            </a:extLst>
          </p:cNvPr>
          <p:cNvSpPr txBox="1"/>
          <p:nvPr/>
        </p:nvSpPr>
        <p:spPr>
          <a:xfrm>
            <a:off x="496823" y="5542832"/>
            <a:ext cx="9829800" cy="3539430"/>
          </a:xfrm>
          <a:prstGeom prst="rect">
            <a:avLst/>
          </a:prstGeom>
          <a:noFill/>
        </p:spPr>
        <p:txBody>
          <a:bodyPr wrap="square">
            <a:spAutoFit/>
          </a:bodyPr>
          <a:lstStyle/>
          <a:p>
            <a:pPr algn="l">
              <a:buNone/>
            </a:pPr>
            <a:r>
              <a:rPr lang="vi-VN" sz="3200" b="1" dirty="0">
                <a:latin typeface="Times New Roman" panose="02020603050405020304" pitchFamily="18" charset="0"/>
                <a:cs typeface="Times New Roman" panose="02020603050405020304" pitchFamily="18" charset="0"/>
              </a:rPr>
              <a:t>Quản trị viên theo dõi hệ thống </a:t>
            </a:r>
            <a:r>
              <a:rPr lang="vi-VN" sz="3200" dirty="0">
                <a:latin typeface="Times New Roman" panose="02020603050405020304" pitchFamily="18" charset="0"/>
                <a:cs typeface="Times New Roman" panose="02020603050405020304" pitchFamily="18" charset="0"/>
              </a:rPr>
              <a:t>:Quản trị viên truy cập tòa bộ dữ liệu </a:t>
            </a:r>
          </a:p>
          <a:p>
            <a:pPr algn="l">
              <a:buNone/>
            </a:pPr>
            <a:r>
              <a:rPr lang="vi-VN" sz="3200" dirty="0">
                <a:latin typeface="Times New Roman" panose="02020603050405020304" pitchFamily="18" charset="0"/>
                <a:cs typeface="Times New Roman" panose="02020603050405020304" pitchFamily="18" charset="0"/>
              </a:rPr>
              <a:t>Danh sách thiết bị đang mượn </a:t>
            </a:r>
          </a:p>
          <a:p>
            <a:pPr algn="l">
              <a:buNone/>
            </a:pPr>
            <a:r>
              <a:rPr lang="vi-VN" sz="3200" dirty="0">
                <a:latin typeface="Times New Roman" panose="02020603050405020304" pitchFamily="18" charset="0"/>
                <a:cs typeface="Times New Roman" panose="02020603050405020304" pitchFamily="18" charset="0"/>
              </a:rPr>
              <a:t>Lịch sự mươn – trả từng thiết bị </a:t>
            </a:r>
          </a:p>
          <a:p>
            <a:pPr algn="l">
              <a:buNone/>
            </a:pPr>
            <a:r>
              <a:rPr lang="vi-VN" sz="3200" dirty="0">
                <a:latin typeface="Times New Roman" panose="02020603050405020304" pitchFamily="18" charset="0"/>
                <a:cs typeface="Times New Roman" panose="02020603050405020304" pitchFamily="18" charset="0"/>
              </a:rPr>
              <a:t>Thế kê theo ngày tuần của người dùng </a:t>
            </a:r>
          </a:p>
          <a:p>
            <a:pPr algn="l">
              <a:buNone/>
            </a:pPr>
            <a:r>
              <a:rPr lang="vi-VN" sz="3200" dirty="0">
                <a:latin typeface="Times New Roman" panose="02020603050405020304" pitchFamily="18" charset="0"/>
                <a:cs typeface="Times New Roman" panose="02020603050405020304" pitchFamily="18" charset="0"/>
              </a:rPr>
              <a:t>Cảnh báo thiết bị hỏng cần sủa chữa, quán hạn </a:t>
            </a:r>
          </a:p>
          <a:p>
            <a:pPr algn="l">
              <a:buNone/>
            </a:pPr>
            <a:endParaRPr lang="vi-VN" sz="3200" b="1" dirty="0">
              <a:latin typeface="Times New Roman" panose="02020603050405020304" pitchFamily="18" charset="0"/>
              <a:cs typeface="Times New Roman" panose="02020603050405020304" pitchFamily="18" charset="0"/>
            </a:endParaRPr>
          </a:p>
        </p:txBody>
      </p:sp>
      <p:pic>
        <p:nvPicPr>
          <p:cNvPr id="5" name="Hình ảnh 4">
            <a:extLst>
              <a:ext uri="{FF2B5EF4-FFF2-40B4-BE49-F238E27FC236}">
                <a16:creationId xmlns:a16="http://schemas.microsoft.com/office/drawing/2014/main" id="{0AACBCDF-028B-208D-CCF2-0A6DC9E501C5}"/>
              </a:ext>
            </a:extLst>
          </p:cNvPr>
          <p:cNvPicPr>
            <a:picLocks noChangeAspect="1"/>
          </p:cNvPicPr>
          <p:nvPr/>
        </p:nvPicPr>
        <p:blipFill>
          <a:blip r:embed="rId6"/>
          <a:stretch>
            <a:fillRect/>
          </a:stretch>
        </p:blipFill>
        <p:spPr>
          <a:xfrm>
            <a:off x="10824766" y="2510209"/>
            <a:ext cx="6997676" cy="6018462"/>
          </a:xfrm>
          <a:prstGeom prst="rect">
            <a:avLst/>
          </a:prstGeom>
        </p:spPr>
      </p:pic>
    </p:spTree>
    <p:extLst>
      <p:ext uri="{BB962C8B-B14F-4D97-AF65-F5344CB8AC3E}">
        <p14:creationId xmlns:p14="http://schemas.microsoft.com/office/powerpoint/2010/main" val="1105591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A1113-B8FC-8A46-7E01-E5A335E734E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F10F3C7-7B08-EE88-1DAC-0C378D0CCBB3}"/>
              </a:ext>
            </a:extLst>
          </p:cNvPr>
          <p:cNvSpPr/>
          <p:nvPr/>
        </p:nvSpPr>
        <p:spPr>
          <a:xfrm>
            <a:off x="0" y="9635852"/>
            <a:ext cx="18288000" cy="651148"/>
          </a:xfrm>
          <a:custGeom>
            <a:avLst/>
            <a:gdLst/>
            <a:ahLst/>
            <a:cxnLst/>
            <a:rect l="l" t="t" r="r" b="b"/>
            <a:pathLst>
              <a:path w="18288000" h="651148">
                <a:moveTo>
                  <a:pt x="0" y="0"/>
                </a:moveTo>
                <a:lnTo>
                  <a:pt x="18288000" y="0"/>
                </a:lnTo>
                <a:lnTo>
                  <a:pt x="18288000" y="651148"/>
                </a:lnTo>
                <a:lnTo>
                  <a:pt x="0" y="651148"/>
                </a:lnTo>
                <a:lnTo>
                  <a:pt x="0" y="0"/>
                </a:lnTo>
                <a:close/>
              </a:path>
            </a:pathLst>
          </a:custGeom>
          <a:blipFill>
            <a:blip r:embed="rId3"/>
            <a:stretch>
              <a:fillRect t="-16703" b="-16703"/>
            </a:stretch>
          </a:blipFill>
        </p:spPr>
        <p:txBody>
          <a:bodyPr/>
          <a:lstStyle/>
          <a:p>
            <a:endParaRPr lang="en-US"/>
          </a:p>
        </p:txBody>
      </p:sp>
      <p:sp>
        <p:nvSpPr>
          <p:cNvPr id="3" name="Freeform 3">
            <a:extLst>
              <a:ext uri="{FF2B5EF4-FFF2-40B4-BE49-F238E27FC236}">
                <a16:creationId xmlns:a16="http://schemas.microsoft.com/office/drawing/2014/main" id="{B66864B3-B43F-8C9B-C2F9-377917370A00}"/>
              </a:ext>
            </a:extLst>
          </p:cNvPr>
          <p:cNvSpPr/>
          <p:nvPr/>
        </p:nvSpPr>
        <p:spPr>
          <a:xfrm>
            <a:off x="15468600" y="237058"/>
            <a:ext cx="2057400" cy="1763204"/>
          </a:xfrm>
          <a:custGeom>
            <a:avLst/>
            <a:gdLst/>
            <a:ahLst/>
            <a:cxnLst/>
            <a:rect l="l" t="t" r="r" b="b"/>
            <a:pathLst>
              <a:path w="947177" h="859563">
                <a:moveTo>
                  <a:pt x="0" y="0"/>
                </a:moveTo>
                <a:lnTo>
                  <a:pt x="947177" y="0"/>
                </a:lnTo>
                <a:lnTo>
                  <a:pt x="947177" y="859563"/>
                </a:lnTo>
                <a:lnTo>
                  <a:pt x="0" y="859563"/>
                </a:lnTo>
                <a:lnTo>
                  <a:pt x="0" y="0"/>
                </a:lnTo>
                <a:close/>
              </a:path>
            </a:pathLst>
          </a:custGeom>
          <a:blipFill>
            <a:blip r:embed="rId4"/>
            <a:stretch>
              <a:fillRect/>
            </a:stretch>
          </a:blipFill>
        </p:spPr>
        <p:txBody>
          <a:bodyPr/>
          <a:lstStyle/>
          <a:p>
            <a:endParaRPr lang="en-US"/>
          </a:p>
        </p:txBody>
      </p:sp>
      <p:sp>
        <p:nvSpPr>
          <p:cNvPr id="207" name="TextBox 206">
            <a:extLst>
              <a:ext uri="{FF2B5EF4-FFF2-40B4-BE49-F238E27FC236}">
                <a16:creationId xmlns:a16="http://schemas.microsoft.com/office/drawing/2014/main" id="{C6625851-FF36-2993-3312-6265ED9F71CF}"/>
              </a:ext>
            </a:extLst>
          </p:cNvPr>
          <p:cNvSpPr txBox="1"/>
          <p:nvPr/>
        </p:nvSpPr>
        <p:spPr>
          <a:xfrm>
            <a:off x="496824" y="764717"/>
            <a:ext cx="13280136" cy="707886"/>
          </a:xfrm>
          <a:prstGeom prst="rect">
            <a:avLst/>
          </a:prstGeom>
          <a:noFill/>
        </p:spPr>
        <p:txBody>
          <a:bodyPr wrap="square" rtlCol="0">
            <a:spAutoFit/>
          </a:bodyPr>
          <a:lstStyle/>
          <a:p>
            <a:r>
              <a:rPr lang="vi-VN" sz="4000" b="1" dirty="0">
                <a:solidFill>
                  <a:srgbClr val="FF6600"/>
                </a:solidFill>
                <a:latin typeface="Arial"/>
                <a:cs typeface="Arial"/>
              </a:rPr>
              <a:t>CÔNG  NGHỆ ÁP DỤNG  </a:t>
            </a:r>
            <a:endParaRPr lang="en-US" sz="4000" b="1" dirty="0">
              <a:solidFill>
                <a:srgbClr val="1F409A"/>
              </a:solidFill>
              <a:latin typeface="Arial"/>
              <a:cs typeface="Arial"/>
            </a:endParaRPr>
          </a:p>
        </p:txBody>
      </p:sp>
      <p:pic>
        <p:nvPicPr>
          <p:cNvPr id="208" name="Picture 207" descr="Dai Nam [PPT] Template 15.png">
            <a:extLst>
              <a:ext uri="{FF2B5EF4-FFF2-40B4-BE49-F238E27FC236}">
                <a16:creationId xmlns:a16="http://schemas.microsoft.com/office/drawing/2014/main" id="{DF9185D0-FDD9-2073-5CDA-8E33ABB6CFA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400" y="1714500"/>
            <a:ext cx="12681785" cy="37785"/>
          </a:xfrm>
          <a:prstGeom prst="rect">
            <a:avLst/>
          </a:prstGeom>
        </p:spPr>
      </p:pic>
      <p:sp>
        <p:nvSpPr>
          <p:cNvPr id="5" name="TextBox 4">
            <a:extLst>
              <a:ext uri="{FF2B5EF4-FFF2-40B4-BE49-F238E27FC236}">
                <a16:creationId xmlns:a16="http://schemas.microsoft.com/office/drawing/2014/main" id="{5777BEDE-DBD6-8D4F-EE58-C70E40846480}"/>
              </a:ext>
            </a:extLst>
          </p:cNvPr>
          <p:cNvSpPr txBox="1"/>
          <p:nvPr/>
        </p:nvSpPr>
        <p:spPr>
          <a:xfrm>
            <a:off x="496824" y="2072687"/>
            <a:ext cx="10856976" cy="7109639"/>
          </a:xfrm>
          <a:prstGeom prst="rect">
            <a:avLst/>
          </a:prstGeom>
          <a:noFill/>
        </p:spPr>
        <p:txBody>
          <a:bodyPr wrap="square">
            <a:spAutoFit/>
          </a:bodyPr>
          <a:lstStyle/>
          <a:p>
            <a:r>
              <a:rPr lang="vi-VN" sz="3200" dirty="0">
                <a:latin typeface="Times New Roman" panose="02020603050405020304" pitchFamily="18" charset="0"/>
                <a:cs typeface="Times New Roman" panose="02020603050405020304" pitchFamily="18" charset="0"/>
              </a:rPr>
              <a:t>Dưới đây một số công nghệ được sử dụng  :</a:t>
            </a:r>
          </a:p>
          <a:p>
            <a:r>
              <a:rPr lang="vi-VN" sz="2400" dirty="0">
                <a:latin typeface="Times New Roman" panose="02020603050405020304" pitchFamily="18" charset="0"/>
                <a:cs typeface="Times New Roman" panose="02020603050405020304" pitchFamily="18" charset="0"/>
              </a:rPr>
              <a:t> </a:t>
            </a:r>
          </a:p>
          <a:p>
            <a:pPr>
              <a:buNone/>
            </a:pPr>
            <a:r>
              <a:rPr lang="vi-VN" sz="2400" dirty="0">
                <a:latin typeface="Times New Roman" panose="02020603050405020304" pitchFamily="18" charset="0"/>
                <a:cs typeface="Times New Roman" panose="02020603050405020304" pitchFamily="18" charset="0"/>
              </a:rPr>
              <a:t> </a:t>
            </a:r>
            <a:r>
              <a:rPr lang="vi-VN" sz="2800" b="1" dirty="0"/>
              <a:t>Mã hóa &amp; nhận dạng</a:t>
            </a:r>
          </a:p>
          <a:p>
            <a:pPr>
              <a:buFont typeface="Arial" panose="020B0604020202020204" pitchFamily="34" charset="0"/>
              <a:buChar char="•"/>
            </a:pPr>
            <a:r>
              <a:rPr lang="vi-VN" sz="2800" dirty="0" err="1"/>
              <a:t>Barcode</a:t>
            </a:r>
            <a:r>
              <a:rPr lang="vi-VN" sz="2800" dirty="0"/>
              <a:t> / QR </a:t>
            </a:r>
            <a:r>
              <a:rPr lang="vi-VN" sz="2800" dirty="0" err="1"/>
              <a:t>Code</a:t>
            </a:r>
            <a:r>
              <a:rPr lang="vi-VN" sz="2800" dirty="0"/>
              <a:t>: Dùng để mã hóa thông tin thiết bị.</a:t>
            </a:r>
          </a:p>
          <a:p>
            <a:pPr>
              <a:buFont typeface="Arial" panose="020B0604020202020204" pitchFamily="34" charset="0"/>
              <a:buChar char="•"/>
            </a:pPr>
            <a:r>
              <a:rPr lang="vi-VN" sz="2800" dirty="0"/>
              <a:t>RFID Nhận dạng thiết bị không cần quét trực tiếp.</a:t>
            </a:r>
          </a:p>
          <a:p>
            <a:pPr>
              <a:buFont typeface="Arial" panose="020B0604020202020204" pitchFamily="34" charset="0"/>
              <a:buChar char="•"/>
            </a:pPr>
            <a:endParaRPr lang="vi-VN" sz="2800" dirty="0"/>
          </a:p>
          <a:p>
            <a:endParaRPr lang="vi-VN" sz="2400" dirty="0">
              <a:latin typeface="Times New Roman" panose="02020603050405020304" pitchFamily="18" charset="0"/>
              <a:cs typeface="Times New Roman" panose="02020603050405020304" pitchFamily="18" charset="0"/>
            </a:endParaRPr>
          </a:p>
          <a:p>
            <a:pPr>
              <a:buNone/>
            </a:pPr>
            <a:r>
              <a:rPr lang="vi-VN" sz="2400" b="1" dirty="0"/>
              <a:t>Thiết bị phần cứng</a:t>
            </a:r>
          </a:p>
          <a:p>
            <a:pPr>
              <a:buFont typeface="Arial" panose="020B0604020202020204" pitchFamily="34" charset="0"/>
              <a:buChar char="•"/>
            </a:pPr>
            <a:r>
              <a:rPr lang="vi-VN" sz="2400" dirty="0"/>
              <a:t>Máy quét mã vạch   Dùng để quét thông tin thiết bị nhanh chóng.</a:t>
            </a:r>
          </a:p>
          <a:p>
            <a:pPr>
              <a:buFont typeface="Arial" panose="020B0604020202020204" pitchFamily="34" charset="0"/>
              <a:buChar char="•"/>
            </a:pPr>
            <a:r>
              <a:rPr lang="vi-VN" sz="2400" dirty="0"/>
              <a:t>Thiết bị đọc RFID:   Tự động quét thẻ RFID trong phạm vi gần.</a:t>
            </a:r>
          </a:p>
          <a:p>
            <a:pPr>
              <a:buFont typeface="Arial" panose="020B0604020202020204" pitchFamily="34" charset="0"/>
              <a:buChar char="•"/>
            </a:pPr>
            <a:r>
              <a:rPr lang="vi-VN" sz="2400" dirty="0"/>
              <a:t>Máy tính / Điện thoại / </a:t>
            </a:r>
            <a:r>
              <a:rPr lang="vi-VN" sz="2400" dirty="0" err="1"/>
              <a:t>Tablet</a:t>
            </a:r>
            <a:r>
              <a:rPr lang="vi-VN" sz="2400" dirty="0"/>
              <a:t>: Giao tiếp với hệ thống quản lý, tra cứu và xử lý thông tin.</a:t>
            </a:r>
          </a:p>
          <a:p>
            <a:endParaRPr lang="vi-VN" sz="2400" dirty="0"/>
          </a:p>
          <a:p>
            <a:endParaRPr lang="vi-VN" sz="2400" dirty="0">
              <a:latin typeface="Times New Roman" panose="02020603050405020304" pitchFamily="18" charset="0"/>
              <a:cs typeface="Times New Roman" panose="02020603050405020304" pitchFamily="18" charset="0"/>
            </a:endParaRPr>
          </a:p>
          <a:p>
            <a:pPr>
              <a:buNone/>
            </a:pPr>
            <a:r>
              <a:rPr lang="vi-VN" sz="2400" dirty="0">
                <a:latin typeface="Times New Roman" panose="02020603050405020304" pitchFamily="18" charset="0"/>
                <a:cs typeface="Times New Roman" panose="02020603050405020304" pitchFamily="18" charset="0"/>
              </a:rPr>
              <a:t> </a:t>
            </a:r>
            <a:r>
              <a:rPr lang="vi-VN" sz="2400" b="1" dirty="0"/>
              <a:t>Phần mềm &amp; nền tảng</a:t>
            </a:r>
          </a:p>
          <a:p>
            <a:pPr>
              <a:buFont typeface="Arial" panose="020B0604020202020204" pitchFamily="34" charset="0"/>
              <a:buChar char="•"/>
            </a:pPr>
            <a:r>
              <a:rPr lang="vi-VN" sz="2400" b="1" dirty="0"/>
              <a:t>Ứng dụng quản lý </a:t>
            </a:r>
            <a:r>
              <a:rPr lang="vi-VN" sz="2400" b="1" dirty="0" err="1"/>
              <a:t>Lab</a:t>
            </a:r>
            <a:r>
              <a:rPr lang="vi-VN" sz="2400" dirty="0"/>
              <a:t> Giao diện để mượn, trả, kiểm tra thiết bị.</a:t>
            </a:r>
          </a:p>
          <a:p>
            <a:pPr>
              <a:buFont typeface="Arial" panose="020B0604020202020204" pitchFamily="34" charset="0"/>
              <a:buChar char="•"/>
            </a:pPr>
            <a:r>
              <a:rPr lang="vi-VN" sz="2400" b="1" dirty="0"/>
              <a:t>CSDL (</a:t>
            </a:r>
            <a:r>
              <a:rPr lang="vi-VN" sz="2400" b="1" dirty="0" err="1"/>
              <a:t>Database</a:t>
            </a:r>
            <a:r>
              <a:rPr lang="vi-VN" sz="2400" b="1" dirty="0"/>
              <a:t>)</a:t>
            </a:r>
            <a:r>
              <a:rPr lang="vi-VN" sz="2400" dirty="0"/>
              <a:t>: SQL Server / </a:t>
            </a:r>
            <a:r>
              <a:rPr lang="vi-VN" sz="2400" dirty="0" err="1"/>
              <a:t>MySQL</a:t>
            </a:r>
            <a:r>
              <a:rPr lang="vi-VN" sz="2400" dirty="0"/>
              <a:t> / </a:t>
            </a:r>
            <a:r>
              <a:rPr lang="vi-VN" sz="2400" dirty="0" err="1"/>
              <a:t>MongoDB</a:t>
            </a:r>
            <a:r>
              <a:rPr lang="vi-VN" sz="2400" dirty="0"/>
              <a:t> để lưu trữ thông tin thiết bị, người dùng, </a:t>
            </a:r>
          </a:p>
        </p:txBody>
      </p:sp>
      <p:pic>
        <p:nvPicPr>
          <p:cNvPr id="6146" name="Picture 2" descr="Xu Hướng Ứng Dụng Công Nghệ RFID Trong Lĩnh Vực Logistics">
            <a:extLst>
              <a:ext uri="{FF2B5EF4-FFF2-40B4-BE49-F238E27FC236}">
                <a16:creationId xmlns:a16="http://schemas.microsoft.com/office/drawing/2014/main" id="{489F4656-CA1E-E280-7D3B-6A0606E38B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91773" y="2170661"/>
            <a:ext cx="4896255" cy="391097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RFID Là Gì? Cấu Tạo Hệ Thống Và Nguyên Lý Hoạt Động RFID - IT Nam Việt">
            <a:extLst>
              <a:ext uri="{FF2B5EF4-FFF2-40B4-BE49-F238E27FC236}">
                <a16:creationId xmlns:a16="http://schemas.microsoft.com/office/drawing/2014/main" id="{197574F0-908B-7C7E-87FB-0E97F3FD5BA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53801" y="6308776"/>
            <a:ext cx="6172200" cy="2834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876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5322</TotalTime>
  <Words>1310</Words>
  <Application>Microsoft Office PowerPoint</Application>
  <PresentationFormat>Tùy chỉnh</PresentationFormat>
  <Paragraphs>155</Paragraphs>
  <Slides>14</Slides>
  <Notes>11</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14</vt:i4>
      </vt:variant>
    </vt:vector>
  </HeadingPairs>
  <TitlesOfParts>
    <vt:vector size="19" baseType="lpstr">
      <vt:lpstr>Arial Unicode Bold</vt:lpstr>
      <vt:lpstr>Arial</vt:lpstr>
      <vt:lpstr>Times New Roman</vt:lpstr>
      <vt:lpstr>Calibri</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Tập huấn nhập học 2024</dc:title>
  <dc:creator>Admin</dc:creator>
  <cp:lastModifiedBy>150610165 Hoàng Quốc Hạnh</cp:lastModifiedBy>
  <cp:revision>101</cp:revision>
  <dcterms:created xsi:type="dcterms:W3CDTF">2006-08-16T00:00:00Z</dcterms:created>
  <dcterms:modified xsi:type="dcterms:W3CDTF">2025-05-07T07:08:57Z</dcterms:modified>
  <dc:identifier>DAGG9A1kugA</dc:identifier>
</cp:coreProperties>
</file>