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7" r:id="rId11"/>
    <p:sldId id="298" r:id="rId12"/>
    <p:sldId id="302" r:id="rId13"/>
    <p:sldId id="303" r:id="rId14"/>
    <p:sldId id="304" r:id="rId15"/>
    <p:sldId id="305" r:id="rId16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668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B28170F3-AA36-4B1B-8FEE-526D6D64C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256547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256547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863" tIns="45126" rIns="91863" bIns="45126" anchor="b"/>
          <a:lstStyle/>
          <a:p>
            <a:pPr algn="r"/>
            <a:r>
              <a:rPr lang="en-US" sz="1200" dirty="0">
                <a:latin typeface="Times New Roman" charset="0"/>
              </a:rPr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698500"/>
            <a:ext cx="4600575" cy="3451225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256547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256547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863" tIns="45126" rIns="91863" bIns="45126" anchor="b"/>
          <a:lstStyle/>
          <a:p>
            <a:pPr algn="r"/>
            <a:r>
              <a:rPr lang="en-US" sz="1200" dirty="0">
                <a:latin typeface="Times New Roman" charset="0"/>
              </a:rPr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698500"/>
            <a:ext cx="4600575" cy="3451225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256547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256547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863" tIns="45126" rIns="91863" bIns="45126" anchor="b"/>
          <a:lstStyle/>
          <a:p>
            <a:pPr algn="r"/>
            <a:r>
              <a:rPr lang="en-US" sz="1200" dirty="0">
                <a:latin typeface="Times New Roman" charset="0"/>
              </a:rPr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698500"/>
            <a:ext cx="4600575" cy="3451225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256547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256547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863" tIns="45126" rIns="91863" bIns="45126" anchor="b"/>
          <a:lstStyle/>
          <a:p>
            <a:pPr algn="r"/>
            <a:r>
              <a:rPr lang="en-US" sz="1200" dirty="0">
                <a:latin typeface="Times New Roman" charset="0"/>
              </a:rPr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698500"/>
            <a:ext cx="4600575" cy="3451225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256547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256547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863" tIns="45126" rIns="91863" bIns="45126" anchor="b"/>
          <a:lstStyle/>
          <a:p>
            <a:pPr algn="r"/>
            <a:r>
              <a:rPr lang="en-US" sz="1200" dirty="0">
                <a:latin typeface="Times New Roman" charset="0"/>
              </a:rPr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698500"/>
            <a:ext cx="4600575" cy="3451225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256547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256547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863" tIns="45126" rIns="91863" bIns="45126" anchor="b"/>
          <a:lstStyle/>
          <a:p>
            <a:pPr algn="r"/>
            <a:r>
              <a:rPr lang="en-US" sz="1200" dirty="0">
                <a:latin typeface="Times New Roman" charset="0"/>
              </a:rPr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698500"/>
            <a:ext cx="4600575" cy="3451225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256547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256547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863" tIns="45126" rIns="91863" bIns="45126" anchor="b"/>
          <a:lstStyle/>
          <a:p>
            <a:pPr algn="r"/>
            <a:r>
              <a:rPr lang="en-US" sz="1200" dirty="0">
                <a:latin typeface="Times New Roman" charset="0"/>
              </a:rPr>
              <a:t>8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698500"/>
            <a:ext cx="4600575" cy="3451225"/>
          </a:xfrm>
          <a:ln cap="flat"/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256547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256547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863" tIns="45126" rIns="91863" bIns="45126" anchor="b"/>
          <a:lstStyle/>
          <a:p>
            <a:pPr algn="r"/>
            <a:r>
              <a:rPr lang="en-US" sz="1200" dirty="0">
                <a:latin typeface="Times New Roman" charset="0"/>
              </a:rPr>
              <a:t>11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698500"/>
            <a:ext cx="4600575" cy="3451225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pic>
        <p:nvPicPr>
          <p:cNvPr id="9" name="Picture 12" descr="brutus w_typ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6858000" y="1524000"/>
            <a:ext cx="21336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0967D-37C4-4C31-92F0-B6755DFAB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5DB4E-9ADC-40FB-B05F-15DCFD629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8094-0350-400A-B16E-03287A157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4DFB-D5A3-4D90-A69E-E1609B562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5FD08-C512-4AE2-96D1-B4C6704CA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1DD40-55A3-45BF-8B80-33B3902B9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4427-5AE0-44E7-A370-FAC78F955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8C10B-EAC1-4E01-9B56-32863A2F8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FEFAF-49D4-4227-BE16-158378E7E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EFB70-8254-4060-9370-57E33D617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0DD5-CB3D-4645-B9AB-C8B736A88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71199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367898CF-4241-424D-B22C-001CC68EC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1" descr="brutus w_type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7010400" y="152400"/>
            <a:ext cx="15240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 to Algorithms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3600" dirty="0" smtClean="0"/>
              <a:t>CSE 680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3600" dirty="0" smtClean="0"/>
              <a:t>Prof. Roger Crawfis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Analysis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 dirty="0"/>
              <a:t>A greedy algorithm typically makes (approximately)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sz="2400" dirty="0"/>
              <a:t> choices for a problem of size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endParaRPr lang="en-US" sz="24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(The first or last choice may be forced)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Hence the expected running time is:</a:t>
            </a:r>
            <a:br>
              <a:rPr lang="en-US" sz="2400" dirty="0"/>
            </a:b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O(n * O(choice(n)))</a:t>
            </a:r>
            <a:r>
              <a:rPr lang="en-US" sz="2400" dirty="0"/>
              <a:t>, where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choice(n)</a:t>
            </a:r>
            <a:r>
              <a:rPr lang="en-US" sz="2400" dirty="0"/>
              <a:t> is making a choice among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sz="2400" dirty="0"/>
              <a:t> objects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Counting: Must find largest useable coin from among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k</a:t>
            </a:r>
            <a:r>
              <a:rPr lang="en-US" sz="2000" dirty="0">
                <a:solidFill>
                  <a:srgbClr val="FFFF7D"/>
                </a:solidFill>
                <a:latin typeface="Trebuchet MS" pitchFamily="34" charset="0"/>
              </a:rPr>
              <a:t> </a:t>
            </a:r>
            <a:r>
              <a:rPr lang="en-US" sz="2000" dirty="0"/>
              <a:t>sizes of coin (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k</a:t>
            </a:r>
            <a:r>
              <a:rPr lang="en-US" sz="2000" dirty="0"/>
              <a:t> is a constant), an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O(k)=O(1)</a:t>
            </a:r>
            <a:r>
              <a:rPr lang="en-US" sz="2000" dirty="0"/>
              <a:t> operation;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Therefore, coin counting is (n)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Huffman: Must sort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sz="2000" dirty="0"/>
              <a:t> values before making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sz="2000" dirty="0"/>
              <a:t> choices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Therefore, Huffman is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O(n log n) + O(n) = O(n log n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)</a:t>
            </a:r>
            <a:endParaRPr lang="en-US" dirty="0">
              <a:solidFill>
                <a:schemeClr val="accent2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err="1"/>
              <a:t>Dijkstra’s</a:t>
            </a:r>
            <a:r>
              <a:rPr lang="en-US" dirty="0"/>
              <a:t> algorithm for finding the shortest path in a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Always takes the </a:t>
            </a:r>
            <a:r>
              <a:rPr lang="en-US" i="1" dirty="0"/>
              <a:t>shortest</a:t>
            </a:r>
            <a:r>
              <a:rPr lang="en-US" dirty="0"/>
              <a:t> edge connecting a known node to an unknown node</a:t>
            </a:r>
          </a:p>
          <a:p>
            <a:pPr>
              <a:lnSpc>
                <a:spcPct val="90000"/>
              </a:lnSpc>
            </a:pPr>
            <a:r>
              <a:rPr lang="en-US" b="1" dirty="0" err="1"/>
              <a:t>Kruskal’s</a:t>
            </a:r>
            <a:r>
              <a:rPr lang="en-US" dirty="0"/>
              <a:t> algorithm for finding a minimum-cost spanning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Always tries the </a:t>
            </a:r>
            <a:r>
              <a:rPr lang="en-US" i="1" dirty="0"/>
              <a:t>lowest-cost</a:t>
            </a:r>
            <a:r>
              <a:rPr lang="en-US" dirty="0"/>
              <a:t> remaining edge</a:t>
            </a:r>
          </a:p>
          <a:p>
            <a:pPr>
              <a:lnSpc>
                <a:spcPct val="90000"/>
              </a:lnSpc>
            </a:pPr>
            <a:r>
              <a:rPr lang="en-US" b="1" dirty="0"/>
              <a:t>Prim’s</a:t>
            </a:r>
            <a:r>
              <a:rPr lang="en-US" dirty="0"/>
              <a:t> algorithm for finding a minimum-cost spanning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Always takes the </a:t>
            </a:r>
            <a:r>
              <a:rPr lang="en-US" i="1" dirty="0"/>
              <a:t>lowest-cost</a:t>
            </a:r>
            <a:r>
              <a:rPr lang="en-US" dirty="0"/>
              <a:t> edge between nodes in the spanning tree and nodes not yet in the spanning tree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</a:t>
            </a:r>
            <a:r>
              <a:rPr lang="en-US" dirty="0" smtClean="0"/>
              <a:t>Wires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There are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sz="2000" dirty="0"/>
              <a:t> white dots and</a:t>
            </a:r>
            <a:r>
              <a:rPr lang="en-US" sz="2000" dirty="0">
                <a:solidFill>
                  <a:srgbClr val="FFFF7D"/>
                </a:solidFill>
                <a:latin typeface="Trebuchet MS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sz="2000" dirty="0"/>
              <a:t> black dots, equally spaced, in a line</a:t>
            </a:r>
          </a:p>
          <a:p>
            <a:r>
              <a:rPr lang="en-US" sz="2000" dirty="0"/>
              <a:t>You want to connect each white dot with some one black dot, with a minimum total length of “wire”</a:t>
            </a:r>
          </a:p>
          <a:p>
            <a:r>
              <a:rPr lang="en-US" sz="2000" dirty="0"/>
              <a:t>Example: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4191000"/>
            <a:ext cx="80010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Total wire length above is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1 + 1 + 1 + 5 = 8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Do you see a greedy algorithm for doing this?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Does the algorithm guarantee an optimal solution?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 you prove it?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 you find a counterexample?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676400" y="3736975"/>
            <a:ext cx="5562600" cy="228600"/>
            <a:chOff x="1056" y="2354"/>
            <a:chExt cx="3504" cy="144"/>
          </a:xfrm>
        </p:grpSpPr>
        <p:sp>
          <p:nvSpPr>
            <p:cNvPr id="31749" name="Oval 5"/>
            <p:cNvSpPr>
              <a:spLocks noChangeArrowheads="1"/>
            </p:cNvSpPr>
            <p:nvPr/>
          </p:nvSpPr>
          <p:spPr bwMode="auto">
            <a:xfrm>
              <a:off x="1056" y="2354"/>
              <a:ext cx="144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Oval 7"/>
            <p:cNvSpPr>
              <a:spLocks noChangeArrowheads="1"/>
            </p:cNvSpPr>
            <p:nvPr/>
          </p:nvSpPr>
          <p:spPr bwMode="auto">
            <a:xfrm>
              <a:off x="1536" y="2354"/>
              <a:ext cx="144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2016" y="2354"/>
              <a:ext cx="144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2496" y="2354"/>
              <a:ext cx="144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2976" y="2354"/>
              <a:ext cx="144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3456" y="2354"/>
              <a:ext cx="144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3936" y="2354"/>
              <a:ext cx="144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4416" y="2354"/>
              <a:ext cx="144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790701" y="3732213"/>
            <a:ext cx="5334001" cy="1587"/>
            <a:chOff x="1128" y="2392"/>
            <a:chExt cx="3360" cy="1"/>
          </a:xfrm>
        </p:grpSpPr>
        <p:cxnSp>
          <p:nvCxnSpPr>
            <p:cNvPr id="31759" name="AutoShape 15"/>
            <p:cNvCxnSpPr>
              <a:cxnSpLocks noChangeShapeType="1"/>
              <a:stCxn id="31756" idx="0"/>
              <a:endCxn id="31757" idx="0"/>
            </p:cNvCxnSpPr>
            <p:nvPr/>
          </p:nvCxnSpPr>
          <p:spPr bwMode="auto">
            <a:xfrm rot="5400000" flipV="1">
              <a:off x="4247" y="2153"/>
              <a:ext cx="1" cy="480"/>
            </a:xfrm>
            <a:prstGeom prst="bentConnector3">
              <a:avLst>
                <a:gd name="adj1" fmla="val -1360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31762" name="AutoShape 18"/>
            <p:cNvCxnSpPr>
              <a:cxnSpLocks noChangeShapeType="1"/>
              <a:stCxn id="31751" idx="0"/>
              <a:endCxn id="31752" idx="0"/>
            </p:cNvCxnSpPr>
            <p:nvPr/>
          </p:nvCxnSpPr>
          <p:spPr bwMode="auto">
            <a:xfrm rot="5400000" flipV="1">
              <a:off x="1847" y="2153"/>
              <a:ext cx="1" cy="480"/>
            </a:xfrm>
            <a:prstGeom prst="bentConnector3">
              <a:avLst>
                <a:gd name="adj1" fmla="val -1360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31763" name="AutoShape 19"/>
            <p:cNvCxnSpPr>
              <a:cxnSpLocks noChangeShapeType="1"/>
              <a:stCxn id="31753" idx="0"/>
              <a:endCxn id="31754" idx="0"/>
            </p:cNvCxnSpPr>
            <p:nvPr/>
          </p:nvCxnSpPr>
          <p:spPr bwMode="auto">
            <a:xfrm rot="5400000" flipV="1">
              <a:off x="2807" y="2153"/>
              <a:ext cx="1" cy="480"/>
            </a:xfrm>
            <a:prstGeom prst="bentConnector3">
              <a:avLst>
                <a:gd name="adj1" fmla="val -1360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31764" name="AutoShape 20"/>
            <p:cNvCxnSpPr>
              <a:cxnSpLocks noChangeShapeType="1"/>
              <a:stCxn id="31749" idx="0"/>
              <a:endCxn id="31755" idx="0"/>
            </p:cNvCxnSpPr>
            <p:nvPr/>
          </p:nvCxnSpPr>
          <p:spPr bwMode="auto">
            <a:xfrm rot="5400000" flipV="1">
              <a:off x="2327" y="1193"/>
              <a:ext cx="1" cy="2400"/>
            </a:xfrm>
            <a:prstGeom prst="bentConnector3">
              <a:avLst>
                <a:gd name="adj1" fmla="val -2460000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4" autoUpdateAnimBg="0"/>
      <p:bldP spid="31748" grpId="0" build="p" bldLvl="4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</a:t>
            </a:r>
            <a:r>
              <a:rPr lang="en-US" dirty="0" smtClean="0"/>
              <a:t>Coins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 checkerboard has a certain number of coins on it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robot starts in the upper-left corner, and walks to the bottom left-hand corner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robot can only move in two directions: right and down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robot collects coins as it goes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You want to collect </a:t>
            </a:r>
            <a:r>
              <a:rPr lang="en-US" sz="2000" i="1" dirty="0"/>
              <a:t>all</a:t>
            </a:r>
            <a:r>
              <a:rPr lang="en-US" sz="2000" dirty="0"/>
              <a:t> the coins using the </a:t>
            </a:r>
            <a:r>
              <a:rPr lang="en-US" sz="2000" i="1" dirty="0"/>
              <a:t>minimum</a:t>
            </a:r>
            <a:r>
              <a:rPr lang="en-US" sz="2000" dirty="0"/>
              <a:t> number of robots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Example:</a:t>
            </a:r>
          </a:p>
        </p:txBody>
      </p:sp>
      <p:sp>
        <p:nvSpPr>
          <p:cNvPr id="33871" name="Rectangle 7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00400" y="3657600"/>
            <a:ext cx="5410200" cy="2362200"/>
          </a:xfrm>
        </p:spPr>
        <p:txBody>
          <a:bodyPr/>
          <a:lstStyle/>
          <a:p>
            <a:r>
              <a:rPr lang="en-US" sz="2000" dirty="0"/>
              <a:t>Do you see a greedy algorithm for doing this?</a:t>
            </a:r>
          </a:p>
          <a:p>
            <a:r>
              <a:rPr lang="en-US" sz="2000" dirty="0"/>
              <a:t>Does the algorithm guarantee an optimal solution?</a:t>
            </a:r>
          </a:p>
          <a:p>
            <a:pPr lvl="1"/>
            <a:r>
              <a:rPr lang="en-US" sz="1800" dirty="0"/>
              <a:t>Can you prove it?</a:t>
            </a:r>
          </a:p>
          <a:p>
            <a:pPr lvl="1"/>
            <a:r>
              <a:rPr lang="en-US" sz="1800" dirty="0"/>
              <a:t>Can you find a counterexample?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219200" y="4114800"/>
            <a:ext cx="1828800" cy="1828800"/>
            <a:chOff x="672" y="2880"/>
            <a:chExt cx="1152" cy="1152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672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672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672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672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672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672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672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672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816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816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816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816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816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816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816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816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960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960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960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960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Rectangle 24"/>
            <p:cNvSpPr>
              <a:spLocks noChangeArrowheads="1"/>
            </p:cNvSpPr>
            <p:nvPr/>
          </p:nvSpPr>
          <p:spPr bwMode="auto">
            <a:xfrm>
              <a:off x="960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Rectangle 25"/>
            <p:cNvSpPr>
              <a:spLocks noChangeArrowheads="1"/>
            </p:cNvSpPr>
            <p:nvPr/>
          </p:nvSpPr>
          <p:spPr bwMode="auto">
            <a:xfrm>
              <a:off x="960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Rectangle 26"/>
            <p:cNvSpPr>
              <a:spLocks noChangeArrowheads="1"/>
            </p:cNvSpPr>
            <p:nvPr/>
          </p:nvSpPr>
          <p:spPr bwMode="auto">
            <a:xfrm>
              <a:off x="960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Rectangle 27"/>
            <p:cNvSpPr>
              <a:spLocks noChangeArrowheads="1"/>
            </p:cNvSpPr>
            <p:nvPr/>
          </p:nvSpPr>
          <p:spPr bwMode="auto">
            <a:xfrm>
              <a:off x="960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Rectangle 28"/>
            <p:cNvSpPr>
              <a:spLocks noChangeArrowheads="1"/>
            </p:cNvSpPr>
            <p:nvPr/>
          </p:nvSpPr>
          <p:spPr bwMode="auto">
            <a:xfrm>
              <a:off x="1104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1104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1104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Rectangle 31"/>
            <p:cNvSpPr>
              <a:spLocks noChangeArrowheads="1"/>
            </p:cNvSpPr>
            <p:nvPr/>
          </p:nvSpPr>
          <p:spPr bwMode="auto">
            <a:xfrm>
              <a:off x="1104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1104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1104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1104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1104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1248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1248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>
              <a:off x="1248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Rectangle 39"/>
            <p:cNvSpPr>
              <a:spLocks noChangeArrowheads="1"/>
            </p:cNvSpPr>
            <p:nvPr/>
          </p:nvSpPr>
          <p:spPr bwMode="auto">
            <a:xfrm>
              <a:off x="1248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1248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1248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1248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1248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1392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1392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Rectangle 46"/>
            <p:cNvSpPr>
              <a:spLocks noChangeArrowheads="1"/>
            </p:cNvSpPr>
            <p:nvPr/>
          </p:nvSpPr>
          <p:spPr bwMode="auto">
            <a:xfrm>
              <a:off x="1392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Rectangle 47"/>
            <p:cNvSpPr>
              <a:spLocks noChangeArrowheads="1"/>
            </p:cNvSpPr>
            <p:nvPr/>
          </p:nvSpPr>
          <p:spPr bwMode="auto">
            <a:xfrm>
              <a:off x="1392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Rectangle 48"/>
            <p:cNvSpPr>
              <a:spLocks noChangeArrowheads="1"/>
            </p:cNvSpPr>
            <p:nvPr/>
          </p:nvSpPr>
          <p:spPr bwMode="auto">
            <a:xfrm>
              <a:off x="1392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Rectangle 49"/>
            <p:cNvSpPr>
              <a:spLocks noChangeArrowheads="1"/>
            </p:cNvSpPr>
            <p:nvPr/>
          </p:nvSpPr>
          <p:spPr bwMode="auto">
            <a:xfrm>
              <a:off x="1392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Rectangle 50"/>
            <p:cNvSpPr>
              <a:spLocks noChangeArrowheads="1"/>
            </p:cNvSpPr>
            <p:nvPr/>
          </p:nvSpPr>
          <p:spPr bwMode="auto">
            <a:xfrm>
              <a:off x="1392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3" name="Rectangle 51"/>
            <p:cNvSpPr>
              <a:spLocks noChangeArrowheads="1"/>
            </p:cNvSpPr>
            <p:nvPr/>
          </p:nvSpPr>
          <p:spPr bwMode="auto">
            <a:xfrm>
              <a:off x="1392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Rectangle 52"/>
            <p:cNvSpPr>
              <a:spLocks noChangeArrowheads="1"/>
            </p:cNvSpPr>
            <p:nvPr/>
          </p:nvSpPr>
          <p:spPr bwMode="auto">
            <a:xfrm>
              <a:off x="1536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5" name="Rectangle 53"/>
            <p:cNvSpPr>
              <a:spLocks noChangeArrowheads="1"/>
            </p:cNvSpPr>
            <p:nvPr/>
          </p:nvSpPr>
          <p:spPr bwMode="auto">
            <a:xfrm>
              <a:off x="1536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1536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Rectangle 55"/>
            <p:cNvSpPr>
              <a:spLocks noChangeArrowheads="1"/>
            </p:cNvSpPr>
            <p:nvPr/>
          </p:nvSpPr>
          <p:spPr bwMode="auto">
            <a:xfrm>
              <a:off x="1536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8" name="Rectangle 56"/>
            <p:cNvSpPr>
              <a:spLocks noChangeArrowheads="1"/>
            </p:cNvSpPr>
            <p:nvPr/>
          </p:nvSpPr>
          <p:spPr bwMode="auto">
            <a:xfrm>
              <a:off x="1536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Rectangle 57"/>
            <p:cNvSpPr>
              <a:spLocks noChangeArrowheads="1"/>
            </p:cNvSpPr>
            <p:nvPr/>
          </p:nvSpPr>
          <p:spPr bwMode="auto">
            <a:xfrm>
              <a:off x="1536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Rectangle 58"/>
            <p:cNvSpPr>
              <a:spLocks noChangeArrowheads="1"/>
            </p:cNvSpPr>
            <p:nvPr/>
          </p:nvSpPr>
          <p:spPr bwMode="auto">
            <a:xfrm>
              <a:off x="1536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1" name="Rectangle 59"/>
            <p:cNvSpPr>
              <a:spLocks noChangeArrowheads="1"/>
            </p:cNvSpPr>
            <p:nvPr/>
          </p:nvSpPr>
          <p:spPr bwMode="auto">
            <a:xfrm>
              <a:off x="1536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Rectangle 60"/>
            <p:cNvSpPr>
              <a:spLocks noChangeArrowheads="1"/>
            </p:cNvSpPr>
            <p:nvPr/>
          </p:nvSpPr>
          <p:spPr bwMode="auto">
            <a:xfrm>
              <a:off x="1680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3" name="Rectangle 61"/>
            <p:cNvSpPr>
              <a:spLocks noChangeArrowheads="1"/>
            </p:cNvSpPr>
            <p:nvPr/>
          </p:nvSpPr>
          <p:spPr bwMode="auto">
            <a:xfrm>
              <a:off x="1680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Rectangle 62"/>
            <p:cNvSpPr>
              <a:spLocks noChangeArrowheads="1"/>
            </p:cNvSpPr>
            <p:nvPr/>
          </p:nvSpPr>
          <p:spPr bwMode="auto">
            <a:xfrm>
              <a:off x="1680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Rectangle 63"/>
            <p:cNvSpPr>
              <a:spLocks noChangeArrowheads="1"/>
            </p:cNvSpPr>
            <p:nvPr/>
          </p:nvSpPr>
          <p:spPr bwMode="auto">
            <a:xfrm>
              <a:off x="1680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Rectangle 64"/>
            <p:cNvSpPr>
              <a:spLocks noChangeArrowheads="1"/>
            </p:cNvSpPr>
            <p:nvPr/>
          </p:nvSpPr>
          <p:spPr bwMode="auto">
            <a:xfrm>
              <a:off x="1680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Rectangle 65"/>
            <p:cNvSpPr>
              <a:spLocks noChangeArrowheads="1"/>
            </p:cNvSpPr>
            <p:nvPr/>
          </p:nvSpPr>
          <p:spPr bwMode="auto">
            <a:xfrm>
              <a:off x="1680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Rectangle 66"/>
            <p:cNvSpPr>
              <a:spLocks noChangeArrowheads="1"/>
            </p:cNvSpPr>
            <p:nvPr/>
          </p:nvSpPr>
          <p:spPr bwMode="auto">
            <a:xfrm>
              <a:off x="1680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Rectangle 67"/>
            <p:cNvSpPr>
              <a:spLocks noChangeArrowheads="1"/>
            </p:cNvSpPr>
            <p:nvPr/>
          </p:nvSpPr>
          <p:spPr bwMode="auto">
            <a:xfrm>
              <a:off x="1680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Oval 68"/>
            <p:cNvSpPr>
              <a:spLocks noChangeArrowheads="1"/>
            </p:cNvSpPr>
            <p:nvPr/>
          </p:nvSpPr>
          <p:spPr bwMode="auto">
            <a:xfrm>
              <a:off x="1413" y="3045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1" name="Oval 69"/>
            <p:cNvSpPr>
              <a:spLocks noChangeArrowheads="1"/>
            </p:cNvSpPr>
            <p:nvPr/>
          </p:nvSpPr>
          <p:spPr bwMode="auto">
            <a:xfrm>
              <a:off x="1694" y="3195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2" name="Oval 70"/>
            <p:cNvSpPr>
              <a:spLocks noChangeArrowheads="1"/>
            </p:cNvSpPr>
            <p:nvPr/>
          </p:nvSpPr>
          <p:spPr bwMode="auto">
            <a:xfrm>
              <a:off x="974" y="318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3" name="Oval 71"/>
            <p:cNvSpPr>
              <a:spLocks noChangeArrowheads="1"/>
            </p:cNvSpPr>
            <p:nvPr/>
          </p:nvSpPr>
          <p:spPr bwMode="auto">
            <a:xfrm>
              <a:off x="1126" y="3334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4" name="Oval 72"/>
            <p:cNvSpPr>
              <a:spLocks noChangeArrowheads="1"/>
            </p:cNvSpPr>
            <p:nvPr/>
          </p:nvSpPr>
          <p:spPr bwMode="auto">
            <a:xfrm>
              <a:off x="981" y="347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5" name="Oval 73"/>
            <p:cNvSpPr>
              <a:spLocks noChangeArrowheads="1"/>
            </p:cNvSpPr>
            <p:nvPr/>
          </p:nvSpPr>
          <p:spPr bwMode="auto">
            <a:xfrm>
              <a:off x="1426" y="3344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6" name="Oval 74"/>
            <p:cNvSpPr>
              <a:spLocks noChangeArrowheads="1"/>
            </p:cNvSpPr>
            <p:nvPr/>
          </p:nvSpPr>
          <p:spPr bwMode="auto">
            <a:xfrm>
              <a:off x="1424" y="3482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7" name="Oval 75"/>
            <p:cNvSpPr>
              <a:spLocks noChangeArrowheads="1"/>
            </p:cNvSpPr>
            <p:nvPr/>
          </p:nvSpPr>
          <p:spPr bwMode="auto">
            <a:xfrm>
              <a:off x="1707" y="3627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8" name="Oval 76"/>
            <p:cNvSpPr>
              <a:spLocks noChangeArrowheads="1"/>
            </p:cNvSpPr>
            <p:nvPr/>
          </p:nvSpPr>
          <p:spPr bwMode="auto">
            <a:xfrm>
              <a:off x="1413" y="390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9" name="Oval 77"/>
            <p:cNvSpPr>
              <a:spLocks noChangeArrowheads="1"/>
            </p:cNvSpPr>
            <p:nvPr/>
          </p:nvSpPr>
          <p:spPr bwMode="auto">
            <a:xfrm>
              <a:off x="1558" y="390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2" name="Line 80"/>
            <p:cNvSpPr>
              <a:spLocks noChangeShapeType="1"/>
            </p:cNvSpPr>
            <p:nvPr/>
          </p:nvSpPr>
          <p:spPr bwMode="auto">
            <a:xfrm>
              <a:off x="720" y="2982"/>
              <a:ext cx="0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3" name="Line 81"/>
            <p:cNvSpPr>
              <a:spLocks noChangeShapeType="1"/>
            </p:cNvSpPr>
            <p:nvPr/>
          </p:nvSpPr>
          <p:spPr bwMode="auto">
            <a:xfrm flipH="1">
              <a:off x="720" y="298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4" name="Line 82"/>
            <p:cNvSpPr>
              <a:spLocks noChangeShapeType="1"/>
            </p:cNvSpPr>
            <p:nvPr/>
          </p:nvSpPr>
          <p:spPr bwMode="auto">
            <a:xfrm>
              <a:off x="768" y="2982"/>
              <a:ext cx="0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5" name="Line 83"/>
            <p:cNvSpPr>
              <a:spLocks noChangeShapeType="1"/>
            </p:cNvSpPr>
            <p:nvPr/>
          </p:nvSpPr>
          <p:spPr bwMode="auto">
            <a:xfrm>
              <a:off x="720" y="2955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 flipV="1">
              <a:off x="744" y="2928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7" name="Oval 85"/>
            <p:cNvSpPr>
              <a:spLocks noChangeArrowheads="1"/>
            </p:cNvSpPr>
            <p:nvPr/>
          </p:nvSpPr>
          <p:spPr bwMode="auto">
            <a:xfrm>
              <a:off x="720" y="2913"/>
              <a:ext cx="48" cy="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4" autoUpdateAnimBg="0"/>
      <p:bldP spid="33871" grpId="0" build="p" bldLvl="4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0-1 Knapsack</a:t>
            </a:r>
            <a:endParaRPr lang="en-US" dirty="0"/>
          </a:p>
        </p:txBody>
      </p:sp>
      <p:pic>
        <p:nvPicPr>
          <p:cNvPr id="6" name="Picture 3" descr="fig16-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71662"/>
            <a:ext cx="7620000" cy="3876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Brute Force</a:t>
            </a:r>
          </a:p>
          <a:p>
            <a:pPr lvl="1"/>
            <a:r>
              <a:rPr lang="en-US" dirty="0" smtClean="0"/>
              <a:t>Selection Sort</a:t>
            </a:r>
          </a:p>
          <a:p>
            <a:r>
              <a:rPr lang="en-US" dirty="0" smtClean="0"/>
              <a:t>Divide-and-Conquer</a:t>
            </a:r>
          </a:p>
          <a:p>
            <a:pPr lvl="1"/>
            <a:r>
              <a:rPr lang="en-US" dirty="0" err="1" smtClean="0"/>
              <a:t>Quicksort</a:t>
            </a:r>
            <a:endParaRPr lang="en-US" dirty="0" smtClean="0"/>
          </a:p>
          <a:p>
            <a:r>
              <a:rPr lang="en-US" dirty="0" smtClean="0"/>
              <a:t>Decrease-and-Conquer</a:t>
            </a:r>
          </a:p>
          <a:p>
            <a:pPr lvl="1"/>
            <a:r>
              <a:rPr lang="en-US" dirty="0" smtClean="0"/>
              <a:t>Insertion Sort</a:t>
            </a:r>
          </a:p>
          <a:p>
            <a:r>
              <a:rPr lang="en-US" dirty="0" smtClean="0"/>
              <a:t>Transform-and-Conquer</a:t>
            </a:r>
          </a:p>
          <a:p>
            <a:pPr lvl="1"/>
            <a:r>
              <a:rPr lang="en-US" dirty="0" err="1" smtClean="0"/>
              <a:t>Heapsort</a:t>
            </a:r>
            <a:endParaRPr lang="en-US" dirty="0" smtClean="0"/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Greedy Algorithms</a:t>
            </a:r>
          </a:p>
          <a:p>
            <a:r>
              <a:rPr lang="en-US" dirty="0" smtClean="0"/>
              <a:t>Iterative Improvement</a:t>
            </a:r>
          </a:p>
          <a:p>
            <a:pPr lvl="1"/>
            <a:r>
              <a:rPr lang="en-US" dirty="0" smtClean="0"/>
              <a:t>Simplex Method, Maximum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1676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From </a:t>
            </a:r>
            <a:r>
              <a:rPr lang="en-US" i="1" u="sng" dirty="0" smtClean="0"/>
              <a:t>The Design &amp; Analysis of Algorithms</a:t>
            </a:r>
            <a:r>
              <a:rPr lang="en-US" i="1" dirty="0" smtClean="0"/>
              <a:t>, </a:t>
            </a:r>
            <a:r>
              <a:rPr lang="en-US" i="1" dirty="0" err="1" smtClean="0"/>
              <a:t>Levitin</a:t>
            </a:r>
            <a:endParaRPr 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Optimization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dirty="0" smtClean="0"/>
              <a:t>For most optimization problems you </a:t>
            </a:r>
            <a:r>
              <a:rPr lang="en-US" dirty="0"/>
              <a:t>want to find, not just </a:t>
            </a:r>
            <a:r>
              <a:rPr lang="en-US" b="1" i="1" dirty="0"/>
              <a:t>a</a:t>
            </a:r>
            <a:r>
              <a:rPr lang="en-US" dirty="0"/>
              <a:t> solution, but the </a:t>
            </a:r>
            <a:r>
              <a:rPr lang="en-US" b="1" i="1" dirty="0"/>
              <a:t>best</a:t>
            </a:r>
            <a:r>
              <a:rPr lang="en-US" dirty="0"/>
              <a:t> </a:t>
            </a:r>
            <a:r>
              <a:rPr lang="en-US" dirty="0" smtClean="0"/>
              <a:t>solution.</a:t>
            </a:r>
            <a:endParaRPr lang="en-US" dirty="0"/>
          </a:p>
          <a:p>
            <a:r>
              <a:rPr lang="en-US" dirty="0"/>
              <a:t>A </a:t>
            </a:r>
            <a:r>
              <a:rPr lang="en-US" b="1" i="1" dirty="0" smtClean="0">
                <a:solidFill>
                  <a:schemeClr val="accent6"/>
                </a:solidFill>
              </a:rPr>
              <a:t>greedy algorithm </a:t>
            </a:r>
            <a:r>
              <a:rPr lang="en-US" dirty="0"/>
              <a:t>sometimes works well for optimization </a:t>
            </a:r>
            <a:r>
              <a:rPr lang="en-US" dirty="0" smtClean="0"/>
              <a:t>problems. It works </a:t>
            </a:r>
            <a:r>
              <a:rPr lang="en-US" dirty="0"/>
              <a:t>in phases. At each phase:</a:t>
            </a:r>
          </a:p>
          <a:p>
            <a:pPr lvl="1"/>
            <a:r>
              <a:rPr lang="en-US" dirty="0"/>
              <a:t>You take the best you can get right now, without regard for future </a:t>
            </a:r>
            <a:r>
              <a:rPr lang="en-US" dirty="0" smtClean="0"/>
              <a:t>consequences.</a:t>
            </a:r>
            <a:endParaRPr lang="en-US" dirty="0"/>
          </a:p>
          <a:p>
            <a:pPr lvl="1"/>
            <a:r>
              <a:rPr lang="en-US" dirty="0"/>
              <a:t>You hope that by choosing a </a:t>
            </a:r>
            <a:r>
              <a:rPr lang="en-US" i="1" dirty="0"/>
              <a:t>local</a:t>
            </a:r>
            <a:r>
              <a:rPr lang="en-US" dirty="0"/>
              <a:t> optimum at each step, you will end up at a </a:t>
            </a:r>
            <a:r>
              <a:rPr lang="en-US" i="1" dirty="0"/>
              <a:t>global</a:t>
            </a:r>
            <a:r>
              <a:rPr lang="en-US" dirty="0"/>
              <a:t> </a:t>
            </a:r>
            <a:r>
              <a:rPr lang="en-US" dirty="0" smtClean="0"/>
              <a:t>optimum.</a:t>
            </a:r>
            <a:endParaRPr 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Example: Counting </a:t>
            </a:r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Suppose you want to count out a certain amount of money, using the fewest possible bills and coins</a:t>
            </a:r>
          </a:p>
          <a:p>
            <a:pPr>
              <a:lnSpc>
                <a:spcPct val="90000"/>
              </a:lnSpc>
            </a:pPr>
            <a:r>
              <a:rPr lang="en-US" dirty="0"/>
              <a:t>A greedy algorithm </a:t>
            </a:r>
            <a:r>
              <a:rPr lang="en-US" dirty="0" smtClean="0"/>
              <a:t>to do </a:t>
            </a:r>
            <a:r>
              <a:rPr lang="en-US" dirty="0"/>
              <a:t>this would be: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At each step, take the largest possible bill or coin that does not overshoot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To make $6.39, you can choose: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$5 bill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$1 bill, to make $6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25¢ coin, to make $6.25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10¢ coin, to make $6.35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four 1¢ coins, to make $6.39</a:t>
            </a:r>
          </a:p>
          <a:p>
            <a:pPr>
              <a:lnSpc>
                <a:spcPct val="90000"/>
              </a:lnSpc>
            </a:pPr>
            <a:r>
              <a:rPr lang="en-US" dirty="0"/>
              <a:t>For US money, the greedy algorithm always gives the optimum solution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 smtClean="0"/>
              <a:t>Greedy Algorithm Failure </a:t>
            </a:r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some (fictional) monetary system, “</a:t>
            </a:r>
            <a:r>
              <a:rPr lang="en-US" dirty="0" err="1"/>
              <a:t>krons</a:t>
            </a:r>
            <a:r>
              <a:rPr lang="en-US" dirty="0"/>
              <a:t>” come in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1</a:t>
            </a:r>
            <a:r>
              <a:rPr lang="en-US" dirty="0"/>
              <a:t> </a:t>
            </a:r>
            <a:r>
              <a:rPr lang="en-US" dirty="0" err="1"/>
              <a:t>kron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7</a:t>
            </a:r>
            <a:r>
              <a:rPr lang="en-US" dirty="0"/>
              <a:t> </a:t>
            </a:r>
            <a:r>
              <a:rPr lang="en-US" dirty="0" err="1"/>
              <a:t>kron</a:t>
            </a:r>
            <a:r>
              <a:rPr lang="en-US" dirty="0"/>
              <a:t>, and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10</a:t>
            </a:r>
            <a:r>
              <a:rPr lang="en-US" dirty="0"/>
              <a:t> </a:t>
            </a:r>
            <a:r>
              <a:rPr lang="en-US" dirty="0" err="1"/>
              <a:t>kron</a:t>
            </a:r>
            <a:r>
              <a:rPr lang="en-US" dirty="0"/>
              <a:t> coins</a:t>
            </a:r>
          </a:p>
          <a:p>
            <a:pPr>
              <a:lnSpc>
                <a:spcPct val="90000"/>
              </a:lnSpc>
            </a:pPr>
            <a:r>
              <a:rPr lang="en-US" dirty="0"/>
              <a:t>Using a greedy algorithm to count out 15 </a:t>
            </a:r>
            <a:r>
              <a:rPr lang="en-US" dirty="0" err="1"/>
              <a:t>krons</a:t>
            </a:r>
            <a:r>
              <a:rPr lang="en-US" dirty="0"/>
              <a:t>, you would get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10 </a:t>
            </a:r>
            <a:r>
              <a:rPr lang="en-US" dirty="0" err="1"/>
              <a:t>kron</a:t>
            </a:r>
            <a:r>
              <a:rPr lang="en-US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Five 1 </a:t>
            </a:r>
            <a:r>
              <a:rPr lang="en-US" dirty="0" err="1"/>
              <a:t>kron</a:t>
            </a:r>
            <a:r>
              <a:rPr lang="en-US" dirty="0"/>
              <a:t> pieces, for a total of 15 </a:t>
            </a:r>
            <a:r>
              <a:rPr lang="en-US" dirty="0" err="1"/>
              <a:t>krons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This requires six coins</a:t>
            </a:r>
          </a:p>
          <a:p>
            <a:pPr>
              <a:lnSpc>
                <a:spcPct val="90000"/>
              </a:lnSpc>
            </a:pPr>
            <a:r>
              <a:rPr lang="en-US" dirty="0"/>
              <a:t>A better solution would be to use two 7 </a:t>
            </a:r>
            <a:r>
              <a:rPr lang="en-US" dirty="0" err="1"/>
              <a:t>kron</a:t>
            </a:r>
            <a:r>
              <a:rPr lang="en-US" dirty="0"/>
              <a:t> pieces and one 1 </a:t>
            </a:r>
            <a:r>
              <a:rPr lang="en-US" dirty="0" err="1"/>
              <a:t>kron</a:t>
            </a:r>
            <a:r>
              <a:rPr lang="en-US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only requires three coins</a:t>
            </a:r>
          </a:p>
          <a:p>
            <a:pPr>
              <a:lnSpc>
                <a:spcPct val="90000"/>
              </a:lnSpc>
            </a:pPr>
            <a:r>
              <a:rPr lang="en-US" dirty="0"/>
              <a:t>The greedy algorithm results in a solution, but not in an optimal solution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A </a:t>
            </a:r>
            <a:r>
              <a:rPr lang="en-US" dirty="0" smtClean="0"/>
              <a:t>Scheduling Problem</a:t>
            </a:r>
            <a:endParaRPr lang="en-US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000" dirty="0"/>
              <a:t>You have to run nine jobs, with running times of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3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5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6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10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11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14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15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18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20</a:t>
            </a:r>
            <a:r>
              <a:rPr lang="en-US" sz="2000" dirty="0"/>
              <a:t> </a:t>
            </a:r>
            <a:r>
              <a:rPr lang="en-US" sz="2000" dirty="0" smtClean="0"/>
              <a:t>minutes.</a:t>
            </a:r>
            <a:endParaRPr lang="en-US" sz="2000" dirty="0"/>
          </a:p>
          <a:p>
            <a:r>
              <a:rPr lang="en-US" sz="2000" dirty="0"/>
              <a:t>You have three processors on which you can run these </a:t>
            </a:r>
            <a:r>
              <a:rPr lang="en-US" sz="2000" dirty="0" smtClean="0"/>
              <a:t>jobs.</a:t>
            </a:r>
            <a:endParaRPr lang="en-US" sz="2000" dirty="0"/>
          </a:p>
          <a:p>
            <a:r>
              <a:rPr lang="en-US" sz="2000" dirty="0"/>
              <a:t>You decide to do the longest-running jobs first, on whatever processor is </a:t>
            </a:r>
            <a:r>
              <a:rPr lang="en-US" sz="2000" dirty="0" smtClean="0"/>
              <a:t>available.</a:t>
            </a:r>
            <a:endParaRPr lang="en-US" sz="2000" dirty="0"/>
          </a:p>
        </p:txBody>
      </p:sp>
      <p:sp>
        <p:nvSpPr>
          <p:cNvPr id="12322" name="Rectangle 3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5105400"/>
            <a:ext cx="8001000" cy="1219200"/>
          </a:xfrm>
          <a:noFill/>
          <a:ln/>
        </p:spPr>
        <p:txBody>
          <a:bodyPr lIns="90488" tIns="44450" rIns="90488" bIns="44450"/>
          <a:lstStyle/>
          <a:p>
            <a:r>
              <a:rPr lang="en-US" sz="2000" dirty="0"/>
              <a:t>Time to completion: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18 + 11 + 6 = 35</a:t>
            </a:r>
            <a:r>
              <a:rPr lang="en-US" sz="2000" dirty="0"/>
              <a:t> minutes</a:t>
            </a:r>
          </a:p>
          <a:p>
            <a:r>
              <a:rPr lang="en-US" sz="2000" dirty="0"/>
              <a:t>This solution isn’t bad, but we might be able to do better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98550" y="3276600"/>
            <a:ext cx="3802063" cy="382588"/>
            <a:chOff x="768" y="2304"/>
            <a:chExt cx="2395" cy="241"/>
          </a:xfrm>
        </p:grpSpPr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394" y="240"/>
                </a:cxn>
                <a:cxn ang="0">
                  <a:pos x="2394" y="0"/>
                </a:cxn>
                <a:cxn ang="0">
                  <a:pos x="0" y="0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20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098550" y="3886200"/>
            <a:ext cx="3468688" cy="382588"/>
            <a:chOff x="768" y="2688"/>
            <a:chExt cx="2185" cy="241"/>
          </a:xfrm>
        </p:grpSpPr>
        <p:sp>
          <p:nvSpPr>
            <p:cNvPr id="12297" name="Freeform 9"/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184" y="240"/>
                </a:cxn>
                <a:cxn ang="0">
                  <a:pos x="2184" y="0"/>
                </a:cxn>
                <a:cxn ang="0">
                  <a:pos x="0" y="0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18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098550" y="4572000"/>
            <a:ext cx="2868613" cy="382588"/>
            <a:chOff x="768" y="3120"/>
            <a:chExt cx="1807" cy="241"/>
          </a:xfrm>
        </p:grpSpPr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806" y="240"/>
                </a:cxn>
                <a:cxn ang="0">
                  <a:pos x="1806" y="0"/>
                </a:cxn>
                <a:cxn ang="0">
                  <a:pos x="0" y="0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15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962400" y="4572000"/>
            <a:ext cx="2735263" cy="382588"/>
            <a:chOff x="2572" y="3120"/>
            <a:chExt cx="1723" cy="241"/>
          </a:xfrm>
        </p:grpSpPr>
        <p:sp>
          <p:nvSpPr>
            <p:cNvPr id="12303" name="Freeform 15"/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722" y="240"/>
                </a:cxn>
                <a:cxn ang="0">
                  <a:pos x="1722" y="0"/>
                </a:cxn>
                <a:cxn ang="0">
                  <a:pos x="0" y="0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14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559300" y="3886200"/>
            <a:ext cx="2135188" cy="382588"/>
            <a:chOff x="2948" y="2688"/>
            <a:chExt cx="1345" cy="241"/>
          </a:xfrm>
        </p:grpSpPr>
        <p:sp>
          <p:nvSpPr>
            <p:cNvPr id="12306" name="Freeform 18"/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344" y="240"/>
                </a:cxn>
                <a:cxn ang="0">
                  <a:pos x="1344" y="0"/>
                </a:cxn>
                <a:cxn ang="0">
                  <a:pos x="0" y="0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11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4908550" y="3276600"/>
            <a:ext cx="1935163" cy="382588"/>
            <a:chOff x="3168" y="2304"/>
            <a:chExt cx="1219" cy="241"/>
          </a:xfrm>
        </p:grpSpPr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218" y="240"/>
                </a:cxn>
                <a:cxn ang="0">
                  <a:pos x="1218" y="0"/>
                </a:cxn>
                <a:cxn ang="0">
                  <a:pos x="0" y="0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10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6680200" y="3886200"/>
            <a:ext cx="1201738" cy="382588"/>
            <a:chOff x="4284" y="2688"/>
            <a:chExt cx="757" cy="241"/>
          </a:xfrm>
        </p:grpSpPr>
        <p:sp>
          <p:nvSpPr>
            <p:cNvPr id="12312" name="Freeform 24"/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756" y="240"/>
                </a:cxn>
                <a:cxn ang="0">
                  <a:pos x="756" y="0"/>
                </a:cxn>
                <a:cxn ang="0">
                  <a:pos x="0" y="0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6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704013" y="4572000"/>
            <a:ext cx="1068387" cy="382588"/>
            <a:chOff x="4299" y="3120"/>
            <a:chExt cx="673" cy="241"/>
          </a:xfrm>
        </p:grpSpPr>
        <p:sp>
          <p:nvSpPr>
            <p:cNvPr id="12315" name="Freeform 27"/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672" y="240"/>
                </a:cxn>
                <a:cxn ang="0">
                  <a:pos x="672" y="0"/>
                </a:cxn>
                <a:cxn ang="0">
                  <a:pos x="0" y="0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5</a:t>
              </a:r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6832600" y="3276600"/>
            <a:ext cx="668338" cy="382588"/>
            <a:chOff x="4380" y="2304"/>
            <a:chExt cx="421" cy="241"/>
          </a:xfrm>
        </p:grpSpPr>
        <p:sp>
          <p:nvSpPr>
            <p:cNvPr id="12318" name="Freeform 30"/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420" y="240"/>
                </a:cxn>
                <a:cxn ang="0">
                  <a:pos x="420" y="0"/>
                </a:cxn>
                <a:cxn ang="0">
                  <a:pos x="0" y="0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Rectangle 31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3</a:t>
              </a:r>
            </a:p>
          </p:txBody>
        </p:sp>
      </p:grp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642938" y="3201988"/>
            <a:ext cx="606425" cy="176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bldLvl="5" autoUpdateAnimBg="0"/>
      <p:bldP spid="12322" grpId="0" build="p" bldLvl="4" autoUpdateAnimBg="0"/>
      <p:bldP spid="1232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Another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000" dirty="0"/>
              <a:t>What would be the result if you ran the </a:t>
            </a:r>
            <a:r>
              <a:rPr lang="en-US" sz="2000" i="1" dirty="0"/>
              <a:t>shortest</a:t>
            </a:r>
            <a:r>
              <a:rPr lang="en-US" sz="2000" dirty="0"/>
              <a:t> job first?</a:t>
            </a:r>
          </a:p>
          <a:p>
            <a:r>
              <a:rPr lang="en-US" sz="2000" dirty="0"/>
              <a:t>Again, the running times are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3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5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6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10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11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14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15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18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20</a:t>
            </a:r>
            <a:r>
              <a:rPr lang="en-US" sz="2000" dirty="0"/>
              <a:t> minutes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4419600"/>
            <a:ext cx="7924800" cy="1828800"/>
          </a:xfrm>
          <a:noFill/>
          <a:ln/>
        </p:spPr>
        <p:txBody>
          <a:bodyPr lIns="90488" tIns="44450" rIns="90488" bIns="44450"/>
          <a:lstStyle/>
          <a:p>
            <a:r>
              <a:rPr lang="en-US" sz="2000" dirty="0"/>
              <a:t>That wasn’t such a good idea; time to completion is now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6 + 14 + 20 = 40</a:t>
            </a:r>
            <a:r>
              <a:rPr lang="en-US" sz="2000" dirty="0"/>
              <a:t> minutes</a:t>
            </a:r>
          </a:p>
          <a:p>
            <a:r>
              <a:rPr lang="en-US" sz="2000" dirty="0"/>
              <a:t>Note, however, that the greedy algorithm itself is fast</a:t>
            </a:r>
          </a:p>
          <a:p>
            <a:pPr lvl="1"/>
            <a:r>
              <a:rPr lang="en-US" sz="1800" dirty="0"/>
              <a:t>All we had to do at each stage was pick the minimum or maximum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953000" y="3886200"/>
            <a:ext cx="3802063" cy="382588"/>
            <a:chOff x="3298" y="2736"/>
            <a:chExt cx="2395" cy="241"/>
          </a:xfrm>
        </p:grpSpPr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394" y="240"/>
                </a:cxn>
                <a:cxn ang="0">
                  <a:pos x="2394" y="0"/>
                </a:cxn>
                <a:cxn ang="0">
                  <a:pos x="0" y="0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20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213225" y="3276600"/>
            <a:ext cx="3468688" cy="382588"/>
            <a:chOff x="2832" y="2352"/>
            <a:chExt cx="2185" cy="241"/>
          </a:xfrm>
        </p:grpSpPr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184" y="240"/>
                </a:cxn>
                <a:cxn ang="0">
                  <a:pos x="2184" y="0"/>
                </a:cxn>
                <a:cxn ang="0">
                  <a:pos x="0" y="0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18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603625" y="2667000"/>
            <a:ext cx="2868613" cy="382588"/>
            <a:chOff x="2448" y="1968"/>
            <a:chExt cx="1807" cy="241"/>
          </a:xfrm>
        </p:grpSpPr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806" y="240"/>
                </a:cxn>
                <a:cxn ang="0">
                  <a:pos x="1806" y="0"/>
                </a:cxn>
                <a:cxn ang="0">
                  <a:pos x="0" y="0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15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208213" y="3886200"/>
            <a:ext cx="2735262" cy="382588"/>
            <a:chOff x="1569" y="2736"/>
            <a:chExt cx="1723" cy="241"/>
          </a:xfrm>
        </p:grpSpPr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722" y="240"/>
                </a:cxn>
                <a:cxn ang="0">
                  <a:pos x="1722" y="0"/>
                </a:cxn>
                <a:cxn ang="0">
                  <a:pos x="0" y="0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14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079625" y="3276600"/>
            <a:ext cx="2135188" cy="382588"/>
            <a:chOff x="1488" y="2352"/>
            <a:chExt cx="1345" cy="241"/>
          </a:xfrm>
        </p:grpSpPr>
        <p:sp>
          <p:nvSpPr>
            <p:cNvPr id="14355" name="Freeform 19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344" y="240"/>
                </a:cxn>
                <a:cxn ang="0">
                  <a:pos x="1344" y="0"/>
                </a:cxn>
                <a:cxn ang="0">
                  <a:pos x="0" y="0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11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676400" y="2667000"/>
            <a:ext cx="1935163" cy="382588"/>
            <a:chOff x="1234" y="1968"/>
            <a:chExt cx="1219" cy="241"/>
          </a:xfrm>
        </p:grpSpPr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218" y="240"/>
                </a:cxn>
                <a:cxn ang="0">
                  <a:pos x="1218" y="0"/>
                </a:cxn>
                <a:cxn ang="0">
                  <a:pos x="0" y="0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10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012825" y="3886200"/>
            <a:ext cx="1201738" cy="382588"/>
            <a:chOff x="816" y="2736"/>
            <a:chExt cx="757" cy="241"/>
          </a:xfrm>
        </p:grpSpPr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756" y="240"/>
                </a:cxn>
                <a:cxn ang="0">
                  <a:pos x="756" y="0"/>
                </a:cxn>
                <a:cxn ang="0">
                  <a:pos x="0" y="0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6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012825" y="3276600"/>
            <a:ext cx="1068388" cy="382588"/>
            <a:chOff x="816" y="2352"/>
            <a:chExt cx="673" cy="241"/>
          </a:xfrm>
        </p:grpSpPr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672" y="240"/>
                </a:cxn>
                <a:cxn ang="0">
                  <a:pos x="672" y="0"/>
                </a:cxn>
                <a:cxn ang="0">
                  <a:pos x="0" y="0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5</a:t>
              </a: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1012825" y="2667000"/>
            <a:ext cx="668338" cy="382588"/>
            <a:chOff x="816" y="1968"/>
            <a:chExt cx="421" cy="241"/>
          </a:xfrm>
        </p:grpSpPr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420" y="240"/>
                </a:cxn>
                <a:cxn ang="0">
                  <a:pos x="420" y="0"/>
                </a:cxn>
                <a:cxn ang="0">
                  <a:pos x="0" y="0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3</a:t>
              </a:r>
            </a:p>
          </p:txBody>
        </p:sp>
      </p:grp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481013" y="2592388"/>
            <a:ext cx="606425" cy="176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5" autoUpdateAnimBg="0"/>
      <p:bldP spid="14342" grpId="0" build="p" bldLvl="4" autoUpdateAnimBg="0"/>
      <p:bldP spid="1437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An </a:t>
            </a:r>
            <a:r>
              <a:rPr lang="en-US" dirty="0" smtClean="0"/>
              <a:t>Optimum Solution</a:t>
            </a:r>
            <a:endParaRPr lang="en-US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400"/>
              <a:t>Better solutions do exist: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9913" y="4016375"/>
            <a:ext cx="8574087" cy="2116138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This solution is clearly optimal (why?)</a:t>
            </a:r>
          </a:p>
          <a:p>
            <a:r>
              <a:rPr lang="en-US" sz="2400"/>
              <a:t>Clearly, there are other optimal solutions (why?)</a:t>
            </a:r>
          </a:p>
          <a:p>
            <a:r>
              <a:rPr lang="en-US" sz="2400"/>
              <a:t>How do we find such a solution?</a:t>
            </a:r>
          </a:p>
          <a:p>
            <a:pPr lvl="1"/>
            <a:r>
              <a:rPr lang="en-US" sz="2000"/>
              <a:t>One way: Try all possible assignments of jobs to processors</a:t>
            </a:r>
          </a:p>
          <a:p>
            <a:pPr lvl="1"/>
            <a:r>
              <a:rPr lang="en-US" sz="2000"/>
              <a:t>Unfortunately, this approach can take exponential time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63588" y="2135188"/>
            <a:ext cx="7132637" cy="1768475"/>
            <a:chOff x="481" y="1345"/>
            <a:chExt cx="4493" cy="1114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6391" name="Freeform 7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2448" y="240"/>
                  </a:cxn>
                  <a:cxn ang="0">
                    <a:pos x="2448" y="0"/>
                  </a:cxn>
                  <a:cxn ang="0">
                    <a:pos x="0" y="0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20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6394" name="Freeform 10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2184" y="240"/>
                  </a:cxn>
                  <a:cxn ang="0">
                    <a:pos x="2184" y="0"/>
                  </a:cxn>
                  <a:cxn ang="0">
                    <a:pos x="0" y="0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18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6397" name="Freeform 13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806" y="240"/>
                  </a:cxn>
                  <a:cxn ang="0">
                    <a:pos x="1806" y="0"/>
                  </a:cxn>
                  <a:cxn ang="0">
                    <a:pos x="0" y="0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15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6400" name="Freeform 16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722" y="240"/>
                  </a:cxn>
                  <a:cxn ang="0">
                    <a:pos x="1722" y="0"/>
                  </a:cxn>
                  <a:cxn ang="0">
                    <a:pos x="0" y="0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14</a:t>
                </a:r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6403" name="Freeform 19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344" y="240"/>
                  </a:cxn>
                  <a:cxn ang="0">
                    <a:pos x="1344" y="0"/>
                  </a:cxn>
                  <a:cxn ang="0">
                    <a:pos x="0" y="0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11</a:t>
                </a:r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6406" name="Freeform 22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218" y="240"/>
                  </a:cxn>
                  <a:cxn ang="0">
                    <a:pos x="1218" y="0"/>
                  </a:cxn>
                  <a:cxn ang="0">
                    <a:pos x="0" y="0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10</a:t>
                </a:r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6409" name="Freeform 25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756" y="240"/>
                  </a:cxn>
                  <a:cxn ang="0">
                    <a:pos x="756" y="0"/>
                  </a:cxn>
                  <a:cxn ang="0">
                    <a:pos x="0" y="0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6</a:t>
                </a:r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6412" name="Freeform 28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672" y="240"/>
                  </a:cxn>
                  <a:cxn ang="0">
                    <a:pos x="672" y="0"/>
                  </a:cxn>
                  <a:cxn ang="0">
                    <a:pos x="0" y="0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5</a:t>
                </a:r>
              </a:p>
            </p:txBody>
          </p:sp>
        </p:grp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6415" name="Freeform 31"/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420" y="240"/>
                  </a:cxn>
                  <a:cxn ang="0">
                    <a:pos x="420" y="0"/>
                  </a:cxn>
                  <a:cxn ang="0">
                    <a:pos x="0" y="0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3</a:t>
                </a:r>
              </a:p>
            </p:txBody>
          </p:sp>
        </p:grpSp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481" y="1345"/>
              <a:ext cx="382" cy="11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P1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P2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P3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 bldLvl="4" autoUpdateAnimBg="0"/>
      <p:bldP spid="16389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Huffman encoding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000" dirty="0"/>
              <a:t>The Huffman encoding algorithm is a greedy </a:t>
            </a:r>
            <a:r>
              <a:rPr lang="en-US" sz="2000" dirty="0" smtClean="0"/>
              <a:t>algorithm</a:t>
            </a:r>
          </a:p>
          <a:p>
            <a:r>
              <a:rPr lang="en-US" sz="2000" dirty="0" smtClean="0"/>
              <a:t>Given the percentage the each character appears in a corpus, determine a variable-bit pattern for each char.</a:t>
            </a:r>
            <a:endParaRPr lang="en-US" sz="2000" dirty="0"/>
          </a:p>
          <a:p>
            <a:r>
              <a:rPr lang="en-US" sz="2000" dirty="0"/>
              <a:t>You always pick the two smallest </a:t>
            </a:r>
            <a:r>
              <a:rPr lang="en-US" sz="2000" dirty="0" smtClean="0"/>
              <a:t>percentages to combine.</a:t>
            </a:r>
            <a:endParaRPr lang="en-US" sz="2000" dirty="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981200" y="5486400"/>
            <a:ext cx="3197225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chemeClr val="accent2"/>
                </a:solidFill>
                <a:latin typeface="Trebuchet MS" pitchFamily="34" charset="0"/>
              </a:rPr>
              <a:t>22%</a:t>
            </a:r>
            <a:r>
              <a:rPr lang="en-US" sz="1800" dirty="0" smtClean="0">
                <a:solidFill>
                  <a:srgbClr val="FFFF7D"/>
                </a:solidFill>
                <a:latin typeface="Trebuchet MS" pitchFamily="34" charset="0"/>
              </a:rPr>
              <a:t>  </a:t>
            </a:r>
            <a:r>
              <a:rPr lang="en-US" sz="1800" dirty="0" smtClean="0">
                <a:solidFill>
                  <a:schemeClr val="accent2"/>
                </a:solidFill>
                <a:latin typeface="Trebuchet MS" pitchFamily="34" charset="0"/>
              </a:rPr>
              <a:t>12%</a:t>
            </a:r>
            <a:r>
              <a:rPr lang="en-US" sz="1800" dirty="0" smtClean="0">
                <a:solidFill>
                  <a:srgbClr val="FFFF7D"/>
                </a:solidFill>
                <a:latin typeface="Trebuchet MS" pitchFamily="34" charset="0"/>
              </a:rPr>
              <a:t>   </a:t>
            </a:r>
            <a:r>
              <a:rPr lang="en-US" sz="1800" dirty="0" smtClean="0">
                <a:solidFill>
                  <a:schemeClr val="accent2"/>
                </a:solidFill>
                <a:latin typeface="Trebuchet MS" pitchFamily="34" charset="0"/>
              </a:rPr>
              <a:t>24%</a:t>
            </a:r>
            <a:r>
              <a:rPr lang="en-US" sz="1800" dirty="0" smtClean="0">
                <a:solidFill>
                  <a:srgbClr val="FFFF7D"/>
                </a:solidFill>
                <a:latin typeface="Trebuchet MS" pitchFamily="34" charset="0"/>
              </a:rPr>
              <a:t>   </a:t>
            </a:r>
            <a:r>
              <a:rPr lang="en-US" sz="1800" dirty="0" smtClean="0">
                <a:solidFill>
                  <a:schemeClr val="accent2"/>
                </a:solidFill>
                <a:latin typeface="Trebuchet MS" pitchFamily="34" charset="0"/>
              </a:rPr>
              <a:t>6%</a:t>
            </a:r>
            <a:r>
              <a:rPr lang="en-US" sz="1800" dirty="0" smtClean="0">
                <a:solidFill>
                  <a:srgbClr val="FFFF7D"/>
                </a:solidFill>
                <a:latin typeface="Trebuchet MS" pitchFamily="34" charset="0"/>
              </a:rPr>
              <a:t>   </a:t>
            </a:r>
            <a:r>
              <a:rPr lang="en-US" sz="1800" dirty="0" smtClean="0">
                <a:solidFill>
                  <a:schemeClr val="accent2"/>
                </a:solidFill>
                <a:latin typeface="Trebuchet MS" pitchFamily="34" charset="0"/>
              </a:rPr>
              <a:t>27%</a:t>
            </a:r>
            <a:r>
              <a:rPr lang="en-US" sz="1800" dirty="0" smtClean="0">
                <a:solidFill>
                  <a:srgbClr val="FFFF7D"/>
                </a:solidFill>
                <a:latin typeface="Trebuchet MS" pitchFamily="34" charset="0"/>
              </a:rPr>
              <a:t>   </a:t>
            </a:r>
            <a:r>
              <a:rPr lang="en-US" sz="1800" dirty="0" smtClean="0">
                <a:solidFill>
                  <a:schemeClr val="accent2"/>
                </a:solidFill>
                <a:latin typeface="Trebuchet MS" pitchFamily="34" charset="0"/>
              </a:rPr>
              <a:t>9%</a:t>
            </a:r>
            <a:r>
              <a:rPr lang="en-US" dirty="0">
                <a:solidFill>
                  <a:srgbClr val="FFFF7D"/>
                </a:solidFill>
                <a:latin typeface="Trebuchet MS" pitchFamily="34" charset="0"/>
              </a:rPr>
              <a:t/>
            </a:r>
            <a:br>
              <a:rPr lang="en-US" dirty="0">
                <a:solidFill>
                  <a:srgbClr val="FFFF7D"/>
                </a:solidFill>
                <a:latin typeface="Trebuchet MS" pitchFamily="34" charset="0"/>
              </a:rPr>
            </a:br>
            <a:r>
              <a:rPr lang="en-US" dirty="0">
                <a:solidFill>
                  <a:srgbClr val="FFFF7D"/>
                </a:solidFill>
                <a:latin typeface="Trebuchet MS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A    B    C   D    E    F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886200" y="4722815"/>
            <a:ext cx="990600" cy="765175"/>
            <a:chOff x="1537" y="2928"/>
            <a:chExt cx="624" cy="482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1680" y="2928"/>
              <a:ext cx="43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>
                  <a:solidFill>
                    <a:schemeClr val="accent2"/>
                  </a:solidFill>
                  <a:latin typeface="Trebuchet MS" pitchFamily="34" charset="0"/>
                </a:rPr>
                <a:t>15%</a:t>
              </a:r>
              <a:endParaRPr lang="en-US" sz="1800" dirty="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V="1">
              <a:off x="1537" y="3169"/>
              <a:ext cx="239" cy="24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1873" y="3169"/>
              <a:ext cx="288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819400" y="4037014"/>
            <a:ext cx="1446212" cy="1447800"/>
            <a:chOff x="865" y="2496"/>
            <a:chExt cx="911" cy="912"/>
          </a:xfrm>
        </p:grpSpPr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344" y="2496"/>
              <a:ext cx="38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>
                  <a:solidFill>
                    <a:schemeClr val="accent2"/>
                  </a:solidFill>
                  <a:latin typeface="Trebuchet MS" pitchFamily="34" charset="0"/>
                </a:rPr>
                <a:t>27%</a:t>
              </a:r>
              <a:endParaRPr lang="en-US" sz="1800" dirty="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flipV="1">
              <a:off x="865" y="2737"/>
              <a:ext cx="575" cy="67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1537" y="2737"/>
              <a:ext cx="239" cy="19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286000" y="4722815"/>
            <a:ext cx="912812" cy="762000"/>
            <a:chOff x="529" y="2928"/>
            <a:chExt cx="575" cy="480"/>
          </a:xfrm>
        </p:grpSpPr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672" y="2928"/>
              <a:ext cx="43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>
                  <a:solidFill>
                    <a:schemeClr val="accent2"/>
                  </a:solidFill>
                  <a:latin typeface="Trebuchet MS" pitchFamily="34" charset="0"/>
                </a:rPr>
                <a:t>46%</a:t>
              </a:r>
              <a:endParaRPr lang="en-US" sz="1800" dirty="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 flipV="1">
              <a:off x="529" y="3169"/>
              <a:ext cx="239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865" y="3169"/>
              <a:ext cx="239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962401" y="3427412"/>
            <a:ext cx="1595438" cy="2133599"/>
            <a:chOff x="1585" y="2112"/>
            <a:chExt cx="1005" cy="1344"/>
          </a:xfrm>
        </p:grpSpPr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2208" y="2112"/>
              <a:ext cx="38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>
                  <a:solidFill>
                    <a:schemeClr val="accent2"/>
                  </a:solidFill>
                  <a:latin typeface="Trebuchet MS" pitchFamily="34" charset="0"/>
                </a:rPr>
                <a:t>54%</a:t>
              </a:r>
              <a:endParaRPr lang="en-US" sz="1800" dirty="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 flipV="1">
              <a:off x="1873" y="2353"/>
              <a:ext cx="527" cy="110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 flipV="1">
              <a:off x="1585" y="2353"/>
              <a:ext cx="719" cy="1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819400" y="2971800"/>
            <a:ext cx="2208212" cy="1674812"/>
            <a:chOff x="865" y="1825"/>
            <a:chExt cx="1391" cy="1055"/>
          </a:xfrm>
        </p:grpSpPr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1393" y="1825"/>
              <a:ext cx="67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>
                  <a:solidFill>
                    <a:schemeClr val="accent2"/>
                  </a:solidFill>
                  <a:latin typeface="Trebuchet MS" pitchFamily="34" charset="0"/>
                </a:rPr>
                <a:t>100%</a:t>
              </a:r>
              <a:endParaRPr lang="en-US" sz="1800" dirty="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 flipV="1">
              <a:off x="865" y="2017"/>
              <a:ext cx="719" cy="8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 flipH="1" flipV="1">
              <a:off x="1681" y="2017"/>
              <a:ext cx="575" cy="1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0" name="Straight Connector 29"/>
          <p:cNvCxnSpPr>
            <a:stCxn id="18439" idx="0"/>
          </p:cNvCxnSpPr>
          <p:nvPr/>
        </p:nvCxnSpPr>
        <p:spPr bwMode="auto">
          <a:xfrm rot="16200000" flipH="1">
            <a:off x="3618706" y="5447507"/>
            <a:ext cx="379412" cy="45719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6200000" flipH="1">
            <a:off x="4685506" y="5445919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rot="16200000" flipH="1">
            <a:off x="2551906" y="5522119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16200000" flipH="1">
            <a:off x="4152106" y="4683919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16200000" flipH="1">
            <a:off x="2094706" y="5522119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3161506" y="5520531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16200000" flipH="1">
            <a:off x="3542506" y="3923506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4152106" y="5445919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16200000" flipH="1">
            <a:off x="2551906" y="4685506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rot="16200000" flipH="1">
            <a:off x="5066506" y="3464720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Encoding</a:t>
            </a:r>
            <a:endParaRPr lang="en-US" dirty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1143000" y="4495800"/>
            <a:ext cx="7391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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bits/char:</a:t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0.22*2 + 0.12*3 +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0.24*2 + 0.06*4 +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0.27*2 + 0.09*4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</a:b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= 2.42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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solution found doing this is an optimal solution.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"/>
              <a:tabLst/>
              <a:defRPr/>
            </a:pPr>
            <a:r>
              <a:rPr lang="en-US" sz="2000" kern="0" dirty="0" smtClean="0">
                <a:latin typeface="+mn-lt"/>
              </a:rPr>
              <a:t>The resulting binary tree is a </a:t>
            </a:r>
            <a:r>
              <a:rPr lang="en-US" sz="2000" b="1" kern="0" dirty="0" smtClean="0">
                <a:latin typeface="+mn-lt"/>
              </a:rPr>
              <a:t>full tree</a:t>
            </a:r>
            <a:r>
              <a:rPr lang="en-US" sz="2000" kern="0" dirty="0" smtClean="0">
                <a:latin typeface="+mn-lt"/>
              </a:rPr>
              <a:t>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7239000" y="2286000"/>
            <a:ext cx="1323975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A=00</a:t>
            </a:r>
            <a:br>
              <a:rPr lang="en-US" sz="2000" dirty="0">
                <a:solidFill>
                  <a:schemeClr val="bg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B=100</a:t>
            </a:r>
            <a:br>
              <a:rPr lang="en-US" sz="2000" dirty="0">
                <a:solidFill>
                  <a:schemeClr val="bg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C=01</a:t>
            </a:r>
            <a:br>
              <a:rPr lang="en-US" sz="2000" dirty="0">
                <a:solidFill>
                  <a:schemeClr val="bg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D=1010</a:t>
            </a:r>
            <a:br>
              <a:rPr lang="en-US" sz="2000" dirty="0">
                <a:solidFill>
                  <a:schemeClr val="bg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E=11</a:t>
            </a:r>
            <a:br>
              <a:rPr lang="en-US" sz="2000" dirty="0">
                <a:solidFill>
                  <a:schemeClr val="bg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F=1011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81000" y="1447800"/>
            <a:ext cx="3576639" cy="3033767"/>
            <a:chOff x="228600" y="1219200"/>
            <a:chExt cx="3576639" cy="303376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8600" y="3886200"/>
              <a:ext cx="319722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chemeClr val="accent2"/>
                  </a:solidFill>
                  <a:latin typeface="Trebuchet MS" pitchFamily="34" charset="0"/>
                </a:rPr>
                <a:t>A    </a:t>
              </a:r>
              <a:r>
                <a:rPr lang="en-US" dirty="0" smtClean="0">
                  <a:solidFill>
                    <a:schemeClr val="accent2"/>
                  </a:solidFill>
                  <a:latin typeface="Trebuchet MS" pitchFamily="34" charset="0"/>
                </a:rPr>
                <a:t>   B      </a:t>
              </a:r>
              <a:r>
                <a:rPr lang="en-US" dirty="0">
                  <a:solidFill>
                    <a:schemeClr val="accent2"/>
                  </a:solidFill>
                  <a:latin typeface="Trebuchet MS" pitchFamily="34" charset="0"/>
                </a:rPr>
                <a:t>C   </a:t>
              </a:r>
              <a:r>
                <a:rPr lang="en-US" dirty="0" smtClean="0">
                  <a:solidFill>
                    <a:schemeClr val="accent2"/>
                  </a:solidFill>
                  <a:latin typeface="Trebuchet MS" pitchFamily="34" charset="0"/>
                </a:rPr>
                <a:t>   D      </a:t>
              </a:r>
              <a:r>
                <a:rPr lang="en-US" dirty="0">
                  <a:solidFill>
                    <a:schemeClr val="accent2"/>
                  </a:solidFill>
                  <a:latin typeface="Trebuchet MS" pitchFamily="34" charset="0"/>
                </a:rPr>
                <a:t>E    </a:t>
              </a:r>
              <a:r>
                <a:rPr lang="en-US" dirty="0" smtClean="0">
                  <a:solidFill>
                    <a:schemeClr val="accent2"/>
                  </a:solidFill>
                  <a:latin typeface="Trebuchet MS" pitchFamily="34" charset="0"/>
                </a:rPr>
                <a:t>   F</a:t>
              </a:r>
              <a:endParaRPr lang="en-US" dirty="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grpSp>
          <p:nvGrpSpPr>
            <p:cNvPr id="2" name="Group 29"/>
            <p:cNvGrpSpPr>
              <a:grpSpLocks/>
            </p:cNvGrpSpPr>
            <p:nvPr/>
          </p:nvGrpSpPr>
          <p:grpSpPr bwMode="auto">
            <a:xfrm>
              <a:off x="2133600" y="3122615"/>
              <a:ext cx="990600" cy="765175"/>
              <a:chOff x="1537" y="2928"/>
              <a:chExt cx="624" cy="482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43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accent2"/>
                    </a:solidFill>
                    <a:latin typeface="Trebuchet MS" pitchFamily="34" charset="0"/>
                  </a:rPr>
                  <a:t>15%</a:t>
                </a:r>
                <a:endParaRPr lang="en-US" sz="1800" dirty="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V="1">
                <a:off x="1537" y="3169"/>
                <a:ext cx="239" cy="24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1873" y="3169"/>
                <a:ext cx="288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1066800" y="2436814"/>
              <a:ext cx="1446212" cy="1447800"/>
              <a:chOff x="865" y="2496"/>
              <a:chExt cx="911" cy="912"/>
            </a:xfrm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3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accent2"/>
                    </a:solidFill>
                    <a:latin typeface="Trebuchet MS" pitchFamily="34" charset="0"/>
                  </a:rPr>
                  <a:t>27%</a:t>
                </a:r>
                <a:endParaRPr lang="en-US" sz="1800" dirty="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V="1">
                <a:off x="865" y="2737"/>
                <a:ext cx="575" cy="67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1537" y="2737"/>
                <a:ext cx="239" cy="19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533400" y="3122615"/>
              <a:ext cx="912812" cy="762000"/>
              <a:chOff x="529" y="2928"/>
              <a:chExt cx="575" cy="480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accent2"/>
                    </a:solidFill>
                    <a:latin typeface="Trebuchet MS" pitchFamily="34" charset="0"/>
                  </a:rPr>
                  <a:t>46%</a:t>
                </a:r>
                <a:endParaRPr lang="en-US" sz="1800" dirty="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V="1">
                <a:off x="529" y="3169"/>
                <a:ext cx="239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865" y="3169"/>
                <a:ext cx="239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2209801" y="1827212"/>
              <a:ext cx="1595438" cy="2133599"/>
              <a:chOff x="1585" y="2112"/>
              <a:chExt cx="1005" cy="1344"/>
            </a:xfrm>
          </p:grpSpPr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38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accent2"/>
                    </a:solidFill>
                    <a:latin typeface="Trebuchet MS" pitchFamily="34" charset="0"/>
                  </a:rPr>
                  <a:t>54%</a:t>
                </a:r>
                <a:endParaRPr lang="en-US" sz="1800" dirty="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 flipV="1">
                <a:off x="1873" y="2353"/>
                <a:ext cx="527" cy="110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 flipV="1">
                <a:off x="1585" y="2353"/>
                <a:ext cx="719" cy="14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1066800" y="1219200"/>
              <a:ext cx="2208212" cy="1827212"/>
              <a:chOff x="865" y="1729"/>
              <a:chExt cx="1391" cy="1151"/>
            </a:xfrm>
          </p:grpSpPr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1393" y="1729"/>
                <a:ext cx="671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accent2"/>
                    </a:solidFill>
                    <a:latin typeface="Trebuchet MS" pitchFamily="34" charset="0"/>
                  </a:rPr>
                  <a:t>100%</a:t>
                </a:r>
                <a:endParaRPr lang="en-US" sz="1800" dirty="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 flipV="1">
                <a:off x="865" y="2017"/>
                <a:ext cx="719" cy="8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 flipH="1" flipV="1">
                <a:off x="1681" y="2017"/>
                <a:ext cx="575" cy="14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63"/>
          <p:cNvGrpSpPr/>
          <p:nvPr/>
        </p:nvGrpSpPr>
        <p:grpSpPr>
          <a:xfrm>
            <a:off x="3810000" y="1828800"/>
            <a:ext cx="3546970" cy="3127080"/>
            <a:chOff x="3733799" y="1373187"/>
            <a:chExt cx="3546970" cy="3127080"/>
          </a:xfrm>
        </p:grpSpPr>
        <p:grpSp>
          <p:nvGrpSpPr>
            <p:cNvPr id="17" name="Group 29"/>
            <p:cNvGrpSpPr>
              <a:grpSpLocks/>
            </p:cNvGrpSpPr>
            <p:nvPr/>
          </p:nvGrpSpPr>
          <p:grpSpPr bwMode="auto">
            <a:xfrm>
              <a:off x="6019800" y="3352800"/>
              <a:ext cx="990600" cy="765175"/>
              <a:chOff x="1537" y="2928"/>
              <a:chExt cx="624" cy="482"/>
            </a:xfrm>
          </p:grpSpPr>
          <p:sp>
            <p:nvSpPr>
              <p:cNvPr id="33" name="Rectangle 8"/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43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accent2"/>
                    </a:solidFill>
                    <a:latin typeface="Trebuchet MS" pitchFamily="34" charset="0"/>
                  </a:rPr>
                  <a:t>15%</a:t>
                </a:r>
                <a:endParaRPr lang="en-US" sz="1800" dirty="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 flipV="1">
                <a:off x="1537" y="3169"/>
                <a:ext cx="239" cy="24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>
                <a:off x="1873" y="3169"/>
                <a:ext cx="288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30"/>
            <p:cNvGrpSpPr>
              <a:grpSpLocks/>
            </p:cNvGrpSpPr>
            <p:nvPr/>
          </p:nvGrpSpPr>
          <p:grpSpPr bwMode="auto">
            <a:xfrm>
              <a:off x="5562599" y="2743200"/>
              <a:ext cx="836612" cy="762000"/>
              <a:chOff x="1249" y="2496"/>
              <a:chExt cx="527" cy="480"/>
            </a:xfrm>
          </p:grpSpPr>
          <p:sp>
            <p:nvSpPr>
              <p:cNvPr id="37" name="Rectangle 11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3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accent2"/>
                    </a:solidFill>
                    <a:latin typeface="Trebuchet MS" pitchFamily="34" charset="0"/>
                  </a:rPr>
                  <a:t>27%</a:t>
                </a:r>
                <a:endParaRPr lang="en-US" sz="1800" dirty="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8" name="Line 12"/>
              <p:cNvSpPr>
                <a:spLocks noChangeShapeType="1"/>
              </p:cNvSpPr>
              <p:nvPr/>
            </p:nvSpPr>
            <p:spPr bwMode="auto">
              <a:xfrm flipV="1">
                <a:off x="1249" y="2737"/>
                <a:ext cx="191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3"/>
              <p:cNvSpPr>
                <a:spLocks noChangeShapeType="1"/>
              </p:cNvSpPr>
              <p:nvPr/>
            </p:nvSpPr>
            <p:spPr bwMode="auto">
              <a:xfrm>
                <a:off x="1537" y="2737"/>
                <a:ext cx="239" cy="19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31"/>
            <p:cNvGrpSpPr>
              <a:grpSpLocks/>
            </p:cNvGrpSpPr>
            <p:nvPr/>
          </p:nvGrpSpPr>
          <p:grpSpPr bwMode="auto">
            <a:xfrm>
              <a:off x="3962400" y="2133600"/>
              <a:ext cx="912812" cy="762000"/>
              <a:chOff x="529" y="2928"/>
              <a:chExt cx="575" cy="480"/>
            </a:xfrm>
          </p:grpSpPr>
          <p:sp>
            <p:nvSpPr>
              <p:cNvPr id="41" name="Rectangle 14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accent2"/>
                    </a:solidFill>
                    <a:latin typeface="Trebuchet MS" pitchFamily="34" charset="0"/>
                  </a:rPr>
                  <a:t>46%</a:t>
                </a:r>
                <a:endParaRPr lang="en-US" sz="1800" dirty="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2" name="Line 15"/>
              <p:cNvSpPr>
                <a:spLocks noChangeShapeType="1"/>
              </p:cNvSpPr>
              <p:nvPr/>
            </p:nvSpPr>
            <p:spPr bwMode="auto">
              <a:xfrm flipV="1">
                <a:off x="529" y="3169"/>
                <a:ext cx="239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6"/>
              <p:cNvSpPr>
                <a:spLocks noChangeShapeType="1"/>
              </p:cNvSpPr>
              <p:nvPr/>
            </p:nvSpPr>
            <p:spPr bwMode="auto">
              <a:xfrm>
                <a:off x="865" y="3169"/>
                <a:ext cx="239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32"/>
            <p:cNvGrpSpPr>
              <a:grpSpLocks/>
            </p:cNvGrpSpPr>
            <p:nvPr/>
          </p:nvGrpSpPr>
          <p:grpSpPr bwMode="auto">
            <a:xfrm>
              <a:off x="6019799" y="1981202"/>
              <a:ext cx="685800" cy="762000"/>
              <a:chOff x="2161" y="2112"/>
              <a:chExt cx="432" cy="480"/>
            </a:xfrm>
          </p:grpSpPr>
          <p:sp>
            <p:nvSpPr>
              <p:cNvPr id="45" name="Rectangle 17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38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accent2"/>
                    </a:solidFill>
                    <a:latin typeface="Trebuchet MS" pitchFamily="34" charset="0"/>
                  </a:rPr>
                  <a:t>54%</a:t>
                </a:r>
                <a:endParaRPr lang="en-US" sz="1800" dirty="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 flipV="1">
                <a:off x="2400" y="2353"/>
                <a:ext cx="193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 flipV="1">
                <a:off x="2161" y="2353"/>
                <a:ext cx="143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4419599" y="1373187"/>
              <a:ext cx="1751012" cy="760412"/>
              <a:chOff x="1153" y="1729"/>
              <a:chExt cx="1103" cy="479"/>
            </a:xfrm>
          </p:grpSpPr>
          <p:sp>
            <p:nvSpPr>
              <p:cNvPr id="49" name="Rectangle 20"/>
              <p:cNvSpPr>
                <a:spLocks noChangeArrowheads="1"/>
              </p:cNvSpPr>
              <p:nvPr/>
            </p:nvSpPr>
            <p:spPr bwMode="auto">
              <a:xfrm>
                <a:off x="1393" y="1729"/>
                <a:ext cx="671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accent2"/>
                    </a:solidFill>
                    <a:latin typeface="Trebuchet MS" pitchFamily="34" charset="0"/>
                  </a:rPr>
                  <a:t>100%</a:t>
                </a:r>
                <a:endParaRPr lang="en-US" sz="1800" dirty="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0" name="Line 21"/>
              <p:cNvSpPr>
                <a:spLocks noChangeShapeType="1"/>
              </p:cNvSpPr>
              <p:nvPr/>
            </p:nvSpPr>
            <p:spPr bwMode="auto">
              <a:xfrm flipV="1">
                <a:off x="1153" y="2017"/>
                <a:ext cx="431" cy="19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2"/>
              <p:cNvSpPr>
                <a:spLocks noChangeShapeType="1"/>
              </p:cNvSpPr>
              <p:nvPr/>
            </p:nvSpPr>
            <p:spPr bwMode="auto">
              <a:xfrm flipH="1" flipV="1">
                <a:off x="1681" y="2017"/>
                <a:ext cx="575" cy="14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733799" y="281940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Trebuchet MS" pitchFamily="34" charset="0"/>
                </a:rPr>
                <a:t>A</a:t>
              </a:r>
              <a:endParaRPr lang="en-US" dirty="0">
                <a:solidFill>
                  <a:schemeClr val="accent6"/>
                </a:solidFill>
                <a:latin typeface="Trebuchet MS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24399" y="281940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Trebuchet MS" pitchFamily="34" charset="0"/>
                </a:rPr>
                <a:t>C</a:t>
              </a:r>
              <a:endParaRPr lang="en-US" dirty="0">
                <a:solidFill>
                  <a:schemeClr val="accent6"/>
                </a:solidFill>
                <a:latin typeface="Trebuchet MS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57799" y="342900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Trebuchet MS" pitchFamily="34" charset="0"/>
                </a:rPr>
                <a:t>B</a:t>
              </a:r>
              <a:endParaRPr lang="en-US" dirty="0">
                <a:solidFill>
                  <a:schemeClr val="accent6"/>
                </a:solidFill>
                <a:latin typeface="Trebuchet MS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14999" y="403860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Trebuchet MS" pitchFamily="34" charset="0"/>
                </a:rPr>
                <a:t>D</a:t>
              </a:r>
              <a:endParaRPr lang="en-US" dirty="0">
                <a:solidFill>
                  <a:schemeClr val="accent6"/>
                </a:solidFill>
                <a:latin typeface="Trebuchet MS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934199" y="4038602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Trebuchet MS" pitchFamily="34" charset="0"/>
                </a:rPr>
                <a:t>F</a:t>
              </a:r>
              <a:endParaRPr lang="en-US" dirty="0">
                <a:solidFill>
                  <a:schemeClr val="accent6"/>
                </a:solidFill>
                <a:latin typeface="Trebuchet MS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29399" y="2667002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Trebuchet MS" pitchFamily="34" charset="0"/>
                </a:rPr>
                <a:t>E</a:t>
              </a:r>
              <a:endParaRPr lang="en-US" dirty="0">
                <a:solidFill>
                  <a:schemeClr val="accent6"/>
                </a:solidFill>
                <a:latin typeface="Trebuchet MS" pitchFamily="34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 bwMode="auto">
          <a:xfrm rot="725825">
            <a:off x="3132924" y="1741383"/>
            <a:ext cx="1371600" cy="2286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48201" y="20558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0</a:t>
            </a:r>
            <a:endParaRPr lang="en-US" sz="1600" b="1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5791201" y="20558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1</a:t>
            </a:r>
            <a:endParaRPr lang="en-US" sz="1600" b="1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3962401" y="28940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0</a:t>
            </a:r>
            <a:endParaRPr lang="en-US" sz="16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4800601" y="28940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1</a:t>
            </a:r>
            <a:endParaRPr 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4" autoUpdateAnimBg="0"/>
      <p:bldP spid="7" grpId="0" autoUpdateAnimBg="0"/>
      <p:bldP spid="59" grpId="0" animBg="1"/>
      <p:bldP spid="60" grpId="0" build="allAtOnce"/>
      <p:bldP spid="61" grpId="0" build="allAtOnce"/>
      <p:bldP spid="62" grpId="0" build="allAtOnce"/>
      <p:bldP spid="63" grpId="0" build="allAtOnce"/>
    </p:bldLst>
  </p:timing>
</p:sld>
</file>

<file path=ppt/theme/theme1.xml><?xml version="1.0" encoding="utf-8"?>
<a:theme xmlns:a="http://schemas.openxmlformats.org/drawingml/2006/main" name="CSE680-03Analysis">
  <a:themeElements>
    <a:clrScheme name="Radial 11">
      <a:dk1>
        <a:srgbClr val="000000"/>
      </a:dk1>
      <a:lt1>
        <a:srgbClr val="FFFFFF"/>
      </a:lt1>
      <a:dk2>
        <a:srgbClr val="FFFFFF"/>
      </a:dk2>
      <a:lt2>
        <a:srgbClr val="817F3F"/>
      </a:lt2>
      <a:accent1>
        <a:srgbClr val="C0C0C0"/>
      </a:accent1>
      <a:accent2>
        <a:srgbClr val="C3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B00000"/>
      </a:accent6>
      <a:hlink>
        <a:srgbClr val="3101FF"/>
      </a:hlink>
      <a:folHlink>
        <a:srgbClr val="0000FF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1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C0C0C0"/>
        </a:accent1>
        <a:accent2>
          <a:srgbClr val="C3000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00000"/>
        </a:accent6>
        <a:hlink>
          <a:srgbClr val="3101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CSE680-03Analysis</Template>
  <TotalTime>48</TotalTime>
  <Words>861</Words>
  <Application>Microsoft Office PowerPoint</Application>
  <PresentationFormat>On-screen Show (4:3)</PresentationFormat>
  <Paragraphs>176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CSE680-03Analysis</vt:lpstr>
      <vt:lpstr>Introduction to Algorithms  Greedy Algorithms</vt:lpstr>
      <vt:lpstr>Optimization Problems</vt:lpstr>
      <vt:lpstr>Example: Counting Money</vt:lpstr>
      <vt:lpstr>Greedy Algorithm Failure </vt:lpstr>
      <vt:lpstr>A Scheduling Problem</vt:lpstr>
      <vt:lpstr>Another Approach</vt:lpstr>
      <vt:lpstr>An Optimum Solution</vt:lpstr>
      <vt:lpstr>Huffman encoding</vt:lpstr>
      <vt:lpstr>Huffman Encoding</vt:lpstr>
      <vt:lpstr>Analysis</vt:lpstr>
      <vt:lpstr>Other Greedy Algorithms</vt:lpstr>
      <vt:lpstr>Connecting Wires</vt:lpstr>
      <vt:lpstr>Collecting Coins</vt:lpstr>
      <vt:lpstr>0-1 Knapsack</vt:lpstr>
      <vt:lpstr>Other Algorithm Categories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  Greedy Algorithms</dc:title>
  <dc:creator>Crawfis</dc:creator>
  <cp:lastModifiedBy>Roger Crawfis</cp:lastModifiedBy>
  <cp:revision>7</cp:revision>
  <dcterms:created xsi:type="dcterms:W3CDTF">2009-08-09T21:22:27Z</dcterms:created>
  <dcterms:modified xsi:type="dcterms:W3CDTF">2009-08-10T17:23:18Z</dcterms:modified>
</cp:coreProperties>
</file>