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5" r:id="rId22"/>
    <p:sldId id="276" r:id="rId23"/>
    <p:sldId id="277" r:id="rId24"/>
  </p:sldIdLst>
  <p:sldSz cx="9144000" cy="5143500" type="screen16x9"/>
  <p:notesSz cx="6858000" cy="9144000"/>
  <p:embeddedFontLst>
    <p:embeddedFont>
      <p:font typeface="Roboto" panose="020B060402020202020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12">
          <p15:clr>
            <a:srgbClr val="9AA0A6"/>
          </p15:clr>
        </p15:guide>
        <p15:guide id="2" pos="2880">
          <p15:clr>
            <a:srgbClr val="9AA0A6"/>
          </p15:clr>
        </p15:guide>
        <p15:guide id="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53FCD2-54E3-4737-9595-FB520A3860F1}">
  <a:tblStyle styleId="{C853FCD2-54E3-4737-9595-FB520A3860F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3668" autoAdjust="0"/>
  </p:normalViewPr>
  <p:slideViewPr>
    <p:cSldViewPr snapToGrid="0">
      <p:cViewPr>
        <p:scale>
          <a:sx n="100" d="100"/>
          <a:sy n="100" d="100"/>
        </p:scale>
        <p:origin x="946" y="58"/>
      </p:cViewPr>
      <p:guideLst>
        <p:guide orient="horz" pos="1512"/>
        <p:guide pos="2880"/>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D3E8E582-D319-4AD1-B8AD-AFB353D32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a:extLst>
              <a:ext uri="{FF2B5EF4-FFF2-40B4-BE49-F238E27FC236}">
                <a16:creationId xmlns:a16="http://schemas.microsoft.com/office/drawing/2014/main" id="{E0EDF858-ED89-448E-B0EF-4639BBC023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9862CC-A467-45E4-BDA7-B02F91BEFA32}" type="datetimeFigureOut">
              <a:rPr lang="en-US" smtClean="0"/>
              <a:t>10/22/2020</a:t>
            </a:fld>
            <a:endParaRPr lang="en-US"/>
          </a:p>
        </p:txBody>
      </p:sp>
      <p:sp>
        <p:nvSpPr>
          <p:cNvPr id="4" name="Chỗ dành sẵn cho Chân trang 3">
            <a:extLst>
              <a:ext uri="{FF2B5EF4-FFF2-40B4-BE49-F238E27FC236}">
                <a16:creationId xmlns:a16="http://schemas.microsoft.com/office/drawing/2014/main" id="{7C3FECED-1821-49F2-9B5E-C770EA1A11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Chỗ dành sẵn cho Số hiệu Bản chiếu 4">
            <a:extLst>
              <a:ext uri="{FF2B5EF4-FFF2-40B4-BE49-F238E27FC236}">
                <a16:creationId xmlns:a16="http://schemas.microsoft.com/office/drawing/2014/main" id="{4D6929E7-4F9F-4FFF-8CA7-1A14BD8F61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A6E1D6-39EF-4B94-AD6D-924DEE8605C7}" type="slidenum">
              <a:rPr lang="en-US" smtClean="0"/>
              <a:t>‹#›</a:t>
            </a:fld>
            <a:endParaRPr lang="en-US"/>
          </a:p>
        </p:txBody>
      </p:sp>
    </p:spTree>
    <p:extLst>
      <p:ext uri="{BB962C8B-B14F-4D97-AF65-F5344CB8AC3E}">
        <p14:creationId xmlns:p14="http://schemas.microsoft.com/office/powerpoint/2010/main" val="148666813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e80b57a6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e80b57a6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spcBef>
                <a:spcPts val="0"/>
              </a:spcBef>
              <a:spcAft>
                <a:spcPts val="0"/>
              </a:spcAft>
              <a:buClr>
                <a:srgbClr val="404040"/>
              </a:buClr>
              <a:buSzPts val="900"/>
              <a:buFont typeface="Verdana"/>
              <a:buChar char="-"/>
            </a:pPr>
            <a:r>
              <a:rPr lang="en-US" sz="900" dirty="0" err="1">
                <a:solidFill>
                  <a:srgbClr val="404040"/>
                </a:solidFill>
                <a:highlight>
                  <a:srgbClr val="FFFFFF"/>
                </a:highlight>
                <a:latin typeface="Verdana"/>
                <a:ea typeface="Verdana"/>
                <a:cs typeface="Verdana"/>
                <a:sym typeface="Verdana"/>
              </a:rPr>
              <a:t>metaheuristic:</a:t>
            </a:r>
            <a:r>
              <a:rPr lang="en-US" sz="900" dirty="0" err="1">
                <a:solidFill>
                  <a:srgbClr val="050505"/>
                </a:solidFill>
                <a:highlight>
                  <a:srgbClr val="FFFFFF"/>
                </a:highlight>
              </a:rPr>
              <a:t>Metaheuristic</a:t>
            </a:r>
            <a:r>
              <a:rPr lang="en-US" sz="900" dirty="0">
                <a:solidFill>
                  <a:srgbClr val="050505"/>
                </a:solidFill>
                <a:highlight>
                  <a:srgbClr val="FFFFFF"/>
                </a:highlight>
              </a:rPr>
              <a:t> </a:t>
            </a:r>
            <a:r>
              <a:rPr lang="en-US" sz="900" dirty="0" err="1">
                <a:solidFill>
                  <a:srgbClr val="050505"/>
                </a:solidFill>
                <a:highlight>
                  <a:srgbClr val="FFFFFF"/>
                </a:highlight>
              </a:rPr>
              <a:t>là</a:t>
            </a:r>
            <a:r>
              <a:rPr lang="en-US" sz="900" dirty="0">
                <a:solidFill>
                  <a:srgbClr val="050505"/>
                </a:solidFill>
                <a:highlight>
                  <a:srgbClr val="FFFFFF"/>
                </a:highlight>
              </a:rPr>
              <a:t> </a:t>
            </a:r>
            <a:r>
              <a:rPr lang="en-US" sz="900" dirty="0" err="1">
                <a:solidFill>
                  <a:srgbClr val="050505"/>
                </a:solidFill>
                <a:highlight>
                  <a:srgbClr val="FFFFFF"/>
                </a:highlight>
              </a:rPr>
              <a:t>phương</a:t>
            </a:r>
            <a:r>
              <a:rPr lang="en-US" sz="900" dirty="0">
                <a:solidFill>
                  <a:srgbClr val="050505"/>
                </a:solidFill>
                <a:highlight>
                  <a:srgbClr val="FFFFFF"/>
                </a:highlight>
              </a:rPr>
              <a:t> </a:t>
            </a:r>
            <a:r>
              <a:rPr lang="en-US" sz="900" dirty="0" err="1">
                <a:solidFill>
                  <a:srgbClr val="050505"/>
                </a:solidFill>
                <a:highlight>
                  <a:srgbClr val="FFFFFF"/>
                </a:highlight>
              </a:rPr>
              <a:t>pháp</a:t>
            </a:r>
            <a:r>
              <a:rPr lang="en-US" sz="900" dirty="0">
                <a:solidFill>
                  <a:srgbClr val="050505"/>
                </a:solidFill>
                <a:highlight>
                  <a:srgbClr val="FFFFFF"/>
                </a:highlight>
              </a:rPr>
              <a:t> heuristic (</a:t>
            </a:r>
            <a:r>
              <a:rPr lang="en-US" sz="900" dirty="0" err="1">
                <a:solidFill>
                  <a:srgbClr val="050505"/>
                </a:solidFill>
                <a:highlight>
                  <a:srgbClr val="FFFFFF"/>
                </a:highlight>
              </a:rPr>
              <a:t>phương</a:t>
            </a:r>
            <a:r>
              <a:rPr lang="en-US" sz="900" dirty="0">
                <a:solidFill>
                  <a:srgbClr val="050505"/>
                </a:solidFill>
                <a:highlight>
                  <a:srgbClr val="FFFFFF"/>
                </a:highlight>
              </a:rPr>
              <a:t> </a:t>
            </a:r>
            <a:r>
              <a:rPr lang="en-US" sz="900" dirty="0" err="1">
                <a:solidFill>
                  <a:srgbClr val="050505"/>
                </a:solidFill>
                <a:highlight>
                  <a:srgbClr val="FFFFFF"/>
                </a:highlight>
              </a:rPr>
              <a:t>pháp</a:t>
            </a:r>
            <a:r>
              <a:rPr lang="en-US" sz="900" dirty="0">
                <a:solidFill>
                  <a:srgbClr val="050505"/>
                </a:solidFill>
                <a:highlight>
                  <a:srgbClr val="FFFFFF"/>
                </a:highlight>
              </a:rPr>
              <a:t> </a:t>
            </a:r>
            <a:r>
              <a:rPr lang="en-US" sz="900" dirty="0" err="1">
                <a:solidFill>
                  <a:srgbClr val="050505"/>
                </a:solidFill>
                <a:highlight>
                  <a:srgbClr val="FFFFFF"/>
                </a:highlight>
              </a:rPr>
              <a:t>tìm</a:t>
            </a:r>
            <a:r>
              <a:rPr lang="en-US" sz="900" dirty="0">
                <a:solidFill>
                  <a:srgbClr val="050505"/>
                </a:solidFill>
                <a:highlight>
                  <a:srgbClr val="FFFFFF"/>
                </a:highlight>
              </a:rPr>
              <a:t> </a:t>
            </a:r>
            <a:r>
              <a:rPr lang="en-US" sz="900" dirty="0" err="1">
                <a:solidFill>
                  <a:srgbClr val="050505"/>
                </a:solidFill>
                <a:highlight>
                  <a:srgbClr val="FFFFFF"/>
                </a:highlight>
              </a:rPr>
              <a:t>kiếm</a:t>
            </a:r>
            <a:r>
              <a:rPr lang="en-US" sz="900" dirty="0">
                <a:solidFill>
                  <a:srgbClr val="050505"/>
                </a:solidFill>
                <a:highlight>
                  <a:srgbClr val="FFFFFF"/>
                </a:highlight>
              </a:rPr>
              <a:t> </a:t>
            </a:r>
            <a:r>
              <a:rPr lang="en-US" sz="900" dirty="0" err="1">
                <a:solidFill>
                  <a:srgbClr val="050505"/>
                </a:solidFill>
                <a:highlight>
                  <a:srgbClr val="FFFFFF"/>
                </a:highlight>
              </a:rPr>
              <a:t>một</a:t>
            </a:r>
            <a:r>
              <a:rPr lang="en-US" sz="900" dirty="0">
                <a:solidFill>
                  <a:srgbClr val="050505"/>
                </a:solidFill>
                <a:highlight>
                  <a:srgbClr val="FFFFFF"/>
                </a:highlight>
              </a:rPr>
              <a:t> </a:t>
            </a:r>
            <a:r>
              <a:rPr lang="en-US" sz="900" dirty="0" err="1">
                <a:solidFill>
                  <a:srgbClr val="050505"/>
                </a:solidFill>
                <a:highlight>
                  <a:srgbClr val="FFFFFF"/>
                </a:highlight>
              </a:rPr>
              <a:t>phần</a:t>
            </a:r>
            <a:r>
              <a:rPr lang="en-US" sz="900" dirty="0">
                <a:solidFill>
                  <a:srgbClr val="050505"/>
                </a:solidFill>
                <a:highlight>
                  <a:srgbClr val="FFFFFF"/>
                </a:highlight>
              </a:rPr>
              <a:t>) </a:t>
            </a:r>
            <a:r>
              <a:rPr lang="en-US" sz="900" dirty="0" err="1">
                <a:solidFill>
                  <a:srgbClr val="050505"/>
                </a:solidFill>
                <a:highlight>
                  <a:srgbClr val="FFFFFF"/>
                </a:highlight>
              </a:rPr>
              <a:t>cao</a:t>
            </a:r>
            <a:r>
              <a:rPr lang="en-US" sz="900" dirty="0">
                <a:solidFill>
                  <a:srgbClr val="050505"/>
                </a:solidFill>
                <a:highlight>
                  <a:srgbClr val="FFFFFF"/>
                </a:highlight>
              </a:rPr>
              <a:t> </a:t>
            </a:r>
            <a:r>
              <a:rPr lang="en-US" sz="900" dirty="0" err="1">
                <a:solidFill>
                  <a:srgbClr val="050505"/>
                </a:solidFill>
                <a:highlight>
                  <a:srgbClr val="FFFFFF"/>
                </a:highlight>
              </a:rPr>
              <a:t>cấp</a:t>
            </a:r>
            <a:r>
              <a:rPr lang="en-US" sz="900" dirty="0">
                <a:solidFill>
                  <a:srgbClr val="050505"/>
                </a:solidFill>
                <a:highlight>
                  <a:srgbClr val="FFFFFF"/>
                </a:highlight>
              </a:rPr>
              <a:t> </a:t>
            </a:r>
            <a:r>
              <a:rPr lang="en-US" sz="900" dirty="0" err="1">
                <a:solidFill>
                  <a:srgbClr val="050505"/>
                </a:solidFill>
                <a:highlight>
                  <a:srgbClr val="FFFFFF"/>
                </a:highlight>
              </a:rPr>
              <a:t>để</a:t>
            </a:r>
            <a:r>
              <a:rPr lang="en-US" sz="900" dirty="0">
                <a:solidFill>
                  <a:srgbClr val="050505"/>
                </a:solidFill>
                <a:highlight>
                  <a:srgbClr val="FFFFFF"/>
                </a:highlight>
              </a:rPr>
              <a:t> </a:t>
            </a:r>
            <a:r>
              <a:rPr lang="en-US" sz="900" dirty="0" err="1">
                <a:solidFill>
                  <a:srgbClr val="050505"/>
                </a:solidFill>
                <a:highlight>
                  <a:srgbClr val="FFFFFF"/>
                </a:highlight>
              </a:rPr>
              <a:t>giải</a:t>
            </a:r>
            <a:r>
              <a:rPr lang="en-US" sz="900" dirty="0">
                <a:solidFill>
                  <a:srgbClr val="050505"/>
                </a:solidFill>
                <a:highlight>
                  <a:srgbClr val="FFFFFF"/>
                </a:highlight>
              </a:rPr>
              <a:t> </a:t>
            </a:r>
            <a:r>
              <a:rPr lang="en-US" sz="900" dirty="0" err="1">
                <a:solidFill>
                  <a:srgbClr val="050505"/>
                </a:solidFill>
                <a:highlight>
                  <a:srgbClr val="FFFFFF"/>
                </a:highlight>
              </a:rPr>
              <a:t>các</a:t>
            </a:r>
            <a:r>
              <a:rPr lang="en-US" sz="900" dirty="0">
                <a:solidFill>
                  <a:srgbClr val="050505"/>
                </a:solidFill>
                <a:highlight>
                  <a:srgbClr val="FFFFFF"/>
                </a:highlight>
              </a:rPr>
              <a:t> </a:t>
            </a:r>
            <a:r>
              <a:rPr lang="en-US" sz="900" dirty="0" err="1">
                <a:solidFill>
                  <a:srgbClr val="050505"/>
                </a:solidFill>
                <a:highlight>
                  <a:srgbClr val="FFFFFF"/>
                </a:highlight>
              </a:rPr>
              <a:t>bài</a:t>
            </a:r>
            <a:r>
              <a:rPr lang="en-US" sz="900" dirty="0">
                <a:solidFill>
                  <a:srgbClr val="050505"/>
                </a:solidFill>
                <a:highlight>
                  <a:srgbClr val="FFFFFF"/>
                </a:highlight>
              </a:rPr>
              <a:t> </a:t>
            </a:r>
            <a:r>
              <a:rPr lang="en-US" sz="900" dirty="0" err="1">
                <a:solidFill>
                  <a:srgbClr val="050505"/>
                </a:solidFill>
                <a:highlight>
                  <a:srgbClr val="FFFFFF"/>
                </a:highlight>
              </a:rPr>
              <a:t>toán</a:t>
            </a:r>
            <a:r>
              <a:rPr lang="en-US" sz="900" dirty="0">
                <a:solidFill>
                  <a:srgbClr val="050505"/>
                </a:solidFill>
                <a:highlight>
                  <a:srgbClr val="FFFFFF"/>
                </a:highlight>
              </a:rPr>
              <a:t> </a:t>
            </a:r>
            <a:r>
              <a:rPr lang="en-US" sz="900" dirty="0" err="1">
                <a:solidFill>
                  <a:srgbClr val="050505"/>
                </a:solidFill>
                <a:highlight>
                  <a:srgbClr val="FFFFFF"/>
                </a:highlight>
              </a:rPr>
              <a:t>tìm</a:t>
            </a:r>
            <a:r>
              <a:rPr lang="en-US" sz="900" dirty="0">
                <a:solidFill>
                  <a:srgbClr val="050505"/>
                </a:solidFill>
                <a:highlight>
                  <a:srgbClr val="FFFFFF"/>
                </a:highlight>
              </a:rPr>
              <a:t> </a:t>
            </a:r>
            <a:r>
              <a:rPr lang="en-US" sz="900" dirty="0" err="1">
                <a:solidFill>
                  <a:srgbClr val="050505"/>
                </a:solidFill>
                <a:highlight>
                  <a:srgbClr val="FFFFFF"/>
                </a:highlight>
              </a:rPr>
              <a:t>kiếm</a:t>
            </a:r>
            <a:r>
              <a:rPr lang="en-US" sz="900" dirty="0">
                <a:solidFill>
                  <a:srgbClr val="050505"/>
                </a:solidFill>
                <a:highlight>
                  <a:srgbClr val="FFFFFF"/>
                </a:highlight>
              </a:rPr>
              <a:t> hay </a:t>
            </a:r>
            <a:r>
              <a:rPr lang="en-US" sz="900" dirty="0" err="1">
                <a:solidFill>
                  <a:srgbClr val="050505"/>
                </a:solidFill>
                <a:highlight>
                  <a:srgbClr val="FFFFFF"/>
                </a:highlight>
              </a:rPr>
              <a:t>tối</a:t>
            </a:r>
            <a:r>
              <a:rPr lang="en-US" sz="900" dirty="0">
                <a:solidFill>
                  <a:srgbClr val="050505"/>
                </a:solidFill>
                <a:highlight>
                  <a:srgbClr val="FFFFFF"/>
                </a:highlight>
              </a:rPr>
              <a:t> </a:t>
            </a:r>
            <a:r>
              <a:rPr lang="en-US" sz="900" dirty="0" err="1">
                <a:solidFill>
                  <a:srgbClr val="050505"/>
                </a:solidFill>
                <a:highlight>
                  <a:srgbClr val="FFFFFF"/>
                </a:highlight>
              </a:rPr>
              <a:t>ưu</a:t>
            </a:r>
            <a:r>
              <a:rPr lang="en-US" sz="900" dirty="0">
                <a:solidFill>
                  <a:srgbClr val="050505"/>
                </a:solidFill>
                <a:highlight>
                  <a:srgbClr val="FFFFFF"/>
                </a:highlight>
              </a:rPr>
              <a:t>, </a:t>
            </a:r>
            <a:r>
              <a:rPr lang="en-US" sz="900" dirty="0" err="1">
                <a:solidFill>
                  <a:srgbClr val="050505"/>
                </a:solidFill>
                <a:highlight>
                  <a:srgbClr val="FFFFFF"/>
                </a:highlight>
              </a:rPr>
              <a:t>cung</a:t>
            </a:r>
            <a:r>
              <a:rPr lang="en-US" sz="900" dirty="0">
                <a:solidFill>
                  <a:srgbClr val="050505"/>
                </a:solidFill>
                <a:highlight>
                  <a:srgbClr val="FFFFFF"/>
                </a:highlight>
              </a:rPr>
              <a:t> </a:t>
            </a:r>
            <a:r>
              <a:rPr lang="en-US" sz="900" dirty="0" err="1">
                <a:solidFill>
                  <a:srgbClr val="050505"/>
                </a:solidFill>
                <a:highlight>
                  <a:srgbClr val="FFFFFF"/>
                </a:highlight>
              </a:rPr>
              <a:t>cấp</a:t>
            </a:r>
            <a:r>
              <a:rPr lang="en-US" sz="900" dirty="0">
                <a:solidFill>
                  <a:srgbClr val="050505"/>
                </a:solidFill>
                <a:highlight>
                  <a:srgbClr val="FFFFFF"/>
                </a:highlight>
              </a:rPr>
              <a:t> </a:t>
            </a:r>
            <a:r>
              <a:rPr lang="en-US" sz="900" dirty="0" err="1">
                <a:solidFill>
                  <a:srgbClr val="050505"/>
                </a:solidFill>
                <a:highlight>
                  <a:srgbClr val="FFFFFF"/>
                </a:highlight>
              </a:rPr>
              <a:t>một</a:t>
            </a:r>
            <a:r>
              <a:rPr lang="en-US" sz="900" dirty="0">
                <a:solidFill>
                  <a:srgbClr val="050505"/>
                </a:solidFill>
                <a:highlight>
                  <a:srgbClr val="FFFFFF"/>
                </a:highlight>
              </a:rPr>
              <a:t> </a:t>
            </a:r>
            <a:r>
              <a:rPr lang="en-US" sz="900" dirty="0" err="1">
                <a:solidFill>
                  <a:srgbClr val="050505"/>
                </a:solidFill>
                <a:highlight>
                  <a:srgbClr val="FFFFFF"/>
                </a:highlight>
              </a:rPr>
              <a:t>phương</a:t>
            </a:r>
            <a:r>
              <a:rPr lang="en-US" sz="900" dirty="0">
                <a:solidFill>
                  <a:srgbClr val="050505"/>
                </a:solidFill>
                <a:highlight>
                  <a:srgbClr val="FFFFFF"/>
                </a:highlight>
              </a:rPr>
              <a:t> </a:t>
            </a:r>
            <a:r>
              <a:rPr lang="en-US" sz="900" dirty="0" err="1">
                <a:solidFill>
                  <a:srgbClr val="050505"/>
                </a:solidFill>
                <a:highlight>
                  <a:srgbClr val="FFFFFF"/>
                </a:highlight>
              </a:rPr>
              <a:t>án</a:t>
            </a:r>
            <a:r>
              <a:rPr lang="en-US" sz="900" dirty="0">
                <a:solidFill>
                  <a:srgbClr val="050505"/>
                </a:solidFill>
                <a:highlight>
                  <a:srgbClr val="FFFFFF"/>
                </a:highlight>
              </a:rPr>
              <a:t> </a:t>
            </a:r>
            <a:r>
              <a:rPr lang="en-US" sz="900" dirty="0" err="1">
                <a:solidFill>
                  <a:srgbClr val="050505"/>
                </a:solidFill>
                <a:highlight>
                  <a:srgbClr val="FFFFFF"/>
                </a:highlight>
              </a:rPr>
              <a:t>đủ</a:t>
            </a:r>
            <a:r>
              <a:rPr lang="en-US" sz="900" dirty="0">
                <a:solidFill>
                  <a:srgbClr val="050505"/>
                </a:solidFill>
                <a:highlight>
                  <a:srgbClr val="FFFFFF"/>
                </a:highlight>
              </a:rPr>
              <a:t> </a:t>
            </a:r>
            <a:r>
              <a:rPr lang="en-US" sz="900" dirty="0" err="1">
                <a:solidFill>
                  <a:srgbClr val="050505"/>
                </a:solidFill>
                <a:highlight>
                  <a:srgbClr val="FFFFFF"/>
                </a:highlight>
              </a:rPr>
              <a:t>tốt</a:t>
            </a:r>
            <a:r>
              <a:rPr lang="en-US" sz="900" dirty="0">
                <a:solidFill>
                  <a:srgbClr val="050505"/>
                </a:solidFill>
                <a:highlight>
                  <a:srgbClr val="FFFFFF"/>
                </a:highlight>
              </a:rPr>
              <a:t> </a:t>
            </a:r>
            <a:r>
              <a:rPr lang="en-US" sz="900" dirty="0" err="1">
                <a:solidFill>
                  <a:srgbClr val="050505"/>
                </a:solidFill>
                <a:highlight>
                  <a:srgbClr val="FFFFFF"/>
                </a:highlight>
              </a:rPr>
              <a:t>trong</a:t>
            </a:r>
            <a:r>
              <a:rPr lang="en-US" sz="900" dirty="0">
                <a:solidFill>
                  <a:srgbClr val="050505"/>
                </a:solidFill>
                <a:highlight>
                  <a:srgbClr val="FFFFFF"/>
                </a:highlight>
              </a:rPr>
              <a:t> </a:t>
            </a:r>
            <a:r>
              <a:rPr lang="en-US" sz="900" dirty="0" err="1">
                <a:solidFill>
                  <a:srgbClr val="050505"/>
                </a:solidFill>
                <a:highlight>
                  <a:srgbClr val="FFFFFF"/>
                </a:highlight>
              </a:rPr>
              <a:t>các</a:t>
            </a:r>
            <a:r>
              <a:rPr lang="en-US" sz="900" dirty="0">
                <a:solidFill>
                  <a:srgbClr val="050505"/>
                </a:solidFill>
                <a:highlight>
                  <a:srgbClr val="FFFFFF"/>
                </a:highlight>
              </a:rPr>
              <a:t> </a:t>
            </a:r>
            <a:r>
              <a:rPr lang="en-US" sz="900" dirty="0" err="1">
                <a:solidFill>
                  <a:srgbClr val="050505"/>
                </a:solidFill>
                <a:highlight>
                  <a:srgbClr val="FFFFFF"/>
                </a:highlight>
              </a:rPr>
              <a:t>trường</a:t>
            </a:r>
            <a:r>
              <a:rPr lang="en-US" sz="900" dirty="0">
                <a:solidFill>
                  <a:srgbClr val="050505"/>
                </a:solidFill>
                <a:highlight>
                  <a:srgbClr val="FFFFFF"/>
                </a:highlight>
              </a:rPr>
              <a:t> </a:t>
            </a:r>
            <a:r>
              <a:rPr lang="en-US" sz="900" dirty="0" err="1">
                <a:solidFill>
                  <a:srgbClr val="050505"/>
                </a:solidFill>
                <a:highlight>
                  <a:srgbClr val="FFFFFF"/>
                </a:highlight>
              </a:rPr>
              <a:t>hợp</a:t>
            </a:r>
            <a:r>
              <a:rPr lang="en-US" sz="900" dirty="0">
                <a:solidFill>
                  <a:srgbClr val="050505"/>
                </a:solidFill>
                <a:highlight>
                  <a:srgbClr val="FFFFFF"/>
                </a:highlight>
              </a:rPr>
              <a:t> </a:t>
            </a:r>
            <a:r>
              <a:rPr lang="en-US" sz="900" dirty="0" err="1">
                <a:solidFill>
                  <a:srgbClr val="050505"/>
                </a:solidFill>
                <a:highlight>
                  <a:srgbClr val="FFFFFF"/>
                </a:highlight>
              </a:rPr>
              <a:t>không</a:t>
            </a:r>
            <a:r>
              <a:rPr lang="en-US" sz="900" dirty="0">
                <a:solidFill>
                  <a:srgbClr val="050505"/>
                </a:solidFill>
                <a:highlight>
                  <a:srgbClr val="FFFFFF"/>
                </a:highlight>
              </a:rPr>
              <a:t> </a:t>
            </a:r>
            <a:r>
              <a:rPr lang="en-US" sz="900" dirty="0" err="1">
                <a:solidFill>
                  <a:srgbClr val="050505"/>
                </a:solidFill>
                <a:highlight>
                  <a:srgbClr val="FFFFFF"/>
                </a:highlight>
              </a:rPr>
              <a:t>đầy</a:t>
            </a:r>
            <a:r>
              <a:rPr lang="en-US" sz="900" dirty="0">
                <a:solidFill>
                  <a:srgbClr val="050505"/>
                </a:solidFill>
                <a:highlight>
                  <a:srgbClr val="FFFFFF"/>
                </a:highlight>
              </a:rPr>
              <a:t> </a:t>
            </a:r>
            <a:r>
              <a:rPr lang="en-US" sz="900" dirty="0" err="1">
                <a:solidFill>
                  <a:srgbClr val="050505"/>
                </a:solidFill>
                <a:highlight>
                  <a:srgbClr val="FFFFFF"/>
                </a:highlight>
              </a:rPr>
              <a:t>đủ</a:t>
            </a:r>
            <a:r>
              <a:rPr lang="en-US" sz="900" dirty="0">
                <a:solidFill>
                  <a:srgbClr val="050505"/>
                </a:solidFill>
                <a:highlight>
                  <a:srgbClr val="FFFFFF"/>
                </a:highlight>
              </a:rPr>
              <a:t> hay </a:t>
            </a:r>
            <a:r>
              <a:rPr lang="en-US" sz="900" dirty="0" err="1">
                <a:solidFill>
                  <a:srgbClr val="050505"/>
                </a:solidFill>
                <a:highlight>
                  <a:srgbClr val="FFFFFF"/>
                </a:highlight>
              </a:rPr>
              <a:t>thông</a:t>
            </a:r>
            <a:r>
              <a:rPr lang="en-US" sz="900" dirty="0">
                <a:solidFill>
                  <a:srgbClr val="050505"/>
                </a:solidFill>
                <a:highlight>
                  <a:srgbClr val="FFFFFF"/>
                </a:highlight>
              </a:rPr>
              <a:t> tin </a:t>
            </a:r>
            <a:r>
              <a:rPr lang="en-US" sz="900" dirty="0" err="1">
                <a:solidFill>
                  <a:srgbClr val="050505"/>
                </a:solidFill>
                <a:highlight>
                  <a:srgbClr val="FFFFFF"/>
                </a:highlight>
              </a:rPr>
              <a:t>không</a:t>
            </a:r>
            <a:r>
              <a:rPr lang="en-US" sz="900" dirty="0">
                <a:solidFill>
                  <a:srgbClr val="050505"/>
                </a:solidFill>
                <a:highlight>
                  <a:srgbClr val="FFFFFF"/>
                </a:highlight>
              </a:rPr>
              <a:t> </a:t>
            </a:r>
            <a:r>
              <a:rPr lang="en-US" sz="900" dirty="0" err="1">
                <a:solidFill>
                  <a:srgbClr val="050505"/>
                </a:solidFill>
                <a:highlight>
                  <a:srgbClr val="FFFFFF"/>
                </a:highlight>
              </a:rPr>
              <a:t>hoàn</a:t>
            </a:r>
            <a:r>
              <a:rPr lang="en-US" sz="900" dirty="0">
                <a:solidFill>
                  <a:srgbClr val="050505"/>
                </a:solidFill>
                <a:highlight>
                  <a:srgbClr val="FFFFFF"/>
                </a:highlight>
              </a:rPr>
              <a:t> </a:t>
            </a:r>
            <a:r>
              <a:rPr lang="en-US" sz="900" dirty="0" err="1">
                <a:solidFill>
                  <a:srgbClr val="050505"/>
                </a:solidFill>
                <a:highlight>
                  <a:srgbClr val="FFFFFF"/>
                </a:highlight>
              </a:rPr>
              <a:t>hảo</a:t>
            </a:r>
            <a:r>
              <a:rPr lang="en-US" sz="900" dirty="0">
                <a:solidFill>
                  <a:srgbClr val="050505"/>
                </a:solidFill>
                <a:highlight>
                  <a:srgbClr val="FFFFFF"/>
                </a:highlight>
              </a:rPr>
              <a:t> </a:t>
            </a:r>
            <a:r>
              <a:rPr lang="en-US" sz="900" dirty="0" err="1">
                <a:solidFill>
                  <a:srgbClr val="050505"/>
                </a:solidFill>
                <a:highlight>
                  <a:srgbClr val="FFFFFF"/>
                </a:highlight>
              </a:rPr>
              <a:t>hoặc</a:t>
            </a:r>
            <a:r>
              <a:rPr lang="en-US" sz="900" dirty="0">
                <a:solidFill>
                  <a:srgbClr val="050505"/>
                </a:solidFill>
                <a:highlight>
                  <a:srgbClr val="FFFFFF"/>
                </a:highlight>
              </a:rPr>
              <a:t> </a:t>
            </a:r>
            <a:r>
              <a:rPr lang="en-US" sz="900" dirty="0" err="1">
                <a:solidFill>
                  <a:srgbClr val="050505"/>
                </a:solidFill>
                <a:highlight>
                  <a:srgbClr val="FFFFFF"/>
                </a:highlight>
              </a:rPr>
              <a:t>hạn</a:t>
            </a:r>
            <a:r>
              <a:rPr lang="en-US" sz="900" dirty="0">
                <a:solidFill>
                  <a:srgbClr val="050505"/>
                </a:solidFill>
                <a:highlight>
                  <a:srgbClr val="FFFFFF"/>
                </a:highlight>
              </a:rPr>
              <a:t> </a:t>
            </a:r>
            <a:r>
              <a:rPr lang="en-US" sz="900" dirty="0" err="1">
                <a:solidFill>
                  <a:srgbClr val="050505"/>
                </a:solidFill>
                <a:highlight>
                  <a:srgbClr val="FFFFFF"/>
                </a:highlight>
              </a:rPr>
              <a:t>chế</a:t>
            </a:r>
            <a:r>
              <a:rPr lang="en-US" sz="900" dirty="0">
                <a:solidFill>
                  <a:srgbClr val="050505"/>
                </a:solidFill>
                <a:highlight>
                  <a:srgbClr val="FFFFFF"/>
                </a:highlight>
              </a:rPr>
              <a:t> </a:t>
            </a:r>
            <a:r>
              <a:rPr lang="en-US" sz="900" dirty="0" err="1">
                <a:solidFill>
                  <a:srgbClr val="050505"/>
                </a:solidFill>
                <a:highlight>
                  <a:srgbClr val="FFFFFF"/>
                </a:highlight>
              </a:rPr>
              <a:t>về</a:t>
            </a:r>
            <a:r>
              <a:rPr lang="en-US" sz="900" dirty="0">
                <a:solidFill>
                  <a:srgbClr val="050505"/>
                </a:solidFill>
                <a:highlight>
                  <a:srgbClr val="FFFFFF"/>
                </a:highlight>
              </a:rPr>
              <a:t> </a:t>
            </a:r>
            <a:r>
              <a:rPr lang="en-US" sz="900" dirty="0" err="1">
                <a:solidFill>
                  <a:srgbClr val="050505"/>
                </a:solidFill>
                <a:highlight>
                  <a:srgbClr val="FFFFFF"/>
                </a:highlight>
              </a:rPr>
              <a:t>khả</a:t>
            </a:r>
            <a:r>
              <a:rPr lang="en-US" sz="900" dirty="0">
                <a:solidFill>
                  <a:srgbClr val="050505"/>
                </a:solidFill>
                <a:highlight>
                  <a:srgbClr val="FFFFFF"/>
                </a:highlight>
              </a:rPr>
              <a:t> </a:t>
            </a:r>
            <a:r>
              <a:rPr lang="en-US" sz="900" dirty="0" err="1">
                <a:solidFill>
                  <a:srgbClr val="050505"/>
                </a:solidFill>
                <a:highlight>
                  <a:srgbClr val="FFFFFF"/>
                </a:highlight>
              </a:rPr>
              <a:t>năng</a:t>
            </a:r>
            <a:r>
              <a:rPr lang="en-US" sz="900" dirty="0">
                <a:solidFill>
                  <a:srgbClr val="050505"/>
                </a:solidFill>
                <a:highlight>
                  <a:srgbClr val="FFFFFF"/>
                </a:highlight>
              </a:rPr>
              <a:t> </a:t>
            </a:r>
            <a:r>
              <a:rPr lang="en-US" sz="900" dirty="0" err="1">
                <a:solidFill>
                  <a:srgbClr val="050505"/>
                </a:solidFill>
                <a:highlight>
                  <a:srgbClr val="FFFFFF"/>
                </a:highlight>
              </a:rPr>
              <a:t>tính</a:t>
            </a:r>
            <a:r>
              <a:rPr lang="en-US" sz="900" dirty="0">
                <a:solidFill>
                  <a:srgbClr val="050505"/>
                </a:solidFill>
                <a:highlight>
                  <a:srgbClr val="FFFFFF"/>
                </a:highlight>
              </a:rPr>
              <a:t> </a:t>
            </a:r>
            <a:r>
              <a:rPr lang="en-US" sz="900" dirty="0" err="1">
                <a:solidFill>
                  <a:srgbClr val="050505"/>
                </a:solidFill>
                <a:highlight>
                  <a:srgbClr val="FFFFFF"/>
                </a:highlight>
              </a:rPr>
              <a:t>toán</a:t>
            </a:r>
            <a:r>
              <a:rPr lang="en-US" sz="900" dirty="0">
                <a:solidFill>
                  <a:srgbClr val="050505"/>
                </a:solidFill>
                <a:highlight>
                  <a:srgbClr val="FFFFFF"/>
                </a:highlight>
              </a:rPr>
              <a:t>.</a:t>
            </a:r>
          </a:p>
          <a:p>
            <a:pPr marL="457200" lvl="0" indent="-285750" algn="l" rtl="0">
              <a:spcBef>
                <a:spcPts val="0"/>
              </a:spcBef>
              <a:spcAft>
                <a:spcPts val="0"/>
              </a:spcAft>
              <a:buClr>
                <a:srgbClr val="404040"/>
              </a:buClr>
              <a:buSzPts val="900"/>
              <a:buFont typeface="Verdana"/>
              <a:buChar char="-"/>
            </a:pPr>
            <a:r>
              <a:rPr lang="en-US" sz="900" dirty="0">
                <a:solidFill>
                  <a:srgbClr val="050505"/>
                </a:solidFill>
                <a:highlight>
                  <a:srgbClr val="FFFFFF"/>
                </a:highlight>
              </a:rPr>
              <a:t> Metaheuristic </a:t>
            </a:r>
            <a:r>
              <a:rPr lang="en-US" sz="900" dirty="0" err="1">
                <a:solidFill>
                  <a:srgbClr val="050505"/>
                </a:solidFill>
                <a:highlight>
                  <a:srgbClr val="FFFFFF"/>
                </a:highlight>
              </a:rPr>
              <a:t>thực</a:t>
            </a:r>
            <a:r>
              <a:rPr lang="en-US" sz="900" dirty="0">
                <a:solidFill>
                  <a:srgbClr val="050505"/>
                </a:solidFill>
                <a:highlight>
                  <a:srgbClr val="FFFFFF"/>
                </a:highlight>
              </a:rPr>
              <a:t> </a:t>
            </a:r>
            <a:r>
              <a:rPr lang="en-US" sz="900" dirty="0" err="1">
                <a:solidFill>
                  <a:srgbClr val="050505"/>
                </a:solidFill>
                <a:highlight>
                  <a:srgbClr val="FFFFFF"/>
                </a:highlight>
              </a:rPr>
              <a:t>hiện</a:t>
            </a:r>
            <a:r>
              <a:rPr lang="en-US" sz="900" dirty="0">
                <a:solidFill>
                  <a:srgbClr val="050505"/>
                </a:solidFill>
                <a:highlight>
                  <a:srgbClr val="FFFFFF"/>
                </a:highlight>
              </a:rPr>
              <a:t> </a:t>
            </a:r>
            <a:r>
              <a:rPr lang="en-US" sz="900" dirty="0" err="1">
                <a:solidFill>
                  <a:srgbClr val="050505"/>
                </a:solidFill>
                <a:highlight>
                  <a:srgbClr val="FFFFFF"/>
                </a:highlight>
              </a:rPr>
              <a:t>việc</a:t>
            </a:r>
            <a:r>
              <a:rPr lang="en-US" sz="900" dirty="0">
                <a:solidFill>
                  <a:srgbClr val="050505"/>
                </a:solidFill>
                <a:highlight>
                  <a:srgbClr val="FFFFFF"/>
                </a:highlight>
              </a:rPr>
              <a:t> </a:t>
            </a:r>
            <a:r>
              <a:rPr lang="en-US" sz="900" dirty="0" err="1">
                <a:solidFill>
                  <a:srgbClr val="050505"/>
                </a:solidFill>
                <a:highlight>
                  <a:srgbClr val="FFFFFF"/>
                </a:highlight>
              </a:rPr>
              <a:t>tìm</a:t>
            </a:r>
            <a:r>
              <a:rPr lang="en-US" sz="900" dirty="0">
                <a:solidFill>
                  <a:srgbClr val="050505"/>
                </a:solidFill>
                <a:highlight>
                  <a:srgbClr val="FFFFFF"/>
                </a:highlight>
              </a:rPr>
              <a:t> </a:t>
            </a:r>
            <a:r>
              <a:rPr lang="en-US" sz="900" dirty="0" err="1">
                <a:solidFill>
                  <a:srgbClr val="050505"/>
                </a:solidFill>
                <a:highlight>
                  <a:srgbClr val="FFFFFF"/>
                </a:highlight>
              </a:rPr>
              <a:t>kiếm</a:t>
            </a:r>
            <a:r>
              <a:rPr lang="en-US" sz="900" dirty="0">
                <a:solidFill>
                  <a:srgbClr val="050505"/>
                </a:solidFill>
                <a:highlight>
                  <a:srgbClr val="FFFFFF"/>
                </a:highlight>
              </a:rPr>
              <a:t> </a:t>
            </a:r>
            <a:r>
              <a:rPr lang="en-US" sz="900" dirty="0" err="1">
                <a:solidFill>
                  <a:srgbClr val="050505"/>
                </a:solidFill>
                <a:highlight>
                  <a:srgbClr val="FFFFFF"/>
                </a:highlight>
              </a:rPr>
              <a:t>lời</a:t>
            </a:r>
            <a:r>
              <a:rPr lang="en-US" sz="900" dirty="0">
                <a:solidFill>
                  <a:srgbClr val="050505"/>
                </a:solidFill>
                <a:highlight>
                  <a:srgbClr val="FFFFFF"/>
                </a:highlight>
              </a:rPr>
              <a:t> </a:t>
            </a:r>
            <a:r>
              <a:rPr lang="en-US" sz="900" dirty="0" err="1">
                <a:solidFill>
                  <a:srgbClr val="050505"/>
                </a:solidFill>
                <a:highlight>
                  <a:srgbClr val="FFFFFF"/>
                </a:highlight>
              </a:rPr>
              <a:t>giải</a:t>
            </a:r>
            <a:r>
              <a:rPr lang="en-US" sz="900" dirty="0">
                <a:solidFill>
                  <a:srgbClr val="050505"/>
                </a:solidFill>
                <a:highlight>
                  <a:srgbClr val="FFFFFF"/>
                </a:highlight>
              </a:rPr>
              <a:t> </a:t>
            </a:r>
            <a:r>
              <a:rPr lang="en-US" sz="900" dirty="0" err="1">
                <a:solidFill>
                  <a:srgbClr val="050505"/>
                </a:solidFill>
                <a:highlight>
                  <a:srgbClr val="FFFFFF"/>
                </a:highlight>
              </a:rPr>
              <a:t>trên</a:t>
            </a:r>
            <a:r>
              <a:rPr lang="en-US" sz="900" dirty="0">
                <a:solidFill>
                  <a:srgbClr val="050505"/>
                </a:solidFill>
                <a:highlight>
                  <a:srgbClr val="FFFFFF"/>
                </a:highlight>
              </a:rPr>
              <a:t> </a:t>
            </a:r>
            <a:r>
              <a:rPr lang="en-US" sz="900" dirty="0" err="1">
                <a:solidFill>
                  <a:srgbClr val="050505"/>
                </a:solidFill>
                <a:highlight>
                  <a:srgbClr val="FFFFFF"/>
                </a:highlight>
              </a:rPr>
              <a:t>một</a:t>
            </a:r>
            <a:r>
              <a:rPr lang="en-US" sz="900" dirty="0">
                <a:solidFill>
                  <a:srgbClr val="050505"/>
                </a:solidFill>
                <a:highlight>
                  <a:srgbClr val="FFFFFF"/>
                </a:highlight>
              </a:rPr>
              <a:t> </a:t>
            </a:r>
            <a:r>
              <a:rPr lang="en-US" sz="900" dirty="0" err="1">
                <a:solidFill>
                  <a:srgbClr val="050505"/>
                </a:solidFill>
                <a:highlight>
                  <a:srgbClr val="FFFFFF"/>
                </a:highlight>
              </a:rPr>
              <a:t>không</a:t>
            </a:r>
            <a:r>
              <a:rPr lang="en-US" sz="900" dirty="0">
                <a:solidFill>
                  <a:srgbClr val="050505"/>
                </a:solidFill>
                <a:highlight>
                  <a:srgbClr val="FFFFFF"/>
                </a:highlight>
              </a:rPr>
              <a:t> </a:t>
            </a:r>
            <a:r>
              <a:rPr lang="en-US" sz="900" dirty="0" err="1">
                <a:solidFill>
                  <a:srgbClr val="050505"/>
                </a:solidFill>
                <a:highlight>
                  <a:srgbClr val="FFFFFF"/>
                </a:highlight>
              </a:rPr>
              <a:t>gian</a:t>
            </a:r>
            <a:r>
              <a:rPr lang="en-US" sz="900" dirty="0">
                <a:solidFill>
                  <a:srgbClr val="050505"/>
                </a:solidFill>
                <a:highlight>
                  <a:srgbClr val="FFFFFF"/>
                </a:highlight>
              </a:rPr>
              <a:t> </a:t>
            </a:r>
            <a:r>
              <a:rPr lang="en-US" sz="900" dirty="0" err="1">
                <a:solidFill>
                  <a:srgbClr val="050505"/>
                </a:solidFill>
                <a:highlight>
                  <a:srgbClr val="FFFFFF"/>
                </a:highlight>
              </a:rPr>
              <a:t>hẹp</a:t>
            </a:r>
            <a:r>
              <a:rPr lang="en-US" sz="900" dirty="0">
                <a:solidFill>
                  <a:srgbClr val="050505"/>
                </a:solidFill>
                <a:highlight>
                  <a:srgbClr val="FFFFFF"/>
                </a:highlight>
              </a:rPr>
              <a:t> (so </a:t>
            </a:r>
            <a:r>
              <a:rPr lang="en-US" sz="900" dirty="0" err="1">
                <a:solidFill>
                  <a:srgbClr val="050505"/>
                </a:solidFill>
                <a:highlight>
                  <a:srgbClr val="FFFFFF"/>
                </a:highlight>
              </a:rPr>
              <a:t>với</a:t>
            </a:r>
            <a:r>
              <a:rPr lang="en-US" sz="900" dirty="0">
                <a:solidFill>
                  <a:srgbClr val="050505"/>
                </a:solidFill>
                <a:highlight>
                  <a:srgbClr val="FFFFFF"/>
                </a:highlight>
              </a:rPr>
              <a:t> </a:t>
            </a:r>
            <a:r>
              <a:rPr lang="en-US" sz="900" dirty="0" err="1">
                <a:solidFill>
                  <a:srgbClr val="050505"/>
                </a:solidFill>
                <a:highlight>
                  <a:srgbClr val="FFFFFF"/>
                </a:highlight>
              </a:rPr>
              <a:t>không</a:t>
            </a:r>
            <a:r>
              <a:rPr lang="en-US" sz="900" dirty="0">
                <a:solidFill>
                  <a:srgbClr val="050505"/>
                </a:solidFill>
                <a:highlight>
                  <a:srgbClr val="FFFFFF"/>
                </a:highlight>
              </a:rPr>
              <a:t> </a:t>
            </a:r>
            <a:r>
              <a:rPr lang="en-US" sz="900" dirty="0" err="1">
                <a:solidFill>
                  <a:srgbClr val="050505"/>
                </a:solidFill>
                <a:highlight>
                  <a:srgbClr val="FFFFFF"/>
                </a:highlight>
              </a:rPr>
              <a:t>gian</a:t>
            </a:r>
            <a:r>
              <a:rPr lang="en-US" sz="900" dirty="0">
                <a:solidFill>
                  <a:srgbClr val="050505"/>
                </a:solidFill>
                <a:highlight>
                  <a:srgbClr val="FFFFFF"/>
                </a:highlight>
              </a:rPr>
              <a:t> </a:t>
            </a:r>
            <a:r>
              <a:rPr lang="en-US" sz="900" dirty="0" err="1">
                <a:solidFill>
                  <a:srgbClr val="050505"/>
                </a:solidFill>
                <a:highlight>
                  <a:srgbClr val="FFFFFF"/>
                </a:highlight>
              </a:rPr>
              <a:t>gốc</a:t>
            </a:r>
            <a:r>
              <a:rPr lang="en-US" sz="900" dirty="0">
                <a:solidFill>
                  <a:srgbClr val="050505"/>
                </a:solidFill>
                <a:highlight>
                  <a:srgbClr val="FFFFFF"/>
                </a:highlight>
              </a:rPr>
              <a:t> </a:t>
            </a:r>
            <a:r>
              <a:rPr lang="en-US" sz="900" dirty="0" err="1">
                <a:solidFill>
                  <a:srgbClr val="050505"/>
                </a:solidFill>
                <a:highlight>
                  <a:srgbClr val="FFFFFF"/>
                </a:highlight>
              </a:rPr>
              <a:t>quá</a:t>
            </a:r>
            <a:r>
              <a:rPr lang="en-US" sz="900" dirty="0">
                <a:solidFill>
                  <a:srgbClr val="050505"/>
                </a:solidFill>
                <a:highlight>
                  <a:srgbClr val="FFFFFF"/>
                </a:highlight>
              </a:rPr>
              <a:t> </a:t>
            </a:r>
            <a:r>
              <a:rPr lang="en-US" sz="900" dirty="0" err="1">
                <a:solidFill>
                  <a:srgbClr val="050505"/>
                </a:solidFill>
                <a:highlight>
                  <a:srgbClr val="FFFFFF"/>
                </a:highlight>
              </a:rPr>
              <a:t>lớn</a:t>
            </a:r>
            <a:r>
              <a:rPr lang="en-US" sz="900" dirty="0">
                <a:solidFill>
                  <a:srgbClr val="050505"/>
                </a:solidFill>
                <a:highlight>
                  <a:srgbClr val="FFFFFF"/>
                </a:highlight>
              </a:rPr>
              <a:t> </a:t>
            </a:r>
            <a:r>
              <a:rPr lang="en-US" sz="900" dirty="0" err="1">
                <a:solidFill>
                  <a:srgbClr val="050505"/>
                </a:solidFill>
                <a:highlight>
                  <a:srgbClr val="FFFFFF"/>
                </a:highlight>
              </a:rPr>
              <a:t>để</a:t>
            </a:r>
            <a:r>
              <a:rPr lang="en-US" sz="900" dirty="0">
                <a:solidFill>
                  <a:srgbClr val="050505"/>
                </a:solidFill>
                <a:highlight>
                  <a:srgbClr val="FFFFFF"/>
                </a:highlight>
              </a:rPr>
              <a:t> </a:t>
            </a:r>
            <a:r>
              <a:rPr lang="en-US" sz="900" dirty="0" err="1">
                <a:solidFill>
                  <a:srgbClr val="050505"/>
                </a:solidFill>
                <a:highlight>
                  <a:srgbClr val="FFFFFF"/>
                </a:highlight>
              </a:rPr>
              <a:t>tìm</a:t>
            </a:r>
            <a:r>
              <a:rPr lang="en-US" sz="900" dirty="0">
                <a:solidFill>
                  <a:srgbClr val="050505"/>
                </a:solidFill>
                <a:highlight>
                  <a:srgbClr val="FFFFFF"/>
                </a:highlight>
              </a:rPr>
              <a:t> </a:t>
            </a:r>
            <a:r>
              <a:rPr lang="en-US" sz="900" dirty="0" err="1">
                <a:solidFill>
                  <a:srgbClr val="050505"/>
                </a:solidFill>
                <a:highlight>
                  <a:srgbClr val="FFFFFF"/>
                </a:highlight>
              </a:rPr>
              <a:t>kiếm</a:t>
            </a:r>
            <a:r>
              <a:rPr lang="en-US" sz="900" dirty="0">
                <a:solidFill>
                  <a:srgbClr val="050505"/>
                </a:solidFill>
                <a:highlight>
                  <a:srgbClr val="FFFFFF"/>
                </a:highlight>
              </a:rPr>
              <a:t>). </a:t>
            </a:r>
            <a:r>
              <a:rPr lang="en-US" sz="900" dirty="0" err="1">
                <a:solidFill>
                  <a:srgbClr val="050505"/>
                </a:solidFill>
                <a:highlight>
                  <a:srgbClr val="FFFFFF"/>
                </a:highlight>
              </a:rPr>
              <a:t>Nó</a:t>
            </a:r>
            <a:r>
              <a:rPr lang="en-US" sz="900" dirty="0">
                <a:solidFill>
                  <a:srgbClr val="050505"/>
                </a:solidFill>
                <a:highlight>
                  <a:srgbClr val="FFFFFF"/>
                </a:highlight>
              </a:rPr>
              <a:t> </a:t>
            </a:r>
            <a:r>
              <a:rPr lang="en-US" sz="900" dirty="0" err="1">
                <a:solidFill>
                  <a:srgbClr val="050505"/>
                </a:solidFill>
                <a:highlight>
                  <a:srgbClr val="FFFFFF"/>
                </a:highlight>
              </a:rPr>
              <a:t>cũng</a:t>
            </a:r>
            <a:r>
              <a:rPr lang="en-US" sz="900" dirty="0">
                <a:solidFill>
                  <a:srgbClr val="050505"/>
                </a:solidFill>
                <a:highlight>
                  <a:srgbClr val="FFFFFF"/>
                </a:highlight>
              </a:rPr>
              <a:t> </a:t>
            </a:r>
            <a:r>
              <a:rPr lang="en-US" sz="900" dirty="0" err="1">
                <a:solidFill>
                  <a:srgbClr val="050505"/>
                </a:solidFill>
                <a:highlight>
                  <a:srgbClr val="FFFFFF"/>
                </a:highlight>
              </a:rPr>
              <a:t>có</a:t>
            </a:r>
            <a:r>
              <a:rPr lang="en-US" sz="900" dirty="0">
                <a:solidFill>
                  <a:srgbClr val="050505"/>
                </a:solidFill>
                <a:highlight>
                  <a:srgbClr val="FFFFFF"/>
                </a:highlight>
              </a:rPr>
              <a:t> </a:t>
            </a:r>
            <a:r>
              <a:rPr lang="en-US" sz="900" dirty="0" err="1">
                <a:solidFill>
                  <a:srgbClr val="050505"/>
                </a:solidFill>
                <a:highlight>
                  <a:srgbClr val="FFFFFF"/>
                </a:highlight>
              </a:rPr>
              <a:t>thể</a:t>
            </a:r>
            <a:r>
              <a:rPr lang="en-US" sz="900" dirty="0">
                <a:solidFill>
                  <a:srgbClr val="050505"/>
                </a:solidFill>
                <a:highlight>
                  <a:srgbClr val="FFFFFF"/>
                </a:highlight>
              </a:rPr>
              <a:t> </a:t>
            </a:r>
            <a:r>
              <a:rPr lang="en-US" sz="900" dirty="0" err="1">
                <a:solidFill>
                  <a:srgbClr val="050505"/>
                </a:solidFill>
                <a:highlight>
                  <a:srgbClr val="FFFFFF"/>
                </a:highlight>
              </a:rPr>
              <a:t>đưa</a:t>
            </a:r>
            <a:r>
              <a:rPr lang="en-US" sz="900" dirty="0">
                <a:solidFill>
                  <a:srgbClr val="050505"/>
                </a:solidFill>
                <a:highlight>
                  <a:srgbClr val="FFFFFF"/>
                </a:highlight>
              </a:rPr>
              <a:t> ra </a:t>
            </a:r>
            <a:r>
              <a:rPr lang="en-US" sz="900" dirty="0" err="1">
                <a:solidFill>
                  <a:srgbClr val="050505"/>
                </a:solidFill>
                <a:highlight>
                  <a:srgbClr val="FFFFFF"/>
                </a:highlight>
              </a:rPr>
              <a:t>một</a:t>
            </a:r>
            <a:r>
              <a:rPr lang="en-US" sz="900" dirty="0">
                <a:solidFill>
                  <a:srgbClr val="050505"/>
                </a:solidFill>
                <a:highlight>
                  <a:srgbClr val="FFFFFF"/>
                </a:highlight>
              </a:rPr>
              <a:t> </a:t>
            </a:r>
            <a:r>
              <a:rPr lang="en-US" sz="900" dirty="0" err="1">
                <a:solidFill>
                  <a:srgbClr val="050505"/>
                </a:solidFill>
                <a:highlight>
                  <a:srgbClr val="FFFFFF"/>
                </a:highlight>
              </a:rPr>
              <a:t>vài</a:t>
            </a:r>
            <a:r>
              <a:rPr lang="en-US" sz="900" dirty="0">
                <a:solidFill>
                  <a:srgbClr val="050505"/>
                </a:solidFill>
                <a:highlight>
                  <a:srgbClr val="FFFFFF"/>
                </a:highlight>
              </a:rPr>
              <a:t> </a:t>
            </a:r>
            <a:r>
              <a:rPr lang="en-US" sz="900" dirty="0" err="1">
                <a:solidFill>
                  <a:srgbClr val="050505"/>
                </a:solidFill>
                <a:highlight>
                  <a:srgbClr val="FFFFFF"/>
                </a:highlight>
              </a:rPr>
              <a:t>giải</a:t>
            </a:r>
            <a:r>
              <a:rPr lang="en-US" sz="900" dirty="0">
                <a:solidFill>
                  <a:srgbClr val="050505"/>
                </a:solidFill>
                <a:highlight>
                  <a:srgbClr val="FFFFFF"/>
                </a:highlight>
              </a:rPr>
              <a:t> </a:t>
            </a:r>
            <a:r>
              <a:rPr lang="en-US" sz="900" dirty="0" err="1">
                <a:solidFill>
                  <a:srgbClr val="050505"/>
                </a:solidFill>
                <a:highlight>
                  <a:srgbClr val="FFFFFF"/>
                </a:highlight>
              </a:rPr>
              <a:t>thuyết</a:t>
            </a:r>
            <a:r>
              <a:rPr lang="en-US" sz="900" dirty="0">
                <a:solidFill>
                  <a:srgbClr val="050505"/>
                </a:solidFill>
                <a:highlight>
                  <a:srgbClr val="FFFFFF"/>
                </a:highlight>
              </a:rPr>
              <a:t> </a:t>
            </a:r>
            <a:r>
              <a:rPr lang="en-US" sz="900" dirty="0" err="1">
                <a:solidFill>
                  <a:srgbClr val="050505"/>
                </a:solidFill>
                <a:highlight>
                  <a:srgbClr val="FFFFFF"/>
                </a:highlight>
              </a:rPr>
              <a:t>về</a:t>
            </a:r>
            <a:r>
              <a:rPr lang="en-US" sz="900" dirty="0">
                <a:solidFill>
                  <a:srgbClr val="050505"/>
                </a:solidFill>
                <a:highlight>
                  <a:srgbClr val="FFFFFF"/>
                </a:highlight>
              </a:rPr>
              <a:t> </a:t>
            </a:r>
            <a:r>
              <a:rPr lang="en-US" sz="900" dirty="0" err="1">
                <a:solidFill>
                  <a:srgbClr val="050505"/>
                </a:solidFill>
                <a:highlight>
                  <a:srgbClr val="FFFFFF"/>
                </a:highlight>
              </a:rPr>
              <a:t>bài</a:t>
            </a:r>
            <a:r>
              <a:rPr lang="en-US" sz="900" dirty="0">
                <a:solidFill>
                  <a:srgbClr val="050505"/>
                </a:solidFill>
                <a:highlight>
                  <a:srgbClr val="FFFFFF"/>
                </a:highlight>
              </a:rPr>
              <a:t> </a:t>
            </a:r>
            <a:r>
              <a:rPr lang="en-US" sz="900" dirty="0" err="1">
                <a:solidFill>
                  <a:srgbClr val="050505"/>
                </a:solidFill>
                <a:highlight>
                  <a:srgbClr val="FFFFFF"/>
                </a:highlight>
              </a:rPr>
              <a:t>toán</a:t>
            </a:r>
            <a:r>
              <a:rPr lang="en-US" sz="900" dirty="0">
                <a:solidFill>
                  <a:srgbClr val="050505"/>
                </a:solidFill>
                <a:highlight>
                  <a:srgbClr val="FFFFFF"/>
                </a:highlight>
              </a:rPr>
              <a:t> </a:t>
            </a:r>
            <a:r>
              <a:rPr lang="en-US" sz="900" dirty="0" err="1">
                <a:solidFill>
                  <a:srgbClr val="050505"/>
                </a:solidFill>
                <a:highlight>
                  <a:srgbClr val="FFFFFF"/>
                </a:highlight>
              </a:rPr>
              <a:t>đang</a:t>
            </a:r>
            <a:r>
              <a:rPr lang="en-US" sz="900" dirty="0">
                <a:solidFill>
                  <a:srgbClr val="050505"/>
                </a:solidFill>
                <a:highlight>
                  <a:srgbClr val="FFFFFF"/>
                </a:highlight>
              </a:rPr>
              <a:t> </a:t>
            </a:r>
            <a:r>
              <a:rPr lang="en-US" sz="900" dirty="0" err="1">
                <a:solidFill>
                  <a:srgbClr val="050505"/>
                </a:solidFill>
                <a:highlight>
                  <a:srgbClr val="FFFFFF"/>
                </a:highlight>
              </a:rPr>
              <a:t>được</a:t>
            </a:r>
            <a:r>
              <a:rPr lang="en-US" sz="900" dirty="0">
                <a:solidFill>
                  <a:srgbClr val="050505"/>
                </a:solidFill>
                <a:highlight>
                  <a:srgbClr val="FFFFFF"/>
                </a:highlight>
              </a:rPr>
              <a:t> </a:t>
            </a:r>
            <a:r>
              <a:rPr lang="en-US" sz="900" dirty="0" err="1">
                <a:solidFill>
                  <a:srgbClr val="050505"/>
                </a:solidFill>
                <a:highlight>
                  <a:srgbClr val="FFFFFF"/>
                </a:highlight>
              </a:rPr>
              <a:t>giải</a:t>
            </a:r>
            <a:r>
              <a:rPr lang="en-US" sz="900" dirty="0">
                <a:solidFill>
                  <a:srgbClr val="050505"/>
                </a:solidFill>
                <a:highlight>
                  <a:srgbClr val="FFFFFF"/>
                </a:highlight>
              </a:rPr>
              <a:t> </a:t>
            </a:r>
            <a:r>
              <a:rPr lang="en-US" sz="900" dirty="0" err="1">
                <a:solidFill>
                  <a:srgbClr val="050505"/>
                </a:solidFill>
                <a:highlight>
                  <a:srgbClr val="FFFFFF"/>
                </a:highlight>
              </a:rPr>
              <a:t>quyết</a:t>
            </a:r>
            <a:r>
              <a:rPr lang="en-US" sz="900" dirty="0">
                <a:solidFill>
                  <a:srgbClr val="050505"/>
                </a:solidFill>
                <a:highlight>
                  <a:srgbClr val="FFFFFF"/>
                </a:highlight>
              </a:rPr>
              <a:t>. </a:t>
            </a:r>
            <a:r>
              <a:rPr lang="en-US" sz="900" dirty="0" err="1">
                <a:solidFill>
                  <a:srgbClr val="050505"/>
                </a:solidFill>
                <a:highlight>
                  <a:srgbClr val="FFFFFF"/>
                </a:highlight>
              </a:rPr>
              <a:t>Nói</a:t>
            </a:r>
            <a:r>
              <a:rPr lang="en-US" sz="900" dirty="0">
                <a:solidFill>
                  <a:srgbClr val="050505"/>
                </a:solidFill>
                <a:highlight>
                  <a:srgbClr val="FFFFFF"/>
                </a:highlight>
              </a:rPr>
              <a:t> </a:t>
            </a:r>
            <a:r>
              <a:rPr lang="en-US" sz="900" dirty="0" err="1">
                <a:solidFill>
                  <a:srgbClr val="050505"/>
                </a:solidFill>
                <a:highlight>
                  <a:srgbClr val="FFFFFF"/>
                </a:highlight>
              </a:rPr>
              <a:t>chung</a:t>
            </a:r>
            <a:r>
              <a:rPr lang="en-US" sz="900" dirty="0">
                <a:solidFill>
                  <a:srgbClr val="050505"/>
                </a:solidFill>
                <a:highlight>
                  <a:srgbClr val="FFFFFF"/>
                </a:highlight>
              </a:rPr>
              <a:t>, metaheuristic </a:t>
            </a:r>
            <a:r>
              <a:rPr lang="en-US" sz="900" dirty="0" err="1">
                <a:solidFill>
                  <a:srgbClr val="050505"/>
                </a:solidFill>
                <a:highlight>
                  <a:srgbClr val="FFFFFF"/>
                </a:highlight>
              </a:rPr>
              <a:t>không</a:t>
            </a:r>
            <a:r>
              <a:rPr lang="en-US" sz="900" dirty="0">
                <a:solidFill>
                  <a:srgbClr val="050505"/>
                </a:solidFill>
                <a:highlight>
                  <a:srgbClr val="FFFFFF"/>
                </a:highlight>
              </a:rPr>
              <a:t> </a:t>
            </a:r>
            <a:r>
              <a:rPr lang="en-US" sz="900" dirty="0" err="1">
                <a:solidFill>
                  <a:srgbClr val="050505"/>
                </a:solidFill>
                <a:highlight>
                  <a:srgbClr val="FFFFFF"/>
                </a:highlight>
              </a:rPr>
              <a:t>đưa</a:t>
            </a:r>
            <a:r>
              <a:rPr lang="en-US" sz="900" dirty="0">
                <a:solidFill>
                  <a:srgbClr val="050505"/>
                </a:solidFill>
                <a:highlight>
                  <a:srgbClr val="FFFFFF"/>
                </a:highlight>
              </a:rPr>
              <a:t> ra </a:t>
            </a:r>
            <a:r>
              <a:rPr lang="en-US" sz="900" dirty="0" err="1">
                <a:solidFill>
                  <a:srgbClr val="050505"/>
                </a:solidFill>
                <a:highlight>
                  <a:srgbClr val="FFFFFF"/>
                </a:highlight>
              </a:rPr>
              <a:t>lời</a:t>
            </a:r>
            <a:r>
              <a:rPr lang="en-US" sz="900" dirty="0">
                <a:solidFill>
                  <a:srgbClr val="050505"/>
                </a:solidFill>
                <a:highlight>
                  <a:srgbClr val="FFFFFF"/>
                </a:highlight>
              </a:rPr>
              <a:t> </a:t>
            </a:r>
            <a:r>
              <a:rPr lang="en-US" sz="900" dirty="0" err="1">
                <a:solidFill>
                  <a:srgbClr val="050505"/>
                </a:solidFill>
                <a:highlight>
                  <a:srgbClr val="FFFFFF"/>
                </a:highlight>
              </a:rPr>
              <a:t>giải</a:t>
            </a:r>
            <a:r>
              <a:rPr lang="en-US" sz="900" dirty="0">
                <a:solidFill>
                  <a:srgbClr val="050505"/>
                </a:solidFill>
                <a:highlight>
                  <a:srgbClr val="FFFFFF"/>
                </a:highlight>
              </a:rPr>
              <a:t> </a:t>
            </a:r>
            <a:r>
              <a:rPr lang="en-US" sz="900" dirty="0" err="1">
                <a:solidFill>
                  <a:srgbClr val="050505"/>
                </a:solidFill>
                <a:highlight>
                  <a:srgbClr val="FFFFFF"/>
                </a:highlight>
              </a:rPr>
              <a:t>tối</a:t>
            </a:r>
            <a:r>
              <a:rPr lang="en-US" sz="900" dirty="0">
                <a:solidFill>
                  <a:srgbClr val="050505"/>
                </a:solidFill>
                <a:highlight>
                  <a:srgbClr val="FFFFFF"/>
                </a:highlight>
              </a:rPr>
              <a:t> </a:t>
            </a:r>
            <a:r>
              <a:rPr lang="en-US" sz="900" dirty="0" err="1">
                <a:solidFill>
                  <a:srgbClr val="050505"/>
                </a:solidFill>
                <a:highlight>
                  <a:srgbClr val="FFFFFF"/>
                </a:highlight>
              </a:rPr>
              <a:t>ưu</a:t>
            </a:r>
            <a:r>
              <a:rPr lang="en-US" sz="900" dirty="0">
                <a:solidFill>
                  <a:srgbClr val="050505"/>
                </a:solidFill>
                <a:highlight>
                  <a:srgbClr val="FFFFFF"/>
                </a:highlight>
              </a:rPr>
              <a:t>, </a:t>
            </a:r>
            <a:r>
              <a:rPr lang="en-US" sz="900" dirty="0" err="1">
                <a:solidFill>
                  <a:srgbClr val="050505"/>
                </a:solidFill>
                <a:highlight>
                  <a:srgbClr val="FFFFFF"/>
                </a:highlight>
              </a:rPr>
              <a:t>thay</a:t>
            </a:r>
            <a:r>
              <a:rPr lang="en-US" sz="900" dirty="0">
                <a:solidFill>
                  <a:srgbClr val="050505"/>
                </a:solidFill>
                <a:highlight>
                  <a:srgbClr val="FFFFFF"/>
                </a:highlight>
              </a:rPr>
              <a:t> </a:t>
            </a:r>
            <a:r>
              <a:rPr lang="en-US" sz="900" dirty="0" err="1">
                <a:solidFill>
                  <a:srgbClr val="050505"/>
                </a:solidFill>
                <a:highlight>
                  <a:srgbClr val="FFFFFF"/>
                </a:highlight>
              </a:rPr>
              <a:t>vào</a:t>
            </a:r>
            <a:r>
              <a:rPr lang="en-US" sz="900" dirty="0">
                <a:solidFill>
                  <a:srgbClr val="050505"/>
                </a:solidFill>
                <a:highlight>
                  <a:srgbClr val="FFFFFF"/>
                </a:highlight>
              </a:rPr>
              <a:t> </a:t>
            </a:r>
            <a:r>
              <a:rPr lang="en-US" sz="900" dirty="0" err="1">
                <a:solidFill>
                  <a:srgbClr val="050505"/>
                </a:solidFill>
                <a:highlight>
                  <a:srgbClr val="FFFFFF"/>
                </a:highlight>
              </a:rPr>
              <a:t>đó</a:t>
            </a:r>
            <a:r>
              <a:rPr lang="en-US" sz="900" dirty="0">
                <a:solidFill>
                  <a:srgbClr val="050505"/>
                </a:solidFill>
                <a:highlight>
                  <a:srgbClr val="FFFFFF"/>
                </a:highlight>
              </a:rPr>
              <a:t> </a:t>
            </a:r>
            <a:r>
              <a:rPr lang="en-US" sz="900" dirty="0" err="1">
                <a:solidFill>
                  <a:srgbClr val="050505"/>
                </a:solidFill>
                <a:highlight>
                  <a:srgbClr val="FFFFFF"/>
                </a:highlight>
              </a:rPr>
              <a:t>thông</a:t>
            </a:r>
            <a:r>
              <a:rPr lang="en-US" sz="900" dirty="0">
                <a:solidFill>
                  <a:srgbClr val="050505"/>
                </a:solidFill>
                <a:highlight>
                  <a:srgbClr val="FFFFFF"/>
                </a:highlight>
              </a:rPr>
              <a:t> </a:t>
            </a:r>
            <a:r>
              <a:rPr lang="en-US" sz="900" dirty="0" err="1">
                <a:solidFill>
                  <a:srgbClr val="050505"/>
                </a:solidFill>
                <a:highlight>
                  <a:srgbClr val="FFFFFF"/>
                </a:highlight>
              </a:rPr>
              <a:t>thường</a:t>
            </a:r>
            <a:r>
              <a:rPr lang="en-US" sz="900" dirty="0">
                <a:solidFill>
                  <a:srgbClr val="050505"/>
                </a:solidFill>
                <a:highlight>
                  <a:srgbClr val="FFFFFF"/>
                </a:highlight>
              </a:rPr>
              <a:t> </a:t>
            </a:r>
            <a:r>
              <a:rPr lang="en-US" sz="900" dirty="0" err="1">
                <a:solidFill>
                  <a:srgbClr val="050505"/>
                </a:solidFill>
                <a:highlight>
                  <a:srgbClr val="FFFFFF"/>
                </a:highlight>
              </a:rPr>
              <a:t>nó</a:t>
            </a:r>
            <a:r>
              <a:rPr lang="en-US" sz="900" dirty="0">
                <a:solidFill>
                  <a:srgbClr val="050505"/>
                </a:solidFill>
                <a:highlight>
                  <a:srgbClr val="FFFFFF"/>
                </a:highlight>
              </a:rPr>
              <a:t> </a:t>
            </a:r>
            <a:r>
              <a:rPr lang="en-US" sz="900" dirty="0" err="1">
                <a:solidFill>
                  <a:srgbClr val="050505"/>
                </a:solidFill>
                <a:highlight>
                  <a:srgbClr val="FFFFFF"/>
                </a:highlight>
              </a:rPr>
              <a:t>đưa</a:t>
            </a:r>
            <a:r>
              <a:rPr lang="en-US" sz="900" dirty="0">
                <a:solidFill>
                  <a:srgbClr val="050505"/>
                </a:solidFill>
                <a:highlight>
                  <a:srgbClr val="FFFFFF"/>
                </a:highlight>
              </a:rPr>
              <a:t> ra </a:t>
            </a:r>
            <a:r>
              <a:rPr lang="en-US" sz="900" dirty="0" err="1">
                <a:solidFill>
                  <a:srgbClr val="050505"/>
                </a:solidFill>
                <a:highlight>
                  <a:srgbClr val="FFFFFF"/>
                </a:highlight>
              </a:rPr>
              <a:t>lời</a:t>
            </a:r>
            <a:r>
              <a:rPr lang="en-US" sz="900" dirty="0">
                <a:solidFill>
                  <a:srgbClr val="050505"/>
                </a:solidFill>
                <a:highlight>
                  <a:srgbClr val="FFFFFF"/>
                </a:highlight>
              </a:rPr>
              <a:t> </a:t>
            </a:r>
            <a:r>
              <a:rPr lang="en-US" sz="900" dirty="0" err="1">
                <a:solidFill>
                  <a:srgbClr val="050505"/>
                </a:solidFill>
                <a:highlight>
                  <a:srgbClr val="FFFFFF"/>
                </a:highlight>
              </a:rPr>
              <a:t>giải</a:t>
            </a:r>
            <a:r>
              <a:rPr lang="en-US" sz="900" dirty="0">
                <a:solidFill>
                  <a:srgbClr val="050505"/>
                </a:solidFill>
                <a:highlight>
                  <a:srgbClr val="FFFFFF"/>
                </a:highlight>
              </a:rPr>
              <a:t> </a:t>
            </a:r>
            <a:r>
              <a:rPr lang="en-US" sz="900" dirty="0" err="1">
                <a:solidFill>
                  <a:srgbClr val="050505"/>
                </a:solidFill>
                <a:highlight>
                  <a:srgbClr val="FFFFFF"/>
                </a:highlight>
              </a:rPr>
              <a:t>tối</a:t>
            </a:r>
            <a:r>
              <a:rPr lang="en-US" sz="900" dirty="0">
                <a:solidFill>
                  <a:srgbClr val="050505"/>
                </a:solidFill>
                <a:highlight>
                  <a:srgbClr val="FFFFFF"/>
                </a:highlight>
              </a:rPr>
              <a:t> </a:t>
            </a:r>
            <a:r>
              <a:rPr lang="en-US" sz="900" dirty="0" err="1">
                <a:solidFill>
                  <a:srgbClr val="050505"/>
                </a:solidFill>
                <a:highlight>
                  <a:srgbClr val="FFFFFF"/>
                </a:highlight>
              </a:rPr>
              <a:t>ưu</a:t>
            </a:r>
            <a:r>
              <a:rPr lang="en-US" sz="900" dirty="0">
                <a:solidFill>
                  <a:srgbClr val="050505"/>
                </a:solidFill>
                <a:highlight>
                  <a:srgbClr val="FFFFFF"/>
                </a:highlight>
              </a:rPr>
              <a:t> </a:t>
            </a:r>
            <a:r>
              <a:rPr lang="en-US" sz="900" dirty="0" err="1">
                <a:solidFill>
                  <a:srgbClr val="050505"/>
                </a:solidFill>
                <a:highlight>
                  <a:srgbClr val="FFFFFF"/>
                </a:highlight>
              </a:rPr>
              <a:t>xác</a:t>
            </a:r>
            <a:r>
              <a:rPr lang="en-US" sz="900" dirty="0">
                <a:solidFill>
                  <a:srgbClr val="050505"/>
                </a:solidFill>
                <a:highlight>
                  <a:srgbClr val="FFFFFF"/>
                </a:highlight>
              </a:rPr>
              <a:t> </a:t>
            </a:r>
            <a:r>
              <a:rPr lang="en-US" sz="900" dirty="0" err="1">
                <a:solidFill>
                  <a:srgbClr val="050505"/>
                </a:solidFill>
                <a:highlight>
                  <a:srgbClr val="FFFFFF"/>
                </a:highlight>
              </a:rPr>
              <a:t>suất</a:t>
            </a:r>
            <a:r>
              <a:rPr lang="en-US" sz="900" dirty="0">
                <a:solidFill>
                  <a:srgbClr val="050505"/>
                </a:solidFill>
                <a:highlight>
                  <a:srgbClr val="FFFFFF"/>
                </a:highlight>
              </a:rPr>
              <a:t>. </a:t>
            </a:r>
            <a:r>
              <a:rPr lang="en-US" sz="900" dirty="0" err="1">
                <a:solidFill>
                  <a:srgbClr val="050505"/>
                </a:solidFill>
                <a:highlight>
                  <a:srgbClr val="FFFFFF"/>
                </a:highlight>
              </a:rPr>
              <a:t>Nó</a:t>
            </a:r>
            <a:r>
              <a:rPr lang="en-US" sz="900" dirty="0">
                <a:solidFill>
                  <a:srgbClr val="050505"/>
                </a:solidFill>
                <a:highlight>
                  <a:srgbClr val="FFFFFF"/>
                </a:highlight>
              </a:rPr>
              <a:t> </a:t>
            </a:r>
            <a:r>
              <a:rPr lang="en-US" sz="900" dirty="0" err="1">
                <a:solidFill>
                  <a:srgbClr val="050505"/>
                </a:solidFill>
                <a:highlight>
                  <a:srgbClr val="FFFFFF"/>
                </a:highlight>
              </a:rPr>
              <a:t>có</a:t>
            </a:r>
            <a:r>
              <a:rPr lang="en-US" sz="900" dirty="0">
                <a:solidFill>
                  <a:srgbClr val="050505"/>
                </a:solidFill>
                <a:highlight>
                  <a:srgbClr val="FFFFFF"/>
                </a:highlight>
              </a:rPr>
              <a:t> </a:t>
            </a:r>
            <a:r>
              <a:rPr lang="en-US" sz="900" dirty="0" err="1">
                <a:solidFill>
                  <a:srgbClr val="050505"/>
                </a:solidFill>
                <a:highlight>
                  <a:srgbClr val="FFFFFF"/>
                </a:highlight>
              </a:rPr>
              <a:t>khả</a:t>
            </a:r>
            <a:r>
              <a:rPr lang="en-US" sz="900" dirty="0">
                <a:solidFill>
                  <a:srgbClr val="050505"/>
                </a:solidFill>
                <a:highlight>
                  <a:srgbClr val="FFFFFF"/>
                </a:highlight>
              </a:rPr>
              <a:t> </a:t>
            </a:r>
            <a:r>
              <a:rPr lang="en-US" sz="900" dirty="0" err="1">
                <a:solidFill>
                  <a:srgbClr val="050505"/>
                </a:solidFill>
                <a:highlight>
                  <a:srgbClr val="FFFFFF"/>
                </a:highlight>
              </a:rPr>
              <a:t>năng</a:t>
            </a:r>
            <a:r>
              <a:rPr lang="en-US" sz="900" dirty="0">
                <a:solidFill>
                  <a:srgbClr val="050505"/>
                </a:solidFill>
                <a:highlight>
                  <a:srgbClr val="FFFFFF"/>
                </a:highlight>
              </a:rPr>
              <a:t> </a:t>
            </a:r>
            <a:r>
              <a:rPr lang="en-US" sz="900" dirty="0" err="1">
                <a:solidFill>
                  <a:srgbClr val="050505"/>
                </a:solidFill>
                <a:highlight>
                  <a:srgbClr val="FFFFFF"/>
                </a:highlight>
              </a:rPr>
              <a:t>tìm</a:t>
            </a:r>
            <a:r>
              <a:rPr lang="en-US" sz="900" dirty="0">
                <a:solidFill>
                  <a:srgbClr val="050505"/>
                </a:solidFill>
                <a:highlight>
                  <a:srgbClr val="FFFFFF"/>
                </a:highlight>
              </a:rPr>
              <a:t> ra </a:t>
            </a:r>
            <a:r>
              <a:rPr lang="en-US" sz="900" dirty="0" err="1">
                <a:solidFill>
                  <a:srgbClr val="050505"/>
                </a:solidFill>
                <a:highlight>
                  <a:srgbClr val="FFFFFF"/>
                </a:highlight>
              </a:rPr>
              <a:t>phương</a:t>
            </a:r>
            <a:r>
              <a:rPr lang="en-US" sz="900" dirty="0">
                <a:solidFill>
                  <a:srgbClr val="050505"/>
                </a:solidFill>
                <a:highlight>
                  <a:srgbClr val="FFFFFF"/>
                </a:highlight>
              </a:rPr>
              <a:t> </a:t>
            </a:r>
            <a:r>
              <a:rPr lang="en-US" sz="900" dirty="0" err="1">
                <a:solidFill>
                  <a:srgbClr val="050505"/>
                </a:solidFill>
                <a:highlight>
                  <a:srgbClr val="FFFFFF"/>
                </a:highlight>
              </a:rPr>
              <a:t>án</a:t>
            </a:r>
            <a:r>
              <a:rPr lang="en-US" sz="900" dirty="0">
                <a:solidFill>
                  <a:srgbClr val="050505"/>
                </a:solidFill>
                <a:highlight>
                  <a:srgbClr val="FFFFFF"/>
                </a:highlight>
              </a:rPr>
              <a:t> </a:t>
            </a:r>
            <a:r>
              <a:rPr lang="en-US" sz="900" dirty="0" err="1">
                <a:solidFill>
                  <a:srgbClr val="050505"/>
                </a:solidFill>
                <a:highlight>
                  <a:srgbClr val="FFFFFF"/>
                </a:highlight>
              </a:rPr>
              <a:t>tốt</a:t>
            </a:r>
            <a:r>
              <a:rPr lang="en-US" sz="900" dirty="0">
                <a:solidFill>
                  <a:srgbClr val="050505"/>
                </a:solidFill>
                <a:highlight>
                  <a:srgbClr val="FFFFFF"/>
                </a:highlight>
              </a:rPr>
              <a:t> </a:t>
            </a:r>
            <a:r>
              <a:rPr lang="en-US" sz="900" dirty="0" err="1">
                <a:solidFill>
                  <a:srgbClr val="050505"/>
                </a:solidFill>
                <a:highlight>
                  <a:srgbClr val="FFFFFF"/>
                </a:highlight>
              </a:rPr>
              <a:t>với</a:t>
            </a:r>
            <a:r>
              <a:rPr lang="en-US" sz="900" dirty="0">
                <a:solidFill>
                  <a:srgbClr val="050505"/>
                </a:solidFill>
                <a:highlight>
                  <a:srgbClr val="FFFFFF"/>
                </a:highlight>
              </a:rPr>
              <a:t> </a:t>
            </a:r>
            <a:r>
              <a:rPr lang="en-US" sz="900" dirty="0" err="1">
                <a:solidFill>
                  <a:srgbClr val="050505"/>
                </a:solidFill>
                <a:highlight>
                  <a:srgbClr val="FFFFFF"/>
                </a:highlight>
              </a:rPr>
              <a:t>ít</a:t>
            </a:r>
            <a:r>
              <a:rPr lang="en-US" sz="900" dirty="0">
                <a:solidFill>
                  <a:srgbClr val="050505"/>
                </a:solidFill>
                <a:highlight>
                  <a:srgbClr val="FFFFFF"/>
                </a:highlight>
              </a:rPr>
              <a:t> </a:t>
            </a:r>
            <a:r>
              <a:rPr lang="en-US" sz="900" dirty="0" err="1">
                <a:solidFill>
                  <a:srgbClr val="050505"/>
                </a:solidFill>
                <a:highlight>
                  <a:srgbClr val="FFFFFF"/>
                </a:highlight>
              </a:rPr>
              <a:t>tính</a:t>
            </a:r>
            <a:r>
              <a:rPr lang="en-US" sz="900" dirty="0">
                <a:solidFill>
                  <a:srgbClr val="050505"/>
                </a:solidFill>
                <a:highlight>
                  <a:srgbClr val="FFFFFF"/>
                </a:highlight>
              </a:rPr>
              <a:t> </a:t>
            </a:r>
            <a:r>
              <a:rPr lang="en-US" sz="900" dirty="0" err="1">
                <a:solidFill>
                  <a:srgbClr val="050505"/>
                </a:solidFill>
                <a:highlight>
                  <a:srgbClr val="FFFFFF"/>
                </a:highlight>
              </a:rPr>
              <a:t>toán</a:t>
            </a:r>
            <a:r>
              <a:rPr lang="en-US" sz="900" dirty="0">
                <a:solidFill>
                  <a:srgbClr val="050505"/>
                </a:solidFill>
                <a:highlight>
                  <a:srgbClr val="FFFFFF"/>
                </a:highlight>
              </a:rPr>
              <a:t> </a:t>
            </a:r>
            <a:r>
              <a:rPr lang="en-US" sz="900" dirty="0" err="1">
                <a:solidFill>
                  <a:srgbClr val="050505"/>
                </a:solidFill>
                <a:highlight>
                  <a:srgbClr val="FFFFFF"/>
                </a:highlight>
              </a:rPr>
              <a:t>hơn</a:t>
            </a:r>
            <a:r>
              <a:rPr lang="en-US" sz="900" dirty="0">
                <a:solidFill>
                  <a:srgbClr val="050505"/>
                </a:solidFill>
                <a:highlight>
                  <a:srgbClr val="FFFFFF"/>
                </a:highlight>
              </a:rPr>
              <a:t> so </a:t>
            </a:r>
            <a:r>
              <a:rPr lang="en-US" sz="900" dirty="0" err="1">
                <a:solidFill>
                  <a:srgbClr val="050505"/>
                </a:solidFill>
                <a:highlight>
                  <a:srgbClr val="FFFFFF"/>
                </a:highlight>
              </a:rPr>
              <a:t>với</a:t>
            </a:r>
            <a:r>
              <a:rPr lang="en-US" sz="900" dirty="0">
                <a:solidFill>
                  <a:srgbClr val="050505"/>
                </a:solidFill>
                <a:highlight>
                  <a:srgbClr val="FFFFFF"/>
                </a:highlight>
              </a:rPr>
              <a:t> </a:t>
            </a:r>
            <a:r>
              <a:rPr lang="en-US" sz="900" dirty="0" err="1">
                <a:solidFill>
                  <a:srgbClr val="050505"/>
                </a:solidFill>
                <a:highlight>
                  <a:srgbClr val="FFFFFF"/>
                </a:highlight>
              </a:rPr>
              <a:t>các</a:t>
            </a:r>
            <a:r>
              <a:rPr lang="en-US" sz="900" dirty="0">
                <a:solidFill>
                  <a:srgbClr val="050505"/>
                </a:solidFill>
                <a:highlight>
                  <a:srgbClr val="FFFFFF"/>
                </a:highlight>
              </a:rPr>
              <a:t> </a:t>
            </a:r>
            <a:r>
              <a:rPr lang="en-US" sz="900" dirty="0" err="1">
                <a:solidFill>
                  <a:srgbClr val="050505"/>
                </a:solidFill>
                <a:highlight>
                  <a:srgbClr val="FFFFFF"/>
                </a:highlight>
              </a:rPr>
              <a:t>phương</a:t>
            </a:r>
            <a:r>
              <a:rPr lang="en-US" sz="900" dirty="0">
                <a:solidFill>
                  <a:srgbClr val="050505"/>
                </a:solidFill>
                <a:highlight>
                  <a:srgbClr val="FFFFFF"/>
                </a:highlight>
              </a:rPr>
              <a:t> </a:t>
            </a:r>
            <a:r>
              <a:rPr lang="en-US" sz="900" dirty="0" err="1">
                <a:solidFill>
                  <a:srgbClr val="050505"/>
                </a:solidFill>
                <a:highlight>
                  <a:srgbClr val="FFFFFF"/>
                </a:highlight>
              </a:rPr>
              <a:t>pháp</a:t>
            </a:r>
            <a:r>
              <a:rPr lang="en-US" sz="900" dirty="0">
                <a:solidFill>
                  <a:srgbClr val="050505"/>
                </a:solidFill>
                <a:highlight>
                  <a:srgbClr val="FFFFFF"/>
                </a:highlight>
              </a:rPr>
              <a:t> </a:t>
            </a:r>
            <a:r>
              <a:rPr lang="en-US" sz="900" dirty="0" err="1">
                <a:solidFill>
                  <a:srgbClr val="050505"/>
                </a:solidFill>
                <a:highlight>
                  <a:srgbClr val="FFFFFF"/>
                </a:highlight>
              </a:rPr>
              <a:t>truyền</a:t>
            </a:r>
            <a:r>
              <a:rPr lang="en-US" sz="900" dirty="0">
                <a:solidFill>
                  <a:srgbClr val="050505"/>
                </a:solidFill>
                <a:highlight>
                  <a:srgbClr val="FFFFFF"/>
                </a:highlight>
              </a:rPr>
              <a:t> </a:t>
            </a:r>
            <a:r>
              <a:rPr lang="en-US" sz="900" dirty="0" err="1">
                <a:solidFill>
                  <a:srgbClr val="050505"/>
                </a:solidFill>
                <a:highlight>
                  <a:srgbClr val="FFFFFF"/>
                </a:highlight>
              </a:rPr>
              <a:t>thống</a:t>
            </a:r>
            <a:r>
              <a:rPr lang="en-US" sz="900" dirty="0">
                <a:solidFill>
                  <a:srgbClr val="050505"/>
                </a:solidFill>
                <a:highlight>
                  <a:srgbClr val="FFFFFF"/>
                </a:highlight>
              </a:rPr>
              <a:t>.</a:t>
            </a:r>
            <a:endParaRPr sz="900" dirty="0">
              <a:solidFill>
                <a:srgbClr val="404040"/>
              </a:solidFill>
              <a:highlight>
                <a:srgbClr val="FFFFFF"/>
              </a:highlight>
              <a:latin typeface="Verdana"/>
              <a:ea typeface="Verdana"/>
              <a:cs typeface="Verdana"/>
              <a:sym typeface="Verdana"/>
            </a:endParaRPr>
          </a:p>
          <a:p>
            <a:pPr marL="457200" lvl="0" indent="-285750" algn="l" rtl="0">
              <a:spcBef>
                <a:spcPts val="0"/>
              </a:spcBef>
              <a:spcAft>
                <a:spcPts val="0"/>
              </a:spcAft>
              <a:buClr>
                <a:srgbClr val="404040"/>
              </a:buClr>
              <a:buSzPts val="900"/>
              <a:buFont typeface="Verdana"/>
              <a:buChar char="-"/>
            </a:pPr>
            <a:r>
              <a:rPr lang="en-US" sz="900" dirty="0" err="1">
                <a:solidFill>
                  <a:srgbClr val="404040"/>
                </a:solidFill>
                <a:highlight>
                  <a:srgbClr val="FFFFFF"/>
                </a:highlight>
                <a:latin typeface="Verdana"/>
                <a:ea typeface="Verdana"/>
                <a:cs typeface="Verdana"/>
                <a:sym typeface="Verdana"/>
              </a:rPr>
              <a:t>mục</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đích</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tối</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ưu</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cục</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bộ</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để</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tối</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ưu</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toàn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cục</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không</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phải</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luôn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luôn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tốt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nhưng</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cho</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kết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quả</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tốt</a:t>
            </a:r>
            <a:endParaRPr sz="900" dirty="0">
              <a:solidFill>
                <a:srgbClr val="404040"/>
              </a:solidFill>
              <a:highlight>
                <a:srgbClr val="FFFFFF"/>
              </a:highlight>
              <a:latin typeface="Verdana"/>
              <a:ea typeface="Verdana"/>
              <a:cs typeface="Verdana"/>
              <a:sym typeface="Verdana"/>
            </a:endParaRPr>
          </a:p>
          <a:p>
            <a:pPr marL="0" lvl="0" indent="0" algn="l" rtl="0">
              <a:spcBef>
                <a:spcPts val="0"/>
              </a:spcBef>
              <a:spcAft>
                <a:spcPts val="0"/>
              </a:spcAft>
              <a:buNone/>
            </a:pPr>
            <a:r>
              <a:rPr lang="en-US" sz="900" dirty="0" err="1">
                <a:solidFill>
                  <a:srgbClr val="404040"/>
                </a:solidFill>
                <a:highlight>
                  <a:srgbClr val="FFFFFF"/>
                </a:highlight>
                <a:latin typeface="Verdana"/>
                <a:ea typeface="Verdana"/>
                <a:cs typeface="Verdana"/>
                <a:sym typeface="Verdana"/>
              </a:rPr>
              <a:t>ví</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dụ</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thuật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toán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tìm</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đường</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đi</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ngắn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nhất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của</a:t>
            </a:r>
            <a:r>
              <a:rPr lang="en-US" sz="900" dirty="0">
                <a:solidFill>
                  <a:srgbClr val="404040"/>
                </a:solidFill>
                <a:highlight>
                  <a:srgbClr val="FFFFFF"/>
                </a:highlight>
                <a:latin typeface="Verdana"/>
                <a:ea typeface="Verdana"/>
                <a:cs typeface="Verdana"/>
                <a:sym typeface="Verdana"/>
              </a:rPr>
              <a:t> Dijkstra, </a:t>
            </a:r>
            <a:r>
              <a:rPr lang="en-US" sz="900" dirty="0" err="1">
                <a:solidFill>
                  <a:srgbClr val="404040"/>
                </a:solidFill>
                <a:highlight>
                  <a:srgbClr val="FFFFFF"/>
                </a:highlight>
                <a:latin typeface="Verdana"/>
                <a:ea typeface="Verdana"/>
                <a:cs typeface="Verdana"/>
                <a:sym typeface="Verdana"/>
              </a:rPr>
              <a:t>thuật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toán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cây</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khung</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nhỏ</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nhất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của</a:t>
            </a:r>
            <a:r>
              <a:rPr lang="en-US" sz="900" dirty="0">
                <a:solidFill>
                  <a:srgbClr val="404040"/>
                </a:solidFill>
                <a:highlight>
                  <a:srgbClr val="FFFFFF"/>
                </a:highlight>
                <a:latin typeface="Verdana"/>
                <a:ea typeface="Verdana"/>
                <a:cs typeface="Verdana"/>
                <a:sym typeface="Verdana"/>
              </a:rPr>
              <a:t> Kruskal</a:t>
            </a:r>
            <a:endParaRPr sz="900" dirty="0">
              <a:solidFill>
                <a:srgbClr val="404040"/>
              </a:solidFill>
              <a:highlight>
                <a:srgbClr val="FFFFFF"/>
              </a:highlight>
              <a:latin typeface="Verdana"/>
              <a:ea typeface="Verdana"/>
              <a:cs typeface="Verdana"/>
              <a:sym typeface="Verdana"/>
            </a:endParaRPr>
          </a:p>
          <a:p>
            <a:pPr marL="0" lvl="0" indent="0" algn="l" rtl="0">
              <a:spcBef>
                <a:spcPts val="0"/>
              </a:spcBef>
              <a:spcAft>
                <a:spcPts val="0"/>
              </a:spcAft>
              <a:buNone/>
            </a:pPr>
            <a:endParaRPr sz="900" dirty="0">
              <a:solidFill>
                <a:srgbClr val="404040"/>
              </a:solidFill>
              <a:highlight>
                <a:srgbClr val="FFFFFF"/>
              </a:highlight>
              <a:latin typeface="Verdana"/>
              <a:ea typeface="Verdana"/>
              <a:cs typeface="Verdana"/>
              <a:sym typeface="Verdana"/>
            </a:endParaRPr>
          </a:p>
          <a:p>
            <a:pPr marL="457200" lvl="0" indent="-285750" algn="l" rtl="0">
              <a:spcBef>
                <a:spcPts val="0"/>
              </a:spcBef>
              <a:spcAft>
                <a:spcPts val="0"/>
              </a:spcAft>
              <a:buClr>
                <a:srgbClr val="404040"/>
              </a:buClr>
              <a:buSzPts val="900"/>
              <a:buFont typeface="Verdana"/>
              <a:buChar char="-"/>
            </a:pPr>
            <a:r>
              <a:rPr lang="en-US" sz="900" dirty="0" err="1">
                <a:solidFill>
                  <a:srgbClr val="404040"/>
                </a:solidFill>
                <a:highlight>
                  <a:srgbClr val="FFFFFF"/>
                </a:highlight>
                <a:latin typeface="Verdana"/>
                <a:ea typeface="Verdana"/>
                <a:cs typeface="Verdana"/>
                <a:sym typeface="Verdana"/>
              </a:rPr>
              <a:t>cây</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khung</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nhỏ</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nhất</a:t>
            </a:r>
            <a:r>
              <a:rPr lang="en-US" sz="900" dirty="0">
                <a:solidFill>
                  <a:srgbClr val="404040"/>
                </a:solidFill>
                <a:highlight>
                  <a:srgbClr val="FFFFFF"/>
                </a:highlight>
                <a:latin typeface="Verdana"/>
                <a:ea typeface="Verdana"/>
                <a:cs typeface="Verdana"/>
                <a:sym typeface="Verdana"/>
              </a:rPr>
              <a:t>:</a:t>
            </a:r>
            <a:endParaRPr sz="900" dirty="0">
              <a:solidFill>
                <a:srgbClr val="404040"/>
              </a:solidFill>
              <a:highlight>
                <a:srgbClr val="FFFFFF"/>
              </a:highlight>
              <a:latin typeface="Verdana"/>
              <a:ea typeface="Verdana"/>
              <a:cs typeface="Verdana"/>
              <a:sym typeface="Verdana"/>
            </a:endParaRPr>
          </a:p>
          <a:p>
            <a:pPr marL="914400" lvl="1" indent="-285750" algn="l" rtl="0">
              <a:spcBef>
                <a:spcPts val="0"/>
              </a:spcBef>
              <a:spcAft>
                <a:spcPts val="0"/>
              </a:spcAft>
              <a:buClr>
                <a:srgbClr val="404040"/>
              </a:buClr>
              <a:buSzPts val="900"/>
              <a:buFont typeface="Verdana"/>
              <a:buChar char="-"/>
            </a:pPr>
            <a:r>
              <a:rPr lang="en-US" sz="900" dirty="0" err="1">
                <a:solidFill>
                  <a:srgbClr val="404040"/>
                </a:solidFill>
                <a:highlight>
                  <a:srgbClr val="FFFFFF"/>
                </a:highlight>
                <a:latin typeface="Verdana"/>
                <a:ea typeface="Verdana"/>
                <a:cs typeface="Verdana"/>
                <a:sym typeface="Verdana"/>
              </a:rPr>
              <a:t>thuật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toán</a:t>
            </a:r>
            <a:r>
              <a:rPr lang="en-US" sz="900" dirty="0">
                <a:solidFill>
                  <a:srgbClr val="404040"/>
                </a:solidFill>
                <a:highlight>
                  <a:srgbClr val="FFFFFF"/>
                </a:highlight>
                <a:latin typeface="Verdana"/>
                <a:ea typeface="Verdana"/>
                <a:cs typeface="Verdana"/>
                <a:sym typeface="Verdana"/>
              </a:rPr>
              <a:t> prim: </a:t>
            </a:r>
            <a:r>
              <a:rPr lang="en-US" sz="900" dirty="0" err="1">
                <a:solidFill>
                  <a:srgbClr val="404040"/>
                </a:solidFill>
                <a:highlight>
                  <a:srgbClr val="FFFFFF"/>
                </a:highlight>
                <a:latin typeface="Verdana"/>
                <a:ea typeface="Verdana"/>
                <a:cs typeface="Verdana"/>
                <a:sym typeface="Verdana"/>
              </a:rPr>
              <a:t>bắt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đầu</a:t>
            </a:r>
            <a:r>
              <a:rPr lang="en-US" sz="900" dirty="0">
                <a:solidFill>
                  <a:srgbClr val="404040"/>
                </a:solidFill>
                <a:highlight>
                  <a:srgbClr val="FFFFFF"/>
                </a:highlight>
                <a:latin typeface="Verdana"/>
                <a:ea typeface="Verdana"/>
                <a:cs typeface="Verdana"/>
                <a:sym typeface="Verdana"/>
              </a:rPr>
              <a:t> ở </a:t>
            </a:r>
            <a:r>
              <a:rPr lang="en-US" sz="900" dirty="0" err="1">
                <a:solidFill>
                  <a:srgbClr val="404040"/>
                </a:solidFill>
                <a:highlight>
                  <a:srgbClr val="FFFFFF"/>
                </a:highlight>
                <a:latin typeface="Verdana"/>
                <a:ea typeface="Verdana"/>
                <a:cs typeface="Verdana"/>
                <a:sym typeface="Verdana"/>
              </a:rPr>
              <a:t>bất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kỳ</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nút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nào</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mỗi</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lần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thêm</a:t>
            </a:r>
            <a:r>
              <a:rPr lang="en-US" sz="900" dirty="0">
                <a:solidFill>
                  <a:srgbClr val="404040"/>
                </a:solidFill>
                <a:highlight>
                  <a:srgbClr val="FFFFFF"/>
                </a:highlight>
                <a:latin typeface="Verdana"/>
                <a:ea typeface="Verdana"/>
                <a:cs typeface="Verdana"/>
                <a:sym typeface="Verdana"/>
              </a:rPr>
              <a:t> 1 </a:t>
            </a:r>
            <a:r>
              <a:rPr lang="en-US" sz="900" dirty="0" err="1">
                <a:solidFill>
                  <a:srgbClr val="404040"/>
                </a:solidFill>
                <a:highlight>
                  <a:srgbClr val="FFFFFF"/>
                </a:highlight>
                <a:latin typeface="Verdana"/>
                <a:ea typeface="Verdana"/>
                <a:cs typeface="Verdana"/>
                <a:sym typeface="Verdana"/>
              </a:rPr>
              <a:t>nút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mới</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gần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với</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cây</a:t>
            </a:r>
            <a:r>
              <a:rPr lang="en-US" sz="900" dirty="0">
                <a:solidFill>
                  <a:srgbClr val="404040"/>
                </a:solidFill>
                <a:highlight>
                  <a:srgbClr val="FFFFFF"/>
                </a:highlight>
                <a:latin typeface="Verdana"/>
                <a:ea typeface="Verdana"/>
                <a:cs typeface="Verdana"/>
                <a:sym typeface="Verdana"/>
              </a:rPr>
              <a:t> con </a:t>
            </a:r>
            <a:r>
              <a:rPr lang="en-US" sz="900" dirty="0" err="1">
                <a:solidFill>
                  <a:srgbClr val="404040"/>
                </a:solidFill>
                <a:highlight>
                  <a:srgbClr val="FFFFFF"/>
                </a:highlight>
                <a:latin typeface="Verdana"/>
                <a:ea typeface="Verdana"/>
                <a:cs typeface="Verdana"/>
                <a:sym typeface="Verdana"/>
              </a:rPr>
              <a:t>hiện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có</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nhất</a:t>
            </a:r>
            <a:endParaRPr sz="900" dirty="0">
              <a:solidFill>
                <a:srgbClr val="404040"/>
              </a:solidFill>
              <a:highlight>
                <a:srgbClr val="FFFFFF"/>
              </a:highlight>
              <a:latin typeface="Verdana"/>
              <a:ea typeface="Verdana"/>
              <a:cs typeface="Verdana"/>
              <a:sym typeface="Verdana"/>
            </a:endParaRPr>
          </a:p>
          <a:p>
            <a:pPr marL="914400" lvl="1" indent="-285750" algn="l" rtl="0">
              <a:spcBef>
                <a:spcPts val="0"/>
              </a:spcBef>
              <a:spcAft>
                <a:spcPts val="0"/>
              </a:spcAft>
              <a:buClr>
                <a:srgbClr val="404040"/>
              </a:buClr>
              <a:buSzPts val="900"/>
              <a:buFont typeface="Verdana"/>
              <a:buChar char="-"/>
            </a:pPr>
            <a:r>
              <a:rPr lang="en-US" sz="900" dirty="0" err="1">
                <a:solidFill>
                  <a:srgbClr val="404040"/>
                </a:solidFill>
                <a:highlight>
                  <a:srgbClr val="FFFFFF"/>
                </a:highlight>
                <a:latin typeface="Verdana"/>
                <a:ea typeface="Verdana"/>
                <a:cs typeface="Verdana"/>
                <a:sym typeface="Verdana"/>
              </a:rPr>
              <a:t>thuật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toán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kruskal</a:t>
            </a:r>
            <a:r>
              <a:rPr lang="en-US" sz="900" dirty="0">
                <a:solidFill>
                  <a:srgbClr val="404040"/>
                </a:solidFill>
                <a:highlight>
                  <a:srgbClr val="FFFFFF"/>
                </a:highlight>
                <a:latin typeface="Verdana"/>
                <a:ea typeface="Verdana"/>
                <a:cs typeface="Verdana"/>
                <a:sym typeface="Verdana"/>
              </a:rPr>
              <a:t>:</a:t>
            </a:r>
            <a:endParaRPr sz="900" dirty="0">
              <a:solidFill>
                <a:srgbClr val="404040"/>
              </a:solidFill>
              <a:highlight>
                <a:srgbClr val="FFFFFF"/>
              </a:highlight>
              <a:latin typeface="Verdana"/>
              <a:ea typeface="Verdana"/>
              <a:cs typeface="Verdana"/>
              <a:sym typeface="Verdana"/>
            </a:endParaRPr>
          </a:p>
          <a:p>
            <a:pPr marL="1371600" lvl="2" indent="-285750" algn="l" rtl="0">
              <a:spcBef>
                <a:spcPts val="0"/>
              </a:spcBef>
              <a:spcAft>
                <a:spcPts val="0"/>
              </a:spcAft>
              <a:buClr>
                <a:srgbClr val="404040"/>
              </a:buClr>
              <a:buSzPts val="900"/>
              <a:buFont typeface="Verdana"/>
              <a:buChar char="-"/>
            </a:pPr>
            <a:r>
              <a:rPr lang="en-US" sz="900" dirty="0" err="1">
                <a:solidFill>
                  <a:srgbClr val="404040"/>
                </a:solidFill>
                <a:highlight>
                  <a:srgbClr val="FFFFFF"/>
                </a:highlight>
                <a:latin typeface="Verdana"/>
                <a:ea typeface="Verdana"/>
                <a:cs typeface="Verdana"/>
                <a:sym typeface="Verdana"/>
              </a:rPr>
              <a:t>sắp</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xếp</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các</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cạnh</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theo</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trọng</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số</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của</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chúng</a:t>
            </a:r>
            <a:endParaRPr sz="900" dirty="0">
              <a:solidFill>
                <a:srgbClr val="404040"/>
              </a:solidFill>
              <a:highlight>
                <a:srgbClr val="FFFFFF"/>
              </a:highlight>
              <a:latin typeface="Verdana"/>
              <a:ea typeface="Verdana"/>
              <a:cs typeface="Verdana"/>
              <a:sym typeface="Verdana"/>
            </a:endParaRPr>
          </a:p>
          <a:p>
            <a:pPr marL="1371600" lvl="2" indent="-285750" algn="l" rtl="0">
              <a:spcBef>
                <a:spcPts val="0"/>
              </a:spcBef>
              <a:spcAft>
                <a:spcPts val="0"/>
              </a:spcAft>
              <a:buClr>
                <a:srgbClr val="404040"/>
              </a:buClr>
              <a:buSzPts val="900"/>
              <a:buFont typeface="Verdana"/>
              <a:buChar char="-"/>
            </a:pPr>
            <a:r>
              <a:rPr lang="en-US" sz="900" dirty="0" err="1">
                <a:solidFill>
                  <a:srgbClr val="404040"/>
                </a:solidFill>
                <a:highlight>
                  <a:srgbClr val="FFFFFF"/>
                </a:highlight>
                <a:latin typeface="Verdana"/>
                <a:ea typeface="Verdana"/>
                <a:cs typeface="Verdana"/>
                <a:sym typeface="Verdana"/>
              </a:rPr>
              <a:t>mỗi</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lần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thêm</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cạnh</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tiếp</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theo</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sao</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cho</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nếu</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thêm</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cạnh</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này</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sẽ</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không</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tạo</a:t>
            </a:r>
            <a:r>
              <a:rPr lang="en-US" sz="900" dirty="0">
                <a:solidFill>
                  <a:srgbClr val="404040"/>
                </a:solidFill>
                <a:highlight>
                  <a:srgbClr val="FFFFFF"/>
                </a:highlight>
                <a:latin typeface="Verdana"/>
                <a:ea typeface="Verdana"/>
                <a:cs typeface="Verdana"/>
                <a:sym typeface="Verdana"/>
              </a:rPr>
              <a:t> ra chu </a:t>
            </a:r>
            <a:r>
              <a:rPr lang="en-US" sz="900" dirty="0" err="1">
                <a:solidFill>
                  <a:srgbClr val="404040"/>
                </a:solidFill>
                <a:highlight>
                  <a:srgbClr val="FFFFFF"/>
                </a:highlight>
                <a:latin typeface="Verdana"/>
                <a:ea typeface="Verdana"/>
                <a:cs typeface="Verdana"/>
                <a:sym typeface="Verdana"/>
              </a:rPr>
              <a:t>trình</a:t>
            </a:r>
            <a:endParaRPr sz="900" dirty="0">
              <a:solidFill>
                <a:srgbClr val="404040"/>
              </a:solidFill>
              <a:highlight>
                <a:srgbClr val="FFFFFF"/>
              </a:highlight>
              <a:latin typeface="Verdana"/>
              <a:ea typeface="Verdana"/>
              <a:cs typeface="Verdana"/>
              <a:sym typeface="Verdana"/>
            </a:endParaRPr>
          </a:p>
          <a:p>
            <a:pPr marL="0" lvl="0" indent="0" algn="l" rtl="0">
              <a:spcBef>
                <a:spcPts val="0"/>
              </a:spcBef>
              <a:spcAft>
                <a:spcPts val="0"/>
              </a:spcAft>
              <a:buNone/>
            </a:pPr>
            <a:endParaRPr sz="900" dirty="0">
              <a:solidFill>
                <a:srgbClr val="404040"/>
              </a:solidFill>
              <a:highlight>
                <a:srgbClr val="FFFFFF"/>
              </a:highlight>
              <a:latin typeface="Verdana"/>
              <a:ea typeface="Verdana"/>
              <a:cs typeface="Verdana"/>
              <a:sym typeface="Verdana"/>
            </a:endParaRPr>
          </a:p>
          <a:p>
            <a:pPr marL="457200" lvl="0" indent="-285750" algn="l" rtl="0">
              <a:spcBef>
                <a:spcPts val="0"/>
              </a:spcBef>
              <a:spcAft>
                <a:spcPts val="0"/>
              </a:spcAft>
              <a:buClr>
                <a:srgbClr val="404040"/>
              </a:buClr>
              <a:buSzPts val="900"/>
              <a:buFont typeface="Verdana"/>
              <a:buChar char="-"/>
            </a:pPr>
            <a:r>
              <a:rPr lang="en-US" sz="900" dirty="0" err="1">
                <a:solidFill>
                  <a:srgbClr val="404040"/>
                </a:solidFill>
                <a:highlight>
                  <a:srgbClr val="FFFFFF"/>
                </a:highlight>
                <a:latin typeface="Verdana"/>
                <a:ea typeface="Verdana"/>
                <a:cs typeface="Verdana"/>
                <a:sym typeface="Verdana"/>
              </a:rPr>
              <a:t>bài</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toán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đường</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đi</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ngắn</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nhất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thuật</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toán</a:t>
            </a:r>
            <a:r>
              <a:rPr lang="en-US" sz="900" dirty="0">
                <a:solidFill>
                  <a:srgbClr val="404040"/>
                </a:solidFill>
                <a:highlight>
                  <a:srgbClr val="FFFFFF"/>
                </a:highlight>
                <a:latin typeface="Verdana"/>
                <a:ea typeface="Verdana"/>
                <a:cs typeface="Verdana"/>
                <a:sym typeface="Verdana"/>
              </a:rPr>
              <a:t> Dijkstra</a:t>
            </a:r>
            <a:endParaRPr sz="900" dirty="0">
              <a:solidFill>
                <a:srgbClr val="404040"/>
              </a:solidFill>
              <a:highlight>
                <a:srgbClr val="FFFFFF"/>
              </a:highlight>
              <a:latin typeface="Verdana"/>
              <a:ea typeface="Verdana"/>
              <a:cs typeface="Verdana"/>
              <a:sym typeface="Verdana"/>
            </a:endParaRPr>
          </a:p>
          <a:p>
            <a:pPr marL="457200" lvl="0" indent="-285750" algn="l" rtl="0">
              <a:spcBef>
                <a:spcPts val="0"/>
              </a:spcBef>
              <a:spcAft>
                <a:spcPts val="0"/>
              </a:spcAft>
              <a:buClr>
                <a:srgbClr val="404040"/>
              </a:buClr>
              <a:buSzPts val="900"/>
              <a:buFont typeface="Verdana"/>
              <a:buChar char="-"/>
            </a:pPr>
            <a:r>
              <a:rPr lang="en-US" sz="900" dirty="0" err="1">
                <a:solidFill>
                  <a:srgbClr val="404040"/>
                </a:solidFill>
                <a:highlight>
                  <a:srgbClr val="FFFFFF"/>
                </a:highlight>
                <a:latin typeface="Verdana"/>
                <a:ea typeface="Verdana"/>
                <a:cs typeface="Verdana"/>
                <a:sym typeface="Verdana"/>
              </a:rPr>
              <a:t>mã</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hóa</a:t>
            </a:r>
            <a:r>
              <a:rPr lang="en-US" sz="900" dirty="0">
                <a:solidFill>
                  <a:srgbClr val="404040"/>
                </a:solidFill>
                <a:highlight>
                  <a:srgbClr val="FFFFFF"/>
                </a:highlight>
                <a:latin typeface="Verdana"/>
                <a:ea typeface="Verdana"/>
                <a:cs typeface="Verdana"/>
                <a:sym typeface="Verdana"/>
              </a:rPr>
              <a:t> </a:t>
            </a:r>
            <a:r>
              <a:rPr lang="en-US" sz="900" dirty="0" err="1">
                <a:solidFill>
                  <a:srgbClr val="404040"/>
                </a:solidFill>
                <a:highlight>
                  <a:srgbClr val="FFFFFF"/>
                </a:highlight>
                <a:latin typeface="Verdana"/>
                <a:ea typeface="Verdana"/>
                <a:cs typeface="Verdana"/>
                <a:sym typeface="Verdana"/>
              </a:rPr>
              <a:t>huffman</a:t>
            </a:r>
            <a:endParaRPr sz="900" dirty="0">
              <a:solidFill>
                <a:srgbClr val="404040"/>
              </a:solidFill>
              <a:highlight>
                <a:srgbClr val="FFFFFF"/>
              </a:highlight>
              <a:latin typeface="Verdana"/>
              <a:ea typeface="Verdana"/>
              <a:cs typeface="Verdana"/>
              <a:sym typeface="Verdana"/>
            </a:endParaRPr>
          </a:p>
        </p:txBody>
      </p:sp>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thuật</a:t>
            </a:r>
            <a:r>
              <a:rPr lang="en-US" dirty="0"/>
              <a:t> </a:t>
            </a:r>
            <a:r>
              <a:rPr lang="en-US" dirty="0" err="1"/>
              <a:t>toán</a:t>
            </a:r>
            <a:r>
              <a:rPr lang="en-US" dirty="0"/>
              <a:t> </a:t>
            </a:r>
            <a:r>
              <a:rPr lang="en-US" dirty="0" err="1"/>
              <a:t>tham</a:t>
            </a:r>
            <a:r>
              <a:rPr lang="en-US" dirty="0"/>
              <a:t> lam </a:t>
            </a:r>
            <a:r>
              <a:rPr lang="en-US" dirty="0" err="1"/>
              <a:t>dùng</a:t>
            </a:r>
            <a:r>
              <a:rPr lang="en-US" dirty="0"/>
              <a:t> </a:t>
            </a:r>
            <a:r>
              <a:rPr lang="en-US" dirty="0" err="1"/>
              <a:t>cho</a:t>
            </a:r>
            <a:r>
              <a:rPr lang="en-US" dirty="0"/>
              <a:t> </a:t>
            </a:r>
            <a:r>
              <a:rPr lang="en-US" dirty="0" err="1"/>
              <a:t>những</a:t>
            </a:r>
            <a:r>
              <a:rPr lang="en-US" dirty="0"/>
              <a:t> </a:t>
            </a:r>
            <a:r>
              <a:rPr lang="en-US" dirty="0" err="1"/>
              <a:t>bài</a:t>
            </a:r>
            <a:r>
              <a:rPr lang="en-US" dirty="0"/>
              <a:t> </a:t>
            </a:r>
            <a:r>
              <a:rPr lang="en-US" dirty="0" err="1"/>
              <a:t>toán</a:t>
            </a:r>
            <a:r>
              <a:rPr lang="en-US" dirty="0"/>
              <a:t> NP </a:t>
            </a:r>
            <a:r>
              <a:rPr lang="en-US" dirty="0" err="1"/>
              <a:t>đầy</a:t>
            </a:r>
            <a:r>
              <a:rPr lang="en-US" dirty="0"/>
              <a:t> </a:t>
            </a:r>
            <a:r>
              <a:rPr lang="en-US" dirty="0" err="1"/>
              <a:t>đủ</a:t>
            </a:r>
            <a:r>
              <a:rPr lang="en-US" dirty="0"/>
              <a:t>:</a:t>
            </a:r>
            <a:endParaRPr dirty="0"/>
          </a:p>
          <a:p>
            <a:pPr marL="457200" lvl="0" indent="-317500" algn="l" rtl="0">
              <a:spcBef>
                <a:spcPts val="0"/>
              </a:spcBef>
              <a:spcAft>
                <a:spcPts val="0"/>
              </a:spcAft>
              <a:buSzPts val="1400"/>
              <a:buChar char="-"/>
            </a:pPr>
            <a:r>
              <a:rPr lang="en-US" dirty="0" err="1"/>
              <a:t>ví</a:t>
            </a:r>
            <a:r>
              <a:rPr lang="en-US" dirty="0"/>
              <a:t> </a:t>
            </a:r>
            <a:r>
              <a:rPr lang="en-US" dirty="0" err="1"/>
              <a:t>dụ</a:t>
            </a:r>
            <a:r>
              <a:rPr lang="en-US" dirty="0"/>
              <a:t>: </a:t>
            </a:r>
            <a:r>
              <a:rPr lang="en-US" dirty="0" err="1"/>
              <a:t>tô</a:t>
            </a:r>
            <a:r>
              <a:rPr lang="en-US" dirty="0"/>
              <a:t> </a:t>
            </a:r>
            <a:r>
              <a:rPr lang="en-US" dirty="0" err="1"/>
              <a:t>màu</a:t>
            </a:r>
            <a:r>
              <a:rPr lang="en-US" dirty="0"/>
              <a:t> </a:t>
            </a:r>
            <a:r>
              <a:rPr lang="en-US" dirty="0" err="1"/>
              <a:t>tham</a:t>
            </a:r>
            <a:r>
              <a:rPr lang="en-US" dirty="0"/>
              <a:t> lam </a:t>
            </a:r>
            <a:r>
              <a:rPr lang="en-US" dirty="0" err="1"/>
              <a:t>cho</a:t>
            </a:r>
            <a:r>
              <a:rPr lang="en-US" dirty="0"/>
              <a:t> </a:t>
            </a:r>
            <a:r>
              <a:rPr lang="en-US" dirty="0" err="1"/>
              <a:t>bài</a:t>
            </a:r>
            <a:r>
              <a:rPr lang="en-US" dirty="0"/>
              <a:t> </a:t>
            </a:r>
            <a:r>
              <a:rPr lang="en-US" dirty="0" err="1"/>
              <a:t>toán</a:t>
            </a:r>
            <a:r>
              <a:rPr lang="en-US" dirty="0"/>
              <a:t> </a:t>
            </a:r>
            <a:r>
              <a:rPr lang="en-US" dirty="0" err="1"/>
              <a:t>tô</a:t>
            </a:r>
            <a:r>
              <a:rPr lang="en-US" dirty="0"/>
              <a:t> </a:t>
            </a:r>
            <a:r>
              <a:rPr lang="en-US" dirty="0" err="1"/>
              <a:t>màu</a:t>
            </a:r>
            <a:r>
              <a:rPr lang="en-US" dirty="0"/>
              <a:t> </a:t>
            </a:r>
            <a:r>
              <a:rPr lang="en-US" dirty="0" err="1"/>
              <a:t>đồ</a:t>
            </a:r>
            <a:r>
              <a:rPr lang="en-US" dirty="0"/>
              <a:t> </a:t>
            </a:r>
            <a:r>
              <a:rPr lang="en-US" dirty="0" err="1"/>
              <a:t>thị</a:t>
            </a:r>
            <a:endParaRPr dirty="0"/>
          </a:p>
          <a:p>
            <a:pPr marL="457200" lvl="0" indent="-317500" algn="l" rtl="0">
              <a:spcBef>
                <a:spcPts val="0"/>
              </a:spcBef>
              <a:spcAft>
                <a:spcPts val="0"/>
              </a:spcAft>
              <a:buSzPts val="1400"/>
              <a:buChar char="-"/>
            </a:pPr>
            <a:r>
              <a:rPr lang="en-US" dirty="0" err="1"/>
              <a:t>không</a:t>
            </a:r>
            <a:r>
              <a:rPr lang="en-US" dirty="0"/>
              <a:t> </a:t>
            </a:r>
            <a:r>
              <a:rPr lang="en-US" dirty="0" err="1"/>
              <a:t>nhất</a:t>
            </a:r>
            <a:r>
              <a:rPr lang="en-US" dirty="0"/>
              <a:t> </a:t>
            </a:r>
            <a:r>
              <a:rPr lang="en-US" dirty="0" err="1"/>
              <a:t>quán</a:t>
            </a:r>
            <a:r>
              <a:rPr lang="en-US" dirty="0"/>
              <a:t> </a:t>
            </a:r>
            <a:r>
              <a:rPr lang="en-US" dirty="0" err="1"/>
              <a:t>trong</a:t>
            </a:r>
            <a:r>
              <a:rPr lang="en-US" dirty="0"/>
              <a:t> </a:t>
            </a:r>
            <a:r>
              <a:rPr lang="en-US" dirty="0" err="1"/>
              <a:t>việc</a:t>
            </a:r>
            <a:r>
              <a:rPr lang="en-US" dirty="0"/>
              <a:t> </a:t>
            </a:r>
            <a:r>
              <a:rPr lang="en-US" dirty="0" err="1"/>
              <a:t>tìm</a:t>
            </a:r>
            <a:r>
              <a:rPr lang="en-US" dirty="0"/>
              <a:t> ra </a:t>
            </a:r>
            <a:r>
              <a:rPr lang="en-US" dirty="0" err="1"/>
              <a:t>lời</a:t>
            </a:r>
            <a:r>
              <a:rPr lang="en-US" dirty="0"/>
              <a:t> </a:t>
            </a:r>
            <a:r>
              <a:rPr lang="en-US" dirty="0" err="1"/>
              <a:t>giải</a:t>
            </a:r>
            <a:r>
              <a:rPr lang="en-US" dirty="0"/>
              <a:t> </a:t>
            </a:r>
            <a:r>
              <a:rPr lang="en-US" dirty="0" err="1"/>
              <a:t>tối</a:t>
            </a:r>
            <a:r>
              <a:rPr lang="en-US" dirty="0"/>
              <a:t> </a:t>
            </a:r>
            <a:r>
              <a:rPr lang="en-US" dirty="0" err="1"/>
              <a:t>ưu</a:t>
            </a:r>
            <a:r>
              <a:rPr lang="en-US" dirty="0"/>
              <a:t>, </a:t>
            </a:r>
            <a:r>
              <a:rPr lang="en-US" dirty="0" err="1"/>
              <a:t>vì</a:t>
            </a:r>
            <a:r>
              <a:rPr lang="en-US" dirty="0"/>
              <a:t> </a:t>
            </a:r>
            <a:r>
              <a:rPr lang="en-US" dirty="0" err="1"/>
              <a:t>chúng</a:t>
            </a:r>
            <a:r>
              <a:rPr lang="en-US" dirty="0"/>
              <a:t> </a:t>
            </a:r>
            <a:r>
              <a:rPr lang="en-US" dirty="0" err="1"/>
              <a:t>thường</a:t>
            </a:r>
            <a:r>
              <a:rPr lang="en-US" dirty="0"/>
              <a:t> </a:t>
            </a:r>
            <a:r>
              <a:rPr lang="en-US" dirty="0" err="1"/>
              <a:t>không</a:t>
            </a:r>
            <a:r>
              <a:rPr lang="en-US" dirty="0"/>
              <a:t> </a:t>
            </a:r>
            <a:r>
              <a:rPr lang="en-US" dirty="0" err="1"/>
              <a:t>hoạt</a:t>
            </a:r>
            <a:r>
              <a:rPr lang="en-US" dirty="0"/>
              <a:t> </a:t>
            </a:r>
            <a:r>
              <a:rPr lang="en-US" dirty="0" err="1"/>
              <a:t>động</a:t>
            </a:r>
            <a:r>
              <a:rPr lang="en-US" dirty="0"/>
              <a:t> </a:t>
            </a:r>
            <a:r>
              <a:rPr lang="en-US" dirty="0" err="1"/>
              <a:t>hiệu</a:t>
            </a:r>
            <a:r>
              <a:rPr lang="en-US" dirty="0"/>
              <a:t> </a:t>
            </a:r>
            <a:r>
              <a:rPr lang="en-US" dirty="0" err="1"/>
              <a:t>quả</a:t>
            </a:r>
            <a:r>
              <a:rPr lang="en-US" dirty="0"/>
              <a:t> </a:t>
            </a:r>
            <a:r>
              <a:rPr lang="en-US" dirty="0" err="1"/>
              <a:t>trên</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tham</a:t>
            </a:r>
            <a:r>
              <a:rPr lang="en-US" dirty="0"/>
              <a:t> lam </a:t>
            </a:r>
            <a:r>
              <a:rPr lang="en-US" dirty="0" err="1"/>
              <a:t>chấp</a:t>
            </a:r>
            <a:r>
              <a:rPr lang="en-US" dirty="0"/>
              <a:t> </a:t>
            </a:r>
            <a:r>
              <a:rPr lang="en-US" dirty="0" err="1"/>
              <a:t>nhận</a:t>
            </a:r>
            <a:r>
              <a:rPr lang="en-US" dirty="0"/>
              <a:t> </a:t>
            </a:r>
            <a:r>
              <a:rPr lang="en-US" dirty="0" err="1"/>
              <a:t>quá</a:t>
            </a:r>
            <a:r>
              <a:rPr lang="en-US" dirty="0"/>
              <a:t> </a:t>
            </a:r>
            <a:r>
              <a:rPr lang="en-US" dirty="0" err="1"/>
              <a:t>sớm</a:t>
            </a:r>
            <a:r>
              <a:rPr lang="en-US" dirty="0"/>
              <a:t> </a:t>
            </a:r>
            <a:r>
              <a:rPr lang="en-US" dirty="0" err="1"/>
              <a:t>một</a:t>
            </a:r>
            <a:r>
              <a:rPr lang="en-US" dirty="0"/>
              <a:t> </a:t>
            </a:r>
            <a:r>
              <a:rPr lang="en-US" dirty="0" err="1"/>
              <a:t>số</a:t>
            </a:r>
            <a:r>
              <a:rPr lang="en-US" dirty="0"/>
              <a:t> </a:t>
            </a:r>
            <a:r>
              <a:rPr lang="en-US" dirty="0" err="1"/>
              <a:t>lựa</a:t>
            </a:r>
            <a:r>
              <a:rPr lang="en-US" dirty="0"/>
              <a:t> </a:t>
            </a:r>
            <a:r>
              <a:rPr lang="en-US" dirty="0" err="1"/>
              <a:t>chọn</a:t>
            </a:r>
            <a:r>
              <a:rPr lang="en-US" dirty="0"/>
              <a:t>, </a:t>
            </a:r>
            <a:r>
              <a:rPr lang="en-US" dirty="0" err="1"/>
              <a:t>điều</a:t>
            </a:r>
            <a:r>
              <a:rPr lang="en-US" dirty="0"/>
              <a:t> </a:t>
            </a:r>
            <a:r>
              <a:rPr lang="en-US" dirty="0" err="1"/>
              <a:t>này</a:t>
            </a:r>
            <a:r>
              <a:rPr lang="en-US" dirty="0"/>
              <a:t> </a:t>
            </a:r>
            <a:r>
              <a:rPr lang="en-US" dirty="0" err="1"/>
              <a:t>ngăn</a:t>
            </a:r>
            <a:r>
              <a:rPr lang="en-US" dirty="0"/>
              <a:t> </a:t>
            </a:r>
            <a:r>
              <a:rPr lang="en-US" dirty="0" err="1"/>
              <a:t>cản</a:t>
            </a:r>
            <a:r>
              <a:rPr lang="en-US" dirty="0"/>
              <a:t> </a:t>
            </a:r>
            <a:r>
              <a:rPr lang="en-US" dirty="0" err="1"/>
              <a:t>chúng</a:t>
            </a:r>
            <a:r>
              <a:rPr lang="en-US" dirty="0"/>
              <a:t> </a:t>
            </a:r>
            <a:r>
              <a:rPr lang="en-US" dirty="0" err="1"/>
              <a:t>tìm</a:t>
            </a:r>
            <a:r>
              <a:rPr lang="en-US" dirty="0"/>
              <a:t> ra </a:t>
            </a:r>
            <a:r>
              <a:rPr lang="en-US" dirty="0" err="1"/>
              <a:t>giải</a:t>
            </a:r>
            <a:r>
              <a:rPr lang="en-US" dirty="0"/>
              <a:t> </a:t>
            </a:r>
            <a:r>
              <a:rPr lang="en-US" dirty="0" err="1"/>
              <a:t>pháp</a:t>
            </a:r>
            <a:r>
              <a:rPr lang="en-US" dirty="0"/>
              <a:t> </a:t>
            </a:r>
            <a:r>
              <a:rPr lang="en-US" dirty="0" err="1"/>
              <a:t>tổng</a:t>
            </a:r>
            <a:r>
              <a:rPr lang="en-US" dirty="0"/>
              <a:t> </a:t>
            </a:r>
            <a:r>
              <a:rPr lang="en-US" dirty="0" err="1"/>
              <a:t>thể</a:t>
            </a:r>
            <a:r>
              <a:rPr lang="en-US" dirty="0"/>
              <a:t> </a:t>
            </a:r>
            <a:r>
              <a:rPr lang="en-US" dirty="0" err="1"/>
              <a:t>tốt</a:t>
            </a:r>
            <a:r>
              <a:rPr lang="en-US" dirty="0"/>
              <a:t> </a:t>
            </a:r>
            <a:r>
              <a:rPr lang="en-US" dirty="0" err="1"/>
              <a:t>nhất</a:t>
            </a:r>
            <a:r>
              <a:rPr lang="en-US" dirty="0"/>
              <a:t> </a:t>
            </a:r>
            <a:r>
              <a:rPr lang="en-US" dirty="0" err="1"/>
              <a:t>sau</a:t>
            </a:r>
            <a:r>
              <a:rPr lang="en-US" dirty="0"/>
              <a:t> </a:t>
            </a:r>
            <a:r>
              <a:rPr lang="en-US" dirty="0" err="1"/>
              <a:t>đó</a:t>
            </a:r>
            <a:endParaRPr dirty="0"/>
          </a:p>
          <a:p>
            <a:pPr marL="0" lvl="0" indent="0" algn="l" rtl="0">
              <a:spcBef>
                <a:spcPts val="0"/>
              </a:spcBef>
              <a:spcAft>
                <a:spcPts val="0"/>
              </a:spcAft>
              <a:buNone/>
            </a:pPr>
            <a:r>
              <a:rPr lang="en-US" dirty="0" err="1"/>
              <a:t>Lý</a:t>
            </a:r>
            <a:r>
              <a:rPr lang="en-US" dirty="0"/>
              <a:t> </a:t>
            </a:r>
            <a:r>
              <a:rPr lang="en-US" dirty="0" err="1"/>
              <a:t>thuyết</a:t>
            </a:r>
            <a:r>
              <a:rPr lang="en-US" dirty="0"/>
              <a:t> Matroid </a:t>
            </a:r>
            <a:r>
              <a:rPr lang="en-US" dirty="0" err="1"/>
              <a:t>và</a:t>
            </a:r>
            <a:r>
              <a:rPr lang="en-US" dirty="0"/>
              <a:t> </a:t>
            </a:r>
            <a:r>
              <a:rPr lang="en-US" dirty="0" err="1"/>
              <a:t>lý</a:t>
            </a:r>
            <a:r>
              <a:rPr lang="en-US" dirty="0"/>
              <a:t> </a:t>
            </a:r>
            <a:r>
              <a:rPr lang="en-US" dirty="0" err="1"/>
              <a:t>thuyết</a:t>
            </a:r>
            <a:r>
              <a:rPr lang="en-US" dirty="0"/>
              <a:t> </a:t>
            </a:r>
            <a:r>
              <a:rPr lang="en-US" dirty="0" err="1"/>
              <a:t>tổng</a:t>
            </a:r>
            <a:r>
              <a:rPr lang="en-US" dirty="0"/>
              <a:t> </a:t>
            </a:r>
            <a:r>
              <a:rPr lang="en-US" dirty="0" err="1"/>
              <a:t>quát</a:t>
            </a:r>
            <a:r>
              <a:rPr lang="en-US" dirty="0"/>
              <a:t> </a:t>
            </a:r>
            <a:r>
              <a:rPr lang="en-US" dirty="0" err="1"/>
              <a:t>hơn</a:t>
            </a:r>
            <a:r>
              <a:rPr lang="en-US" dirty="0"/>
              <a:t> </a:t>
            </a:r>
            <a:r>
              <a:rPr lang="en-US" dirty="0" err="1"/>
              <a:t>về</a:t>
            </a:r>
            <a:r>
              <a:rPr lang="en-US" dirty="0"/>
              <a:t> Greedoid</a:t>
            </a:r>
            <a:endParaRPr dirty="0"/>
          </a:p>
          <a:p>
            <a:pPr marL="0" lvl="0" indent="0" algn="l" rtl="0">
              <a:spcBef>
                <a:spcPts val="0"/>
              </a:spcBef>
              <a:spcAft>
                <a:spcPts val="0"/>
              </a:spcAft>
              <a:buNone/>
            </a:pPr>
            <a:r>
              <a:rPr lang="en-US" dirty="0" err="1"/>
              <a:t>Trong</a:t>
            </a:r>
            <a:r>
              <a:rPr lang="en-US" dirty="0"/>
              <a:t> </a:t>
            </a:r>
            <a:r>
              <a:rPr lang="en-US" dirty="0" err="1"/>
              <a:t>định</a:t>
            </a:r>
            <a:r>
              <a:rPr lang="en-US" dirty="0"/>
              <a:t> </a:t>
            </a:r>
            <a:r>
              <a:rPr lang="en-US" dirty="0" err="1"/>
              <a:t>tuyến</a:t>
            </a:r>
            <a:r>
              <a:rPr lang="en-US" dirty="0"/>
              <a:t> </a:t>
            </a:r>
            <a:r>
              <a:rPr lang="en-US" dirty="0" err="1"/>
              <a:t>mạng</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định</a:t>
            </a:r>
            <a:r>
              <a:rPr lang="en-US" dirty="0"/>
              <a:t> </a:t>
            </a:r>
            <a:r>
              <a:rPr lang="en-US" dirty="0" err="1"/>
              <a:t>tuyến</a:t>
            </a:r>
            <a:r>
              <a:rPr lang="en-US" dirty="0"/>
              <a:t> </a:t>
            </a:r>
            <a:r>
              <a:rPr lang="en-US" dirty="0" err="1"/>
              <a:t>tham</a:t>
            </a:r>
            <a:r>
              <a:rPr lang="en-US" dirty="0"/>
              <a:t> lam, </a:t>
            </a:r>
            <a:r>
              <a:rPr lang="en-US" dirty="0" err="1"/>
              <a:t>một</a:t>
            </a:r>
            <a:r>
              <a:rPr lang="en-US" dirty="0"/>
              <a:t> </a:t>
            </a:r>
            <a:r>
              <a:rPr lang="en-US" dirty="0" err="1"/>
              <a:t>thông</a:t>
            </a:r>
            <a:r>
              <a:rPr lang="en-US" dirty="0"/>
              <a:t> </a:t>
            </a:r>
            <a:r>
              <a:rPr lang="en-US" dirty="0" err="1"/>
              <a:t>điệp</a:t>
            </a:r>
            <a:r>
              <a:rPr lang="en-US" dirty="0"/>
              <a:t> </a:t>
            </a:r>
            <a:r>
              <a:rPr lang="en-US" dirty="0" err="1"/>
              <a:t>được</a:t>
            </a:r>
            <a:r>
              <a:rPr lang="en-US" dirty="0"/>
              <a:t> </a:t>
            </a:r>
            <a:r>
              <a:rPr lang="en-US" dirty="0" err="1"/>
              <a:t>chuyển</a:t>
            </a:r>
            <a:r>
              <a:rPr lang="en-US" dirty="0"/>
              <a:t> </a:t>
            </a:r>
            <a:r>
              <a:rPr lang="en-US" dirty="0" err="1"/>
              <a:t>tới</a:t>
            </a:r>
            <a:r>
              <a:rPr lang="en-US" dirty="0"/>
              <a:t> </a:t>
            </a:r>
            <a:r>
              <a:rPr lang="en-US" dirty="0" err="1"/>
              <a:t>nút</a:t>
            </a:r>
            <a:r>
              <a:rPr lang="en-US" dirty="0"/>
              <a:t> </a:t>
            </a:r>
            <a:r>
              <a:rPr lang="en-US" dirty="0" err="1"/>
              <a:t>hàng</a:t>
            </a:r>
            <a:r>
              <a:rPr lang="en-US" dirty="0"/>
              <a:t> </a:t>
            </a:r>
            <a:r>
              <a:rPr lang="en-US" dirty="0" err="1"/>
              <a:t>xóm</a:t>
            </a:r>
            <a:r>
              <a:rPr lang="en-US" dirty="0"/>
              <a:t> ‘</a:t>
            </a:r>
            <a:r>
              <a:rPr lang="en-US" dirty="0" err="1"/>
              <a:t>gần</a:t>
            </a:r>
            <a:r>
              <a:rPr lang="en-US" dirty="0"/>
              <a:t> </a:t>
            </a:r>
            <a:r>
              <a:rPr lang="en-US" dirty="0" err="1"/>
              <a:t>nhất</a:t>
            </a:r>
            <a:r>
              <a:rPr lang="en-US" dirty="0"/>
              <a:t>’ </a:t>
            </a:r>
            <a:r>
              <a:rPr lang="en-US" dirty="0" err="1"/>
              <a:t>với</a:t>
            </a:r>
            <a:r>
              <a:rPr lang="en-US" dirty="0"/>
              <a:t> </a:t>
            </a:r>
            <a:r>
              <a:rPr lang="en-US" dirty="0" err="1"/>
              <a:t>nút</a:t>
            </a:r>
            <a:r>
              <a:rPr lang="en-US" dirty="0"/>
              <a:t> </a:t>
            </a:r>
            <a:r>
              <a:rPr lang="en-US" dirty="0" err="1"/>
              <a:t>đích</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err="1">
                <a:latin typeface="Arial"/>
                <a:ea typeface="Arial"/>
                <a:cs typeface="Arial"/>
                <a:sym typeface="Arial"/>
              </a:rPr>
              <a:t>Độ</a:t>
            </a:r>
            <a:r>
              <a:rPr lang="en-US" sz="1100" dirty="0">
                <a:latin typeface="Arial"/>
                <a:ea typeface="Arial"/>
                <a:cs typeface="Arial"/>
                <a:sym typeface="Arial"/>
              </a:rPr>
              <a:t> </a:t>
            </a:r>
            <a:r>
              <a:rPr lang="en-US" sz="1100" dirty="0" err="1">
                <a:latin typeface="Arial"/>
                <a:ea typeface="Arial"/>
                <a:cs typeface="Arial"/>
                <a:sym typeface="Arial"/>
              </a:rPr>
              <a:t>phức</a:t>
            </a:r>
            <a:r>
              <a:rPr lang="en-US" sz="1100" dirty="0">
                <a:latin typeface="Arial"/>
                <a:ea typeface="Arial"/>
                <a:cs typeface="Arial"/>
                <a:sym typeface="Arial"/>
              </a:rPr>
              <a:t> </a:t>
            </a:r>
            <a:r>
              <a:rPr lang="en-US" sz="1100" dirty="0" err="1">
                <a:latin typeface="Arial"/>
                <a:ea typeface="Arial"/>
                <a:cs typeface="Arial"/>
                <a:sym typeface="Arial"/>
              </a:rPr>
              <a:t>tạp</a:t>
            </a:r>
            <a:r>
              <a:rPr lang="en-US" sz="1100" dirty="0">
                <a:latin typeface="Arial"/>
                <a:ea typeface="Arial"/>
                <a:cs typeface="Arial"/>
                <a:sym typeface="Arial"/>
              </a:rPr>
              <a:t> </a:t>
            </a:r>
            <a:r>
              <a:rPr lang="en-US" sz="1100" dirty="0" err="1">
                <a:latin typeface="Arial"/>
                <a:ea typeface="Arial"/>
                <a:cs typeface="Arial"/>
                <a:sym typeface="Arial"/>
              </a:rPr>
              <a:t>của</a:t>
            </a:r>
            <a:r>
              <a:rPr lang="en-US" sz="1100" dirty="0">
                <a:latin typeface="Arial"/>
                <a:ea typeface="Arial"/>
                <a:cs typeface="Arial"/>
                <a:sym typeface="Arial"/>
              </a:rPr>
              <a:t> </a:t>
            </a:r>
            <a:r>
              <a:rPr lang="en-US" sz="1100" dirty="0" err="1">
                <a:latin typeface="Arial"/>
                <a:ea typeface="Arial"/>
                <a:cs typeface="Arial"/>
                <a:sym typeface="Arial"/>
              </a:rPr>
              <a:t>tham</a:t>
            </a:r>
            <a:r>
              <a:rPr lang="en-US" sz="1100" dirty="0">
                <a:latin typeface="Arial"/>
                <a:ea typeface="Arial"/>
                <a:cs typeface="Arial"/>
                <a:sym typeface="Arial"/>
              </a:rPr>
              <a:t> lam </a:t>
            </a:r>
            <a:r>
              <a:rPr lang="en-US" sz="1100" dirty="0" err="1">
                <a:latin typeface="Arial"/>
                <a:ea typeface="Arial"/>
                <a:cs typeface="Arial"/>
                <a:sym typeface="Arial"/>
              </a:rPr>
              <a:t>là</a:t>
            </a:r>
            <a:r>
              <a:rPr lang="en-US" sz="1100" dirty="0">
                <a:latin typeface="Arial"/>
                <a:ea typeface="Arial"/>
                <a:cs typeface="Arial"/>
                <a:sym typeface="Arial"/>
              </a:rPr>
              <a:t> </a:t>
            </a:r>
            <a:r>
              <a:rPr lang="en-US" sz="1100" dirty="0" err="1">
                <a:latin typeface="Arial"/>
                <a:ea typeface="Arial"/>
                <a:cs typeface="Arial"/>
                <a:sym typeface="Arial"/>
              </a:rPr>
              <a:t>khá</a:t>
            </a:r>
            <a:r>
              <a:rPr lang="en-US" sz="1100" dirty="0">
                <a:latin typeface="Arial"/>
                <a:ea typeface="Arial"/>
                <a:cs typeface="Arial"/>
                <a:sym typeface="Arial"/>
              </a:rPr>
              <a:t> </a:t>
            </a:r>
            <a:r>
              <a:rPr lang="en-US" sz="1100" dirty="0" err="1">
                <a:latin typeface="Arial"/>
                <a:ea typeface="Arial"/>
                <a:cs typeface="Arial"/>
                <a:sym typeface="Arial"/>
              </a:rPr>
              <a:t>rõ</a:t>
            </a:r>
            <a:r>
              <a:rPr lang="en-US" sz="1100" dirty="0">
                <a:latin typeface="Arial"/>
                <a:ea typeface="Arial"/>
                <a:cs typeface="Arial"/>
                <a:sym typeface="Arial"/>
              </a:rPr>
              <a:t> </a:t>
            </a:r>
            <a:r>
              <a:rPr lang="en-US" sz="1100" dirty="0" err="1">
                <a:latin typeface="Arial"/>
                <a:ea typeface="Arial"/>
                <a:cs typeface="Arial"/>
                <a:sym typeface="Arial"/>
              </a:rPr>
              <a:t>ràng</a:t>
            </a:r>
            <a:r>
              <a:rPr lang="en-US" sz="1100" dirty="0">
                <a:latin typeface="Arial"/>
                <a:ea typeface="Arial"/>
                <a:cs typeface="Arial"/>
                <a:sym typeface="Arial"/>
              </a:rPr>
              <a:t>,.</a:t>
            </a:r>
            <a:endParaRPr lang="en-US"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1" name="Google Shape;11;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2"/>
        <p:cNvGrpSpPr/>
        <p:nvPr/>
      </p:nvGrpSpPr>
      <p:grpSpPr>
        <a:xfrm>
          <a:off x="0" y="0"/>
          <a:ext cx="0" cy="0"/>
          <a:chOff x="0" y="0"/>
          <a:chExt cx="0" cy="0"/>
        </a:xfrm>
      </p:grpSpPr>
      <p:sp>
        <p:nvSpPr>
          <p:cNvPr id="13" name="Google Shape;13;p3"/>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6" name="Google Shape;16;p3"/>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lvl1pPr marL="457200" lvl="0" indent="-368300" algn="l">
              <a:lnSpc>
                <a:spcPct val="115000"/>
              </a:lnSpc>
              <a:spcBef>
                <a:spcPts val="0"/>
              </a:spcBef>
              <a:spcAft>
                <a:spcPts val="0"/>
              </a:spcAft>
              <a:buClr>
                <a:srgbClr val="000000"/>
              </a:buClr>
              <a:buSzPts val="2200"/>
              <a:buChar char="●"/>
              <a:defRPr sz="2200">
                <a:solidFill>
                  <a:srgbClr val="000000"/>
                </a:solidFill>
              </a:defRPr>
            </a:lvl1pPr>
            <a:lvl2pPr marL="914400" lvl="1" indent="-355600" algn="l">
              <a:lnSpc>
                <a:spcPct val="115000"/>
              </a:lnSpc>
              <a:spcBef>
                <a:spcPts val="1600"/>
              </a:spcBef>
              <a:spcAft>
                <a:spcPts val="0"/>
              </a:spcAft>
              <a:buClr>
                <a:srgbClr val="000000"/>
              </a:buClr>
              <a:buSzPts val="2000"/>
              <a:buChar char="○"/>
              <a:defRPr sz="2000">
                <a:solidFill>
                  <a:srgbClr val="000000"/>
                </a:solidFill>
              </a:defRPr>
            </a:lvl2pPr>
            <a:lvl3pPr marL="1371600" lvl="2" indent="-342900" algn="l">
              <a:lnSpc>
                <a:spcPct val="115000"/>
              </a:lnSpc>
              <a:spcBef>
                <a:spcPts val="1600"/>
              </a:spcBef>
              <a:spcAft>
                <a:spcPts val="0"/>
              </a:spcAft>
              <a:buClr>
                <a:srgbClr val="000000"/>
              </a:buClr>
              <a:buSzPts val="1800"/>
              <a:buChar char="■"/>
              <a:defRPr sz="1800">
                <a:solidFill>
                  <a:srgbClr val="000000"/>
                </a:solidFill>
              </a:defRPr>
            </a:lvl3pPr>
            <a:lvl4pPr marL="1828800" lvl="3" indent="-330200" algn="l">
              <a:lnSpc>
                <a:spcPct val="115000"/>
              </a:lnSpc>
              <a:spcBef>
                <a:spcPts val="1600"/>
              </a:spcBef>
              <a:spcAft>
                <a:spcPts val="0"/>
              </a:spcAft>
              <a:buClr>
                <a:srgbClr val="000000"/>
              </a:buClr>
              <a:buSzPts val="1600"/>
              <a:buChar char="●"/>
              <a:defRPr sz="1600">
                <a:solidFill>
                  <a:srgbClr val="000000"/>
                </a:solidFill>
              </a:defRPr>
            </a:lvl4pPr>
            <a:lvl5pPr marL="2286000" lvl="4" indent="-317500" algn="l">
              <a:lnSpc>
                <a:spcPct val="115000"/>
              </a:lnSpc>
              <a:spcBef>
                <a:spcPts val="1600"/>
              </a:spcBef>
              <a:spcAft>
                <a:spcPts val="0"/>
              </a:spcAft>
              <a:buClr>
                <a:srgbClr val="000000"/>
              </a:buClr>
              <a:buSzPts val="1400"/>
              <a:buChar char="○"/>
              <a:defRPr>
                <a:solidFill>
                  <a:srgbClr val="000000"/>
                </a:solidFill>
              </a:defRPr>
            </a:lvl5pPr>
            <a:lvl6pPr marL="2743200" lvl="5" indent="-317500" algn="l">
              <a:lnSpc>
                <a:spcPct val="115000"/>
              </a:lnSpc>
              <a:spcBef>
                <a:spcPts val="1600"/>
              </a:spcBef>
              <a:spcAft>
                <a:spcPts val="0"/>
              </a:spcAft>
              <a:buClr>
                <a:srgbClr val="000000"/>
              </a:buClr>
              <a:buSzPts val="1400"/>
              <a:buChar char="■"/>
              <a:defRPr>
                <a:solidFill>
                  <a:srgbClr val="000000"/>
                </a:solidFill>
              </a:defRPr>
            </a:lvl6pPr>
            <a:lvl7pPr marL="3200400" lvl="6" indent="-317500" algn="l">
              <a:lnSpc>
                <a:spcPct val="115000"/>
              </a:lnSpc>
              <a:spcBef>
                <a:spcPts val="1600"/>
              </a:spcBef>
              <a:spcAft>
                <a:spcPts val="0"/>
              </a:spcAft>
              <a:buClr>
                <a:srgbClr val="000000"/>
              </a:buClr>
              <a:buSzPts val="1400"/>
              <a:buChar char="●"/>
              <a:defRPr>
                <a:solidFill>
                  <a:srgbClr val="000000"/>
                </a:solidFill>
              </a:defRPr>
            </a:lvl7pPr>
            <a:lvl8pPr marL="3657600" lvl="7" indent="-317500" algn="l">
              <a:lnSpc>
                <a:spcPct val="115000"/>
              </a:lnSpc>
              <a:spcBef>
                <a:spcPts val="1600"/>
              </a:spcBef>
              <a:spcAft>
                <a:spcPts val="0"/>
              </a:spcAft>
              <a:buClr>
                <a:srgbClr val="000000"/>
              </a:buClr>
              <a:buSzPts val="1400"/>
              <a:buChar char="○"/>
              <a:defRPr>
                <a:solidFill>
                  <a:srgbClr val="000000"/>
                </a:solidFill>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3"/>
          <p:cNvSpPr txBox="1"/>
          <p:nvPr/>
        </p:nvSpPr>
        <p:spPr>
          <a:xfrm>
            <a:off x="3597458" y="4826332"/>
            <a:ext cx="1949083" cy="29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Arial"/>
                <a:ea typeface="Arial"/>
                <a:cs typeface="Arial"/>
                <a:sym typeface="Arial"/>
              </a:rPr>
              <a:t>Thuật toán tham lam</a:t>
            </a:r>
            <a:endParaRPr sz="1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5"/>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5"/>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5"/>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26" name="Google Shape;26;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1" name="Google Shape;31;p6"/>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8" name="Google Shape;38;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8"/>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3" name="Google Shape;43;p8"/>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8"/>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5" name="Google Shape;45;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9"/>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9"/>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9"/>
          <p:cNvSpPr txBox="1">
            <a:spLocks noGrp="1"/>
          </p:cNvSpPr>
          <p:nvPr>
            <p:ph type="body" idx="1"/>
          </p:nvPr>
        </p:nvSpPr>
        <p:spPr>
          <a:xfrm>
            <a:off x="57150" y="41634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0" name="Google Shape;50;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0"/>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3" name="Google Shape;53;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4" name="Google Shape;54;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7D7D7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introduction-to-greedy-algorithm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1236617" y="666775"/>
            <a:ext cx="6749100" cy="1131600"/>
          </a:xfrm>
          <a:prstGeom prst="rect">
            <a:avLst/>
          </a:prstGeom>
          <a:solidFill>
            <a:srgbClr val="7D7D7D"/>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sz="4800">
                <a:latin typeface="Arial"/>
                <a:ea typeface="Arial"/>
                <a:cs typeface="Arial"/>
                <a:sym typeface="Arial"/>
              </a:rPr>
              <a:t>Thuật toán tham lam</a:t>
            </a:r>
            <a:endParaRPr sz="4800">
              <a:latin typeface="Arial"/>
              <a:ea typeface="Arial"/>
              <a:cs typeface="Arial"/>
              <a:sym typeface="Arial"/>
            </a:endParaRPr>
          </a:p>
        </p:txBody>
      </p:sp>
      <p:sp>
        <p:nvSpPr>
          <p:cNvPr id="60" name="Google Shape;60;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2">
                    <a:lumMod val="50000"/>
                  </a:schemeClr>
                </a:solidFill>
              </a:rPr>
              <a:t>1</a:t>
            </a:fld>
            <a:endParaRPr dirty="0">
              <a:solidFill>
                <a:schemeClr val="bg2">
                  <a:lumMod val="50000"/>
                </a:schemeClr>
              </a:solidFill>
            </a:endParaRPr>
          </a:p>
        </p:txBody>
      </p:sp>
      <p:sp>
        <p:nvSpPr>
          <p:cNvPr id="61" name="Google Shape;61;p11"/>
          <p:cNvSpPr txBox="1"/>
          <p:nvPr/>
        </p:nvSpPr>
        <p:spPr>
          <a:xfrm>
            <a:off x="796100" y="2325825"/>
            <a:ext cx="7066800" cy="281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000080"/>
                </a:solidFill>
                <a:latin typeface="Roboto"/>
                <a:ea typeface="Roboto"/>
                <a:cs typeface="Roboto"/>
                <a:sym typeface="Roboto"/>
              </a:rPr>
              <a:t>CS112.L11.KHTN</a:t>
            </a:r>
            <a:endParaRPr sz="2600" dirty="0">
              <a:solidFill>
                <a:srgbClr val="000080"/>
              </a:solidFill>
              <a:latin typeface="Roboto"/>
              <a:ea typeface="Roboto"/>
              <a:cs typeface="Roboto"/>
              <a:sym typeface="Roboto"/>
            </a:endParaRPr>
          </a:p>
          <a:p>
            <a:pPr marL="0" lvl="0" indent="0" algn="ctr" rtl="0">
              <a:spcBef>
                <a:spcPts val="0"/>
              </a:spcBef>
              <a:spcAft>
                <a:spcPts val="0"/>
              </a:spcAft>
              <a:buNone/>
            </a:pPr>
            <a:r>
              <a:rPr lang="en-US" sz="2600" dirty="0" err="1">
                <a:solidFill>
                  <a:srgbClr val="000080"/>
                </a:solidFill>
                <a:latin typeface="Roboto"/>
                <a:ea typeface="Roboto"/>
                <a:cs typeface="Roboto"/>
                <a:sym typeface="Roboto"/>
              </a:rPr>
              <a:t>Nhóm</a:t>
            </a:r>
            <a:r>
              <a:rPr lang="en-US" sz="2600" dirty="0">
                <a:solidFill>
                  <a:srgbClr val="000080"/>
                </a:solidFill>
                <a:latin typeface="Roboto"/>
                <a:ea typeface="Roboto"/>
                <a:cs typeface="Roboto"/>
                <a:sym typeface="Roboto"/>
              </a:rPr>
              <a:t> N010</a:t>
            </a:r>
            <a:endParaRPr sz="2600" dirty="0">
              <a:solidFill>
                <a:srgbClr val="000080"/>
              </a:solidFill>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US" sz="2100" dirty="0" err="1">
                <a:latin typeface="Roboto"/>
                <a:ea typeface="Roboto"/>
                <a:cs typeface="Roboto"/>
                <a:sym typeface="Roboto"/>
              </a:rPr>
              <a:t>Thành</a:t>
            </a:r>
            <a:r>
              <a:rPr lang="en-US" sz="2100" dirty="0">
                <a:latin typeface="Roboto"/>
                <a:ea typeface="Roboto"/>
                <a:cs typeface="Roboto"/>
                <a:sym typeface="Roboto"/>
              </a:rPr>
              <a:t> </a:t>
            </a:r>
            <a:r>
              <a:rPr lang="en-US" sz="2100" dirty="0" err="1">
                <a:latin typeface="Roboto"/>
                <a:ea typeface="Roboto"/>
                <a:cs typeface="Roboto"/>
                <a:sym typeface="Roboto"/>
              </a:rPr>
              <a:t>viên</a:t>
            </a:r>
            <a:r>
              <a:rPr lang="en-US" sz="2100" dirty="0">
                <a:latin typeface="Roboto"/>
                <a:ea typeface="Roboto"/>
                <a:cs typeface="Roboto"/>
                <a:sym typeface="Roboto"/>
              </a:rPr>
              <a:t>: </a:t>
            </a:r>
            <a:endParaRPr sz="2100" dirty="0">
              <a:latin typeface="Roboto"/>
              <a:ea typeface="Roboto"/>
              <a:cs typeface="Roboto"/>
              <a:sym typeface="Roboto"/>
            </a:endParaRPr>
          </a:p>
          <a:p>
            <a:pPr marL="457200" lvl="0" indent="-361950" algn="l" rtl="0">
              <a:spcBef>
                <a:spcPts val="0"/>
              </a:spcBef>
              <a:spcAft>
                <a:spcPts val="0"/>
              </a:spcAft>
              <a:buSzPts val="2100"/>
              <a:buFont typeface="Roboto"/>
              <a:buChar char="-"/>
            </a:pPr>
            <a:r>
              <a:rPr lang="en-US" sz="2100" dirty="0" err="1">
                <a:latin typeface="Roboto"/>
                <a:ea typeface="Roboto"/>
                <a:cs typeface="Roboto"/>
                <a:sym typeface="Roboto"/>
              </a:rPr>
              <a:t>Nguyễn</a:t>
            </a:r>
            <a:r>
              <a:rPr lang="en-US" sz="2100" dirty="0">
                <a:latin typeface="Roboto"/>
                <a:ea typeface="Roboto"/>
                <a:cs typeface="Roboto"/>
                <a:sym typeface="Roboto"/>
              </a:rPr>
              <a:t> Anh Khoa            - 18520923</a:t>
            </a:r>
            <a:endParaRPr sz="2100" dirty="0">
              <a:latin typeface="Roboto"/>
              <a:ea typeface="Roboto"/>
              <a:cs typeface="Roboto"/>
              <a:sym typeface="Roboto"/>
            </a:endParaRPr>
          </a:p>
          <a:p>
            <a:pPr marL="457200" lvl="0" indent="-361950" algn="l" rtl="0">
              <a:spcBef>
                <a:spcPts val="0"/>
              </a:spcBef>
              <a:spcAft>
                <a:spcPts val="0"/>
              </a:spcAft>
              <a:buSzPts val="2100"/>
              <a:buFont typeface="Roboto"/>
              <a:buChar char="-"/>
            </a:pPr>
            <a:r>
              <a:rPr lang="en-US" sz="2100" dirty="0" err="1">
                <a:latin typeface="Roboto"/>
                <a:ea typeface="Roboto"/>
                <a:cs typeface="Roboto"/>
                <a:sym typeface="Roboto"/>
              </a:rPr>
              <a:t>Trần</a:t>
            </a:r>
            <a:r>
              <a:rPr lang="en-US" sz="2100" dirty="0">
                <a:latin typeface="Roboto"/>
                <a:ea typeface="Roboto"/>
                <a:cs typeface="Roboto"/>
                <a:sym typeface="Roboto"/>
              </a:rPr>
              <a:t> </a:t>
            </a:r>
            <a:r>
              <a:rPr lang="en-US" sz="2100" dirty="0" err="1">
                <a:latin typeface="Roboto"/>
                <a:ea typeface="Roboto"/>
                <a:cs typeface="Roboto"/>
                <a:sym typeface="Roboto"/>
              </a:rPr>
              <a:t>Thị</a:t>
            </a:r>
            <a:r>
              <a:rPr lang="en-US" sz="2100" dirty="0">
                <a:latin typeface="Roboto"/>
                <a:ea typeface="Roboto"/>
                <a:cs typeface="Roboto"/>
                <a:sym typeface="Roboto"/>
              </a:rPr>
              <a:t> </a:t>
            </a:r>
            <a:r>
              <a:rPr lang="en-US" sz="2100" dirty="0" err="1">
                <a:latin typeface="Roboto"/>
                <a:ea typeface="Roboto"/>
                <a:cs typeface="Roboto"/>
                <a:sym typeface="Roboto"/>
              </a:rPr>
              <a:t>Phương</a:t>
            </a:r>
            <a:r>
              <a:rPr lang="en-US" sz="2100" dirty="0">
                <a:latin typeface="Roboto"/>
                <a:ea typeface="Roboto"/>
                <a:cs typeface="Roboto"/>
                <a:sym typeface="Roboto"/>
              </a:rPr>
              <a:t> </a:t>
            </a:r>
            <a:r>
              <a:rPr lang="en-US" sz="2100" dirty="0" err="1">
                <a:latin typeface="Roboto"/>
                <a:ea typeface="Roboto"/>
                <a:cs typeface="Roboto"/>
                <a:sym typeface="Roboto"/>
              </a:rPr>
              <a:t>Thảo</a:t>
            </a:r>
            <a:r>
              <a:rPr lang="en-US" sz="2100" dirty="0">
                <a:latin typeface="Roboto"/>
                <a:ea typeface="Roboto"/>
                <a:cs typeface="Roboto"/>
                <a:sym typeface="Roboto"/>
              </a:rPr>
              <a:t>    - 18521422</a:t>
            </a:r>
            <a:endParaRPr sz="2100" dirty="0">
              <a:latin typeface="Roboto"/>
              <a:ea typeface="Roboto"/>
              <a:cs typeface="Roboto"/>
              <a:sym typeface="Roboto"/>
            </a:endParaRPr>
          </a:p>
          <a:p>
            <a:pPr marL="457200" lvl="0" indent="-361950" algn="l" rtl="0">
              <a:spcBef>
                <a:spcPts val="0"/>
              </a:spcBef>
              <a:spcAft>
                <a:spcPts val="0"/>
              </a:spcAft>
              <a:buSzPts val="2100"/>
              <a:buFont typeface="Roboto"/>
              <a:buChar char="-"/>
            </a:pPr>
            <a:r>
              <a:rPr lang="en-US" sz="2100" dirty="0" err="1">
                <a:latin typeface="Roboto"/>
                <a:ea typeface="Roboto"/>
                <a:cs typeface="Roboto"/>
                <a:sym typeface="Roboto"/>
              </a:rPr>
              <a:t>Võ</a:t>
            </a:r>
            <a:r>
              <a:rPr lang="en-US" sz="2100" dirty="0">
                <a:latin typeface="Roboto"/>
                <a:ea typeface="Roboto"/>
                <a:cs typeface="Roboto"/>
                <a:sym typeface="Roboto"/>
              </a:rPr>
              <a:t> </a:t>
            </a:r>
            <a:r>
              <a:rPr lang="en-US" sz="2100" dirty="0" err="1">
                <a:latin typeface="Roboto"/>
                <a:ea typeface="Roboto"/>
                <a:cs typeface="Roboto"/>
                <a:sym typeface="Roboto"/>
              </a:rPr>
              <a:t>Quốc</a:t>
            </a:r>
            <a:r>
              <a:rPr lang="en-US" sz="2100" dirty="0">
                <a:latin typeface="Roboto"/>
                <a:ea typeface="Roboto"/>
                <a:cs typeface="Roboto"/>
                <a:sym typeface="Roboto"/>
              </a:rPr>
              <a:t> An 	          - 18520440</a:t>
            </a:r>
            <a:endParaRPr sz="2100"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2400">
                <a:latin typeface="Arial"/>
                <a:ea typeface="Arial"/>
                <a:cs typeface="Arial"/>
                <a:sym typeface="Arial"/>
              </a:rPr>
              <a:t>Những bài toán có thể giải bằng phương pháp tham lam</a:t>
            </a:r>
            <a:endParaRPr sz="2400">
              <a:latin typeface="Arial"/>
              <a:ea typeface="Arial"/>
              <a:cs typeface="Arial"/>
              <a:sym typeface="Arial"/>
            </a:endParaRPr>
          </a:p>
        </p:txBody>
      </p:sp>
      <p:sp>
        <p:nvSpPr>
          <p:cNvPr id="124" name="Google Shape;124;p20"/>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Char char="●"/>
            </a:pPr>
            <a:r>
              <a:rPr lang="en-US">
                <a:latin typeface="Arial"/>
                <a:ea typeface="Arial"/>
                <a:cs typeface="Arial"/>
                <a:sym typeface="Arial"/>
              </a:rPr>
              <a:t>Bài toán có lời giải tối ưu; </a:t>
            </a:r>
            <a:endParaRPr>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Char char="●"/>
            </a:pPr>
            <a:r>
              <a:rPr lang="en-US">
                <a:latin typeface="Arial"/>
                <a:ea typeface="Arial"/>
                <a:cs typeface="Arial"/>
                <a:sym typeface="Arial"/>
              </a:rPr>
              <a:t>Bài toán trải qua nhiều bước, và tại mỗi bước có thể tìm được lời giải tối ưu cho từng bài toán nhỏ; </a:t>
            </a:r>
            <a:endParaRPr>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Char char="●"/>
            </a:pPr>
            <a:r>
              <a:rPr lang="en-US">
                <a:latin typeface="Arial"/>
                <a:ea typeface="Arial"/>
                <a:cs typeface="Arial"/>
                <a:sym typeface="Arial"/>
              </a:rPr>
              <a:t>Lời giải của bài toán sẽ được bổ sung từng bước thông qua lời giải của bài toán con.</a:t>
            </a:r>
            <a:endParaRPr>
              <a:latin typeface="Arial"/>
              <a:ea typeface="Arial"/>
              <a:cs typeface="Arial"/>
              <a:sym typeface="Arial"/>
            </a:endParaRPr>
          </a:p>
        </p:txBody>
      </p:sp>
      <p:sp>
        <p:nvSpPr>
          <p:cNvPr id="125" name="Google Shape;125;p20"/>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10</a:t>
            </a:fld>
            <a:endParaRPr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1" descr="https://4.bp.blogspot.com/-4X-2QVRc_QA/Uo0dRRJ3czI/AAAAAAAAC_M/22UNVY2VsAQ/s1600/486px-Knapsack.svg.png"/>
          <p:cNvPicPr preferRelativeResize="0"/>
          <p:nvPr/>
        </p:nvPicPr>
        <p:blipFill rotWithShape="1">
          <a:blip r:embed="rId3">
            <a:alphaModFix/>
          </a:blip>
          <a:srcRect/>
          <a:stretch/>
        </p:blipFill>
        <p:spPr>
          <a:xfrm>
            <a:off x="6052206" y="1088947"/>
            <a:ext cx="2471344" cy="2140814"/>
          </a:xfrm>
          <a:prstGeom prst="rect">
            <a:avLst/>
          </a:prstGeom>
          <a:noFill/>
          <a:ln>
            <a:noFill/>
          </a:ln>
        </p:spPr>
      </p:pic>
      <p:sp>
        <p:nvSpPr>
          <p:cNvPr id="131" name="Google Shape;131;p21"/>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Một số bài toán điển hình</a:t>
            </a:r>
            <a:endParaRPr/>
          </a:p>
        </p:txBody>
      </p:sp>
      <p:sp>
        <p:nvSpPr>
          <p:cNvPr id="132" name="Google Shape;132;p21"/>
          <p:cNvSpPr txBox="1">
            <a:spLocks noGrp="1"/>
          </p:cNvSpPr>
          <p:nvPr>
            <p:ph type="body" idx="1"/>
          </p:nvPr>
        </p:nvSpPr>
        <p:spPr>
          <a:xfrm>
            <a:off x="320898" y="812110"/>
            <a:ext cx="5274559" cy="3634055"/>
          </a:xfrm>
          <a:prstGeom prst="rect">
            <a:avLst/>
          </a:prstGeom>
          <a:noFill/>
          <a:ln>
            <a:noFill/>
          </a:ln>
        </p:spPr>
        <p:txBody>
          <a:bodyPr spcFirstLastPara="1" wrap="square" lIns="91425" tIns="91425" rIns="91425" bIns="91425" anchor="t" anchorCtr="0">
            <a:noAutofit/>
          </a:bodyPr>
          <a:lstStyle/>
          <a:p>
            <a:pPr marL="88900" lvl="0" indent="0" algn="l" rtl="0">
              <a:lnSpc>
                <a:spcPct val="115000"/>
              </a:lnSpc>
              <a:spcBef>
                <a:spcPts val="0"/>
              </a:spcBef>
              <a:spcAft>
                <a:spcPts val="0"/>
              </a:spcAft>
              <a:buSzPts val="2200"/>
              <a:buNone/>
            </a:pPr>
            <a:r>
              <a:rPr lang="en-US" sz="1400" b="1">
                <a:latin typeface="Arial"/>
                <a:ea typeface="Arial"/>
                <a:cs typeface="Arial"/>
                <a:sym typeface="Arial"/>
              </a:rPr>
              <a:t>1. Knapsack</a:t>
            </a:r>
            <a:endParaRPr/>
          </a:p>
          <a:p>
            <a:pPr marL="457200" lvl="0" indent="-368300" algn="l" rtl="0">
              <a:lnSpc>
                <a:spcPct val="115000"/>
              </a:lnSpc>
              <a:spcBef>
                <a:spcPts val="0"/>
              </a:spcBef>
              <a:spcAft>
                <a:spcPts val="0"/>
              </a:spcAft>
              <a:buSzPts val="2200"/>
              <a:buFont typeface="Arial"/>
              <a:buChar char="•"/>
            </a:pPr>
            <a:r>
              <a:rPr lang="en-US" sz="1400" b="1">
                <a:latin typeface="Arial"/>
                <a:ea typeface="Arial"/>
                <a:cs typeface="Arial"/>
                <a:sym typeface="Arial"/>
              </a:rPr>
              <a:t>Bài toán: </a:t>
            </a:r>
            <a:r>
              <a:rPr lang="en-US" sz="1400">
                <a:latin typeface="Arial"/>
                <a:ea typeface="Arial"/>
                <a:cs typeface="Arial"/>
                <a:sym typeface="Arial"/>
              </a:rPr>
              <a:t>Có n loại đồ vật, mỗi loại có số lượng không hạn chế. Đồ vật loại i có trọng lượng wi và giá trị sử dụng vi , i ∈ {1, ..., n}. </a:t>
            </a: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b="1">
                <a:latin typeface="Arial"/>
                <a:ea typeface="Arial"/>
                <a:cs typeface="Arial"/>
                <a:sym typeface="Arial"/>
              </a:rPr>
              <a:t>Yêu cầu: </a:t>
            </a:r>
            <a:r>
              <a:rPr lang="en-US" sz="1400">
                <a:latin typeface="Arial"/>
                <a:ea typeface="Arial"/>
                <a:cs typeface="Arial"/>
                <a:sym typeface="Arial"/>
              </a:rPr>
              <a:t>Chọn các đồ vật để đặt vào túi có giới hạn trọng lượng m, sao cho tổng giá trị lựa chọn là lớn nhất.</a:t>
            </a:r>
            <a:endParaRPr sz="1400">
              <a:latin typeface="Arial"/>
              <a:ea typeface="Arial"/>
              <a:cs typeface="Arial"/>
              <a:sym typeface="Arial"/>
            </a:endParaRPr>
          </a:p>
          <a:p>
            <a:pPr marL="457200" lvl="0" indent="-228600" algn="l" rtl="0">
              <a:lnSpc>
                <a:spcPct val="115000"/>
              </a:lnSpc>
              <a:spcBef>
                <a:spcPts val="0"/>
              </a:spcBef>
              <a:spcAft>
                <a:spcPts val="0"/>
              </a:spcAft>
              <a:buSzPts val="2200"/>
              <a:buFont typeface="Arial"/>
              <a:buNone/>
            </a:pP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b="1">
                <a:latin typeface="Arial"/>
                <a:ea typeface="Arial"/>
                <a:cs typeface="Arial"/>
                <a:sym typeface="Arial"/>
              </a:rPr>
              <a:t>Input:</a:t>
            </a:r>
            <a:r>
              <a:rPr lang="en-US" sz="1400">
                <a:latin typeface="Arial"/>
                <a:ea typeface="Arial"/>
                <a:cs typeface="Arial"/>
                <a:sym typeface="Arial"/>
              </a:rPr>
              <a:t> Dòng 1 chứa 2 số n, m, n dòng </a:t>
            </a:r>
            <a:endParaRPr/>
          </a:p>
          <a:p>
            <a:pPr marL="88900" lvl="0" indent="0" algn="l" rtl="0">
              <a:lnSpc>
                <a:spcPct val="115000"/>
              </a:lnSpc>
              <a:spcBef>
                <a:spcPts val="0"/>
              </a:spcBef>
              <a:spcAft>
                <a:spcPts val="0"/>
              </a:spcAft>
              <a:buSzPts val="2200"/>
              <a:buNone/>
            </a:pPr>
            <a:r>
              <a:rPr lang="en-US" sz="1400">
                <a:latin typeface="Arial"/>
                <a:ea typeface="Arial"/>
                <a:cs typeface="Arial"/>
                <a:sym typeface="Arial"/>
              </a:rPr>
              <a:t>tiết theo chứa 2 số  là giá trị sử dụng và </a:t>
            </a:r>
            <a:endParaRPr/>
          </a:p>
          <a:p>
            <a:pPr marL="88900" lvl="0" indent="0" algn="l" rtl="0">
              <a:lnSpc>
                <a:spcPct val="115000"/>
              </a:lnSpc>
              <a:spcBef>
                <a:spcPts val="0"/>
              </a:spcBef>
              <a:spcAft>
                <a:spcPts val="0"/>
              </a:spcAft>
              <a:buSzPts val="2200"/>
              <a:buNone/>
            </a:pPr>
            <a:r>
              <a:rPr lang="en-US" sz="1400">
                <a:latin typeface="Arial"/>
                <a:ea typeface="Arial"/>
                <a:cs typeface="Arial"/>
                <a:sym typeface="Arial"/>
              </a:rPr>
              <a:t>trọng lượng của vật thứ i (</a:t>
            </a:r>
            <a:r>
              <a:rPr lang="en-US" sz="1400"/>
              <a:t>i ∈ {1, ..., n}). </a:t>
            </a: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b="1">
                <a:latin typeface="Arial"/>
                <a:ea typeface="Arial"/>
                <a:cs typeface="Arial"/>
                <a:sym typeface="Arial"/>
              </a:rPr>
              <a:t>Output:</a:t>
            </a:r>
            <a:r>
              <a:rPr lang="en-US" sz="1400">
                <a:latin typeface="Arial"/>
                <a:ea typeface="Arial"/>
                <a:cs typeface="Arial"/>
                <a:sym typeface="Arial"/>
              </a:rPr>
              <a:t> Gía trị lớn nhất mà chiếc </a:t>
            </a:r>
            <a:endParaRPr/>
          </a:p>
          <a:p>
            <a:pPr marL="88900" lvl="0" indent="0" algn="l" rtl="0">
              <a:lnSpc>
                <a:spcPct val="115000"/>
              </a:lnSpc>
              <a:spcBef>
                <a:spcPts val="0"/>
              </a:spcBef>
              <a:spcAft>
                <a:spcPts val="0"/>
              </a:spcAft>
              <a:buSzPts val="2200"/>
              <a:buNone/>
            </a:pPr>
            <a:r>
              <a:rPr lang="en-US" sz="1400">
                <a:latin typeface="Arial"/>
                <a:ea typeface="Arial"/>
                <a:cs typeface="Arial"/>
                <a:sym typeface="Arial"/>
              </a:rPr>
              <a:t>túi có thể đựng</a:t>
            </a:r>
            <a:endParaRPr/>
          </a:p>
          <a:p>
            <a:pPr marL="88900" lvl="0" indent="0" algn="l" rtl="0">
              <a:lnSpc>
                <a:spcPct val="115000"/>
              </a:lnSpc>
              <a:spcBef>
                <a:spcPts val="0"/>
              </a:spcBef>
              <a:spcAft>
                <a:spcPts val="0"/>
              </a:spcAft>
              <a:buSzPts val="2200"/>
              <a:buNone/>
            </a:pPr>
            <a:endParaRPr sz="1400">
              <a:latin typeface="Arial"/>
              <a:ea typeface="Arial"/>
              <a:cs typeface="Arial"/>
              <a:sym typeface="Arial"/>
            </a:endParaRPr>
          </a:p>
          <a:p>
            <a:pPr marL="88900" lvl="0" indent="0" algn="l" rtl="0">
              <a:lnSpc>
                <a:spcPct val="115000"/>
              </a:lnSpc>
              <a:spcBef>
                <a:spcPts val="0"/>
              </a:spcBef>
              <a:spcAft>
                <a:spcPts val="0"/>
              </a:spcAft>
              <a:buSzPts val="2200"/>
              <a:buNone/>
            </a:pPr>
            <a:endParaRPr sz="1400">
              <a:latin typeface="Arial"/>
              <a:ea typeface="Arial"/>
              <a:cs typeface="Arial"/>
              <a:sym typeface="Arial"/>
            </a:endParaRPr>
          </a:p>
        </p:txBody>
      </p:sp>
      <p:sp>
        <p:nvSpPr>
          <p:cNvPr id="133" name="Google Shape;133;p21"/>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11</a:t>
            </a:fld>
            <a:endParaRPr dirty="0">
              <a:solidFill>
                <a:schemeClr val="bg1"/>
              </a:solidFill>
            </a:endParaRPr>
          </a:p>
        </p:txBody>
      </p:sp>
      <p:sp>
        <p:nvSpPr>
          <p:cNvPr id="134" name="Google Shape;134;p21"/>
          <p:cNvSpPr/>
          <p:nvPr/>
        </p:nvSpPr>
        <p:spPr>
          <a:xfrm>
            <a:off x="4504405" y="3036082"/>
            <a:ext cx="1004045" cy="1331245"/>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5 15</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4 12</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2 1</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2 2</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10 4</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1 1</a:t>
            </a:r>
            <a:endParaRPr/>
          </a:p>
        </p:txBody>
      </p:sp>
      <p:sp>
        <p:nvSpPr>
          <p:cNvPr id="135" name="Google Shape;135;p21"/>
          <p:cNvSpPr/>
          <p:nvPr/>
        </p:nvSpPr>
        <p:spPr>
          <a:xfrm>
            <a:off x="4504406" y="2792242"/>
            <a:ext cx="1004044" cy="24384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Input</a:t>
            </a:r>
            <a:endParaRPr sz="1400" b="0" i="0" u="none" strike="noStrike" cap="none">
              <a:solidFill>
                <a:schemeClr val="lt1"/>
              </a:solidFill>
              <a:latin typeface="Arial"/>
              <a:ea typeface="Arial"/>
              <a:cs typeface="Arial"/>
              <a:sym typeface="Arial"/>
            </a:endParaRPr>
          </a:p>
        </p:txBody>
      </p:sp>
      <p:sp>
        <p:nvSpPr>
          <p:cNvPr id="136" name="Google Shape;136;p21"/>
          <p:cNvSpPr/>
          <p:nvPr/>
        </p:nvSpPr>
        <p:spPr>
          <a:xfrm>
            <a:off x="5537213" y="2792242"/>
            <a:ext cx="888273" cy="24384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Output</a:t>
            </a:r>
            <a:endParaRPr sz="1400" b="0" i="0" u="none" strike="noStrike" cap="none">
              <a:solidFill>
                <a:schemeClr val="lt1"/>
              </a:solidFill>
              <a:latin typeface="Arial"/>
              <a:ea typeface="Arial"/>
              <a:cs typeface="Arial"/>
              <a:sym typeface="Arial"/>
            </a:endParaRPr>
          </a:p>
        </p:txBody>
      </p:sp>
      <p:sp>
        <p:nvSpPr>
          <p:cNvPr id="137" name="Google Shape;137;p21"/>
          <p:cNvSpPr/>
          <p:nvPr/>
        </p:nvSpPr>
        <p:spPr>
          <a:xfrm>
            <a:off x="5537213" y="3036082"/>
            <a:ext cx="888274" cy="1331245"/>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36</a:t>
            </a:r>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latin typeface="Arial"/>
                <a:ea typeface="Arial"/>
                <a:cs typeface="Arial"/>
                <a:sym typeface="Arial"/>
              </a:rPr>
              <a:t>Knapsack</a:t>
            </a:r>
            <a:endParaRPr>
              <a:latin typeface="Arial"/>
              <a:ea typeface="Arial"/>
              <a:cs typeface="Arial"/>
              <a:sym typeface="Arial"/>
            </a:endParaRPr>
          </a:p>
        </p:txBody>
      </p:sp>
      <p:sp>
        <p:nvSpPr>
          <p:cNvPr id="143" name="Google Shape;143;p22"/>
          <p:cNvSpPr txBox="1">
            <a:spLocks noGrp="1"/>
          </p:cNvSpPr>
          <p:nvPr>
            <p:ph type="body" idx="1"/>
          </p:nvPr>
        </p:nvSpPr>
        <p:spPr>
          <a:xfrm>
            <a:off x="301450" y="755879"/>
            <a:ext cx="8222100" cy="3908400"/>
          </a:xfrm>
          <a:prstGeom prst="rect">
            <a:avLst/>
          </a:prstGeom>
          <a:noFill/>
          <a:ln>
            <a:noFill/>
          </a:ln>
        </p:spPr>
        <p:txBody>
          <a:bodyPr spcFirstLastPara="1" wrap="square" lIns="91425" tIns="91425" rIns="91425" bIns="91425" anchor="t" anchorCtr="0">
            <a:noAutofit/>
          </a:bodyPr>
          <a:lstStyle/>
          <a:p>
            <a:pPr marL="88900" lvl="0" indent="0" algn="l" rtl="0">
              <a:lnSpc>
                <a:spcPct val="115000"/>
              </a:lnSpc>
              <a:spcBef>
                <a:spcPts val="0"/>
              </a:spcBef>
              <a:spcAft>
                <a:spcPts val="0"/>
              </a:spcAft>
              <a:buSzPts val="2200"/>
              <a:buNone/>
            </a:pPr>
            <a:r>
              <a:rPr lang="en-US" sz="1400" b="1" dirty="0" err="1">
                <a:latin typeface="Arial"/>
                <a:ea typeface="Arial"/>
                <a:cs typeface="Arial"/>
                <a:sym typeface="Arial"/>
              </a:rPr>
              <a:t>Áp</a:t>
            </a:r>
            <a:r>
              <a:rPr lang="en-US" sz="1400" b="1" dirty="0">
                <a:latin typeface="Arial"/>
                <a:ea typeface="Arial"/>
                <a:cs typeface="Arial"/>
                <a:sym typeface="Arial"/>
              </a:rPr>
              <a:t> </a:t>
            </a:r>
            <a:r>
              <a:rPr lang="en-US" sz="1400" b="1" dirty="0" err="1">
                <a:latin typeface="Arial"/>
                <a:ea typeface="Arial"/>
                <a:cs typeface="Arial"/>
                <a:sym typeface="Arial"/>
              </a:rPr>
              <a:t>dụng</a:t>
            </a:r>
            <a:r>
              <a:rPr lang="en-US" sz="1400" b="1" dirty="0">
                <a:latin typeface="Arial"/>
                <a:ea typeface="Arial"/>
                <a:cs typeface="Arial"/>
                <a:sym typeface="Arial"/>
              </a:rPr>
              <a:t> </a:t>
            </a:r>
            <a:r>
              <a:rPr lang="en-US" sz="1400" b="1" dirty="0" err="1">
                <a:latin typeface="Arial"/>
                <a:ea typeface="Arial"/>
                <a:cs typeface="Arial"/>
                <a:sym typeface="Arial"/>
              </a:rPr>
              <a:t>thuật</a:t>
            </a:r>
            <a:r>
              <a:rPr lang="en-US" sz="1400" b="1" dirty="0">
                <a:latin typeface="Arial"/>
                <a:ea typeface="Arial"/>
                <a:cs typeface="Arial"/>
                <a:sym typeface="Arial"/>
              </a:rPr>
              <a:t> </a:t>
            </a:r>
            <a:r>
              <a:rPr lang="en-US" sz="1400" b="1" dirty="0" err="1">
                <a:latin typeface="Arial"/>
                <a:ea typeface="Arial"/>
                <a:cs typeface="Arial"/>
                <a:sym typeface="Arial"/>
              </a:rPr>
              <a:t>toán</a:t>
            </a:r>
            <a:r>
              <a:rPr lang="en-US" sz="1400" b="1" dirty="0">
                <a:latin typeface="Arial"/>
                <a:ea typeface="Arial"/>
                <a:cs typeface="Arial"/>
                <a:sym typeface="Arial"/>
              </a:rPr>
              <a:t> </a:t>
            </a:r>
            <a:r>
              <a:rPr lang="en-US" sz="1400" b="1" dirty="0" err="1">
                <a:latin typeface="Arial"/>
                <a:ea typeface="Arial"/>
                <a:cs typeface="Arial"/>
                <a:sym typeface="Arial"/>
              </a:rPr>
              <a:t>tham</a:t>
            </a:r>
            <a:r>
              <a:rPr lang="en-US" sz="1400" b="1" dirty="0">
                <a:latin typeface="Arial"/>
                <a:ea typeface="Arial"/>
                <a:cs typeface="Arial"/>
                <a:sym typeface="Arial"/>
              </a:rPr>
              <a:t> lam:</a:t>
            </a:r>
            <a:endParaRPr dirty="0"/>
          </a:p>
          <a:p>
            <a:pPr marL="457200" lvl="0" indent="-368300" algn="l" rtl="0">
              <a:lnSpc>
                <a:spcPct val="115000"/>
              </a:lnSpc>
              <a:spcBef>
                <a:spcPts val="0"/>
              </a:spcBef>
              <a:spcAft>
                <a:spcPts val="0"/>
              </a:spcAft>
              <a:buSzPts val="2200"/>
              <a:buFont typeface="Arial"/>
              <a:buChar char="•"/>
            </a:pPr>
            <a:r>
              <a:rPr lang="en-US" sz="1400" dirty="0" err="1">
                <a:latin typeface="Arial"/>
                <a:ea typeface="Arial"/>
                <a:cs typeface="Arial"/>
                <a:sym typeface="Arial"/>
              </a:rPr>
              <a:t>Tính</a:t>
            </a:r>
            <a:r>
              <a:rPr lang="en-US" sz="1400" dirty="0">
                <a:latin typeface="Arial"/>
                <a:ea typeface="Arial"/>
                <a:cs typeface="Arial"/>
                <a:sym typeface="Arial"/>
              </a:rPr>
              <a:t> “</a:t>
            </a:r>
            <a:r>
              <a:rPr lang="en-US" sz="1400" dirty="0" err="1">
                <a:latin typeface="Arial"/>
                <a:ea typeface="Arial"/>
                <a:cs typeface="Arial"/>
                <a:sym typeface="Arial"/>
              </a:rPr>
              <a:t>đơn</a:t>
            </a:r>
            <a:r>
              <a:rPr lang="en-US" sz="1400" dirty="0">
                <a:latin typeface="Arial"/>
                <a:ea typeface="Arial"/>
                <a:cs typeface="Arial"/>
                <a:sym typeface="Arial"/>
              </a:rPr>
              <a:t> </a:t>
            </a:r>
            <a:r>
              <a:rPr lang="en-US" sz="1400" dirty="0" err="1">
                <a:latin typeface="Arial"/>
                <a:ea typeface="Arial"/>
                <a:cs typeface="Arial"/>
                <a:sym typeface="Arial"/>
              </a:rPr>
              <a:t>giá</a:t>
            </a:r>
            <a:r>
              <a:rPr lang="en-US" sz="1400" dirty="0">
                <a:latin typeface="Arial"/>
                <a:ea typeface="Arial"/>
                <a:cs typeface="Arial"/>
                <a:sym typeface="Arial"/>
              </a:rPr>
              <a:t>” (</a:t>
            </a:r>
            <a:r>
              <a:rPr lang="en-US" sz="1400" dirty="0" err="1">
                <a:latin typeface="Arial"/>
                <a:ea typeface="Arial"/>
                <a:cs typeface="Arial"/>
                <a:sym typeface="Arial"/>
              </a:rPr>
              <a:t>đơn</a:t>
            </a:r>
            <a:r>
              <a:rPr lang="en-US" sz="1400" dirty="0">
                <a:latin typeface="Arial"/>
                <a:ea typeface="Arial"/>
                <a:cs typeface="Arial"/>
                <a:sym typeface="Arial"/>
              </a:rPr>
              <a:t> </a:t>
            </a:r>
            <a:r>
              <a:rPr lang="en-US" sz="1400" dirty="0" err="1">
                <a:latin typeface="Arial"/>
                <a:ea typeface="Arial"/>
                <a:cs typeface="Arial"/>
                <a:sym typeface="Arial"/>
              </a:rPr>
              <a:t>giá</a:t>
            </a:r>
            <a:r>
              <a:rPr lang="en-US" sz="1400" dirty="0">
                <a:latin typeface="Arial"/>
                <a:ea typeface="Arial"/>
                <a:cs typeface="Arial"/>
                <a:sym typeface="Arial"/>
              </a:rPr>
              <a:t> = vi/</a:t>
            </a:r>
            <a:r>
              <a:rPr lang="en-US" sz="1400" dirty="0" err="1">
                <a:latin typeface="Arial"/>
                <a:ea typeface="Arial"/>
                <a:cs typeface="Arial"/>
                <a:sym typeface="Arial"/>
              </a:rPr>
              <a:t>wi</a:t>
            </a:r>
            <a:r>
              <a:rPr lang="en-US" sz="1400" dirty="0">
                <a:latin typeface="Arial"/>
                <a:ea typeface="Arial"/>
                <a:cs typeface="Arial"/>
                <a:sym typeface="Arial"/>
              </a:rPr>
              <a:t> ) </a:t>
            </a:r>
            <a:r>
              <a:rPr lang="en-US" sz="1400" dirty="0" err="1">
                <a:latin typeface="Arial"/>
                <a:ea typeface="Arial"/>
                <a:cs typeface="Arial"/>
                <a:sym typeface="Arial"/>
              </a:rPr>
              <a:t>cho</a:t>
            </a:r>
            <a:r>
              <a:rPr lang="en-US" sz="1400" dirty="0">
                <a:latin typeface="Arial"/>
                <a:ea typeface="Arial"/>
                <a:cs typeface="Arial"/>
                <a:sym typeface="Arial"/>
              </a:rPr>
              <a:t> </a:t>
            </a:r>
            <a:r>
              <a:rPr lang="en-US" sz="1400" dirty="0" err="1">
                <a:latin typeface="Arial"/>
                <a:ea typeface="Arial"/>
                <a:cs typeface="Arial"/>
                <a:sym typeface="Arial"/>
              </a:rPr>
              <a:t>từng</a:t>
            </a:r>
            <a:r>
              <a:rPr lang="en-US" sz="1400" dirty="0">
                <a:latin typeface="Arial"/>
                <a:ea typeface="Arial"/>
                <a:cs typeface="Arial"/>
                <a:sym typeface="Arial"/>
              </a:rPr>
              <a:t> </a:t>
            </a:r>
            <a:r>
              <a:rPr lang="en-US" sz="1400" dirty="0" err="1">
                <a:latin typeface="Arial"/>
                <a:ea typeface="Arial"/>
                <a:cs typeface="Arial"/>
                <a:sym typeface="Arial"/>
              </a:rPr>
              <a:t>loại</a:t>
            </a:r>
            <a:r>
              <a:rPr lang="en-US" sz="1400" dirty="0">
                <a:latin typeface="Arial"/>
                <a:ea typeface="Arial"/>
                <a:cs typeface="Arial"/>
                <a:sym typeface="Arial"/>
              </a:rPr>
              <a:t> </a:t>
            </a:r>
            <a:r>
              <a:rPr lang="en-US" sz="1400" dirty="0" err="1">
                <a:latin typeface="Arial"/>
                <a:ea typeface="Arial"/>
                <a:cs typeface="Arial"/>
                <a:sym typeface="Arial"/>
              </a:rPr>
              <a:t>đồ</a:t>
            </a:r>
            <a:r>
              <a:rPr lang="en-US" sz="1400" dirty="0">
                <a:latin typeface="Arial"/>
                <a:ea typeface="Arial"/>
                <a:cs typeface="Arial"/>
                <a:sym typeface="Arial"/>
              </a:rPr>
              <a:t> </a:t>
            </a:r>
            <a:r>
              <a:rPr lang="en-US" sz="1400" dirty="0" err="1">
                <a:latin typeface="Arial"/>
                <a:ea typeface="Arial"/>
                <a:cs typeface="Arial"/>
                <a:sym typeface="Arial"/>
              </a:rPr>
              <a:t>vật</a:t>
            </a:r>
            <a:r>
              <a:rPr lang="en-US" sz="1400" dirty="0">
                <a:latin typeface="Arial"/>
                <a:ea typeface="Arial"/>
                <a:cs typeface="Arial"/>
                <a:sym typeface="Arial"/>
              </a:rPr>
              <a:t>; </a:t>
            </a:r>
            <a:endParaRPr sz="1400" dirty="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dirty="0" err="1">
                <a:latin typeface="Arial"/>
                <a:ea typeface="Arial"/>
                <a:cs typeface="Arial"/>
                <a:sym typeface="Arial"/>
              </a:rPr>
              <a:t>Chọn</a:t>
            </a:r>
            <a:r>
              <a:rPr lang="en-US" sz="1400" dirty="0">
                <a:latin typeface="Arial"/>
                <a:ea typeface="Arial"/>
                <a:cs typeface="Arial"/>
                <a:sym typeface="Arial"/>
              </a:rPr>
              <a:t> </a:t>
            </a:r>
            <a:r>
              <a:rPr lang="en-US" sz="1400" dirty="0" err="1">
                <a:latin typeface="Arial"/>
                <a:ea typeface="Arial"/>
                <a:cs typeface="Arial"/>
                <a:sym typeface="Arial"/>
              </a:rPr>
              <a:t>vật</a:t>
            </a:r>
            <a:r>
              <a:rPr lang="en-US" sz="1400" dirty="0">
                <a:latin typeface="Arial"/>
                <a:ea typeface="Arial"/>
                <a:cs typeface="Arial"/>
                <a:sym typeface="Arial"/>
              </a:rPr>
              <a:t> </a:t>
            </a:r>
            <a:r>
              <a:rPr lang="en-US" sz="1400" dirty="0" err="1">
                <a:latin typeface="Arial"/>
                <a:ea typeface="Arial"/>
                <a:cs typeface="Arial"/>
                <a:sym typeface="Arial"/>
              </a:rPr>
              <a:t>có</a:t>
            </a:r>
            <a:r>
              <a:rPr lang="en-US" sz="1400" dirty="0">
                <a:latin typeface="Arial"/>
                <a:ea typeface="Arial"/>
                <a:cs typeface="Arial"/>
                <a:sym typeface="Arial"/>
              </a:rPr>
              <a:t> </a:t>
            </a:r>
            <a:r>
              <a:rPr lang="en-US" sz="1400" dirty="0" err="1">
                <a:latin typeface="Arial"/>
                <a:ea typeface="Arial"/>
                <a:cs typeface="Arial"/>
                <a:sym typeface="Arial"/>
              </a:rPr>
              <a:t>đơn</a:t>
            </a:r>
            <a:r>
              <a:rPr lang="en-US" sz="1400" dirty="0">
                <a:latin typeface="Arial"/>
                <a:ea typeface="Arial"/>
                <a:cs typeface="Arial"/>
                <a:sym typeface="Arial"/>
              </a:rPr>
              <a:t> </a:t>
            </a:r>
            <a:r>
              <a:rPr lang="en-US" sz="1400" dirty="0" err="1">
                <a:latin typeface="Arial"/>
                <a:ea typeface="Arial"/>
                <a:cs typeface="Arial"/>
                <a:sym typeface="Arial"/>
              </a:rPr>
              <a:t>giá</a:t>
            </a:r>
            <a:r>
              <a:rPr lang="en-US" sz="1400" dirty="0">
                <a:latin typeface="Arial"/>
                <a:ea typeface="Arial"/>
                <a:cs typeface="Arial"/>
                <a:sym typeface="Arial"/>
              </a:rPr>
              <a:t> </a:t>
            </a:r>
            <a:r>
              <a:rPr lang="en-US" sz="1400" dirty="0" err="1">
                <a:latin typeface="Arial"/>
                <a:ea typeface="Arial"/>
                <a:cs typeface="Arial"/>
                <a:sym typeface="Arial"/>
              </a:rPr>
              <a:t>lớn</a:t>
            </a:r>
            <a:r>
              <a:rPr lang="en-US" sz="1400" dirty="0">
                <a:latin typeface="Arial"/>
                <a:ea typeface="Arial"/>
                <a:cs typeface="Arial"/>
                <a:sym typeface="Arial"/>
              </a:rPr>
              <a:t> </a:t>
            </a:r>
            <a:r>
              <a:rPr lang="en-US" sz="1400" dirty="0" err="1">
                <a:latin typeface="Arial"/>
                <a:ea typeface="Arial"/>
                <a:cs typeface="Arial"/>
                <a:sym typeface="Arial"/>
              </a:rPr>
              <a:t>nhất</a:t>
            </a:r>
            <a:r>
              <a:rPr lang="en-US" sz="1400" dirty="0">
                <a:latin typeface="Arial"/>
                <a:ea typeface="Arial"/>
                <a:cs typeface="Arial"/>
                <a:sym typeface="Arial"/>
              </a:rPr>
              <a:t> </a:t>
            </a:r>
            <a:r>
              <a:rPr lang="en-US" sz="1400" dirty="0" err="1">
                <a:latin typeface="Arial"/>
                <a:ea typeface="Arial"/>
                <a:cs typeface="Arial"/>
                <a:sym typeface="Arial"/>
              </a:rPr>
              <a:t>mà</a:t>
            </a:r>
            <a:r>
              <a:rPr lang="en-US" sz="1400" dirty="0">
                <a:latin typeface="Arial"/>
                <a:ea typeface="Arial"/>
                <a:cs typeface="Arial"/>
                <a:sym typeface="Arial"/>
              </a:rPr>
              <a:t> </a:t>
            </a:r>
            <a:r>
              <a:rPr lang="en-US" sz="1400" dirty="0" err="1">
                <a:latin typeface="Arial"/>
                <a:ea typeface="Arial"/>
                <a:cs typeface="Arial"/>
                <a:sym typeface="Arial"/>
              </a:rPr>
              <a:t>thỏa</a:t>
            </a:r>
            <a:r>
              <a:rPr lang="en-US" sz="1400" dirty="0">
                <a:latin typeface="Arial"/>
                <a:ea typeface="Arial"/>
                <a:cs typeface="Arial"/>
                <a:sym typeface="Arial"/>
              </a:rPr>
              <a:t> </a:t>
            </a:r>
            <a:r>
              <a:rPr lang="en-US" sz="1400" dirty="0" err="1">
                <a:latin typeface="Arial"/>
                <a:ea typeface="Arial"/>
                <a:cs typeface="Arial"/>
                <a:sym typeface="Arial"/>
              </a:rPr>
              <a:t>mãn</a:t>
            </a:r>
            <a:r>
              <a:rPr lang="en-US" sz="1400" dirty="0">
                <a:latin typeface="Arial"/>
                <a:ea typeface="Arial"/>
                <a:cs typeface="Arial"/>
                <a:sym typeface="Arial"/>
              </a:rPr>
              <a:t> </a:t>
            </a:r>
            <a:r>
              <a:rPr lang="en-US" sz="1400" dirty="0" err="1">
                <a:latin typeface="Arial"/>
                <a:ea typeface="Arial"/>
                <a:cs typeface="Arial"/>
                <a:sym typeface="Arial"/>
              </a:rPr>
              <a:t>chiếc</a:t>
            </a:r>
            <a:r>
              <a:rPr lang="en-US" sz="1400" dirty="0">
                <a:latin typeface="Arial"/>
                <a:ea typeface="Arial"/>
                <a:cs typeface="Arial"/>
                <a:sym typeface="Arial"/>
              </a:rPr>
              <a:t> </a:t>
            </a:r>
            <a:r>
              <a:rPr lang="en-US" sz="1400" dirty="0" err="1">
                <a:latin typeface="Arial"/>
                <a:ea typeface="Arial"/>
                <a:cs typeface="Arial"/>
                <a:sym typeface="Arial"/>
              </a:rPr>
              <a:t>túi</a:t>
            </a:r>
            <a:r>
              <a:rPr lang="en-US" sz="1400" dirty="0">
                <a:latin typeface="Arial"/>
                <a:ea typeface="Arial"/>
                <a:cs typeface="Arial"/>
                <a:sym typeface="Arial"/>
              </a:rPr>
              <a:t> </a:t>
            </a:r>
            <a:r>
              <a:rPr lang="en-US" sz="1400" dirty="0" err="1">
                <a:latin typeface="Arial"/>
                <a:ea typeface="Arial"/>
                <a:cs typeface="Arial"/>
                <a:sym typeface="Arial"/>
              </a:rPr>
              <a:t>có</a:t>
            </a:r>
            <a:r>
              <a:rPr lang="en-US" sz="1400" dirty="0">
                <a:latin typeface="Arial"/>
                <a:ea typeface="Arial"/>
                <a:cs typeface="Arial"/>
                <a:sym typeface="Arial"/>
              </a:rPr>
              <a:t> </a:t>
            </a:r>
            <a:r>
              <a:rPr lang="en-US" sz="1400" dirty="0" err="1">
                <a:latin typeface="Arial"/>
                <a:ea typeface="Arial"/>
                <a:cs typeface="Arial"/>
                <a:sym typeface="Arial"/>
              </a:rPr>
              <a:t>thể</a:t>
            </a:r>
            <a:r>
              <a:rPr lang="en-US" sz="1400" dirty="0">
                <a:latin typeface="Arial"/>
                <a:ea typeface="Arial"/>
                <a:cs typeface="Arial"/>
                <a:sym typeface="Arial"/>
              </a:rPr>
              <a:t> </a:t>
            </a:r>
            <a:r>
              <a:rPr lang="en-US" sz="1400" dirty="0" err="1">
                <a:latin typeface="Arial"/>
                <a:ea typeface="Arial"/>
                <a:cs typeface="Arial"/>
                <a:sym typeface="Arial"/>
              </a:rPr>
              <a:t>chứa</a:t>
            </a:r>
            <a:r>
              <a:rPr lang="en-US" sz="1400" dirty="0">
                <a:latin typeface="Arial"/>
                <a:ea typeface="Arial"/>
                <a:cs typeface="Arial"/>
                <a:sym typeface="Arial"/>
              </a:rPr>
              <a:t>;</a:t>
            </a:r>
            <a:endParaRPr sz="1400" dirty="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dirty="0" err="1">
                <a:latin typeface="Arial"/>
                <a:ea typeface="Arial"/>
                <a:cs typeface="Arial"/>
                <a:sym typeface="Arial"/>
              </a:rPr>
              <a:t>Với</a:t>
            </a:r>
            <a:r>
              <a:rPr lang="en-US" sz="1400" dirty="0">
                <a:latin typeface="Arial"/>
                <a:ea typeface="Arial"/>
                <a:cs typeface="Arial"/>
                <a:sym typeface="Arial"/>
              </a:rPr>
              <a:t> </a:t>
            </a:r>
            <a:r>
              <a:rPr lang="en-US" sz="1400" dirty="0" err="1">
                <a:latin typeface="Arial"/>
                <a:ea typeface="Arial"/>
                <a:cs typeface="Arial"/>
                <a:sym typeface="Arial"/>
              </a:rPr>
              <a:t>mỗi</a:t>
            </a:r>
            <a:r>
              <a:rPr lang="en-US" sz="1400" dirty="0">
                <a:latin typeface="Arial"/>
                <a:ea typeface="Arial"/>
                <a:cs typeface="Arial"/>
                <a:sym typeface="Arial"/>
              </a:rPr>
              <a:t> </a:t>
            </a:r>
            <a:r>
              <a:rPr lang="en-US" sz="1400" dirty="0" err="1">
                <a:latin typeface="Arial"/>
                <a:ea typeface="Arial"/>
                <a:cs typeface="Arial"/>
                <a:sym typeface="Arial"/>
              </a:rPr>
              <a:t>loại</a:t>
            </a:r>
            <a:r>
              <a:rPr lang="en-US" sz="1400" dirty="0">
                <a:latin typeface="Arial"/>
                <a:ea typeface="Arial"/>
                <a:cs typeface="Arial"/>
                <a:sym typeface="Arial"/>
              </a:rPr>
              <a:t> </a:t>
            </a:r>
            <a:r>
              <a:rPr lang="en-US" sz="1400" dirty="0" err="1">
                <a:latin typeface="Arial"/>
                <a:ea typeface="Arial"/>
                <a:cs typeface="Arial"/>
                <a:sym typeface="Arial"/>
              </a:rPr>
              <a:t>đồ</a:t>
            </a:r>
            <a:r>
              <a:rPr lang="en-US" sz="1400" dirty="0">
                <a:latin typeface="Arial"/>
                <a:ea typeface="Arial"/>
                <a:cs typeface="Arial"/>
                <a:sym typeface="Arial"/>
              </a:rPr>
              <a:t> </a:t>
            </a:r>
            <a:r>
              <a:rPr lang="en-US" sz="1400" dirty="0" err="1">
                <a:latin typeface="Arial"/>
                <a:ea typeface="Arial"/>
                <a:cs typeface="Arial"/>
                <a:sym typeface="Arial"/>
              </a:rPr>
              <a:t>vật</a:t>
            </a:r>
            <a:r>
              <a:rPr lang="en-US" sz="1400" dirty="0">
                <a:latin typeface="Arial"/>
                <a:ea typeface="Arial"/>
                <a:cs typeface="Arial"/>
                <a:sym typeface="Arial"/>
              </a:rPr>
              <a:t> </a:t>
            </a:r>
            <a:r>
              <a:rPr lang="en-US" sz="1400" dirty="0" err="1">
                <a:latin typeface="Arial"/>
                <a:ea typeface="Arial"/>
                <a:cs typeface="Arial"/>
                <a:sym typeface="Arial"/>
              </a:rPr>
              <a:t>sẽ</a:t>
            </a:r>
            <a:r>
              <a:rPr lang="en-US" sz="1400" dirty="0">
                <a:latin typeface="Arial"/>
                <a:ea typeface="Arial"/>
                <a:cs typeface="Arial"/>
                <a:sym typeface="Arial"/>
              </a:rPr>
              <a:t> </a:t>
            </a:r>
            <a:r>
              <a:rPr lang="en-US" sz="1400" dirty="0" err="1">
                <a:latin typeface="Arial"/>
                <a:ea typeface="Arial"/>
                <a:cs typeface="Arial"/>
                <a:sym typeface="Arial"/>
              </a:rPr>
              <a:t>lấy</a:t>
            </a:r>
            <a:r>
              <a:rPr lang="en-US" sz="1400" dirty="0">
                <a:latin typeface="Arial"/>
                <a:ea typeface="Arial"/>
                <a:cs typeface="Arial"/>
                <a:sym typeface="Arial"/>
              </a:rPr>
              <a:t> </a:t>
            </a:r>
            <a:r>
              <a:rPr lang="en-US" sz="1400" dirty="0" err="1">
                <a:latin typeface="Arial"/>
                <a:ea typeface="Arial"/>
                <a:cs typeface="Arial"/>
                <a:sym typeface="Arial"/>
              </a:rPr>
              <a:t>số</a:t>
            </a:r>
            <a:r>
              <a:rPr lang="en-US" sz="1400" dirty="0">
                <a:latin typeface="Arial"/>
                <a:ea typeface="Arial"/>
                <a:cs typeface="Arial"/>
                <a:sym typeface="Arial"/>
              </a:rPr>
              <a:t> </a:t>
            </a:r>
            <a:r>
              <a:rPr lang="en-US" sz="1400" dirty="0" err="1">
                <a:latin typeface="Arial"/>
                <a:ea typeface="Arial"/>
                <a:cs typeface="Arial"/>
                <a:sym typeface="Arial"/>
              </a:rPr>
              <a:t>lượng</a:t>
            </a:r>
            <a:r>
              <a:rPr lang="en-US" sz="1400" dirty="0">
                <a:latin typeface="Arial"/>
                <a:ea typeface="Arial"/>
                <a:cs typeface="Arial"/>
                <a:sym typeface="Arial"/>
              </a:rPr>
              <a:t> (k) </a:t>
            </a:r>
            <a:r>
              <a:rPr lang="en-US" sz="1400" dirty="0" err="1">
                <a:latin typeface="Arial"/>
                <a:ea typeface="Arial"/>
                <a:cs typeface="Arial"/>
                <a:sym typeface="Arial"/>
              </a:rPr>
              <a:t>tối</a:t>
            </a:r>
            <a:r>
              <a:rPr lang="en-US" sz="1400" dirty="0">
                <a:latin typeface="Arial"/>
                <a:ea typeface="Arial"/>
                <a:cs typeface="Arial"/>
                <a:sym typeface="Arial"/>
              </a:rPr>
              <a:t> </a:t>
            </a:r>
            <a:r>
              <a:rPr lang="en-US" sz="1400" dirty="0" err="1">
                <a:latin typeface="Arial"/>
                <a:ea typeface="Arial"/>
                <a:cs typeface="Arial"/>
                <a:sym typeface="Arial"/>
              </a:rPr>
              <a:t>đa</a:t>
            </a:r>
            <a:r>
              <a:rPr lang="en-US" sz="1400" dirty="0">
                <a:latin typeface="Arial"/>
                <a:ea typeface="Arial"/>
                <a:cs typeface="Arial"/>
                <a:sym typeface="Arial"/>
              </a:rPr>
              <a:t> </a:t>
            </a:r>
            <a:r>
              <a:rPr lang="en-US" sz="1400" dirty="0" err="1">
                <a:latin typeface="Arial"/>
                <a:ea typeface="Arial"/>
                <a:cs typeface="Arial"/>
                <a:sym typeface="Arial"/>
              </a:rPr>
              <a:t>mà</a:t>
            </a:r>
            <a:r>
              <a:rPr lang="en-US" sz="1400" dirty="0">
                <a:latin typeface="Arial"/>
                <a:ea typeface="Arial"/>
                <a:cs typeface="Arial"/>
                <a:sym typeface="Arial"/>
              </a:rPr>
              <a:t> </a:t>
            </a:r>
            <a:r>
              <a:rPr lang="en-US" sz="1400" dirty="0" err="1">
                <a:latin typeface="Arial"/>
                <a:ea typeface="Arial"/>
                <a:cs typeface="Arial"/>
                <a:sym typeface="Arial"/>
              </a:rPr>
              <a:t>trọng</a:t>
            </a:r>
            <a:r>
              <a:rPr lang="en-US" sz="1400" dirty="0">
                <a:latin typeface="Arial"/>
                <a:ea typeface="Arial"/>
                <a:cs typeface="Arial"/>
                <a:sym typeface="Arial"/>
              </a:rPr>
              <a:t> </a:t>
            </a:r>
            <a:r>
              <a:rPr lang="en-US" sz="1400" dirty="0" err="1">
                <a:latin typeface="Arial"/>
                <a:ea typeface="Arial"/>
                <a:cs typeface="Arial"/>
                <a:sym typeface="Arial"/>
              </a:rPr>
              <a:t>lượng</a:t>
            </a:r>
            <a:r>
              <a:rPr lang="en-US" sz="1400" dirty="0">
                <a:latin typeface="Arial"/>
                <a:ea typeface="Arial"/>
                <a:cs typeface="Arial"/>
                <a:sym typeface="Arial"/>
              </a:rPr>
              <a:t> </a:t>
            </a:r>
            <a:r>
              <a:rPr lang="en-US" sz="1400" dirty="0" err="1">
                <a:latin typeface="Arial"/>
                <a:ea typeface="Arial"/>
                <a:cs typeface="Arial"/>
                <a:sym typeface="Arial"/>
              </a:rPr>
              <a:t>của</a:t>
            </a:r>
            <a:r>
              <a:rPr lang="en-US" sz="1400" dirty="0">
                <a:latin typeface="Arial"/>
                <a:ea typeface="Arial"/>
                <a:cs typeface="Arial"/>
                <a:sym typeface="Arial"/>
              </a:rPr>
              <a:t> </a:t>
            </a:r>
            <a:r>
              <a:rPr lang="en-US" sz="1400" dirty="0" err="1">
                <a:latin typeface="Arial"/>
                <a:ea typeface="Arial"/>
                <a:cs typeface="Arial"/>
                <a:sym typeface="Arial"/>
              </a:rPr>
              <a:t>túi</a:t>
            </a:r>
            <a:r>
              <a:rPr lang="en-US" sz="1400" dirty="0">
                <a:latin typeface="Arial"/>
                <a:ea typeface="Arial"/>
                <a:cs typeface="Arial"/>
                <a:sym typeface="Arial"/>
              </a:rPr>
              <a:t> </a:t>
            </a:r>
            <a:r>
              <a:rPr lang="en-US" sz="1400" dirty="0" err="1">
                <a:latin typeface="Arial"/>
                <a:ea typeface="Arial"/>
                <a:cs typeface="Arial"/>
                <a:sym typeface="Arial"/>
              </a:rPr>
              <a:t>còn</a:t>
            </a:r>
            <a:r>
              <a:rPr lang="en-US" sz="1400" dirty="0">
                <a:latin typeface="Arial"/>
                <a:ea typeface="Arial"/>
                <a:cs typeface="Arial"/>
                <a:sym typeface="Arial"/>
              </a:rPr>
              <a:t> </a:t>
            </a:r>
            <a:r>
              <a:rPr lang="en-US" sz="1400" dirty="0" err="1">
                <a:latin typeface="Arial"/>
                <a:ea typeface="Arial"/>
                <a:cs typeface="Arial"/>
                <a:sym typeface="Arial"/>
              </a:rPr>
              <a:t>cho</a:t>
            </a:r>
            <a:r>
              <a:rPr lang="en-US" sz="1400" dirty="0">
                <a:latin typeface="Arial"/>
                <a:ea typeface="Arial"/>
                <a:cs typeface="Arial"/>
                <a:sym typeface="Arial"/>
              </a:rPr>
              <a:t> </a:t>
            </a:r>
            <a:r>
              <a:rPr lang="en-US" sz="1400" dirty="0" err="1">
                <a:latin typeface="Arial"/>
                <a:ea typeface="Arial"/>
                <a:cs typeface="Arial"/>
                <a:sym typeface="Arial"/>
              </a:rPr>
              <a:t>phép</a:t>
            </a:r>
            <a:r>
              <a:rPr lang="en-US" sz="1400" dirty="0">
                <a:latin typeface="Arial"/>
                <a:ea typeface="Arial"/>
                <a:cs typeface="Arial"/>
                <a:sym typeface="Arial"/>
              </a:rPr>
              <a:t>; </a:t>
            </a:r>
            <a:endParaRPr sz="1400" dirty="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dirty="0" err="1">
                <a:latin typeface="Arial"/>
                <a:ea typeface="Arial"/>
                <a:cs typeface="Arial"/>
                <a:sym typeface="Arial"/>
              </a:rPr>
              <a:t>Xác</a:t>
            </a:r>
            <a:r>
              <a:rPr lang="en-US" sz="1400" dirty="0">
                <a:latin typeface="Arial"/>
                <a:ea typeface="Arial"/>
                <a:cs typeface="Arial"/>
                <a:sym typeface="Arial"/>
              </a:rPr>
              <a:t> </a:t>
            </a:r>
            <a:r>
              <a:rPr lang="en-US" sz="1400" dirty="0" err="1">
                <a:latin typeface="Arial"/>
                <a:ea typeface="Arial"/>
                <a:cs typeface="Arial"/>
                <a:sym typeface="Arial"/>
              </a:rPr>
              <a:t>định</a:t>
            </a:r>
            <a:r>
              <a:rPr lang="en-US" sz="1400" dirty="0">
                <a:latin typeface="Arial"/>
                <a:ea typeface="Arial"/>
                <a:cs typeface="Arial"/>
                <a:sym typeface="Arial"/>
              </a:rPr>
              <a:t> </a:t>
            </a:r>
            <a:r>
              <a:rPr lang="en-US" sz="1400" dirty="0" err="1">
                <a:latin typeface="Arial"/>
                <a:ea typeface="Arial"/>
                <a:cs typeface="Arial"/>
                <a:sym typeface="Arial"/>
              </a:rPr>
              <a:t>lại</a:t>
            </a:r>
            <a:r>
              <a:rPr lang="en-US" sz="1400" dirty="0">
                <a:latin typeface="Arial"/>
                <a:ea typeface="Arial"/>
                <a:cs typeface="Arial"/>
                <a:sym typeface="Arial"/>
              </a:rPr>
              <a:t> </a:t>
            </a:r>
            <a:r>
              <a:rPr lang="en-US" sz="1400" dirty="0" err="1">
                <a:latin typeface="Arial"/>
                <a:ea typeface="Arial"/>
                <a:cs typeface="Arial"/>
                <a:sym typeface="Arial"/>
              </a:rPr>
              <a:t>trọng</a:t>
            </a:r>
            <a:r>
              <a:rPr lang="en-US" sz="1400" dirty="0">
                <a:latin typeface="Arial"/>
                <a:ea typeface="Arial"/>
                <a:cs typeface="Arial"/>
                <a:sym typeface="Arial"/>
              </a:rPr>
              <a:t> </a:t>
            </a:r>
            <a:r>
              <a:rPr lang="en-US" sz="1400" dirty="0" err="1">
                <a:latin typeface="Arial"/>
                <a:ea typeface="Arial"/>
                <a:cs typeface="Arial"/>
                <a:sym typeface="Arial"/>
              </a:rPr>
              <a:t>lượng</a:t>
            </a:r>
            <a:r>
              <a:rPr lang="en-US" sz="1400" dirty="0">
                <a:latin typeface="Arial"/>
                <a:ea typeface="Arial"/>
                <a:cs typeface="Arial"/>
                <a:sym typeface="Arial"/>
              </a:rPr>
              <a:t> </a:t>
            </a:r>
            <a:r>
              <a:rPr lang="en-US" sz="1400" dirty="0" err="1">
                <a:latin typeface="Arial"/>
                <a:ea typeface="Arial"/>
                <a:cs typeface="Arial"/>
                <a:sym typeface="Arial"/>
              </a:rPr>
              <a:t>túi</a:t>
            </a:r>
            <a:r>
              <a:rPr lang="en-US" sz="1400" dirty="0">
                <a:latin typeface="Arial"/>
                <a:ea typeface="Arial"/>
                <a:cs typeface="Arial"/>
                <a:sym typeface="Arial"/>
              </a:rPr>
              <a:t>, quay </a:t>
            </a:r>
            <a:r>
              <a:rPr lang="en-US" sz="1400" dirty="0" err="1">
                <a:latin typeface="Arial"/>
                <a:ea typeface="Arial"/>
                <a:cs typeface="Arial"/>
                <a:sym typeface="Arial"/>
              </a:rPr>
              <a:t>lại</a:t>
            </a:r>
            <a:r>
              <a:rPr lang="en-US" sz="1400" dirty="0">
                <a:latin typeface="Arial"/>
                <a:ea typeface="Arial"/>
                <a:cs typeface="Arial"/>
                <a:sym typeface="Arial"/>
              </a:rPr>
              <a:t> </a:t>
            </a:r>
            <a:r>
              <a:rPr lang="en-US" sz="1400" dirty="0" err="1">
                <a:latin typeface="Arial"/>
                <a:ea typeface="Arial"/>
                <a:cs typeface="Arial"/>
                <a:sym typeface="Arial"/>
              </a:rPr>
              <a:t>bước</a:t>
            </a:r>
            <a:r>
              <a:rPr lang="en-US" sz="1400" dirty="0">
                <a:latin typeface="Arial"/>
                <a:ea typeface="Arial"/>
                <a:cs typeface="Arial"/>
                <a:sym typeface="Arial"/>
              </a:rPr>
              <a:t> 2 </a:t>
            </a:r>
            <a:r>
              <a:rPr lang="en-US" sz="1400" dirty="0" err="1">
                <a:latin typeface="Arial"/>
                <a:ea typeface="Arial"/>
                <a:cs typeface="Arial"/>
                <a:sym typeface="Arial"/>
              </a:rPr>
              <a:t>cho</a:t>
            </a:r>
            <a:r>
              <a:rPr lang="en-US" sz="1400" dirty="0">
                <a:latin typeface="Arial"/>
                <a:ea typeface="Arial"/>
                <a:cs typeface="Arial"/>
                <a:sym typeface="Arial"/>
              </a:rPr>
              <a:t> </a:t>
            </a:r>
            <a:r>
              <a:rPr lang="en-US" sz="1400" dirty="0" err="1">
                <a:latin typeface="Arial"/>
                <a:ea typeface="Arial"/>
                <a:cs typeface="Arial"/>
                <a:sym typeface="Arial"/>
              </a:rPr>
              <a:t>đến</a:t>
            </a:r>
            <a:r>
              <a:rPr lang="en-US" sz="1400" dirty="0">
                <a:latin typeface="Arial"/>
                <a:ea typeface="Arial"/>
                <a:cs typeface="Arial"/>
                <a:sym typeface="Arial"/>
              </a:rPr>
              <a:t> </a:t>
            </a:r>
            <a:r>
              <a:rPr lang="en-US" sz="1400" dirty="0" err="1">
                <a:latin typeface="Arial"/>
                <a:ea typeface="Arial"/>
                <a:cs typeface="Arial"/>
                <a:sym typeface="Arial"/>
              </a:rPr>
              <a:t>khi</a:t>
            </a:r>
            <a:r>
              <a:rPr lang="en-US" sz="1400" dirty="0">
                <a:latin typeface="Arial"/>
                <a:ea typeface="Arial"/>
                <a:cs typeface="Arial"/>
                <a:sym typeface="Arial"/>
              </a:rPr>
              <a:t> </a:t>
            </a:r>
            <a:r>
              <a:rPr lang="en-US" sz="1400" dirty="0" err="1">
                <a:latin typeface="Arial"/>
                <a:ea typeface="Arial"/>
                <a:cs typeface="Arial"/>
                <a:sym typeface="Arial"/>
              </a:rPr>
              <a:t>không</a:t>
            </a:r>
            <a:r>
              <a:rPr lang="en-US" sz="1400" dirty="0">
                <a:latin typeface="Arial"/>
                <a:ea typeface="Arial"/>
                <a:cs typeface="Arial"/>
                <a:sym typeface="Arial"/>
              </a:rPr>
              <a:t> </a:t>
            </a:r>
            <a:r>
              <a:rPr lang="en-US" sz="1400" dirty="0" err="1">
                <a:latin typeface="Arial"/>
                <a:ea typeface="Arial"/>
                <a:cs typeface="Arial"/>
                <a:sym typeface="Arial"/>
              </a:rPr>
              <a:t>bỏ</a:t>
            </a:r>
            <a:r>
              <a:rPr lang="en-US" sz="1400" dirty="0">
                <a:latin typeface="Arial"/>
                <a:ea typeface="Arial"/>
                <a:cs typeface="Arial"/>
                <a:sym typeface="Arial"/>
              </a:rPr>
              <a:t> </a:t>
            </a:r>
            <a:r>
              <a:rPr lang="en-US" sz="1400" dirty="0" err="1">
                <a:latin typeface="Arial"/>
                <a:ea typeface="Arial"/>
                <a:cs typeface="Arial"/>
                <a:sym typeface="Arial"/>
              </a:rPr>
              <a:t>thêm</a:t>
            </a:r>
            <a:r>
              <a:rPr lang="en-US" sz="1400" dirty="0">
                <a:latin typeface="Arial"/>
                <a:ea typeface="Arial"/>
                <a:cs typeface="Arial"/>
                <a:sym typeface="Arial"/>
              </a:rPr>
              <a:t> </a:t>
            </a:r>
            <a:r>
              <a:rPr lang="en-US" sz="1400" dirty="0" err="1">
                <a:latin typeface="Arial"/>
                <a:ea typeface="Arial"/>
                <a:cs typeface="Arial"/>
                <a:sym typeface="Arial"/>
              </a:rPr>
              <a:t>vào</a:t>
            </a:r>
            <a:r>
              <a:rPr lang="en-US" sz="1400" dirty="0">
                <a:latin typeface="Arial"/>
                <a:ea typeface="Arial"/>
                <a:cs typeface="Arial"/>
                <a:sym typeface="Arial"/>
              </a:rPr>
              <a:t> </a:t>
            </a:r>
            <a:r>
              <a:rPr lang="en-US" sz="1400" dirty="0" err="1">
                <a:latin typeface="Arial"/>
                <a:ea typeface="Arial"/>
                <a:cs typeface="Arial"/>
                <a:sym typeface="Arial"/>
              </a:rPr>
              <a:t>được</a:t>
            </a:r>
            <a:r>
              <a:rPr lang="en-US" sz="1400" dirty="0">
                <a:latin typeface="Arial"/>
                <a:ea typeface="Arial"/>
                <a:cs typeface="Arial"/>
                <a:sym typeface="Arial"/>
              </a:rPr>
              <a:t> </a:t>
            </a:r>
            <a:r>
              <a:rPr lang="en-US" sz="1400" dirty="0" err="1">
                <a:latin typeface="Arial"/>
                <a:ea typeface="Arial"/>
                <a:cs typeface="Arial"/>
                <a:sym typeface="Arial"/>
              </a:rPr>
              <a:t>nữa</a:t>
            </a:r>
            <a:r>
              <a:rPr lang="en-US" sz="1400" dirty="0">
                <a:latin typeface="Arial"/>
                <a:ea typeface="Arial"/>
                <a:cs typeface="Arial"/>
                <a:sym typeface="Arial"/>
              </a:rPr>
              <a:t>;</a:t>
            </a:r>
          </a:p>
          <a:p>
            <a:pPr marL="88900" lvl="0" indent="0" algn="l" rtl="0">
              <a:lnSpc>
                <a:spcPct val="115000"/>
              </a:lnSpc>
              <a:spcBef>
                <a:spcPts val="0"/>
              </a:spcBef>
              <a:spcAft>
                <a:spcPts val="0"/>
              </a:spcAft>
              <a:buSzPts val="2200"/>
              <a:buNone/>
            </a:pPr>
            <a:r>
              <a:rPr lang="en-US" sz="1400" dirty="0">
                <a:latin typeface="Arial"/>
                <a:ea typeface="Arial"/>
                <a:cs typeface="Arial"/>
                <a:sym typeface="Arial"/>
              </a:rPr>
              <a:t>	m = m – w[</a:t>
            </a:r>
            <a:r>
              <a:rPr lang="en-US" sz="1400" dirty="0" err="1">
                <a:latin typeface="Arial"/>
                <a:ea typeface="Arial"/>
                <a:cs typeface="Arial"/>
                <a:sym typeface="Arial"/>
              </a:rPr>
              <a:t>i</a:t>
            </a:r>
            <a:r>
              <a:rPr lang="en-US" sz="1400" dirty="0">
                <a:latin typeface="Arial"/>
                <a:ea typeface="Arial"/>
                <a:cs typeface="Arial"/>
                <a:sym typeface="Arial"/>
              </a:rPr>
              <a:t>] * k</a:t>
            </a:r>
            <a:endParaRPr sz="1400" dirty="0">
              <a:latin typeface="Arial"/>
              <a:ea typeface="Arial"/>
              <a:cs typeface="Arial"/>
              <a:sym typeface="Arial"/>
            </a:endParaRPr>
          </a:p>
          <a:p>
            <a:pPr marL="88900" lvl="0" indent="0" algn="l" rtl="0">
              <a:lnSpc>
                <a:spcPct val="115000"/>
              </a:lnSpc>
              <a:spcBef>
                <a:spcPts val="0"/>
              </a:spcBef>
              <a:spcAft>
                <a:spcPts val="0"/>
              </a:spcAft>
              <a:buSzPts val="2200"/>
              <a:buNone/>
            </a:pPr>
            <a:r>
              <a:rPr lang="en-US" sz="1400" b="1" dirty="0">
                <a:latin typeface="Arial"/>
                <a:ea typeface="Arial"/>
                <a:cs typeface="Arial"/>
                <a:sym typeface="Arial"/>
              </a:rPr>
              <a:t>Code </a:t>
            </a:r>
            <a:r>
              <a:rPr lang="en-US" sz="1400" b="1" dirty="0" err="1">
                <a:latin typeface="Arial"/>
                <a:ea typeface="Arial"/>
                <a:cs typeface="Arial"/>
                <a:sym typeface="Arial"/>
              </a:rPr>
              <a:t>tham</a:t>
            </a:r>
            <a:r>
              <a:rPr lang="en-US" sz="1400" b="1" dirty="0">
                <a:latin typeface="Arial"/>
                <a:ea typeface="Arial"/>
                <a:cs typeface="Arial"/>
                <a:sym typeface="Arial"/>
              </a:rPr>
              <a:t> </a:t>
            </a:r>
            <a:r>
              <a:rPr lang="en-US" sz="1400" b="1" dirty="0" err="1">
                <a:latin typeface="Arial"/>
                <a:ea typeface="Arial"/>
                <a:cs typeface="Arial"/>
                <a:sym typeface="Arial"/>
              </a:rPr>
              <a:t>khảo</a:t>
            </a:r>
            <a:r>
              <a:rPr lang="en-US" sz="1400" b="1" dirty="0">
                <a:latin typeface="Arial"/>
                <a:ea typeface="Arial"/>
                <a:cs typeface="Arial"/>
                <a:sym typeface="Arial"/>
              </a:rPr>
              <a:t>:</a:t>
            </a:r>
            <a:endParaRPr dirty="0"/>
          </a:p>
          <a:p>
            <a:pPr marL="88900" lvl="0" indent="0" algn="l" rtl="0">
              <a:lnSpc>
                <a:spcPct val="115000"/>
              </a:lnSpc>
              <a:spcBef>
                <a:spcPts val="0"/>
              </a:spcBef>
              <a:spcAft>
                <a:spcPts val="0"/>
              </a:spcAft>
              <a:buSzPts val="2200"/>
              <a:buNone/>
            </a:pPr>
            <a:endParaRPr sz="1400" b="1" dirty="0">
              <a:latin typeface="Arial"/>
              <a:ea typeface="Arial"/>
              <a:cs typeface="Arial"/>
              <a:sym typeface="Arial"/>
            </a:endParaRPr>
          </a:p>
          <a:p>
            <a:pPr marL="88900" lvl="0" indent="0" algn="l" rtl="0">
              <a:lnSpc>
                <a:spcPct val="115000"/>
              </a:lnSpc>
              <a:spcBef>
                <a:spcPts val="0"/>
              </a:spcBef>
              <a:spcAft>
                <a:spcPts val="0"/>
              </a:spcAft>
              <a:buSzPts val="2200"/>
              <a:buNone/>
            </a:pPr>
            <a:endParaRPr sz="1400" b="1" dirty="0">
              <a:latin typeface="Arial"/>
              <a:ea typeface="Arial"/>
              <a:cs typeface="Arial"/>
              <a:sym typeface="Arial"/>
            </a:endParaRPr>
          </a:p>
        </p:txBody>
      </p:sp>
      <p:sp>
        <p:nvSpPr>
          <p:cNvPr id="144" name="Google Shape;144;p22"/>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12</a:t>
            </a:fld>
            <a:endParaRPr dirty="0">
              <a:solidFill>
                <a:schemeClr val="bg1"/>
              </a:solidFill>
            </a:endParaRPr>
          </a:p>
        </p:txBody>
      </p:sp>
      <p:sp>
        <p:nvSpPr>
          <p:cNvPr id="145" name="Google Shape;145;p22"/>
          <p:cNvSpPr/>
          <p:nvPr/>
        </p:nvSpPr>
        <p:spPr>
          <a:xfrm>
            <a:off x="809620" y="2610964"/>
            <a:ext cx="2657100" cy="21237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n, m = </a:t>
            </a:r>
            <a:r>
              <a:rPr lang="en-US" sz="1200" b="0" i="0" u="none" strike="noStrike" cap="none" dirty="0">
                <a:solidFill>
                  <a:srgbClr val="000080"/>
                </a:solidFill>
                <a:latin typeface="Arial"/>
                <a:ea typeface="Arial"/>
                <a:cs typeface="Arial"/>
                <a:sym typeface="Arial"/>
              </a:rPr>
              <a:t>map</a:t>
            </a:r>
            <a:r>
              <a:rPr lang="en-US" sz="1200" b="0" i="0" u="none" strike="noStrike" cap="none" dirty="0">
                <a:solidFill>
                  <a:srgbClr val="000000"/>
                </a:solidFill>
                <a:latin typeface="Arial"/>
                <a:ea typeface="Arial"/>
                <a:cs typeface="Arial"/>
                <a:sym typeface="Arial"/>
              </a:rPr>
              <a:t>( </a:t>
            </a:r>
            <a:r>
              <a:rPr lang="en-US" sz="1200" b="0" i="0" u="none" strike="noStrike" cap="none" dirty="0">
                <a:solidFill>
                  <a:srgbClr val="000080"/>
                </a:solidFill>
                <a:latin typeface="Arial"/>
                <a:ea typeface="Arial"/>
                <a:cs typeface="Arial"/>
                <a:sym typeface="Arial"/>
              </a:rPr>
              <a:t>int</a:t>
            </a:r>
            <a:r>
              <a:rPr lang="en-US" sz="1200" b="0" i="0" u="none" strike="noStrike" cap="none" dirty="0">
                <a:solidFill>
                  <a:srgbClr val="000000"/>
                </a:solidFill>
                <a:latin typeface="Arial"/>
                <a:ea typeface="Arial"/>
                <a:cs typeface="Arial"/>
                <a:sym typeface="Arial"/>
              </a:rPr>
              <a:t>, </a:t>
            </a:r>
            <a:r>
              <a:rPr lang="en-US" sz="1200" b="0" i="0" u="none" strike="noStrike" cap="none" dirty="0">
                <a:solidFill>
                  <a:srgbClr val="000080"/>
                </a:solidFill>
                <a:latin typeface="Arial"/>
                <a:ea typeface="Arial"/>
                <a:cs typeface="Arial"/>
                <a:sym typeface="Arial"/>
              </a:rPr>
              <a:t>input</a:t>
            </a:r>
            <a:r>
              <a:rPr lang="en-US" sz="1200" b="0" i="0" u="none" strike="noStrike" cap="none" dirty="0">
                <a:solidFill>
                  <a:srgbClr val="000000"/>
                </a:solidFill>
                <a:latin typeface="Arial"/>
                <a:ea typeface="Arial"/>
                <a:cs typeface="Arial"/>
                <a:sym typeface="Arial"/>
              </a:rPr>
              <a:t>().split(</a:t>
            </a:r>
            <a:r>
              <a:rPr lang="en-US" sz="1200" b="1" i="0" u="none" strike="noStrike" cap="none" dirty="0">
                <a:solidFill>
                  <a:srgbClr val="008080"/>
                </a:solidFill>
                <a:latin typeface="Arial"/>
                <a:ea typeface="Arial"/>
                <a:cs typeface="Arial"/>
                <a:sym typeface="Arial"/>
              </a:rPr>
              <a:t>' '</a:t>
            </a:r>
            <a:r>
              <a:rPr lang="en-US" sz="1200" b="0" i="0" u="none" strike="noStrike" cap="none" dirty="0">
                <a:solidFill>
                  <a:srgbClr val="000000"/>
                </a:solidFill>
                <a:latin typeface="Arial"/>
                <a:ea typeface="Arial"/>
                <a:cs typeface="Arial"/>
                <a:sym typeface="Arial"/>
              </a:rPr>
              <a:t>))</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v =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w =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value = []</a:t>
            </a:r>
            <a:br>
              <a:rPr lang="en-US" sz="1200" b="0" i="0" u="none" strike="noStrike" cap="none" dirty="0">
                <a:solidFill>
                  <a:srgbClr val="000000"/>
                </a:solidFill>
                <a:latin typeface="Arial"/>
                <a:ea typeface="Arial"/>
                <a:cs typeface="Arial"/>
                <a:sym typeface="Arial"/>
              </a:rPr>
            </a:br>
            <a:r>
              <a:rPr lang="en-US" sz="1200" b="0" i="0" u="none" strike="noStrike" cap="none" dirty="0" err="1">
                <a:solidFill>
                  <a:srgbClr val="000000"/>
                </a:solidFill>
                <a:latin typeface="Arial"/>
                <a:ea typeface="Arial"/>
                <a:cs typeface="Arial"/>
                <a:sym typeface="Arial"/>
              </a:rPr>
              <a:t>sum_value</a:t>
            </a:r>
            <a:r>
              <a:rPr lang="en-US" sz="1200" b="0" i="0" u="none" strike="noStrike" cap="none" dirty="0">
                <a:solidFill>
                  <a:srgbClr val="000000"/>
                </a:solidFill>
                <a:latin typeface="Arial"/>
                <a:ea typeface="Arial"/>
                <a:cs typeface="Arial"/>
                <a:sym typeface="Arial"/>
              </a:rPr>
              <a:t> = </a:t>
            </a:r>
            <a:r>
              <a:rPr lang="en-US" sz="1200" b="0" i="0" u="none" strike="noStrike" cap="none" dirty="0">
                <a:solidFill>
                  <a:srgbClr val="0000FF"/>
                </a:solidFill>
                <a:latin typeface="Arial"/>
                <a:ea typeface="Arial"/>
                <a:cs typeface="Arial"/>
                <a:sym typeface="Arial"/>
              </a:rPr>
              <a:t>0</a:t>
            </a:r>
            <a:br>
              <a:rPr lang="en-US" sz="1200" b="0" i="0" u="none" strike="noStrike" cap="none" dirty="0">
                <a:solidFill>
                  <a:srgbClr val="0000FF"/>
                </a:solidFill>
                <a:latin typeface="Arial"/>
                <a:ea typeface="Arial"/>
                <a:cs typeface="Arial"/>
                <a:sym typeface="Arial"/>
              </a:rPr>
            </a:br>
            <a:br>
              <a:rPr lang="en-US" sz="1200" b="0" i="0" u="none" strike="noStrike" cap="none" dirty="0">
                <a:solidFill>
                  <a:srgbClr val="0000FF"/>
                </a:solidFill>
                <a:latin typeface="Arial"/>
                <a:ea typeface="Arial"/>
                <a:cs typeface="Arial"/>
                <a:sym typeface="Arial"/>
              </a:rPr>
            </a:br>
            <a:r>
              <a:rPr lang="en-US" sz="1200" b="1" i="0" u="none" strike="noStrike" cap="none" dirty="0">
                <a:solidFill>
                  <a:srgbClr val="000080"/>
                </a:solidFill>
                <a:latin typeface="Arial"/>
                <a:ea typeface="Arial"/>
                <a:cs typeface="Arial"/>
                <a:sym typeface="Arial"/>
              </a:rPr>
              <a:t>for </a:t>
            </a:r>
            <a:r>
              <a:rPr lang="en-US" sz="1200" b="0" i="0" u="none" strike="noStrike" cap="none" dirty="0" err="1">
                <a:solidFill>
                  <a:srgbClr val="000000"/>
                </a:solidFill>
                <a:latin typeface="Arial"/>
                <a:ea typeface="Arial"/>
                <a:cs typeface="Arial"/>
                <a:sym typeface="Arial"/>
              </a:rPr>
              <a:t>i</a:t>
            </a:r>
            <a:r>
              <a:rPr lang="en-US" sz="1200" b="0" i="0" u="none" strike="noStrike" cap="none" dirty="0">
                <a:solidFill>
                  <a:srgbClr val="000000"/>
                </a:solidFill>
                <a:latin typeface="Arial"/>
                <a:ea typeface="Arial"/>
                <a:cs typeface="Arial"/>
                <a:sym typeface="Arial"/>
              </a:rPr>
              <a:t> </a:t>
            </a:r>
            <a:r>
              <a:rPr lang="en-US" sz="1200" b="1" i="0" u="none" strike="noStrike" cap="none" dirty="0">
                <a:solidFill>
                  <a:srgbClr val="000080"/>
                </a:solidFill>
                <a:latin typeface="Arial"/>
                <a:ea typeface="Arial"/>
                <a:cs typeface="Arial"/>
                <a:sym typeface="Arial"/>
              </a:rPr>
              <a:t>in </a:t>
            </a:r>
            <a:r>
              <a:rPr lang="en-US" sz="1200" b="0" i="0" u="none" strike="noStrike" cap="none" dirty="0">
                <a:solidFill>
                  <a:srgbClr val="000080"/>
                </a:solidFill>
                <a:latin typeface="Arial"/>
                <a:ea typeface="Arial"/>
                <a:cs typeface="Arial"/>
                <a:sym typeface="Arial"/>
              </a:rPr>
              <a:t>range</a:t>
            </a:r>
            <a:r>
              <a:rPr lang="en-US" sz="1200" b="0" i="0" u="none" strike="noStrike" cap="none" dirty="0">
                <a:solidFill>
                  <a:srgbClr val="000000"/>
                </a:solidFill>
                <a:latin typeface="Arial"/>
                <a:ea typeface="Arial"/>
                <a:cs typeface="Arial"/>
                <a:sym typeface="Arial"/>
              </a:rPr>
              <a:t>(n):</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    s = </a:t>
            </a:r>
            <a:r>
              <a:rPr lang="en-US" sz="1200" b="0" i="0" u="none" strike="noStrike" cap="none" dirty="0">
                <a:solidFill>
                  <a:srgbClr val="000080"/>
                </a:solidFill>
                <a:latin typeface="Arial"/>
                <a:ea typeface="Arial"/>
                <a:cs typeface="Arial"/>
                <a:sym typeface="Arial"/>
              </a:rPr>
              <a:t>list</a:t>
            </a:r>
            <a:r>
              <a:rPr lang="en-US" sz="1200" b="0" i="0" u="none" strike="noStrike" cap="none" dirty="0">
                <a:solidFill>
                  <a:srgbClr val="000000"/>
                </a:solidFill>
                <a:latin typeface="Arial"/>
                <a:ea typeface="Arial"/>
                <a:cs typeface="Arial"/>
                <a:sym typeface="Arial"/>
              </a:rPr>
              <a:t>(</a:t>
            </a:r>
            <a:r>
              <a:rPr lang="en-US" sz="1200" b="0" i="0" u="none" strike="noStrike" cap="none" dirty="0">
                <a:solidFill>
                  <a:srgbClr val="000080"/>
                </a:solidFill>
                <a:latin typeface="Arial"/>
                <a:ea typeface="Arial"/>
                <a:cs typeface="Arial"/>
                <a:sym typeface="Arial"/>
              </a:rPr>
              <a:t>map</a:t>
            </a:r>
            <a:r>
              <a:rPr lang="en-US" sz="1200" b="0" i="0" u="none" strike="noStrike" cap="none" dirty="0">
                <a:solidFill>
                  <a:srgbClr val="000000"/>
                </a:solidFill>
                <a:latin typeface="Arial"/>
                <a:ea typeface="Arial"/>
                <a:cs typeface="Arial"/>
                <a:sym typeface="Arial"/>
              </a:rPr>
              <a:t>( </a:t>
            </a:r>
            <a:r>
              <a:rPr lang="en-US" sz="1200" b="0" i="0" u="none" strike="noStrike" cap="none" dirty="0">
                <a:solidFill>
                  <a:srgbClr val="000080"/>
                </a:solidFill>
                <a:latin typeface="Arial"/>
                <a:ea typeface="Arial"/>
                <a:cs typeface="Arial"/>
                <a:sym typeface="Arial"/>
              </a:rPr>
              <a:t>int</a:t>
            </a:r>
            <a:r>
              <a:rPr lang="en-US" sz="1200" b="0" i="0" u="none" strike="noStrike" cap="none" dirty="0">
                <a:solidFill>
                  <a:srgbClr val="000000"/>
                </a:solidFill>
                <a:latin typeface="Arial"/>
                <a:ea typeface="Arial"/>
                <a:cs typeface="Arial"/>
                <a:sym typeface="Arial"/>
              </a:rPr>
              <a:t>, </a:t>
            </a:r>
            <a:r>
              <a:rPr lang="en-US" sz="1200" b="0" i="0" u="none" strike="noStrike" cap="none" dirty="0">
                <a:solidFill>
                  <a:srgbClr val="000080"/>
                </a:solidFill>
                <a:latin typeface="Arial"/>
                <a:ea typeface="Arial"/>
                <a:cs typeface="Arial"/>
                <a:sym typeface="Arial"/>
              </a:rPr>
              <a:t>input</a:t>
            </a:r>
            <a:r>
              <a:rPr lang="en-US" sz="1200" b="0" i="0" u="none" strike="noStrike" cap="none" dirty="0">
                <a:solidFill>
                  <a:srgbClr val="000000"/>
                </a:solidFill>
                <a:latin typeface="Arial"/>
                <a:ea typeface="Arial"/>
                <a:cs typeface="Arial"/>
                <a:sym typeface="Arial"/>
              </a:rPr>
              <a:t>().split(</a:t>
            </a:r>
            <a:r>
              <a:rPr lang="en-US" sz="1200" b="1" i="0" u="none" strike="noStrike" cap="none" dirty="0">
                <a:solidFill>
                  <a:srgbClr val="008080"/>
                </a:solidFill>
                <a:latin typeface="Arial"/>
                <a:ea typeface="Arial"/>
                <a:cs typeface="Arial"/>
                <a:sym typeface="Arial"/>
              </a:rPr>
              <a:t>' '</a:t>
            </a:r>
            <a:r>
              <a:rPr lang="en-US" sz="1200" b="0" i="0" u="none" strike="noStrike" cap="none" dirty="0">
                <a:solidFill>
                  <a:srgbClr val="000000"/>
                </a:solidFill>
                <a:latin typeface="Arial"/>
                <a:ea typeface="Arial"/>
                <a:cs typeface="Arial"/>
                <a:sym typeface="Arial"/>
              </a:rPr>
              <a:t>)))</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    </a:t>
            </a:r>
            <a:r>
              <a:rPr lang="en-US" sz="1200" b="0" i="0" u="none" strike="noStrike" cap="none" dirty="0" err="1">
                <a:solidFill>
                  <a:srgbClr val="000000"/>
                </a:solidFill>
                <a:latin typeface="Arial"/>
                <a:ea typeface="Arial"/>
                <a:cs typeface="Arial"/>
                <a:sym typeface="Arial"/>
              </a:rPr>
              <a:t>v.append</a:t>
            </a:r>
            <a:r>
              <a:rPr lang="en-US" sz="1200" b="0" i="0" u="none" strike="noStrike" cap="none" dirty="0">
                <a:solidFill>
                  <a:srgbClr val="000000"/>
                </a:solidFill>
                <a:latin typeface="Arial"/>
                <a:ea typeface="Arial"/>
                <a:cs typeface="Arial"/>
                <a:sym typeface="Arial"/>
              </a:rPr>
              <a:t>((s[</a:t>
            </a:r>
            <a:r>
              <a:rPr lang="en-US" sz="1200" b="0" i="0" u="none" strike="noStrike" cap="none" dirty="0">
                <a:solidFill>
                  <a:srgbClr val="0000FF"/>
                </a:solidFill>
                <a:latin typeface="Arial"/>
                <a:ea typeface="Arial"/>
                <a:cs typeface="Arial"/>
                <a:sym typeface="Arial"/>
              </a:rPr>
              <a:t>0</a:t>
            </a:r>
            <a:r>
              <a:rPr lang="en-US" sz="1200" b="0" i="0" u="none" strike="noStrike" cap="none" dirty="0">
                <a:solidFill>
                  <a:srgbClr val="000000"/>
                </a:solidFill>
                <a:latin typeface="Arial"/>
                <a:ea typeface="Arial"/>
                <a:cs typeface="Arial"/>
                <a:sym typeface="Arial"/>
              </a:rPr>
              <a:t>]))</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    </a:t>
            </a:r>
            <a:r>
              <a:rPr lang="en-US" sz="1200" b="0" i="0" u="none" strike="noStrike" cap="none" dirty="0" err="1">
                <a:solidFill>
                  <a:srgbClr val="000000"/>
                </a:solidFill>
                <a:latin typeface="Arial"/>
                <a:ea typeface="Arial"/>
                <a:cs typeface="Arial"/>
                <a:sym typeface="Arial"/>
              </a:rPr>
              <a:t>w.append</a:t>
            </a:r>
            <a:r>
              <a:rPr lang="en-US" sz="1200" b="0" i="0" u="none" strike="noStrike" cap="none" dirty="0">
                <a:solidFill>
                  <a:srgbClr val="000000"/>
                </a:solidFill>
                <a:latin typeface="Arial"/>
                <a:ea typeface="Arial"/>
                <a:cs typeface="Arial"/>
                <a:sym typeface="Arial"/>
              </a:rPr>
              <a:t>((s[</a:t>
            </a:r>
            <a:r>
              <a:rPr lang="en-US" sz="1200" b="0" i="0" u="none" strike="noStrike" cap="none" dirty="0">
                <a:solidFill>
                  <a:srgbClr val="0000FF"/>
                </a:solidFill>
                <a:latin typeface="Arial"/>
                <a:ea typeface="Arial"/>
                <a:cs typeface="Arial"/>
                <a:sym typeface="Arial"/>
              </a:rPr>
              <a:t>1</a:t>
            </a:r>
            <a:r>
              <a:rPr lang="en-US" sz="1200" b="0" i="0" u="none" strike="noStrike" cap="none" dirty="0">
                <a:solidFill>
                  <a:srgbClr val="000000"/>
                </a:solidFill>
                <a:latin typeface="Arial"/>
                <a:ea typeface="Arial"/>
                <a:cs typeface="Arial"/>
                <a:sym typeface="Arial"/>
              </a:rPr>
              <a:t>]))</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    </a:t>
            </a:r>
            <a:r>
              <a:rPr lang="en-US" sz="1200" b="0" i="0" u="none" strike="noStrike" cap="none" dirty="0" err="1">
                <a:solidFill>
                  <a:srgbClr val="000000"/>
                </a:solidFill>
                <a:latin typeface="Arial"/>
                <a:ea typeface="Arial"/>
                <a:cs typeface="Arial"/>
                <a:sym typeface="Arial"/>
              </a:rPr>
              <a:t>value.append</a:t>
            </a:r>
            <a:r>
              <a:rPr lang="en-US" sz="1200" b="0" i="0" u="none" strike="noStrike" cap="none" dirty="0">
                <a:solidFill>
                  <a:srgbClr val="000000"/>
                </a:solidFill>
                <a:latin typeface="Arial"/>
                <a:ea typeface="Arial"/>
                <a:cs typeface="Arial"/>
                <a:sym typeface="Arial"/>
              </a:rPr>
              <a:t>(s[</a:t>
            </a:r>
            <a:r>
              <a:rPr lang="en-US" sz="1200" b="0" i="0" u="none" strike="noStrike" cap="none" dirty="0">
                <a:solidFill>
                  <a:srgbClr val="0000FF"/>
                </a:solidFill>
                <a:latin typeface="Arial"/>
                <a:ea typeface="Arial"/>
                <a:cs typeface="Arial"/>
                <a:sym typeface="Arial"/>
              </a:rPr>
              <a:t>0</a:t>
            </a:r>
            <a:r>
              <a:rPr lang="en-US" sz="1200" b="0" i="0" u="none" strike="noStrike" cap="none" dirty="0">
                <a:solidFill>
                  <a:srgbClr val="000000"/>
                </a:solidFill>
                <a:latin typeface="Arial"/>
                <a:ea typeface="Arial"/>
                <a:cs typeface="Arial"/>
                <a:sym typeface="Arial"/>
              </a:rPr>
              <a:t>]/s[</a:t>
            </a:r>
            <a:r>
              <a:rPr lang="en-US" sz="1200" b="0" i="0" u="none" strike="noStrike" cap="none" dirty="0">
                <a:solidFill>
                  <a:srgbClr val="0000FF"/>
                </a:solidFill>
                <a:latin typeface="Arial"/>
                <a:ea typeface="Arial"/>
                <a:cs typeface="Arial"/>
                <a:sym typeface="Arial"/>
              </a:rPr>
              <a:t>1</a:t>
            </a:r>
            <a:r>
              <a:rPr lang="en-US" sz="1200" b="0" i="0" u="none" strike="noStrike" cap="none" dirty="0">
                <a:solidFill>
                  <a:srgbClr val="000000"/>
                </a:solidFill>
                <a:latin typeface="Arial"/>
                <a:ea typeface="Arial"/>
                <a:cs typeface="Arial"/>
                <a:sym typeface="Arial"/>
              </a:rPr>
              <a:t>])</a:t>
            </a:r>
            <a:endParaRPr dirty="0"/>
          </a:p>
        </p:txBody>
      </p:sp>
      <p:sp>
        <p:nvSpPr>
          <p:cNvPr id="146" name="Google Shape;146;p22"/>
          <p:cNvSpPr/>
          <p:nvPr/>
        </p:nvSpPr>
        <p:spPr>
          <a:xfrm>
            <a:off x="5486362" y="2598522"/>
            <a:ext cx="2656200" cy="2123700"/>
          </a:xfrm>
          <a:prstGeom prst="rect">
            <a:avLst/>
          </a:prstGeom>
          <a:solidFill>
            <a:srgbClr val="BFBFBF"/>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1" i="0" u="none" strike="noStrike" cap="none">
                <a:solidFill>
                  <a:srgbClr val="000080"/>
                </a:solidFill>
                <a:latin typeface="Arial"/>
                <a:ea typeface="Arial"/>
                <a:cs typeface="Arial"/>
                <a:sym typeface="Arial"/>
              </a:rPr>
              <a:t>while</a:t>
            </a:r>
            <a:r>
              <a:rPr lang="en-US" sz="1200" b="0" i="0" u="none" strike="noStrike" cap="none">
                <a:solidFill>
                  <a:srgbClr val="000000"/>
                </a:solidFill>
                <a:latin typeface="Arial"/>
                <a:ea typeface="Arial"/>
                <a:cs typeface="Arial"/>
                <a:sym typeface="Arial"/>
              </a:rPr>
              <a:t>(m &gt; </a:t>
            </a:r>
            <a:r>
              <a:rPr lang="en-US" sz="1200" b="0" i="0" u="none" strike="noStrike" cap="none">
                <a:solidFill>
                  <a:srgbClr val="000080"/>
                </a:solidFill>
                <a:latin typeface="Arial"/>
                <a:ea typeface="Arial"/>
                <a:cs typeface="Arial"/>
                <a:sym typeface="Arial"/>
              </a:rPr>
              <a:t>min</a:t>
            </a:r>
            <a:r>
              <a:rPr lang="en-US" sz="1200" b="0" i="0" u="none" strike="noStrike" cap="none">
                <a:solidFill>
                  <a:srgbClr val="000000"/>
                </a:solidFill>
                <a:latin typeface="Arial"/>
                <a:ea typeface="Arial"/>
                <a:cs typeface="Arial"/>
                <a:sym typeface="Arial"/>
              </a:rPr>
              <a:t>(w)):</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id = value.index(</a:t>
            </a:r>
            <a:r>
              <a:rPr lang="en-US" sz="1200" b="0" i="0" u="none" strike="noStrike" cap="none">
                <a:solidFill>
                  <a:srgbClr val="000080"/>
                </a:solidFill>
                <a:latin typeface="Arial"/>
                <a:ea typeface="Arial"/>
                <a:cs typeface="Arial"/>
                <a:sym typeface="Arial"/>
              </a:rPr>
              <a:t>max</a:t>
            </a:r>
            <a:r>
              <a:rPr lang="en-US" sz="1200" b="0" i="0" u="none" strike="noStrike" cap="none">
                <a:solidFill>
                  <a:srgbClr val="000000"/>
                </a:solidFill>
                <a:latin typeface="Arial"/>
                <a:ea typeface="Arial"/>
                <a:cs typeface="Arial"/>
                <a:sym typeface="Arial"/>
              </a:rPr>
              <a:t>(value))</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a:t>
            </a:r>
            <a:r>
              <a:rPr lang="en-US" sz="1200" b="1" i="0" u="none" strike="noStrike" cap="none">
                <a:solidFill>
                  <a:srgbClr val="000080"/>
                </a:solidFill>
                <a:latin typeface="Arial"/>
                <a:ea typeface="Arial"/>
                <a:cs typeface="Arial"/>
                <a:sym typeface="Arial"/>
              </a:rPr>
              <a:t>if </a:t>
            </a:r>
            <a:r>
              <a:rPr lang="en-US" sz="1200" b="0" i="0" u="none" strike="noStrike" cap="none">
                <a:solidFill>
                  <a:srgbClr val="000000"/>
                </a:solidFill>
                <a:latin typeface="Arial"/>
                <a:ea typeface="Arial"/>
                <a:cs typeface="Arial"/>
                <a:sym typeface="Arial"/>
              </a:rPr>
              <a:t>w[id] &lt;= m:</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k = m // w[id]</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sum_value += k*v[id]</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m -= w[id]*k</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v.pop(id)</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w.pop(id)</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value.pop(id)</a:t>
            </a:r>
            <a:br>
              <a:rPr lang="en-US" sz="1200" b="0" i="0" u="none" strike="noStrike" cap="none">
                <a:solidFill>
                  <a:srgbClr val="000000"/>
                </a:solidFill>
                <a:latin typeface="Arial"/>
                <a:ea typeface="Arial"/>
                <a:cs typeface="Arial"/>
                <a:sym typeface="Arial"/>
              </a:rPr>
            </a:br>
            <a:br>
              <a:rPr lang="en-US" sz="1200" b="0" i="0" u="none" strike="noStrike" cap="none">
                <a:solidFill>
                  <a:srgbClr val="000000"/>
                </a:solidFill>
                <a:latin typeface="Arial"/>
                <a:ea typeface="Arial"/>
                <a:cs typeface="Arial"/>
                <a:sym typeface="Arial"/>
              </a:rPr>
            </a:br>
            <a:r>
              <a:rPr lang="en-US" sz="1200" b="0" i="0" u="none" strike="noStrike" cap="none">
                <a:solidFill>
                  <a:srgbClr val="000080"/>
                </a:solidFill>
                <a:latin typeface="Arial"/>
                <a:ea typeface="Arial"/>
                <a:cs typeface="Arial"/>
                <a:sym typeface="Arial"/>
              </a:rPr>
              <a:t>print</a:t>
            </a:r>
            <a:r>
              <a:rPr lang="en-US" sz="1200" b="0" i="0" u="none" strike="noStrike" cap="none">
                <a:solidFill>
                  <a:srgbClr val="000000"/>
                </a:solidFill>
                <a:latin typeface="Arial"/>
                <a:ea typeface="Arial"/>
                <a:cs typeface="Arial"/>
                <a:sym typeface="Arial"/>
              </a:rPr>
              <a:t>(sum_value)</a:t>
            </a:r>
            <a:endParaRPr sz="1200" b="0" i="0" u="none" strike="noStrike" cap="none">
              <a:solidFill>
                <a:schemeClr val="dk1"/>
              </a:solidFill>
              <a:latin typeface="Arial"/>
              <a:ea typeface="Arial"/>
              <a:cs typeface="Arial"/>
              <a:sym typeface="Arial"/>
            </a:endParaRPr>
          </a:p>
        </p:txBody>
      </p:sp>
      <p:cxnSp>
        <p:nvCxnSpPr>
          <p:cNvPr id="147" name="Google Shape;147;p22"/>
          <p:cNvCxnSpPr/>
          <p:nvPr/>
        </p:nvCxnSpPr>
        <p:spPr>
          <a:xfrm>
            <a:off x="4576195" y="2671935"/>
            <a:ext cx="16800" cy="215610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
        <p:nvSpPr>
          <p:cNvPr id="148" name="Google Shape;148;p22"/>
          <p:cNvSpPr/>
          <p:nvPr/>
        </p:nvSpPr>
        <p:spPr>
          <a:xfrm>
            <a:off x="4240642" y="2875533"/>
            <a:ext cx="684600" cy="5538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2"/>
                </a:solidFill>
                <a:latin typeface="Arial"/>
                <a:ea typeface="Arial"/>
                <a:cs typeface="Arial"/>
                <a:sym typeface="Arial"/>
              </a:rPr>
              <a:t>O(n)</a:t>
            </a:r>
            <a:endParaRPr sz="1400" b="1" i="0" u="none" strike="noStrike" cap="non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t>Knapsack</a:t>
            </a:r>
            <a:endParaRPr>
              <a:latin typeface="Arial"/>
              <a:ea typeface="Arial"/>
              <a:cs typeface="Arial"/>
              <a:sym typeface="Arial"/>
            </a:endParaRPr>
          </a:p>
        </p:txBody>
      </p:sp>
      <p:sp>
        <p:nvSpPr>
          <p:cNvPr id="154" name="Google Shape;154;p23"/>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13</a:t>
            </a:fld>
            <a:endParaRPr dirty="0">
              <a:solidFill>
                <a:schemeClr val="bg1"/>
              </a:solidFill>
            </a:endParaRPr>
          </a:p>
        </p:txBody>
      </p:sp>
      <p:sp>
        <p:nvSpPr>
          <p:cNvPr id="155" name="Google Shape;155;p23"/>
          <p:cNvSpPr/>
          <p:nvPr/>
        </p:nvSpPr>
        <p:spPr>
          <a:xfrm>
            <a:off x="363363" y="916445"/>
            <a:ext cx="1140823" cy="24384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Input</a:t>
            </a:r>
            <a:endParaRPr sz="1400" b="0" i="0" u="none" strike="noStrike" cap="none">
              <a:solidFill>
                <a:schemeClr val="lt1"/>
              </a:solidFill>
              <a:latin typeface="Arial"/>
              <a:ea typeface="Arial"/>
              <a:cs typeface="Arial"/>
              <a:sym typeface="Arial"/>
            </a:endParaRPr>
          </a:p>
        </p:txBody>
      </p:sp>
      <p:sp>
        <p:nvSpPr>
          <p:cNvPr id="156" name="Google Shape;156;p23"/>
          <p:cNvSpPr/>
          <p:nvPr/>
        </p:nvSpPr>
        <p:spPr>
          <a:xfrm>
            <a:off x="363362" y="1160285"/>
            <a:ext cx="1140823" cy="1487271"/>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5 15</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4 12</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2 1</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2 2</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10 4</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1 1</a:t>
            </a:r>
            <a:endParaRPr/>
          </a:p>
        </p:txBody>
      </p:sp>
      <p:sp>
        <p:nvSpPr>
          <p:cNvPr id="157" name="Google Shape;157;p23"/>
          <p:cNvSpPr/>
          <p:nvPr/>
        </p:nvSpPr>
        <p:spPr>
          <a:xfrm>
            <a:off x="1504185" y="916445"/>
            <a:ext cx="888274" cy="243839"/>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Output</a:t>
            </a:r>
            <a:endParaRPr/>
          </a:p>
        </p:txBody>
      </p:sp>
      <p:sp>
        <p:nvSpPr>
          <p:cNvPr id="158" name="Google Shape;158;p23"/>
          <p:cNvSpPr/>
          <p:nvPr/>
        </p:nvSpPr>
        <p:spPr>
          <a:xfrm>
            <a:off x="1504185" y="1160284"/>
            <a:ext cx="888274" cy="1487272"/>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36</a:t>
            </a:r>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9" name="Google Shape;159;p23"/>
          <p:cNvSpPr/>
          <p:nvPr/>
        </p:nvSpPr>
        <p:spPr>
          <a:xfrm>
            <a:off x="5022415" y="934021"/>
            <a:ext cx="878926" cy="24384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Input</a:t>
            </a:r>
            <a:endParaRPr sz="1400" b="0" i="0" u="none" strike="noStrike" cap="none">
              <a:solidFill>
                <a:schemeClr val="lt1"/>
              </a:solidFill>
              <a:latin typeface="Arial"/>
              <a:ea typeface="Arial"/>
              <a:cs typeface="Arial"/>
              <a:sym typeface="Arial"/>
            </a:endParaRPr>
          </a:p>
        </p:txBody>
      </p:sp>
      <p:sp>
        <p:nvSpPr>
          <p:cNvPr id="160" name="Google Shape;160;p23"/>
          <p:cNvSpPr/>
          <p:nvPr/>
        </p:nvSpPr>
        <p:spPr>
          <a:xfrm>
            <a:off x="5022415" y="1188853"/>
            <a:ext cx="878927" cy="1164713"/>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4 30</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20 8</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8 4</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5 3</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10 7</a:t>
            </a:r>
            <a:endParaRPr/>
          </a:p>
        </p:txBody>
      </p:sp>
      <p:sp>
        <p:nvSpPr>
          <p:cNvPr id="161" name="Google Shape;161;p23"/>
          <p:cNvSpPr/>
          <p:nvPr/>
        </p:nvSpPr>
        <p:spPr>
          <a:xfrm>
            <a:off x="5901341" y="1188853"/>
            <a:ext cx="888274" cy="1164713"/>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68</a:t>
            </a:r>
            <a:endParaRPr/>
          </a:p>
        </p:txBody>
      </p:sp>
      <p:sp>
        <p:nvSpPr>
          <p:cNvPr id="162" name="Google Shape;162;p23"/>
          <p:cNvSpPr/>
          <p:nvPr/>
        </p:nvSpPr>
        <p:spPr>
          <a:xfrm>
            <a:off x="5909820" y="934015"/>
            <a:ext cx="871200" cy="24390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Output</a:t>
            </a:r>
            <a:endParaRPr sz="1400" b="0" i="0" u="none" strike="noStrike" cap="none">
              <a:solidFill>
                <a:schemeClr val="lt1"/>
              </a:solidFill>
              <a:latin typeface="Arial"/>
              <a:ea typeface="Arial"/>
              <a:cs typeface="Arial"/>
              <a:sym typeface="Arial"/>
            </a:endParaRPr>
          </a:p>
        </p:txBody>
      </p:sp>
      <p:cxnSp>
        <p:nvCxnSpPr>
          <p:cNvPr id="163" name="Google Shape;163;p23"/>
          <p:cNvCxnSpPr>
            <a:stCxn id="153" idx="2"/>
          </p:cNvCxnSpPr>
          <p:nvPr/>
        </p:nvCxnSpPr>
        <p:spPr>
          <a:xfrm>
            <a:off x="4582950" y="728375"/>
            <a:ext cx="0" cy="40854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64" name="Google Shape;164;p23"/>
          <p:cNvSpPr/>
          <p:nvPr/>
        </p:nvSpPr>
        <p:spPr>
          <a:xfrm>
            <a:off x="2553570" y="1529638"/>
            <a:ext cx="1868269" cy="211118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m = 15</a:t>
            </a:r>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v = [4, 2, 2, 10, 1]</a:t>
            </a:r>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w = [12, 1, 2, 4, 1]</a:t>
            </a:r>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value = [1/3, 2, 1, 2.5, 1]</a:t>
            </a:r>
            <a:endParaRPr/>
          </a:p>
          <a:p>
            <a:pPr marL="0" marR="0" lvl="0" indent="0" algn="l" rtl="0">
              <a:lnSpc>
                <a:spcPct val="100000"/>
              </a:lnSpc>
              <a:spcBef>
                <a:spcPts val="0"/>
              </a:spcBef>
              <a:spcAft>
                <a:spcPts val="0"/>
              </a:spcAft>
              <a:buNone/>
            </a:pP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10:4 chọn 15//4 = 3</a:t>
            </a:r>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m = 3</a:t>
            </a:r>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2:1 chọn 3//1 = 3</a:t>
            </a:r>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m = 0</a:t>
            </a:r>
            <a:endParaRPr/>
          </a:p>
          <a:p>
            <a:pPr marL="0" marR="0" lvl="0" indent="0" algn="l" rtl="0">
              <a:lnSpc>
                <a:spcPct val="100000"/>
              </a:lnSpc>
              <a:spcBef>
                <a:spcPts val="0"/>
              </a:spcBef>
              <a:spcAft>
                <a:spcPts val="0"/>
              </a:spcAft>
              <a:buNone/>
            </a:pP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Sum = 36</a:t>
            </a:r>
            <a:endParaRPr/>
          </a:p>
        </p:txBody>
      </p:sp>
      <p:sp>
        <p:nvSpPr>
          <p:cNvPr id="165" name="Google Shape;165;p23"/>
          <p:cNvSpPr/>
          <p:nvPr/>
        </p:nvSpPr>
        <p:spPr>
          <a:xfrm>
            <a:off x="1083777" y="3707934"/>
            <a:ext cx="3306103" cy="260058"/>
          </a:xfrm>
          <a:prstGeom prst="rect">
            <a:avLst/>
          </a:prstGeom>
          <a:noFill/>
          <a:ln>
            <a:noFill/>
          </a:ln>
        </p:spPr>
        <p:txBody>
          <a:bodyPr spcFirstLastPara="1" wrap="square" lIns="91425" tIns="45700" rIns="91425" bIns="45700" anchor="ctr" anchorCtr="0">
            <a:noAutofit/>
          </a:bodyPr>
          <a:lstStyle/>
          <a:p>
            <a:pPr marL="285750" marR="0" lvl="0" indent="-285750" algn="ctr" rtl="0">
              <a:lnSpc>
                <a:spcPct val="100000"/>
              </a:lnSpc>
              <a:spcBef>
                <a:spcPts val="0"/>
              </a:spcBef>
              <a:spcAft>
                <a:spcPts val="0"/>
              </a:spcAft>
              <a:buClr>
                <a:srgbClr val="000000"/>
              </a:buClr>
              <a:buSzPts val="1400"/>
              <a:buFont typeface="Noto Sans Symbols"/>
              <a:buChar char="⮚"/>
            </a:pPr>
            <a:r>
              <a:rPr lang="en-US" sz="1400" b="0" i="0" u="none" strike="noStrike" cap="none">
                <a:solidFill>
                  <a:schemeClr val="dk2"/>
                </a:solidFill>
                <a:latin typeface="Arial"/>
                <a:ea typeface="Arial"/>
                <a:cs typeface="Arial"/>
                <a:sym typeface="Arial"/>
              </a:rPr>
              <a:t>Kết quả tối ưu</a:t>
            </a:r>
            <a:endParaRPr sz="1400" b="0" i="0" u="none" strike="noStrike" cap="none">
              <a:solidFill>
                <a:schemeClr val="dk2"/>
              </a:solidFill>
              <a:latin typeface="Arial"/>
              <a:ea typeface="Arial"/>
              <a:cs typeface="Arial"/>
              <a:sym typeface="Arial"/>
            </a:endParaRPr>
          </a:p>
        </p:txBody>
      </p:sp>
      <p:sp>
        <p:nvSpPr>
          <p:cNvPr id="166" name="Google Shape;166;p23"/>
          <p:cNvSpPr/>
          <p:nvPr/>
        </p:nvSpPr>
        <p:spPr>
          <a:xfrm>
            <a:off x="6887362" y="1529638"/>
            <a:ext cx="2030136" cy="20576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m = 30</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v = [20, 8, 5, 10]</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w = [8, 4, 3, 7]</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value = [2.5, 2, 5/3, 10/7]</a:t>
            </a:r>
            <a:endParaRPr/>
          </a:p>
          <a:p>
            <a:pPr marL="0" marR="0" lvl="0" indent="0" algn="l" rtl="0">
              <a:lnSpc>
                <a:spcPct val="100000"/>
              </a:lnSpc>
              <a:spcBef>
                <a:spcPts val="0"/>
              </a:spcBef>
              <a:spcAft>
                <a:spcPts val="0"/>
              </a:spcAft>
              <a:buNone/>
            </a:pP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20:8 chọn 30//8 = 3</a:t>
            </a:r>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m = 6</a:t>
            </a:r>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8:4 chọn 6//4 = 1</a:t>
            </a:r>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m = 2</a:t>
            </a:r>
            <a:endParaRPr/>
          </a:p>
          <a:p>
            <a:pPr marL="0" marR="0" lvl="0" indent="0" algn="l" rtl="0">
              <a:lnSpc>
                <a:spcPct val="100000"/>
              </a:lnSpc>
              <a:spcBef>
                <a:spcPts val="0"/>
              </a:spcBef>
              <a:spcAft>
                <a:spcPts val="0"/>
              </a:spcAft>
              <a:buNone/>
            </a:pP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Sum = 68</a:t>
            </a:r>
            <a:endParaRPr/>
          </a:p>
        </p:txBody>
      </p:sp>
      <p:sp>
        <p:nvSpPr>
          <p:cNvPr id="167" name="Google Shape;167;p23"/>
          <p:cNvSpPr/>
          <p:nvPr/>
        </p:nvSpPr>
        <p:spPr>
          <a:xfrm>
            <a:off x="5573295" y="3707934"/>
            <a:ext cx="3061982" cy="553673"/>
          </a:xfrm>
          <a:prstGeom prst="rect">
            <a:avLst/>
          </a:prstGeom>
          <a:noFill/>
          <a:ln>
            <a:noFill/>
          </a:ln>
        </p:spPr>
        <p:txBody>
          <a:bodyPr spcFirstLastPara="1" wrap="square" lIns="91425" tIns="45700" rIns="91425" bIns="45700" anchor="ctr" anchorCtr="0">
            <a:noAutofit/>
          </a:bodyPr>
          <a:lstStyle/>
          <a:p>
            <a:pPr marL="285750" marR="0" lvl="0" indent="-285750" algn="ctr" rtl="0">
              <a:lnSpc>
                <a:spcPct val="100000"/>
              </a:lnSpc>
              <a:spcBef>
                <a:spcPts val="0"/>
              </a:spcBef>
              <a:spcAft>
                <a:spcPts val="0"/>
              </a:spcAft>
              <a:buClr>
                <a:srgbClr val="000000"/>
              </a:buClr>
              <a:buSzPts val="1400"/>
              <a:buFont typeface="Noto Sans Symbols"/>
              <a:buChar char="⮚"/>
            </a:pPr>
            <a:r>
              <a:rPr lang="en-US" sz="1400" b="0" i="0" u="none" strike="noStrike" cap="none">
                <a:solidFill>
                  <a:schemeClr val="dk2"/>
                </a:solidFill>
                <a:latin typeface="Arial"/>
                <a:ea typeface="Arial"/>
                <a:cs typeface="Arial"/>
                <a:sym typeface="Arial"/>
              </a:rPr>
              <a:t>Kết quả chưa tối ưu</a:t>
            </a:r>
            <a:endParaRPr/>
          </a:p>
          <a:p>
            <a:pPr marL="285750" marR="0" lvl="0" indent="-285750" algn="ctr" rtl="0">
              <a:lnSpc>
                <a:spcPct val="100000"/>
              </a:lnSpc>
              <a:spcBef>
                <a:spcPts val="0"/>
              </a:spcBef>
              <a:spcAft>
                <a:spcPts val="0"/>
              </a:spcAft>
              <a:buClr>
                <a:srgbClr val="000000"/>
              </a:buClr>
              <a:buSzPts val="1400"/>
              <a:buFont typeface="Noto Sans Symbols"/>
              <a:buChar char="⮚"/>
            </a:pPr>
            <a:r>
              <a:rPr lang="en-US" sz="1400" b="0" i="0" u="none" strike="noStrike" cap="none">
                <a:solidFill>
                  <a:schemeClr val="dk2"/>
                </a:solidFill>
                <a:latin typeface="Arial"/>
                <a:ea typeface="Arial"/>
                <a:cs typeface="Arial"/>
                <a:sym typeface="Arial"/>
              </a:rPr>
              <a:t>Max_sum = 70</a:t>
            </a: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Bài toán đổi tiền</a:t>
            </a:r>
            <a:endParaRPr>
              <a:latin typeface="Arial"/>
              <a:ea typeface="Arial"/>
              <a:cs typeface="Arial"/>
              <a:sym typeface="Arial"/>
            </a:endParaRPr>
          </a:p>
        </p:txBody>
      </p:sp>
      <p:sp>
        <p:nvSpPr>
          <p:cNvPr id="173" name="Google Shape;173;p24"/>
          <p:cNvSpPr txBox="1">
            <a:spLocks noGrp="1"/>
          </p:cNvSpPr>
          <p:nvPr>
            <p:ph type="body" idx="1"/>
          </p:nvPr>
        </p:nvSpPr>
        <p:spPr>
          <a:xfrm>
            <a:off x="471900" y="912778"/>
            <a:ext cx="7975814" cy="3491441"/>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Char char="●"/>
            </a:pPr>
            <a:r>
              <a:rPr lang="en-US" sz="1400" b="1">
                <a:latin typeface="Arial"/>
                <a:ea typeface="Arial"/>
                <a:cs typeface="Arial"/>
                <a:sym typeface="Arial"/>
              </a:rPr>
              <a:t>Bài toán: </a:t>
            </a:r>
            <a:r>
              <a:rPr lang="en-US" sz="1400">
                <a:latin typeface="Arial"/>
                <a:ea typeface="Arial"/>
                <a:cs typeface="Arial"/>
                <a:sym typeface="Arial"/>
              </a:rPr>
              <a:t>Có một lượng tiền M đơn vị (đồng), và k đồng tiền mệnh giá lần lượt m1,m2,....,mk. Với giả thiết số lượng các đồng tiền là không hạn chế. </a:t>
            </a:r>
            <a:endParaRPr sz="1400">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Char char="●"/>
            </a:pPr>
            <a:r>
              <a:rPr lang="en-US" sz="1400" b="1">
                <a:latin typeface="Arial"/>
                <a:ea typeface="Arial"/>
                <a:cs typeface="Arial"/>
                <a:sym typeface="Arial"/>
              </a:rPr>
              <a:t>Yêu cầu: </a:t>
            </a:r>
            <a:r>
              <a:rPr lang="en-US" sz="1400">
                <a:latin typeface="Arial"/>
                <a:ea typeface="Arial"/>
                <a:cs typeface="Arial"/>
                <a:sym typeface="Arial"/>
              </a:rPr>
              <a:t>Hãy đổi M lượng tiền thành các đồng tiền sao cho số lượng các tờ tiền là ít nhất.</a:t>
            </a:r>
            <a:endParaRPr sz="1400">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Char char="●"/>
            </a:pPr>
            <a:r>
              <a:rPr lang="en-US" sz="1400" b="1">
                <a:latin typeface="Arial"/>
                <a:ea typeface="Arial"/>
                <a:cs typeface="Arial"/>
                <a:sym typeface="Arial"/>
              </a:rPr>
              <a:t>Input: </a:t>
            </a:r>
            <a:endParaRPr/>
          </a:p>
          <a:p>
            <a:pPr marL="914400" lvl="1" indent="-355600" algn="l" rtl="0">
              <a:lnSpc>
                <a:spcPct val="115000"/>
              </a:lnSpc>
              <a:spcBef>
                <a:spcPts val="1600"/>
              </a:spcBef>
              <a:spcAft>
                <a:spcPts val="0"/>
              </a:spcAft>
              <a:buSzPts val="2000"/>
              <a:buFont typeface="Courier New"/>
              <a:buChar char="o"/>
            </a:pPr>
            <a:r>
              <a:rPr lang="en-US" sz="1400">
                <a:latin typeface="Arial"/>
                <a:ea typeface="Arial"/>
                <a:cs typeface="Arial"/>
                <a:sym typeface="Arial"/>
              </a:rPr>
              <a:t>M, k</a:t>
            </a:r>
            <a:endParaRPr/>
          </a:p>
          <a:p>
            <a:pPr marL="914400" lvl="1" indent="-355600" algn="l" rtl="0">
              <a:lnSpc>
                <a:spcPct val="115000"/>
              </a:lnSpc>
              <a:spcBef>
                <a:spcPts val="1600"/>
              </a:spcBef>
              <a:spcAft>
                <a:spcPts val="0"/>
              </a:spcAft>
              <a:buSzPts val="2000"/>
              <a:buFont typeface="Courier New"/>
              <a:buChar char="o"/>
            </a:pPr>
            <a:r>
              <a:rPr lang="en-US" sz="1400">
                <a:latin typeface="Arial"/>
                <a:ea typeface="Arial"/>
                <a:cs typeface="Arial"/>
                <a:sym typeface="Arial"/>
              </a:rPr>
              <a:t>k dòng tiếp theo là các mệnh giá m1, m2,…,mk của đồng tiền.</a:t>
            </a:r>
            <a:endParaRPr/>
          </a:p>
          <a:p>
            <a:pPr marL="457200" lvl="0" indent="-228600" algn="l" rtl="0">
              <a:lnSpc>
                <a:spcPct val="115000"/>
              </a:lnSpc>
              <a:spcBef>
                <a:spcPts val="0"/>
              </a:spcBef>
              <a:spcAft>
                <a:spcPts val="0"/>
              </a:spcAft>
              <a:buClr>
                <a:srgbClr val="000000"/>
              </a:buClr>
              <a:buSzPts val="2200"/>
              <a:buNone/>
            </a:pPr>
            <a:endParaRPr sz="1400">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Char char="●"/>
            </a:pPr>
            <a:r>
              <a:rPr lang="en-US" sz="1400" b="1">
                <a:latin typeface="Arial"/>
                <a:ea typeface="Arial"/>
                <a:cs typeface="Arial"/>
                <a:sym typeface="Arial"/>
              </a:rPr>
              <a:t>Output: </a:t>
            </a:r>
            <a:r>
              <a:rPr lang="en-US" sz="1400">
                <a:latin typeface="Arial"/>
                <a:ea typeface="Arial"/>
                <a:cs typeface="Arial"/>
                <a:sym typeface="Arial"/>
              </a:rPr>
              <a:t>Số lượng tờ tiền đổi được</a:t>
            </a:r>
            <a:endParaRPr/>
          </a:p>
          <a:p>
            <a:pPr marL="457200" lvl="0" indent="-228600" algn="l" rtl="0">
              <a:lnSpc>
                <a:spcPct val="115000"/>
              </a:lnSpc>
              <a:spcBef>
                <a:spcPts val="0"/>
              </a:spcBef>
              <a:spcAft>
                <a:spcPts val="0"/>
              </a:spcAft>
              <a:buClr>
                <a:srgbClr val="000000"/>
              </a:buClr>
              <a:buSzPts val="2200"/>
              <a:buNone/>
            </a:pPr>
            <a:endParaRPr sz="1400" b="1">
              <a:latin typeface="Arial"/>
              <a:ea typeface="Arial"/>
              <a:cs typeface="Arial"/>
              <a:sym typeface="Arial"/>
            </a:endParaRPr>
          </a:p>
        </p:txBody>
      </p:sp>
      <p:sp>
        <p:nvSpPr>
          <p:cNvPr id="174" name="Google Shape;174;p24"/>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14</a:t>
            </a:fld>
            <a:endParaRPr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Bài toán đổi tiền</a:t>
            </a:r>
            <a:endParaRPr>
              <a:latin typeface="Arial"/>
              <a:ea typeface="Arial"/>
              <a:cs typeface="Arial"/>
              <a:sym typeface="Arial"/>
            </a:endParaRPr>
          </a:p>
        </p:txBody>
      </p:sp>
      <p:sp>
        <p:nvSpPr>
          <p:cNvPr id="180" name="Google Shape;180;p25"/>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88900" lvl="0" indent="0" algn="l" rtl="0">
              <a:lnSpc>
                <a:spcPct val="115000"/>
              </a:lnSpc>
              <a:spcBef>
                <a:spcPts val="0"/>
              </a:spcBef>
              <a:spcAft>
                <a:spcPts val="0"/>
              </a:spcAft>
              <a:buSzPts val="2200"/>
              <a:buNone/>
            </a:pPr>
            <a:r>
              <a:rPr lang="en-US" sz="1400" b="1">
                <a:latin typeface="Arial"/>
                <a:ea typeface="Arial"/>
                <a:cs typeface="Arial"/>
                <a:sym typeface="Arial"/>
              </a:rPr>
              <a:t>Bài toán đổi tiền </a:t>
            </a:r>
            <a:endParaRPr sz="1400" b="1">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Gọi X = (x1,x2,...,xk) là một phương án trả tiền. </a:t>
            </a: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Mục tiêu x1 + x2 + ... + xk nhỏ nhất, với ràng buộc x1 ∗m1 + x2 ∗m2 + ... + xk ∗mk = M </a:t>
            </a:r>
            <a:endParaRPr sz="1400">
              <a:latin typeface="Arial"/>
              <a:ea typeface="Arial"/>
              <a:cs typeface="Arial"/>
              <a:sym typeface="Arial"/>
            </a:endParaRPr>
          </a:p>
          <a:p>
            <a:pPr marL="88900" lvl="0" indent="0" algn="l" rtl="0">
              <a:lnSpc>
                <a:spcPct val="115000"/>
              </a:lnSpc>
              <a:spcBef>
                <a:spcPts val="0"/>
              </a:spcBef>
              <a:spcAft>
                <a:spcPts val="0"/>
              </a:spcAft>
              <a:buSzPts val="2200"/>
              <a:buNone/>
            </a:pPr>
            <a:r>
              <a:rPr lang="en-US" sz="1400" b="1">
                <a:latin typeface="Arial"/>
                <a:ea typeface="Arial"/>
                <a:cs typeface="Arial"/>
                <a:sym typeface="Arial"/>
              </a:rPr>
              <a:t>Ý tưởng </a:t>
            </a:r>
            <a:endParaRPr sz="1400" b="1">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Để x1 + x2 + ... + xk nhỏ nhất thì các đồng tiền có mệnh giá lớn nhất phải được chọn nhiều nhất. </a:t>
            </a: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Sắp xếp giảm dần các đồng tiền m1 &gt; m2 &gt; ... &gt; mk. </a:t>
            </a: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Trước hết chọn tối đa các đồng tiền có mệnh giá m1, x1 là số nguyên lớn nhất sao cho x1 ∗m1 ≤ M. </a:t>
            </a: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Số tiền còn lại là M −x1 ∗m1. </a:t>
            </a: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Chuyển sang chọn các đồng tiền có mệnh giá nhỏ hơn....</a:t>
            </a:r>
            <a:endParaRPr sz="1400">
              <a:latin typeface="Arial"/>
              <a:ea typeface="Arial"/>
              <a:cs typeface="Arial"/>
              <a:sym typeface="Arial"/>
            </a:endParaRPr>
          </a:p>
        </p:txBody>
      </p:sp>
      <p:sp>
        <p:nvSpPr>
          <p:cNvPr id="181" name="Google Shape;181;p25"/>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15</a:t>
            </a:fld>
            <a:endParaRPr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Bài toán đổi tiền</a:t>
            </a:r>
            <a:endParaRPr>
              <a:latin typeface="Arial"/>
              <a:ea typeface="Arial"/>
              <a:cs typeface="Arial"/>
              <a:sym typeface="Arial"/>
            </a:endParaRPr>
          </a:p>
        </p:txBody>
      </p:sp>
      <p:sp>
        <p:nvSpPr>
          <p:cNvPr id="187" name="Google Shape;187;p26"/>
          <p:cNvSpPr txBox="1">
            <a:spLocks noGrp="1"/>
          </p:cNvSpPr>
          <p:nvPr>
            <p:ph type="body" idx="1"/>
          </p:nvPr>
        </p:nvSpPr>
        <p:spPr>
          <a:xfrm>
            <a:off x="471900" y="820500"/>
            <a:ext cx="2152767" cy="4241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Char char="●"/>
            </a:pPr>
            <a:r>
              <a:rPr lang="en-US" sz="1400">
                <a:latin typeface="Arial"/>
                <a:ea typeface="Arial"/>
                <a:cs typeface="Arial"/>
                <a:sym typeface="Arial"/>
              </a:rPr>
              <a:t>Code tham khảo:</a:t>
            </a:r>
            <a:endParaRPr/>
          </a:p>
          <a:p>
            <a:pPr marL="88900" lvl="0" indent="0" algn="l" rtl="0">
              <a:lnSpc>
                <a:spcPct val="115000"/>
              </a:lnSpc>
              <a:spcBef>
                <a:spcPts val="0"/>
              </a:spcBef>
              <a:spcAft>
                <a:spcPts val="0"/>
              </a:spcAft>
              <a:buSzPts val="2200"/>
              <a:buNone/>
            </a:pPr>
            <a:endParaRPr sz="1400">
              <a:latin typeface="Arial"/>
              <a:ea typeface="Arial"/>
              <a:cs typeface="Arial"/>
              <a:sym typeface="Arial"/>
            </a:endParaRPr>
          </a:p>
        </p:txBody>
      </p:sp>
      <p:sp>
        <p:nvSpPr>
          <p:cNvPr id="188" name="Google Shape;188;p26"/>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16</a:t>
            </a:fld>
            <a:endParaRPr dirty="0">
              <a:solidFill>
                <a:schemeClr val="bg1"/>
              </a:solidFill>
            </a:endParaRPr>
          </a:p>
        </p:txBody>
      </p:sp>
      <p:sp>
        <p:nvSpPr>
          <p:cNvPr id="189" name="Google Shape;189;p26"/>
          <p:cNvSpPr/>
          <p:nvPr/>
        </p:nvSpPr>
        <p:spPr>
          <a:xfrm>
            <a:off x="989486" y="1398488"/>
            <a:ext cx="2473381" cy="1938992"/>
          </a:xfrm>
          <a:prstGeom prst="rect">
            <a:avLst/>
          </a:prstGeom>
          <a:solidFill>
            <a:srgbClr val="BFBFBF"/>
          </a:soli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M, k = </a:t>
            </a:r>
            <a:r>
              <a:rPr lang="en-US" sz="1200" b="0" i="0" u="none" strike="noStrike" cap="none">
                <a:solidFill>
                  <a:srgbClr val="000080"/>
                </a:solidFill>
                <a:latin typeface="Arial"/>
                <a:ea typeface="Arial"/>
                <a:cs typeface="Arial"/>
                <a:sym typeface="Arial"/>
              </a:rPr>
              <a:t>map</a:t>
            </a:r>
            <a:r>
              <a:rPr lang="en-US" sz="1200" b="0" i="0" u="none" strike="noStrike" cap="none">
                <a:solidFill>
                  <a:srgbClr val="000000"/>
                </a:solidFill>
                <a:latin typeface="Arial"/>
                <a:ea typeface="Arial"/>
                <a:cs typeface="Arial"/>
                <a:sym typeface="Arial"/>
              </a:rPr>
              <a:t>( </a:t>
            </a:r>
            <a:r>
              <a:rPr lang="en-US" sz="1200" b="0" i="0" u="none" strike="noStrike" cap="none">
                <a:solidFill>
                  <a:srgbClr val="000080"/>
                </a:solidFill>
                <a:latin typeface="Arial"/>
                <a:ea typeface="Arial"/>
                <a:cs typeface="Arial"/>
                <a:sym typeface="Arial"/>
              </a:rPr>
              <a:t>int</a:t>
            </a:r>
            <a:r>
              <a:rPr lang="en-US" sz="1200" b="0" i="0" u="none" strike="noStrike" cap="none">
                <a:solidFill>
                  <a:srgbClr val="000000"/>
                </a:solidFill>
                <a:latin typeface="Arial"/>
                <a:ea typeface="Arial"/>
                <a:cs typeface="Arial"/>
                <a:sym typeface="Arial"/>
              </a:rPr>
              <a:t>, </a:t>
            </a:r>
            <a:r>
              <a:rPr lang="en-US" sz="1200" b="0" i="0" u="none" strike="noStrike" cap="none">
                <a:solidFill>
                  <a:srgbClr val="000080"/>
                </a:solidFill>
                <a:latin typeface="Arial"/>
                <a:ea typeface="Arial"/>
                <a:cs typeface="Arial"/>
                <a:sym typeface="Arial"/>
              </a:rPr>
              <a:t>input</a:t>
            </a:r>
            <a:r>
              <a:rPr lang="en-US" sz="1200" b="0" i="0" u="none" strike="noStrike" cap="none">
                <a:solidFill>
                  <a:srgbClr val="000000"/>
                </a:solidFill>
                <a:latin typeface="Arial"/>
                <a:ea typeface="Arial"/>
                <a:cs typeface="Arial"/>
                <a:sym typeface="Arial"/>
              </a:rPr>
              <a:t>().split(</a:t>
            </a:r>
            <a:r>
              <a:rPr lang="en-US" sz="1200" b="1" i="0" u="none" strike="noStrike" cap="none">
                <a:solidFill>
                  <a:srgbClr val="008080"/>
                </a:solidFill>
                <a:latin typeface="Arial"/>
                <a:ea typeface="Arial"/>
                <a:cs typeface="Arial"/>
                <a:sym typeface="Arial"/>
              </a:rPr>
              <a:t>' '</a:t>
            </a: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m = []</a:t>
            </a:r>
            <a:br>
              <a:rPr lang="en-US" sz="1200" b="0" i="0" u="none" strike="noStrike" cap="none">
                <a:solidFill>
                  <a:srgbClr val="000000"/>
                </a:solidFill>
                <a:latin typeface="Arial"/>
                <a:ea typeface="Arial"/>
                <a:cs typeface="Arial"/>
                <a:sym typeface="Arial"/>
              </a:rPr>
            </a:br>
            <a:br>
              <a:rPr lang="en-US" sz="1200" b="0" i="0" u="none" strike="noStrike" cap="none">
                <a:solidFill>
                  <a:srgbClr val="000000"/>
                </a:solidFill>
                <a:latin typeface="Arial"/>
                <a:ea typeface="Arial"/>
                <a:cs typeface="Arial"/>
                <a:sym typeface="Arial"/>
              </a:rPr>
            </a:br>
            <a:r>
              <a:rPr lang="en-US" sz="1200" b="1" i="0" u="none" strike="noStrike" cap="none">
                <a:solidFill>
                  <a:srgbClr val="000080"/>
                </a:solidFill>
                <a:latin typeface="Arial"/>
                <a:ea typeface="Arial"/>
                <a:cs typeface="Arial"/>
                <a:sym typeface="Arial"/>
              </a:rPr>
              <a:t>for </a:t>
            </a:r>
            <a:r>
              <a:rPr lang="en-US" sz="1200" b="0" i="0" u="none" strike="noStrike" cap="none">
                <a:solidFill>
                  <a:srgbClr val="000000"/>
                </a:solidFill>
                <a:latin typeface="Arial"/>
                <a:ea typeface="Arial"/>
                <a:cs typeface="Arial"/>
                <a:sym typeface="Arial"/>
              </a:rPr>
              <a:t>i </a:t>
            </a:r>
            <a:r>
              <a:rPr lang="en-US" sz="1200" b="1" i="0" u="none" strike="noStrike" cap="none">
                <a:solidFill>
                  <a:srgbClr val="000080"/>
                </a:solidFill>
                <a:latin typeface="Arial"/>
                <a:ea typeface="Arial"/>
                <a:cs typeface="Arial"/>
                <a:sym typeface="Arial"/>
              </a:rPr>
              <a:t>in </a:t>
            </a:r>
            <a:r>
              <a:rPr lang="en-US" sz="1200" b="0" i="0" u="none" strike="noStrike" cap="none">
                <a:solidFill>
                  <a:srgbClr val="000080"/>
                </a:solidFill>
                <a:latin typeface="Arial"/>
                <a:ea typeface="Arial"/>
                <a:cs typeface="Arial"/>
                <a:sym typeface="Arial"/>
              </a:rPr>
              <a:t>range</a:t>
            </a:r>
            <a:r>
              <a:rPr lang="en-US" sz="1200" b="0" i="0" u="none" strike="noStrike" cap="none">
                <a:solidFill>
                  <a:srgbClr val="000000"/>
                </a:solidFill>
                <a:latin typeface="Arial"/>
                <a:ea typeface="Arial"/>
                <a:cs typeface="Arial"/>
                <a:sym typeface="Arial"/>
              </a:rPr>
              <a:t>(k):</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m.append(</a:t>
            </a:r>
            <a:r>
              <a:rPr lang="en-US" sz="1200" b="0" i="0" u="none" strike="noStrike" cap="none">
                <a:solidFill>
                  <a:srgbClr val="000080"/>
                </a:solidFill>
                <a:latin typeface="Arial"/>
                <a:ea typeface="Arial"/>
                <a:cs typeface="Arial"/>
                <a:sym typeface="Arial"/>
              </a:rPr>
              <a:t>int</a:t>
            </a:r>
            <a:r>
              <a:rPr lang="en-US" sz="1200" b="0" i="0" u="none" strike="noStrike" cap="none">
                <a:solidFill>
                  <a:srgbClr val="000000"/>
                </a:solidFill>
                <a:latin typeface="Arial"/>
                <a:ea typeface="Arial"/>
                <a:cs typeface="Arial"/>
                <a:sym typeface="Arial"/>
              </a:rPr>
              <a:t>(</a:t>
            </a:r>
            <a:r>
              <a:rPr lang="en-US" sz="1200" b="0" i="0" u="none" strike="noStrike" cap="none">
                <a:solidFill>
                  <a:srgbClr val="000080"/>
                </a:solidFill>
                <a:latin typeface="Arial"/>
                <a:ea typeface="Arial"/>
                <a:cs typeface="Arial"/>
                <a:sym typeface="Arial"/>
              </a:rPr>
              <a:t>input</a:t>
            </a: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m.sort(</a:t>
            </a:r>
            <a:r>
              <a:rPr lang="en-US" sz="1200" b="0" i="0" u="none" strike="noStrike" cap="none">
                <a:solidFill>
                  <a:srgbClr val="660099"/>
                </a:solidFill>
                <a:latin typeface="Arial"/>
                <a:ea typeface="Arial"/>
                <a:cs typeface="Arial"/>
                <a:sym typeface="Arial"/>
              </a:rPr>
              <a:t>reverse </a:t>
            </a:r>
            <a:r>
              <a:rPr lang="en-US" sz="1200" b="0" i="0" u="none" strike="noStrike" cap="none">
                <a:solidFill>
                  <a:srgbClr val="000000"/>
                </a:solidFill>
                <a:latin typeface="Arial"/>
                <a:ea typeface="Arial"/>
                <a:cs typeface="Arial"/>
                <a:sym typeface="Arial"/>
              </a:rPr>
              <a:t>= </a:t>
            </a:r>
            <a:r>
              <a:rPr lang="en-US" sz="1200" b="1" i="0" u="none" strike="noStrike" cap="none">
                <a:solidFill>
                  <a:srgbClr val="000080"/>
                </a:solidFill>
                <a:latin typeface="Arial"/>
                <a:ea typeface="Arial"/>
                <a:cs typeface="Arial"/>
                <a:sym typeface="Arial"/>
              </a:rPr>
              <a:t>True</a:t>
            </a: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tam = M</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x = </a:t>
            </a:r>
            <a:r>
              <a:rPr lang="en-US" sz="1200" b="0" i="0" u="none" strike="noStrike" cap="none">
                <a:solidFill>
                  <a:srgbClr val="0000FF"/>
                </a:solidFill>
                <a:latin typeface="Arial"/>
                <a:ea typeface="Arial"/>
                <a:cs typeface="Arial"/>
                <a:sym typeface="Arial"/>
              </a:rPr>
              <a:t>0</a:t>
            </a:r>
            <a:endParaRPr sz="1200" b="0" i="0" u="none" strike="noStrike" cap="none">
              <a:solidFill>
                <a:schemeClr val="dk1"/>
              </a:solidFill>
              <a:latin typeface="Arial"/>
              <a:ea typeface="Arial"/>
              <a:cs typeface="Arial"/>
              <a:sym typeface="Arial"/>
            </a:endParaRPr>
          </a:p>
        </p:txBody>
      </p:sp>
      <p:sp>
        <p:nvSpPr>
          <p:cNvPr id="190" name="Google Shape;190;p26"/>
          <p:cNvSpPr/>
          <p:nvPr/>
        </p:nvSpPr>
        <p:spPr>
          <a:xfrm>
            <a:off x="4210416" y="1398488"/>
            <a:ext cx="2974356" cy="2677656"/>
          </a:xfrm>
          <a:prstGeom prst="rect">
            <a:avLst/>
          </a:prstGeom>
          <a:solidFill>
            <a:srgbClr val="BFBFBF"/>
          </a:solid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rgbClr val="000080"/>
                </a:solidFill>
                <a:latin typeface="Arial"/>
                <a:ea typeface="Arial"/>
                <a:cs typeface="Arial"/>
                <a:sym typeface="Arial"/>
              </a:rPr>
              <a:t>while </a:t>
            </a:r>
            <a:r>
              <a:rPr lang="en-US" sz="1200" b="0" i="0" u="none" strike="noStrike" cap="none">
                <a:solidFill>
                  <a:srgbClr val="000000"/>
                </a:solidFill>
                <a:latin typeface="Arial"/>
                <a:ea typeface="Arial"/>
                <a:cs typeface="Arial"/>
                <a:sym typeface="Arial"/>
              </a:rPr>
              <a:t>tam &gt;= </a:t>
            </a:r>
            <a:r>
              <a:rPr lang="en-US" sz="1200" b="0" i="0" u="none" strike="noStrike" cap="none">
                <a:solidFill>
                  <a:srgbClr val="000080"/>
                </a:solidFill>
                <a:latin typeface="Arial"/>
                <a:ea typeface="Arial"/>
                <a:cs typeface="Arial"/>
                <a:sym typeface="Arial"/>
              </a:rPr>
              <a:t>min</a:t>
            </a:r>
            <a:r>
              <a:rPr lang="en-US" sz="1200" b="0" i="0" u="none" strike="noStrike" cap="none">
                <a:solidFill>
                  <a:srgbClr val="000000"/>
                </a:solidFill>
                <a:latin typeface="Arial"/>
                <a:ea typeface="Arial"/>
                <a:cs typeface="Arial"/>
                <a:sym typeface="Arial"/>
              </a:rPr>
              <a:t>(m):</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a:t>
            </a:r>
            <a:r>
              <a:rPr lang="en-US" sz="1200" b="1" i="0" u="none" strike="noStrike" cap="none">
                <a:solidFill>
                  <a:srgbClr val="000080"/>
                </a:solidFill>
                <a:latin typeface="Arial"/>
                <a:ea typeface="Arial"/>
                <a:cs typeface="Arial"/>
                <a:sym typeface="Arial"/>
              </a:rPr>
              <a:t>if </a:t>
            </a:r>
            <a:r>
              <a:rPr lang="en-US" sz="1200" b="0" i="0" u="none" strike="noStrike" cap="none">
                <a:solidFill>
                  <a:srgbClr val="000000"/>
                </a:solidFill>
                <a:latin typeface="Arial"/>
                <a:ea typeface="Arial"/>
                <a:cs typeface="Arial"/>
                <a:sym typeface="Arial"/>
              </a:rPr>
              <a:t>tam &gt;= m[</a:t>
            </a:r>
            <a:r>
              <a:rPr lang="en-US" sz="1200" b="0" i="0" u="none" strike="noStrike" cap="none">
                <a:solidFill>
                  <a:srgbClr val="0000FF"/>
                </a:solidFill>
                <a:latin typeface="Arial"/>
                <a:ea typeface="Arial"/>
                <a:cs typeface="Arial"/>
                <a:sym typeface="Arial"/>
              </a:rPr>
              <a:t>0</a:t>
            </a: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k = tam//m[</a:t>
            </a:r>
            <a:r>
              <a:rPr lang="en-US" sz="1200" b="0" i="0" u="none" strike="noStrike" cap="none">
                <a:solidFill>
                  <a:srgbClr val="0000FF"/>
                </a:solidFill>
                <a:latin typeface="Arial"/>
                <a:ea typeface="Arial"/>
                <a:cs typeface="Arial"/>
                <a:sym typeface="Arial"/>
              </a:rPr>
              <a:t>0</a:t>
            </a: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x += k</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tam -= k*m[</a:t>
            </a:r>
            <a:r>
              <a:rPr lang="en-US" sz="1200" b="0" i="0" u="none" strike="noStrike" cap="none">
                <a:solidFill>
                  <a:srgbClr val="0000FF"/>
                </a:solidFill>
                <a:latin typeface="Arial"/>
                <a:ea typeface="Arial"/>
                <a:cs typeface="Arial"/>
                <a:sym typeface="Arial"/>
              </a:rPr>
              <a:t>0</a:t>
            </a: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a:t>
            </a:r>
            <a:r>
              <a:rPr lang="en-US" sz="1200" b="0" i="0" u="none" strike="noStrike" cap="none">
                <a:solidFill>
                  <a:srgbClr val="000080"/>
                </a:solidFill>
                <a:latin typeface="Arial"/>
                <a:ea typeface="Arial"/>
                <a:cs typeface="Arial"/>
                <a:sym typeface="Arial"/>
              </a:rPr>
              <a:t>print</a:t>
            </a:r>
            <a:r>
              <a:rPr lang="en-US" sz="1200" b="0" i="0" u="none" strike="noStrike" cap="none">
                <a:solidFill>
                  <a:srgbClr val="000000"/>
                </a:solidFill>
                <a:latin typeface="Arial"/>
                <a:ea typeface="Arial"/>
                <a:cs typeface="Arial"/>
                <a:sym typeface="Arial"/>
              </a:rPr>
              <a:t>(m[</a:t>
            </a:r>
            <a:r>
              <a:rPr lang="en-US" sz="1200" b="0" i="0" u="none" strike="noStrike" cap="none">
                <a:solidFill>
                  <a:srgbClr val="0000FF"/>
                </a:solidFill>
                <a:latin typeface="Arial"/>
                <a:ea typeface="Arial"/>
                <a:cs typeface="Arial"/>
                <a:sym typeface="Arial"/>
              </a:rPr>
              <a:t>0</a:t>
            </a:r>
            <a:r>
              <a:rPr lang="en-US" sz="1200" b="0" i="0" u="none" strike="noStrike" cap="none">
                <a:solidFill>
                  <a:srgbClr val="000000"/>
                </a:solidFill>
                <a:latin typeface="Arial"/>
                <a:ea typeface="Arial"/>
                <a:cs typeface="Arial"/>
                <a:sym typeface="Arial"/>
              </a:rPr>
              <a:t>], k)</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m.pop(</a:t>
            </a:r>
            <a:r>
              <a:rPr lang="en-US" sz="1200" b="0" i="0" u="none" strike="noStrike" cap="none">
                <a:solidFill>
                  <a:srgbClr val="0000FF"/>
                </a:solidFill>
                <a:latin typeface="Arial"/>
                <a:ea typeface="Arial"/>
                <a:cs typeface="Arial"/>
                <a:sym typeface="Arial"/>
              </a:rPr>
              <a:t>0</a:t>
            </a: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a:t>
            </a:r>
            <a:r>
              <a:rPr lang="en-US" sz="1200" b="1" i="0" u="none" strike="noStrike" cap="none">
                <a:solidFill>
                  <a:srgbClr val="000080"/>
                </a:solidFill>
                <a:latin typeface="Arial"/>
                <a:ea typeface="Arial"/>
                <a:cs typeface="Arial"/>
                <a:sym typeface="Arial"/>
              </a:rPr>
              <a:t>if</a:t>
            </a:r>
            <a:r>
              <a:rPr lang="en-US" sz="1200" b="0" i="0" u="none" strike="noStrike" cap="none">
                <a:solidFill>
                  <a:srgbClr val="000000"/>
                </a:solidFill>
                <a:latin typeface="Arial"/>
                <a:ea typeface="Arial"/>
                <a:cs typeface="Arial"/>
                <a:sym typeface="Arial"/>
              </a:rPr>
              <a:t>(m == []):</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a:t>
            </a:r>
            <a:r>
              <a:rPr lang="en-US" sz="1200" b="1" i="0" u="none" strike="noStrike" cap="none">
                <a:solidFill>
                  <a:srgbClr val="000080"/>
                </a:solidFill>
                <a:latin typeface="Arial"/>
                <a:ea typeface="Arial"/>
                <a:cs typeface="Arial"/>
                <a:sym typeface="Arial"/>
              </a:rPr>
              <a:t>break</a:t>
            </a:r>
            <a:br>
              <a:rPr lang="en-US" sz="1200" b="1" i="0" u="none" strike="noStrike" cap="none">
                <a:solidFill>
                  <a:srgbClr val="000080"/>
                </a:solidFill>
                <a:latin typeface="Arial"/>
                <a:ea typeface="Arial"/>
                <a:cs typeface="Arial"/>
                <a:sym typeface="Arial"/>
              </a:rPr>
            </a:br>
            <a:br>
              <a:rPr lang="en-US" sz="1200" b="1" i="0" u="none" strike="noStrike" cap="none">
                <a:solidFill>
                  <a:srgbClr val="000080"/>
                </a:solidFill>
                <a:latin typeface="Arial"/>
                <a:ea typeface="Arial"/>
                <a:cs typeface="Arial"/>
                <a:sym typeface="Arial"/>
              </a:rPr>
            </a:br>
            <a:r>
              <a:rPr lang="en-US" sz="1200" b="1" i="0" u="none" strike="noStrike" cap="none">
                <a:solidFill>
                  <a:srgbClr val="000080"/>
                </a:solidFill>
                <a:latin typeface="Arial"/>
                <a:ea typeface="Arial"/>
                <a:cs typeface="Arial"/>
                <a:sym typeface="Arial"/>
              </a:rPr>
              <a:t>if </a:t>
            </a:r>
            <a:r>
              <a:rPr lang="en-US" sz="1200" b="0" i="0" u="none" strike="noStrike" cap="none">
                <a:solidFill>
                  <a:srgbClr val="000000"/>
                </a:solidFill>
                <a:latin typeface="Arial"/>
                <a:ea typeface="Arial"/>
                <a:cs typeface="Arial"/>
                <a:sym typeface="Arial"/>
              </a:rPr>
              <a:t>tam != </a:t>
            </a:r>
            <a:r>
              <a:rPr lang="en-US" sz="1200" b="0" i="0" u="none" strike="noStrike" cap="none">
                <a:solidFill>
                  <a:srgbClr val="0000FF"/>
                </a:solidFill>
                <a:latin typeface="Arial"/>
                <a:ea typeface="Arial"/>
                <a:cs typeface="Arial"/>
                <a:sym typeface="Arial"/>
              </a:rPr>
              <a:t>0</a:t>
            </a: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a:t>
            </a:r>
            <a:r>
              <a:rPr lang="en-US" sz="1200" b="0" i="0" u="none" strike="noStrike" cap="none">
                <a:solidFill>
                  <a:srgbClr val="000080"/>
                </a:solidFill>
                <a:latin typeface="Arial"/>
                <a:ea typeface="Arial"/>
                <a:cs typeface="Arial"/>
                <a:sym typeface="Arial"/>
              </a:rPr>
              <a:t>print</a:t>
            </a:r>
            <a:r>
              <a:rPr lang="en-US" sz="1200" b="0" i="0" u="none" strike="noStrike" cap="none">
                <a:solidFill>
                  <a:srgbClr val="000000"/>
                </a:solidFill>
                <a:latin typeface="Arial"/>
                <a:ea typeface="Arial"/>
                <a:cs typeface="Arial"/>
                <a:sym typeface="Arial"/>
              </a:rPr>
              <a:t>(</a:t>
            </a:r>
            <a:r>
              <a:rPr lang="en-US" sz="1200" b="1" i="0" u="none" strike="noStrike" cap="none">
                <a:solidFill>
                  <a:srgbClr val="008080"/>
                </a:solidFill>
                <a:latin typeface="Arial"/>
                <a:ea typeface="Arial"/>
                <a:cs typeface="Arial"/>
                <a:sym typeface="Arial"/>
              </a:rPr>
              <a:t>"Không có cách đổi tiền"</a:t>
            </a: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r>
              <a:rPr lang="en-US" sz="1200" b="1" i="0" u="none" strike="noStrike" cap="none">
                <a:solidFill>
                  <a:srgbClr val="000080"/>
                </a:solidFill>
                <a:latin typeface="Arial"/>
                <a:ea typeface="Arial"/>
                <a:cs typeface="Arial"/>
                <a:sym typeface="Arial"/>
              </a:rPr>
              <a:t>else</a:t>
            </a:r>
            <a:r>
              <a:rPr lang="en-US" sz="1200" b="0" i="0" u="none" strike="noStrike" cap="none">
                <a:solidFill>
                  <a:srgbClr val="000000"/>
                </a:solidFill>
                <a:latin typeface="Arial"/>
                <a:ea typeface="Arial"/>
                <a:cs typeface="Arial"/>
                <a:sym typeface="Arial"/>
              </a:rPr>
              <a:t>:</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    </a:t>
            </a:r>
            <a:r>
              <a:rPr lang="en-US" sz="1200" b="0" i="0" u="none" strike="noStrike" cap="none">
                <a:solidFill>
                  <a:srgbClr val="000080"/>
                </a:solidFill>
                <a:latin typeface="Arial"/>
                <a:ea typeface="Arial"/>
                <a:cs typeface="Arial"/>
                <a:sym typeface="Arial"/>
              </a:rPr>
              <a:t>print</a:t>
            </a:r>
            <a:r>
              <a:rPr lang="en-US" sz="1200" b="0" i="0" u="none" strike="noStrike" cap="none">
                <a:solidFill>
                  <a:srgbClr val="000000"/>
                </a:solidFill>
                <a:latin typeface="Arial"/>
                <a:ea typeface="Arial"/>
                <a:cs typeface="Arial"/>
                <a:sym typeface="Arial"/>
              </a:rPr>
              <a:t>(x)</a:t>
            </a:r>
            <a:endParaRPr sz="1200" b="0" i="0" u="none" strike="noStrike" cap="none">
              <a:solidFill>
                <a:schemeClr val="dk1"/>
              </a:solidFill>
              <a:latin typeface="Arial"/>
              <a:ea typeface="Arial"/>
              <a:cs typeface="Arial"/>
              <a:sym typeface="Arial"/>
            </a:endParaRPr>
          </a:p>
        </p:txBody>
      </p:sp>
      <p:sp>
        <p:nvSpPr>
          <p:cNvPr id="191" name="Google Shape;191;p26"/>
          <p:cNvSpPr/>
          <p:nvPr/>
        </p:nvSpPr>
        <p:spPr>
          <a:xfrm>
            <a:off x="7619054" y="3725335"/>
            <a:ext cx="626533" cy="50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O(k)</a:t>
            </a:r>
            <a:r>
              <a:rPr lang="en-US" sz="1400" b="0" i="0" u="none" strike="noStrike" cap="none">
                <a:solidFill>
                  <a:schemeClr val="lt1"/>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cxnSp>
        <p:nvCxnSpPr>
          <p:cNvPr id="192" name="Google Shape;192;p26"/>
          <p:cNvCxnSpPr/>
          <p:nvPr/>
        </p:nvCxnSpPr>
        <p:spPr>
          <a:xfrm>
            <a:off x="3823941" y="1398488"/>
            <a:ext cx="6971" cy="2677656"/>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t>Bài toán đổi tiền</a:t>
            </a:r>
            <a:endParaRPr>
              <a:latin typeface="Arial"/>
              <a:ea typeface="Arial"/>
              <a:cs typeface="Arial"/>
              <a:sym typeface="Arial"/>
            </a:endParaRPr>
          </a:p>
        </p:txBody>
      </p:sp>
      <p:sp>
        <p:nvSpPr>
          <p:cNvPr id="198" name="Google Shape;198;p27"/>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17</a:t>
            </a:fld>
            <a:endParaRPr dirty="0">
              <a:solidFill>
                <a:schemeClr val="bg1"/>
              </a:solidFill>
            </a:endParaRPr>
          </a:p>
        </p:txBody>
      </p:sp>
      <p:sp>
        <p:nvSpPr>
          <p:cNvPr id="199" name="Google Shape;199;p27"/>
          <p:cNvSpPr/>
          <p:nvPr/>
        </p:nvSpPr>
        <p:spPr>
          <a:xfrm>
            <a:off x="363363" y="916445"/>
            <a:ext cx="627237" cy="24384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Input</a:t>
            </a:r>
            <a:endParaRPr sz="1400" b="0" i="0" u="none" strike="noStrike" cap="none">
              <a:solidFill>
                <a:schemeClr val="lt1"/>
              </a:solidFill>
              <a:latin typeface="Arial"/>
              <a:ea typeface="Arial"/>
              <a:cs typeface="Arial"/>
              <a:sym typeface="Arial"/>
            </a:endParaRPr>
          </a:p>
        </p:txBody>
      </p:sp>
      <p:sp>
        <p:nvSpPr>
          <p:cNvPr id="200" name="Google Shape;200;p27"/>
          <p:cNvSpPr/>
          <p:nvPr/>
        </p:nvSpPr>
        <p:spPr>
          <a:xfrm>
            <a:off x="363363" y="1160285"/>
            <a:ext cx="627237" cy="1193281"/>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18 4</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5</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10</a:t>
            </a:r>
            <a:endParaRPr sz="1400" b="0" i="0" u="none" strike="noStrike" cap="none">
              <a:solidFill>
                <a:schemeClr val="lt1"/>
              </a:solidFill>
              <a:latin typeface="Arial"/>
              <a:ea typeface="Arial"/>
              <a:cs typeface="Arial"/>
              <a:sym typeface="Arial"/>
            </a:endParaRPr>
          </a:p>
        </p:txBody>
      </p:sp>
      <p:sp>
        <p:nvSpPr>
          <p:cNvPr id="201" name="Google Shape;201;p27"/>
          <p:cNvSpPr/>
          <p:nvPr/>
        </p:nvSpPr>
        <p:spPr>
          <a:xfrm>
            <a:off x="990600" y="916445"/>
            <a:ext cx="770467" cy="243839"/>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Output</a:t>
            </a:r>
            <a:endParaRPr/>
          </a:p>
        </p:txBody>
      </p:sp>
      <p:sp>
        <p:nvSpPr>
          <p:cNvPr id="202" name="Google Shape;202;p27"/>
          <p:cNvSpPr/>
          <p:nvPr/>
        </p:nvSpPr>
        <p:spPr>
          <a:xfrm>
            <a:off x="990599" y="1160284"/>
            <a:ext cx="770467" cy="1193282"/>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10 1</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5 1</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2 1</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1 1</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4</a:t>
            </a:r>
            <a:endParaRPr sz="1400" b="0" i="0" u="none" strike="noStrike" cap="none">
              <a:solidFill>
                <a:schemeClr val="lt1"/>
              </a:solidFill>
              <a:latin typeface="Arial"/>
              <a:ea typeface="Arial"/>
              <a:cs typeface="Arial"/>
              <a:sym typeface="Arial"/>
            </a:endParaRPr>
          </a:p>
        </p:txBody>
      </p:sp>
      <p:sp>
        <p:nvSpPr>
          <p:cNvPr id="203" name="Google Shape;203;p27"/>
          <p:cNvSpPr/>
          <p:nvPr/>
        </p:nvSpPr>
        <p:spPr>
          <a:xfrm>
            <a:off x="3715519" y="916444"/>
            <a:ext cx="592741" cy="24384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Input</a:t>
            </a:r>
            <a:endParaRPr sz="1400" b="0" i="0" u="none" strike="noStrike" cap="none">
              <a:solidFill>
                <a:schemeClr val="lt1"/>
              </a:solidFill>
              <a:latin typeface="Arial"/>
              <a:ea typeface="Arial"/>
              <a:cs typeface="Arial"/>
              <a:sym typeface="Arial"/>
            </a:endParaRPr>
          </a:p>
        </p:txBody>
      </p:sp>
      <p:sp>
        <p:nvSpPr>
          <p:cNvPr id="204" name="Google Shape;204;p27"/>
          <p:cNvSpPr/>
          <p:nvPr/>
        </p:nvSpPr>
        <p:spPr>
          <a:xfrm>
            <a:off x="3715519" y="1160284"/>
            <a:ext cx="592741" cy="922176"/>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15 3</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7</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10</a:t>
            </a:r>
            <a:endParaRPr sz="1400" b="0" i="0" u="none" strike="noStrike" cap="none">
              <a:solidFill>
                <a:schemeClr val="lt1"/>
              </a:solidFill>
              <a:latin typeface="Arial"/>
              <a:ea typeface="Arial"/>
              <a:cs typeface="Arial"/>
              <a:sym typeface="Arial"/>
            </a:endParaRPr>
          </a:p>
        </p:txBody>
      </p:sp>
      <p:sp>
        <p:nvSpPr>
          <p:cNvPr id="205" name="Google Shape;205;p27"/>
          <p:cNvSpPr/>
          <p:nvPr/>
        </p:nvSpPr>
        <p:spPr>
          <a:xfrm>
            <a:off x="4308260" y="1172270"/>
            <a:ext cx="754807" cy="91019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10 1</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1 5</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6</a:t>
            </a:r>
            <a:endParaRPr sz="1400" b="0" i="0" u="none" strike="noStrike" cap="none">
              <a:solidFill>
                <a:schemeClr val="lt1"/>
              </a:solidFill>
              <a:latin typeface="Arial"/>
              <a:ea typeface="Arial"/>
              <a:cs typeface="Arial"/>
              <a:sym typeface="Arial"/>
            </a:endParaRPr>
          </a:p>
        </p:txBody>
      </p:sp>
      <p:sp>
        <p:nvSpPr>
          <p:cNvPr id="206" name="Google Shape;206;p27"/>
          <p:cNvSpPr/>
          <p:nvPr/>
        </p:nvSpPr>
        <p:spPr>
          <a:xfrm>
            <a:off x="4308260" y="918490"/>
            <a:ext cx="754807" cy="24384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Output</a:t>
            </a:r>
            <a:endParaRPr sz="1400" b="0" i="0" u="none" strike="noStrike" cap="none">
              <a:solidFill>
                <a:schemeClr val="lt1"/>
              </a:solidFill>
              <a:latin typeface="Arial"/>
              <a:ea typeface="Arial"/>
              <a:cs typeface="Arial"/>
              <a:sym typeface="Arial"/>
            </a:endParaRPr>
          </a:p>
        </p:txBody>
      </p:sp>
      <p:cxnSp>
        <p:nvCxnSpPr>
          <p:cNvPr id="207" name="Google Shape;207;p27"/>
          <p:cNvCxnSpPr/>
          <p:nvPr/>
        </p:nvCxnSpPr>
        <p:spPr>
          <a:xfrm>
            <a:off x="3287550" y="728375"/>
            <a:ext cx="0" cy="408542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208" name="Google Shape;208;p27"/>
          <p:cNvSpPr/>
          <p:nvPr/>
        </p:nvSpPr>
        <p:spPr>
          <a:xfrm>
            <a:off x="225569" y="2494991"/>
            <a:ext cx="2786237" cy="149516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1" i="0" u="none" strike="noStrike" cap="none">
                <a:solidFill>
                  <a:schemeClr val="dk2"/>
                </a:solidFill>
                <a:latin typeface="Arial"/>
                <a:ea typeface="Arial"/>
                <a:cs typeface="Arial"/>
                <a:sym typeface="Arial"/>
              </a:rPr>
              <a:t>Bước 1</a:t>
            </a:r>
            <a:r>
              <a:rPr lang="en-US" sz="1200" b="0" i="0" u="none" strike="noStrike" cap="none">
                <a:solidFill>
                  <a:schemeClr val="dk2"/>
                </a:solidFill>
                <a:latin typeface="Arial"/>
                <a:ea typeface="Arial"/>
                <a:cs typeface="Arial"/>
                <a:sym typeface="Arial"/>
              </a:rPr>
              <a:t>: Chọn đồng 10 xu, do đó sẽ còn 18 – 10 = 8 xu.</a:t>
            </a:r>
            <a:endParaRPr/>
          </a:p>
          <a:p>
            <a:pPr marL="0" marR="0" lvl="0" indent="0" algn="l" rtl="0">
              <a:lnSpc>
                <a:spcPct val="100000"/>
              </a:lnSpc>
              <a:spcBef>
                <a:spcPts val="0"/>
              </a:spcBef>
              <a:spcAft>
                <a:spcPts val="0"/>
              </a:spcAft>
              <a:buNone/>
            </a:pPr>
            <a:r>
              <a:rPr lang="en-US" sz="1200" b="1" i="0" u="none" strike="noStrike" cap="none">
                <a:solidFill>
                  <a:schemeClr val="dk2"/>
                </a:solidFill>
                <a:latin typeface="Arial"/>
                <a:ea typeface="Arial"/>
                <a:cs typeface="Arial"/>
                <a:sym typeface="Arial"/>
              </a:rPr>
              <a:t>Bước 2</a:t>
            </a:r>
            <a:r>
              <a:rPr lang="en-US" sz="1200" b="0" i="0" u="none" strike="noStrike" cap="none">
                <a:solidFill>
                  <a:schemeClr val="dk2"/>
                </a:solidFill>
                <a:latin typeface="Arial"/>
                <a:ea typeface="Arial"/>
                <a:cs typeface="Arial"/>
                <a:sym typeface="Arial"/>
              </a:rPr>
              <a:t>: Chọn đồng 5 xu, do đó sẽ còn là 3 xu.</a:t>
            </a:r>
            <a:endParaRPr/>
          </a:p>
          <a:p>
            <a:pPr marL="0" marR="0" lvl="0" indent="0" algn="l" rtl="0">
              <a:lnSpc>
                <a:spcPct val="100000"/>
              </a:lnSpc>
              <a:spcBef>
                <a:spcPts val="0"/>
              </a:spcBef>
              <a:spcAft>
                <a:spcPts val="0"/>
              </a:spcAft>
              <a:buNone/>
            </a:pPr>
            <a:r>
              <a:rPr lang="en-US" sz="1200" b="1" i="0" u="none" strike="noStrike" cap="none">
                <a:solidFill>
                  <a:schemeClr val="dk2"/>
                </a:solidFill>
                <a:latin typeface="Arial"/>
                <a:ea typeface="Arial"/>
                <a:cs typeface="Arial"/>
                <a:sym typeface="Arial"/>
              </a:rPr>
              <a:t>Bước 3</a:t>
            </a:r>
            <a:r>
              <a:rPr lang="en-US" sz="1200" b="0" i="0" u="none" strike="noStrike" cap="none">
                <a:solidFill>
                  <a:schemeClr val="dk2"/>
                </a:solidFill>
                <a:latin typeface="Arial"/>
                <a:ea typeface="Arial"/>
                <a:cs typeface="Arial"/>
                <a:sym typeface="Arial"/>
              </a:rPr>
              <a:t>: Chọn đồng 2 xu, còn lại là 1 xu.</a:t>
            </a:r>
            <a:endParaRPr/>
          </a:p>
          <a:p>
            <a:pPr marL="0" marR="0" lvl="0" indent="0" algn="l" rtl="0">
              <a:lnSpc>
                <a:spcPct val="100000"/>
              </a:lnSpc>
              <a:spcBef>
                <a:spcPts val="0"/>
              </a:spcBef>
              <a:spcAft>
                <a:spcPts val="0"/>
              </a:spcAft>
              <a:buNone/>
            </a:pPr>
            <a:r>
              <a:rPr lang="en-US" sz="1200" b="1" i="0" u="none" strike="noStrike" cap="none">
                <a:solidFill>
                  <a:schemeClr val="dk2"/>
                </a:solidFill>
                <a:latin typeface="Arial"/>
                <a:ea typeface="Arial"/>
                <a:cs typeface="Arial"/>
                <a:sym typeface="Arial"/>
              </a:rPr>
              <a:t>Bước 4</a:t>
            </a:r>
            <a:r>
              <a:rPr lang="en-US" sz="1200" b="0" i="0" u="none" strike="noStrike" cap="none">
                <a:solidFill>
                  <a:schemeClr val="dk2"/>
                </a:solidFill>
                <a:latin typeface="Arial"/>
                <a:ea typeface="Arial"/>
                <a:cs typeface="Arial"/>
                <a:sym typeface="Arial"/>
              </a:rPr>
              <a:t>: Cuối cùng chọn đồng 1 xu và giải xong bài toán.</a:t>
            </a:r>
            <a:endParaRPr/>
          </a:p>
        </p:txBody>
      </p:sp>
      <p:sp>
        <p:nvSpPr>
          <p:cNvPr id="209" name="Google Shape;209;p27"/>
          <p:cNvSpPr/>
          <p:nvPr/>
        </p:nvSpPr>
        <p:spPr>
          <a:xfrm>
            <a:off x="0" y="4120182"/>
            <a:ext cx="1851847" cy="260058"/>
          </a:xfrm>
          <a:prstGeom prst="rect">
            <a:avLst/>
          </a:prstGeom>
          <a:noFill/>
          <a:ln>
            <a:noFill/>
          </a:ln>
        </p:spPr>
        <p:txBody>
          <a:bodyPr spcFirstLastPara="1" wrap="square" lIns="91425" tIns="45700" rIns="91425" bIns="45700" anchor="ctr" anchorCtr="0">
            <a:noAutofit/>
          </a:bodyPr>
          <a:lstStyle/>
          <a:p>
            <a:pPr marL="285750" marR="0" lvl="0" indent="-285750" algn="ctr"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2"/>
                </a:solidFill>
                <a:latin typeface="Arial"/>
                <a:ea typeface="Arial"/>
                <a:cs typeface="Arial"/>
                <a:sym typeface="Arial"/>
              </a:rPr>
              <a:t>Kết quả tối ưu</a:t>
            </a:r>
            <a:endParaRPr sz="1200" b="0" i="0" u="none" strike="noStrike" cap="none">
              <a:solidFill>
                <a:schemeClr val="dk2"/>
              </a:solidFill>
              <a:latin typeface="Arial"/>
              <a:ea typeface="Arial"/>
              <a:cs typeface="Arial"/>
              <a:sym typeface="Arial"/>
            </a:endParaRPr>
          </a:p>
        </p:txBody>
      </p:sp>
      <p:sp>
        <p:nvSpPr>
          <p:cNvPr id="210" name="Google Shape;210;p27"/>
          <p:cNvSpPr/>
          <p:nvPr/>
        </p:nvSpPr>
        <p:spPr>
          <a:xfrm>
            <a:off x="3599181" y="2353566"/>
            <a:ext cx="2030136" cy="10585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1" i="0" u="none" strike="noStrike" cap="none">
                <a:solidFill>
                  <a:schemeClr val="dk2"/>
                </a:solidFill>
                <a:latin typeface="Arial"/>
                <a:ea typeface="Arial"/>
                <a:cs typeface="Arial"/>
                <a:sym typeface="Arial"/>
              </a:rPr>
              <a:t>Bước 1</a:t>
            </a:r>
            <a:r>
              <a:rPr lang="en-US" sz="1200" b="0" i="0" u="none" strike="noStrike" cap="none">
                <a:solidFill>
                  <a:schemeClr val="dk2"/>
                </a:solidFill>
                <a:latin typeface="Arial"/>
                <a:ea typeface="Arial"/>
                <a:cs typeface="Arial"/>
                <a:sym typeface="Arial"/>
              </a:rPr>
              <a:t>: Chọn đồng 10 xu, do đó sẽ còn 15 – 10 = 5 xu.</a:t>
            </a:r>
            <a:endParaRPr/>
          </a:p>
          <a:p>
            <a:pPr marL="0" marR="0" lvl="0" indent="0" algn="l" rtl="0">
              <a:lnSpc>
                <a:spcPct val="100000"/>
              </a:lnSpc>
              <a:spcBef>
                <a:spcPts val="0"/>
              </a:spcBef>
              <a:spcAft>
                <a:spcPts val="0"/>
              </a:spcAft>
              <a:buNone/>
            </a:pPr>
            <a:r>
              <a:rPr lang="en-US" sz="1200" b="1" i="0" u="none" strike="noStrike" cap="none">
                <a:solidFill>
                  <a:schemeClr val="dk2"/>
                </a:solidFill>
                <a:latin typeface="Arial"/>
                <a:ea typeface="Arial"/>
                <a:cs typeface="Arial"/>
                <a:sym typeface="Arial"/>
              </a:rPr>
              <a:t>Bước 2</a:t>
            </a:r>
            <a:r>
              <a:rPr lang="en-US" sz="1200" b="0" i="0" u="none" strike="noStrike" cap="none">
                <a:solidFill>
                  <a:schemeClr val="dk2"/>
                </a:solidFill>
                <a:latin typeface="Arial"/>
                <a:ea typeface="Arial"/>
                <a:cs typeface="Arial"/>
                <a:sym typeface="Arial"/>
              </a:rPr>
              <a:t>: Chọn đồng 1 xu, do đó sẽ còn là 5 xu.</a:t>
            </a:r>
            <a:endParaRPr sz="1200" b="0" i="0" u="none" strike="noStrike" cap="none">
              <a:solidFill>
                <a:schemeClr val="dk2"/>
              </a:solidFill>
              <a:latin typeface="Arial"/>
              <a:ea typeface="Arial"/>
              <a:cs typeface="Arial"/>
              <a:sym typeface="Arial"/>
            </a:endParaRPr>
          </a:p>
        </p:txBody>
      </p:sp>
      <p:sp>
        <p:nvSpPr>
          <p:cNvPr id="211" name="Google Shape;211;p27"/>
          <p:cNvSpPr/>
          <p:nvPr/>
        </p:nvSpPr>
        <p:spPr>
          <a:xfrm>
            <a:off x="3051959" y="3412067"/>
            <a:ext cx="3061982" cy="553673"/>
          </a:xfrm>
          <a:prstGeom prst="rect">
            <a:avLst/>
          </a:prstGeom>
          <a:noFill/>
          <a:ln>
            <a:noFill/>
          </a:ln>
        </p:spPr>
        <p:txBody>
          <a:bodyPr spcFirstLastPara="1" wrap="square" lIns="91425" tIns="45700" rIns="91425" bIns="45700" anchor="ctr" anchorCtr="0">
            <a:noAutofit/>
          </a:bodyPr>
          <a:lstStyle/>
          <a:p>
            <a:pPr marL="285750" marR="0" lvl="0" indent="-285750" algn="ctr"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2"/>
                </a:solidFill>
                <a:latin typeface="Arial"/>
                <a:ea typeface="Arial"/>
                <a:cs typeface="Arial"/>
                <a:sym typeface="Arial"/>
              </a:rPr>
              <a:t>Kết quả chưa tối ưu</a:t>
            </a:r>
            <a:endParaRPr/>
          </a:p>
          <a:p>
            <a:pPr marL="285750" marR="0" lvl="0" indent="-285750" algn="ctr"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2"/>
                </a:solidFill>
                <a:latin typeface="Arial"/>
                <a:ea typeface="Arial"/>
                <a:cs typeface="Arial"/>
                <a:sym typeface="Arial"/>
              </a:rPr>
              <a:t>Min = 3 (7-2, 1-1)</a:t>
            </a:r>
            <a:endParaRPr sz="1200" b="0" i="0" u="none" strike="noStrike" cap="none">
              <a:solidFill>
                <a:schemeClr val="dk2"/>
              </a:solidFill>
              <a:latin typeface="Arial"/>
              <a:ea typeface="Arial"/>
              <a:cs typeface="Arial"/>
              <a:sym typeface="Arial"/>
            </a:endParaRPr>
          </a:p>
        </p:txBody>
      </p:sp>
      <p:cxnSp>
        <p:nvCxnSpPr>
          <p:cNvPr id="212" name="Google Shape;212;p27"/>
          <p:cNvCxnSpPr/>
          <p:nvPr/>
        </p:nvCxnSpPr>
        <p:spPr>
          <a:xfrm>
            <a:off x="5803588" y="728375"/>
            <a:ext cx="0" cy="408542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213" name="Google Shape;213;p27"/>
          <p:cNvSpPr/>
          <p:nvPr/>
        </p:nvSpPr>
        <p:spPr>
          <a:xfrm>
            <a:off x="6222058" y="1176588"/>
            <a:ext cx="627237" cy="1193281"/>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17 4</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10</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6</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5</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a:t>
            </a:r>
            <a:endParaRPr sz="1400" b="0" i="0" u="none" strike="noStrike" cap="none">
              <a:solidFill>
                <a:schemeClr val="lt1"/>
              </a:solidFill>
              <a:latin typeface="Arial"/>
              <a:ea typeface="Arial"/>
              <a:cs typeface="Arial"/>
              <a:sym typeface="Arial"/>
            </a:endParaRPr>
          </a:p>
        </p:txBody>
      </p:sp>
      <p:sp>
        <p:nvSpPr>
          <p:cNvPr id="214" name="Google Shape;214;p27"/>
          <p:cNvSpPr/>
          <p:nvPr/>
        </p:nvSpPr>
        <p:spPr>
          <a:xfrm>
            <a:off x="6222714" y="928430"/>
            <a:ext cx="627237" cy="24384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Input</a:t>
            </a:r>
            <a:endParaRPr sz="1400" b="0" i="0" u="none" strike="noStrike" cap="none">
              <a:solidFill>
                <a:schemeClr val="lt1"/>
              </a:solidFill>
              <a:latin typeface="Arial"/>
              <a:ea typeface="Arial"/>
              <a:cs typeface="Arial"/>
              <a:sym typeface="Arial"/>
            </a:endParaRPr>
          </a:p>
        </p:txBody>
      </p:sp>
      <p:sp>
        <p:nvSpPr>
          <p:cNvPr id="215" name="Google Shape;215;p27"/>
          <p:cNvSpPr/>
          <p:nvPr/>
        </p:nvSpPr>
        <p:spPr>
          <a:xfrm>
            <a:off x="6827620" y="928430"/>
            <a:ext cx="754807" cy="24384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Output</a:t>
            </a:r>
            <a:endParaRPr sz="1400" b="0" i="0" u="none" strike="noStrike" cap="none">
              <a:solidFill>
                <a:schemeClr val="lt1"/>
              </a:solidFill>
              <a:latin typeface="Arial"/>
              <a:ea typeface="Arial"/>
              <a:cs typeface="Arial"/>
              <a:sym typeface="Arial"/>
            </a:endParaRPr>
          </a:p>
        </p:txBody>
      </p:sp>
      <p:sp>
        <p:nvSpPr>
          <p:cNvPr id="216" name="Google Shape;216;p27"/>
          <p:cNvSpPr/>
          <p:nvPr/>
        </p:nvSpPr>
        <p:spPr>
          <a:xfrm>
            <a:off x="6838458" y="1187621"/>
            <a:ext cx="754807" cy="1182248"/>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10 1</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6 1</a:t>
            </a:r>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7" name="Google Shape;217;p27"/>
          <p:cNvSpPr/>
          <p:nvPr/>
        </p:nvSpPr>
        <p:spPr>
          <a:xfrm>
            <a:off x="6109032" y="2494991"/>
            <a:ext cx="2881223"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2"/>
                </a:solidFill>
                <a:latin typeface="Arial"/>
                <a:ea typeface="Arial"/>
                <a:cs typeface="Arial"/>
                <a:sym typeface="Arial"/>
              </a:rPr>
              <a:t>Bước 1</a:t>
            </a:r>
            <a:r>
              <a:rPr lang="en-US" sz="1200" b="0" i="0" u="none" strike="noStrike" cap="none">
                <a:solidFill>
                  <a:schemeClr val="dk2"/>
                </a:solidFill>
                <a:latin typeface="Arial"/>
                <a:ea typeface="Arial"/>
                <a:cs typeface="Arial"/>
                <a:sym typeface="Arial"/>
              </a:rPr>
              <a:t>: Chọn đồng 10 xu, do đó sẽ còn 17 – 10 = 7 xu.</a:t>
            </a:r>
            <a:endParaRPr/>
          </a:p>
          <a:p>
            <a:pPr marL="0" marR="0" lvl="0" indent="0" algn="l" rtl="0">
              <a:lnSpc>
                <a:spcPct val="100000"/>
              </a:lnSpc>
              <a:spcBef>
                <a:spcPts val="0"/>
              </a:spcBef>
              <a:spcAft>
                <a:spcPts val="0"/>
              </a:spcAft>
              <a:buNone/>
            </a:pPr>
            <a:r>
              <a:rPr lang="en-US" sz="1200" b="1" i="0" u="none" strike="noStrike" cap="none">
                <a:solidFill>
                  <a:schemeClr val="dk2"/>
                </a:solidFill>
                <a:latin typeface="Arial"/>
                <a:ea typeface="Arial"/>
                <a:cs typeface="Arial"/>
                <a:sym typeface="Arial"/>
              </a:rPr>
              <a:t>Bước 2</a:t>
            </a:r>
            <a:r>
              <a:rPr lang="en-US" sz="1200" b="0" i="0" u="none" strike="noStrike" cap="none">
                <a:solidFill>
                  <a:schemeClr val="dk2"/>
                </a:solidFill>
                <a:latin typeface="Arial"/>
                <a:ea typeface="Arial"/>
                <a:cs typeface="Arial"/>
                <a:sym typeface="Arial"/>
              </a:rPr>
              <a:t>: Chọn đồng 6 xu, do đó sẽ còn là 1 xu.</a:t>
            </a:r>
            <a:endParaRPr sz="1200" b="0" i="0" u="none" strike="noStrike" cap="none">
              <a:solidFill>
                <a:schemeClr val="dk2"/>
              </a:solidFill>
              <a:latin typeface="Arial"/>
              <a:ea typeface="Arial"/>
              <a:cs typeface="Arial"/>
              <a:sym typeface="Arial"/>
            </a:endParaRPr>
          </a:p>
        </p:txBody>
      </p:sp>
      <p:sp>
        <p:nvSpPr>
          <p:cNvPr id="218" name="Google Shape;218;p27"/>
          <p:cNvSpPr/>
          <p:nvPr/>
        </p:nvSpPr>
        <p:spPr>
          <a:xfrm>
            <a:off x="6103201" y="3433003"/>
            <a:ext cx="2808781" cy="276999"/>
          </a:xfrm>
          <a:prstGeom prst="rect">
            <a:avLst/>
          </a:prstGeom>
          <a:noFill/>
          <a:ln>
            <a:noFill/>
          </a:ln>
        </p:spPr>
        <p:txBody>
          <a:bodyPr spcFirstLastPara="1" wrap="square" lIns="91425" tIns="45700" rIns="91425" bIns="45700" anchor="t" anchorCtr="0">
            <a:noAutofit/>
          </a:bodyPr>
          <a:lstStyle/>
          <a:p>
            <a:pPr marL="285750" marR="0" lvl="0" indent="-285750" algn="ctr"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2"/>
                </a:solidFill>
                <a:latin typeface="Arial"/>
                <a:ea typeface="Arial"/>
                <a:cs typeface="Arial"/>
                <a:sym typeface="Arial"/>
              </a:rPr>
              <a:t>Không tìm được lời giải thích hợp</a:t>
            </a:r>
            <a:endParaRPr sz="1200" b="0" i="0" u="none" strike="noStrike" cap="none">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Bài toán hành trình người bán hàng</a:t>
            </a:r>
            <a:endParaRPr>
              <a:latin typeface="Arial"/>
              <a:ea typeface="Arial"/>
              <a:cs typeface="Arial"/>
              <a:sym typeface="Arial"/>
            </a:endParaRPr>
          </a:p>
        </p:txBody>
      </p:sp>
      <p:sp>
        <p:nvSpPr>
          <p:cNvPr id="224" name="Google Shape;224;p28"/>
          <p:cNvSpPr txBox="1">
            <a:spLocks noGrp="1"/>
          </p:cNvSpPr>
          <p:nvPr>
            <p:ph type="body" idx="1"/>
          </p:nvPr>
        </p:nvSpPr>
        <p:spPr>
          <a:xfrm>
            <a:off x="471900" y="1091312"/>
            <a:ext cx="4930610" cy="2440453"/>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Char char="●"/>
            </a:pPr>
            <a:r>
              <a:rPr lang="en-US" sz="1400" b="1">
                <a:latin typeface="Arial"/>
                <a:ea typeface="Arial"/>
                <a:cs typeface="Arial"/>
                <a:sym typeface="Arial"/>
              </a:rPr>
              <a:t>Bài toán: </a:t>
            </a:r>
            <a:r>
              <a:rPr lang="en-US" sz="1400">
                <a:latin typeface="Arial"/>
                <a:ea typeface="Arial"/>
                <a:cs typeface="Arial"/>
                <a:sym typeface="Arial"/>
              </a:rPr>
              <a:t>Một người bán hàng muốn tham quan n thành phố T1,T2,...,T Xuất phát từ một thành phố nào đó, người bán hàng muốn đi qua tất cả các thành phố còn lại. Mỗi thành phố đi qua đúng 1 lần rồi quay trở lại phành phố xuất phát. Gọi Cij là chi phí đi từ thành phố Ti đến thành phố Tj. </a:t>
            </a:r>
            <a:endParaRPr sz="1400">
              <a:latin typeface="Arial"/>
              <a:ea typeface="Arial"/>
              <a:cs typeface="Arial"/>
              <a:sym typeface="Arial"/>
            </a:endParaRPr>
          </a:p>
          <a:p>
            <a:pPr marL="457200" lvl="0" indent="-228600" algn="l" rtl="0">
              <a:lnSpc>
                <a:spcPct val="115000"/>
              </a:lnSpc>
              <a:spcBef>
                <a:spcPts val="0"/>
              </a:spcBef>
              <a:spcAft>
                <a:spcPts val="0"/>
              </a:spcAft>
              <a:buClr>
                <a:srgbClr val="000000"/>
              </a:buClr>
              <a:buSzPts val="2200"/>
              <a:buNone/>
            </a:pPr>
            <a:endParaRPr sz="1400">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Char char="●"/>
            </a:pPr>
            <a:r>
              <a:rPr lang="en-US" sz="1400" b="1">
                <a:latin typeface="Arial"/>
                <a:ea typeface="Arial"/>
                <a:cs typeface="Arial"/>
                <a:sym typeface="Arial"/>
              </a:rPr>
              <a:t>Yêu cầu: </a:t>
            </a:r>
            <a:r>
              <a:rPr lang="en-US" sz="1400">
                <a:latin typeface="Arial"/>
                <a:ea typeface="Arial"/>
                <a:cs typeface="Arial"/>
                <a:sym typeface="Arial"/>
              </a:rPr>
              <a:t>Tìm một hành trình thỏa mãn yêu cầu bài toán sao cho tổng chi phí là nhỏ nhất</a:t>
            </a:r>
            <a:endParaRPr/>
          </a:p>
          <a:p>
            <a:pPr marL="457200" lvl="0" indent="-228600" algn="l" rtl="0">
              <a:lnSpc>
                <a:spcPct val="115000"/>
              </a:lnSpc>
              <a:spcBef>
                <a:spcPts val="0"/>
              </a:spcBef>
              <a:spcAft>
                <a:spcPts val="0"/>
              </a:spcAft>
              <a:buClr>
                <a:srgbClr val="000000"/>
              </a:buClr>
              <a:buSzPts val="2200"/>
              <a:buNone/>
            </a:pPr>
            <a:endParaRPr sz="1400">
              <a:latin typeface="Arial"/>
              <a:ea typeface="Arial"/>
              <a:cs typeface="Arial"/>
              <a:sym typeface="Arial"/>
            </a:endParaRPr>
          </a:p>
        </p:txBody>
      </p:sp>
      <p:sp>
        <p:nvSpPr>
          <p:cNvPr id="225" name="Google Shape;225;p28"/>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18</a:t>
            </a:fld>
            <a:endParaRPr dirty="0">
              <a:solidFill>
                <a:schemeClr val="bg1"/>
              </a:solidFill>
            </a:endParaRPr>
          </a:p>
        </p:txBody>
      </p:sp>
      <p:pic>
        <p:nvPicPr>
          <p:cNvPr id="226" name="Google Shape;226;p28" descr="https://upload.wikimedia.org/wikipedia/commons/c/ca/Salesman.PNG"/>
          <p:cNvPicPr preferRelativeResize="0"/>
          <p:nvPr/>
        </p:nvPicPr>
        <p:blipFill rotWithShape="1">
          <a:blip r:embed="rId3">
            <a:alphaModFix/>
          </a:blip>
          <a:srcRect/>
          <a:stretch/>
        </p:blipFill>
        <p:spPr>
          <a:xfrm>
            <a:off x="6294532" y="1091312"/>
            <a:ext cx="2399468" cy="20965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Bài toán hành trình người bán hàng</a:t>
            </a:r>
            <a:endParaRPr>
              <a:latin typeface="Arial"/>
              <a:ea typeface="Arial"/>
              <a:cs typeface="Arial"/>
              <a:sym typeface="Arial"/>
            </a:endParaRPr>
          </a:p>
        </p:txBody>
      </p:sp>
      <p:pic>
        <p:nvPicPr>
          <p:cNvPr id="232" name="Google Shape;232;p29"/>
          <p:cNvPicPr preferRelativeResize="0"/>
          <p:nvPr/>
        </p:nvPicPr>
        <p:blipFill rotWithShape="1">
          <a:blip r:embed="rId3">
            <a:alphaModFix/>
          </a:blip>
          <a:srcRect/>
          <a:stretch/>
        </p:blipFill>
        <p:spPr>
          <a:xfrm>
            <a:off x="6133933" y="2412465"/>
            <a:ext cx="2663967" cy="2157438"/>
          </a:xfrm>
          <a:prstGeom prst="rect">
            <a:avLst/>
          </a:prstGeom>
          <a:noFill/>
          <a:ln>
            <a:noFill/>
          </a:ln>
        </p:spPr>
      </p:pic>
      <p:sp>
        <p:nvSpPr>
          <p:cNvPr id="233" name="Google Shape;233;p29"/>
          <p:cNvSpPr txBox="1">
            <a:spLocks noGrp="1"/>
          </p:cNvSpPr>
          <p:nvPr>
            <p:ph type="body" idx="1"/>
          </p:nvPr>
        </p:nvSpPr>
        <p:spPr>
          <a:xfrm>
            <a:off x="471900" y="820525"/>
            <a:ext cx="5510700" cy="3617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rgbClr val="000000"/>
              </a:buClr>
              <a:buSzPts val="2200"/>
              <a:buNone/>
            </a:pPr>
            <a:endParaRPr sz="1400">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Char char="●"/>
            </a:pPr>
            <a:r>
              <a:rPr lang="en-US" sz="1400" b="1">
                <a:latin typeface="Arial"/>
                <a:ea typeface="Arial"/>
                <a:cs typeface="Arial"/>
                <a:sym typeface="Arial"/>
              </a:rPr>
              <a:t>Input: </a:t>
            </a:r>
            <a:r>
              <a:rPr lang="en-US" sz="1400">
                <a:latin typeface="Arial"/>
                <a:ea typeface="Arial"/>
                <a:cs typeface="Arial"/>
                <a:sym typeface="Arial"/>
              </a:rPr>
              <a:t>Danh sách các thành phố, thành phố bắt đầu. 1 mảng 2 chiều chi phí để đi lại giữa các thành phố</a:t>
            </a:r>
            <a:endParaRPr/>
          </a:p>
          <a:p>
            <a:pPr marL="457200" lvl="0" indent="-368300" algn="l" rtl="0">
              <a:lnSpc>
                <a:spcPct val="115000"/>
              </a:lnSpc>
              <a:spcBef>
                <a:spcPts val="0"/>
              </a:spcBef>
              <a:spcAft>
                <a:spcPts val="0"/>
              </a:spcAft>
              <a:buClr>
                <a:srgbClr val="000000"/>
              </a:buClr>
              <a:buSzPts val="2200"/>
              <a:buChar char="●"/>
            </a:pPr>
            <a:r>
              <a:rPr lang="en-US" sz="1400" b="1">
                <a:latin typeface="Arial"/>
                <a:ea typeface="Arial"/>
                <a:cs typeface="Arial"/>
                <a:sym typeface="Arial"/>
              </a:rPr>
              <a:t>Output:</a:t>
            </a:r>
            <a:r>
              <a:rPr lang="en-US" sz="1400">
                <a:latin typeface="Arial"/>
                <a:ea typeface="Arial"/>
                <a:cs typeface="Arial"/>
                <a:sym typeface="Arial"/>
              </a:rPr>
              <a:t> Hành trình có chi phí nhỏ nhất, chi phí trên hành trình đó</a:t>
            </a:r>
            <a:endParaRPr/>
          </a:p>
          <a:p>
            <a:pPr marL="88900" lvl="0" indent="0" algn="l" rtl="0">
              <a:lnSpc>
                <a:spcPct val="115000"/>
              </a:lnSpc>
              <a:spcBef>
                <a:spcPts val="0"/>
              </a:spcBef>
              <a:spcAft>
                <a:spcPts val="0"/>
              </a:spcAft>
              <a:buSzPts val="2200"/>
              <a:buNone/>
            </a:pPr>
            <a:r>
              <a:rPr lang="en-US" sz="1400">
                <a:latin typeface="Arial"/>
                <a:ea typeface="Arial"/>
                <a:cs typeface="Arial"/>
                <a:sym typeface="Arial"/>
              </a:rPr>
              <a:t> </a:t>
            </a:r>
            <a:endParaRPr sz="1400">
              <a:latin typeface="Arial"/>
              <a:ea typeface="Arial"/>
              <a:cs typeface="Arial"/>
              <a:sym typeface="Arial"/>
            </a:endParaRPr>
          </a:p>
        </p:txBody>
      </p:sp>
      <p:sp>
        <p:nvSpPr>
          <p:cNvPr id="234" name="Google Shape;234;p29"/>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19</a:t>
            </a:fld>
            <a:endParaRPr dirty="0">
              <a:solidFill>
                <a:schemeClr val="bg1"/>
              </a:solidFill>
            </a:endParaRPr>
          </a:p>
        </p:txBody>
      </p:sp>
      <p:graphicFrame>
        <p:nvGraphicFramePr>
          <p:cNvPr id="235" name="Google Shape;235;p29"/>
          <p:cNvGraphicFramePr/>
          <p:nvPr/>
        </p:nvGraphicFramePr>
        <p:xfrm>
          <a:off x="6275738" y="1040865"/>
          <a:ext cx="2380375" cy="1371650"/>
        </p:xfrm>
        <a:graphic>
          <a:graphicData uri="http://schemas.openxmlformats.org/drawingml/2006/table">
            <a:tbl>
              <a:tblPr firstRow="1" bandRow="1">
                <a:noFill/>
                <a:tableStyleId>{C853FCD2-54E3-4737-9595-FB520A3860F1}</a:tableStyleId>
              </a:tblPr>
              <a:tblGrid>
                <a:gridCol w="476075">
                  <a:extLst>
                    <a:ext uri="{9D8B030D-6E8A-4147-A177-3AD203B41FA5}">
                      <a16:colId xmlns:a16="http://schemas.microsoft.com/office/drawing/2014/main" val="20000"/>
                    </a:ext>
                  </a:extLst>
                </a:gridCol>
                <a:gridCol w="476075">
                  <a:extLst>
                    <a:ext uri="{9D8B030D-6E8A-4147-A177-3AD203B41FA5}">
                      <a16:colId xmlns:a16="http://schemas.microsoft.com/office/drawing/2014/main" val="20001"/>
                    </a:ext>
                  </a:extLst>
                </a:gridCol>
                <a:gridCol w="476075">
                  <a:extLst>
                    <a:ext uri="{9D8B030D-6E8A-4147-A177-3AD203B41FA5}">
                      <a16:colId xmlns:a16="http://schemas.microsoft.com/office/drawing/2014/main" val="20002"/>
                    </a:ext>
                  </a:extLst>
                </a:gridCol>
                <a:gridCol w="476075">
                  <a:extLst>
                    <a:ext uri="{9D8B030D-6E8A-4147-A177-3AD203B41FA5}">
                      <a16:colId xmlns:a16="http://schemas.microsoft.com/office/drawing/2014/main" val="20003"/>
                    </a:ext>
                  </a:extLst>
                </a:gridCol>
                <a:gridCol w="476075">
                  <a:extLst>
                    <a:ext uri="{9D8B030D-6E8A-4147-A177-3AD203B41FA5}">
                      <a16:colId xmlns:a16="http://schemas.microsoft.com/office/drawing/2014/main" val="20004"/>
                    </a:ext>
                  </a:extLst>
                </a:gridCol>
              </a:tblGrid>
              <a:tr h="259500">
                <a:tc>
                  <a:txBody>
                    <a:bodyPr/>
                    <a:lstStyle/>
                    <a:p>
                      <a:pPr marL="0" marR="0" lvl="0" indent="0" algn="ctr" rtl="0">
                        <a:lnSpc>
                          <a:spcPct val="100000"/>
                        </a:lnSpc>
                        <a:spcBef>
                          <a:spcPts val="0"/>
                        </a:spcBef>
                        <a:spcAft>
                          <a:spcPts val="0"/>
                        </a:spcAft>
                        <a:buNone/>
                      </a:pP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A</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B</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C</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D</a:t>
                      </a:r>
                      <a:endParaRPr sz="1200" b="0" u="none" strike="noStrike" cap="none">
                        <a:solidFill>
                          <a:srgbClr val="000000"/>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259500">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A</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0</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20</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42</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35</a:t>
                      </a:r>
                      <a:endParaRPr sz="1200" b="0" u="none" strike="noStrike" cap="none">
                        <a:solidFill>
                          <a:srgbClr val="000000"/>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259500">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B</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20</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0</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30</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34</a:t>
                      </a:r>
                      <a:endParaRPr sz="1200" b="0" u="none" strike="noStrike" cap="none">
                        <a:solidFill>
                          <a:srgbClr val="000000"/>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259500">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C</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42</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30</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0</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12</a:t>
                      </a:r>
                      <a:endParaRPr sz="1200" b="0" u="none" strike="noStrike" cap="none">
                        <a:solidFill>
                          <a:srgbClr val="000000"/>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259500">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D</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35</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34</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12</a:t>
                      </a:r>
                      <a:endParaRPr sz="1200" b="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u="none" strike="noStrike" cap="none">
                          <a:solidFill>
                            <a:srgbClr val="000000"/>
                          </a:solidFill>
                          <a:latin typeface="Arial"/>
                          <a:ea typeface="Arial"/>
                          <a:cs typeface="Arial"/>
                          <a:sym typeface="Arial"/>
                        </a:rPr>
                        <a:t>0</a:t>
                      </a:r>
                      <a:endParaRPr sz="1200" b="0" u="none" strike="noStrike" cap="none">
                        <a:solidFill>
                          <a:srgbClr val="000000"/>
                        </a:solidFill>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sp>
        <p:nvSpPr>
          <p:cNvPr id="236" name="Google Shape;236;p29"/>
          <p:cNvSpPr/>
          <p:nvPr/>
        </p:nvSpPr>
        <p:spPr>
          <a:xfrm>
            <a:off x="975750" y="2507275"/>
            <a:ext cx="1140900" cy="24390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Input</a:t>
            </a:r>
            <a:endParaRPr sz="1400" b="0" i="0" u="none" strike="noStrike" cap="none">
              <a:solidFill>
                <a:schemeClr val="lt1"/>
              </a:solidFill>
              <a:latin typeface="Arial"/>
              <a:ea typeface="Arial"/>
              <a:cs typeface="Arial"/>
              <a:sym typeface="Arial"/>
            </a:endParaRPr>
          </a:p>
        </p:txBody>
      </p:sp>
      <p:sp>
        <p:nvSpPr>
          <p:cNvPr id="237" name="Google Shape;237;p29"/>
          <p:cNvSpPr/>
          <p:nvPr/>
        </p:nvSpPr>
        <p:spPr>
          <a:xfrm>
            <a:off x="975758" y="2742040"/>
            <a:ext cx="1140900" cy="135870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ABCD </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0 20 42 35</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20 0 30 34</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42 30 0 12</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35 34 12 0</a:t>
            </a:r>
            <a:endParaRPr/>
          </a:p>
        </p:txBody>
      </p:sp>
      <p:sp>
        <p:nvSpPr>
          <p:cNvPr id="238" name="Google Shape;238;p29"/>
          <p:cNvSpPr/>
          <p:nvPr/>
        </p:nvSpPr>
        <p:spPr>
          <a:xfrm>
            <a:off x="2116719" y="2507285"/>
            <a:ext cx="888300" cy="24390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Output</a:t>
            </a:r>
            <a:endParaRPr/>
          </a:p>
        </p:txBody>
      </p:sp>
      <p:sp>
        <p:nvSpPr>
          <p:cNvPr id="239" name="Google Shape;239;p29"/>
          <p:cNvSpPr/>
          <p:nvPr/>
        </p:nvSpPr>
        <p:spPr>
          <a:xfrm>
            <a:off x="2116706" y="2752708"/>
            <a:ext cx="888300" cy="1337400"/>
          </a:xfrm>
          <a:prstGeom prst="rect">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ABCDA</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97</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Nội dung</a:t>
            </a:r>
            <a:endParaRPr/>
          </a:p>
        </p:txBody>
      </p:sp>
      <p:sp>
        <p:nvSpPr>
          <p:cNvPr id="67" name="Google Shape;67;p12"/>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solidFill>
                  <a:schemeClr val="bg1"/>
                </a:solidFill>
              </a:rPr>
              <a:t>2</a:t>
            </a:fld>
            <a:endParaRPr dirty="0">
              <a:solidFill>
                <a:schemeClr val="bg1"/>
              </a:solidFill>
            </a:endParaRPr>
          </a:p>
        </p:txBody>
      </p:sp>
      <p:sp>
        <p:nvSpPr>
          <p:cNvPr id="68" name="Google Shape;68;p1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AutoNum type="arabicPeriod"/>
            </a:pPr>
            <a:r>
              <a:rPr lang="en-US" dirty="0" err="1"/>
              <a:t>Giới</a:t>
            </a:r>
            <a:r>
              <a:rPr lang="en-US" dirty="0"/>
              <a:t> </a:t>
            </a:r>
            <a:r>
              <a:rPr lang="en-US" dirty="0" err="1"/>
              <a:t>thiệu</a:t>
            </a:r>
            <a:endParaRPr dirty="0"/>
          </a:p>
          <a:p>
            <a:pPr marL="457200" lvl="0" indent="-368300" algn="l" rtl="0">
              <a:spcBef>
                <a:spcPts val="0"/>
              </a:spcBef>
              <a:spcAft>
                <a:spcPts val="0"/>
              </a:spcAft>
              <a:buSzPts val="2200"/>
              <a:buAutoNum type="arabicPeriod"/>
            </a:pPr>
            <a:r>
              <a:rPr lang="en-US" dirty="0" err="1"/>
              <a:t>Dạng</a:t>
            </a:r>
            <a:r>
              <a:rPr lang="en-US" dirty="0"/>
              <a:t> </a:t>
            </a:r>
            <a:r>
              <a:rPr lang="en-US" dirty="0" err="1"/>
              <a:t>tổng</a:t>
            </a:r>
            <a:r>
              <a:rPr lang="en-US" dirty="0"/>
              <a:t> </a:t>
            </a:r>
            <a:r>
              <a:rPr lang="en-US" dirty="0" err="1"/>
              <a:t>quát</a:t>
            </a:r>
            <a:endParaRPr dirty="0"/>
          </a:p>
          <a:p>
            <a:pPr marL="457200" lvl="0" indent="-368300" algn="l" rtl="0">
              <a:spcBef>
                <a:spcPts val="0"/>
              </a:spcBef>
              <a:spcAft>
                <a:spcPts val="0"/>
              </a:spcAft>
              <a:buSzPts val="2200"/>
              <a:buAutoNum type="arabicPeriod"/>
            </a:pPr>
            <a:r>
              <a:rPr lang="en-US" dirty="0" err="1"/>
              <a:t>Đặc</a:t>
            </a:r>
            <a:r>
              <a:rPr lang="en-US" dirty="0"/>
              <a:t> </a:t>
            </a:r>
            <a:r>
              <a:rPr lang="en-US" dirty="0" err="1"/>
              <a:t>điểm</a:t>
            </a:r>
            <a:endParaRPr dirty="0"/>
          </a:p>
          <a:p>
            <a:pPr marL="457200" lvl="0" indent="-368300" algn="l" rtl="0">
              <a:spcBef>
                <a:spcPts val="0"/>
              </a:spcBef>
              <a:spcAft>
                <a:spcPts val="0"/>
              </a:spcAft>
              <a:buSzPts val="2200"/>
              <a:buAutoNum type="arabicPeriod"/>
            </a:pPr>
            <a:r>
              <a:rPr lang="en-US" dirty="0" err="1"/>
              <a:t>Tính</a:t>
            </a:r>
            <a:r>
              <a:rPr lang="en-US" dirty="0"/>
              <a:t> </a:t>
            </a:r>
            <a:r>
              <a:rPr lang="en-US" dirty="0" err="1"/>
              <a:t>chất</a:t>
            </a:r>
            <a:r>
              <a:rPr lang="en-US" dirty="0"/>
              <a:t> </a:t>
            </a:r>
            <a:r>
              <a:rPr lang="en-US" dirty="0" err="1"/>
              <a:t>của</a:t>
            </a:r>
            <a:r>
              <a:rPr lang="en-US" dirty="0"/>
              <a:t> </a:t>
            </a:r>
            <a:r>
              <a:rPr lang="en-US" dirty="0" err="1"/>
              <a:t>thuật</a:t>
            </a:r>
            <a:r>
              <a:rPr lang="en-US" dirty="0"/>
              <a:t> </a:t>
            </a:r>
            <a:r>
              <a:rPr lang="en-US" dirty="0" err="1"/>
              <a:t>toán</a:t>
            </a:r>
            <a:endParaRPr dirty="0"/>
          </a:p>
          <a:p>
            <a:pPr marL="457200" lvl="0" indent="-368300" algn="l" rtl="0">
              <a:spcBef>
                <a:spcPts val="0"/>
              </a:spcBef>
              <a:spcAft>
                <a:spcPts val="0"/>
              </a:spcAft>
              <a:buSzPts val="2200"/>
              <a:buAutoNum type="arabicPeriod"/>
            </a:pPr>
            <a:r>
              <a:rPr lang="en-US" dirty="0" err="1"/>
              <a:t>Ưu</a:t>
            </a:r>
            <a:r>
              <a:rPr lang="en-US" dirty="0"/>
              <a:t> - </a:t>
            </a:r>
            <a:r>
              <a:rPr lang="en-US" dirty="0" err="1"/>
              <a:t>nhược</a:t>
            </a:r>
            <a:r>
              <a:rPr lang="en-US" dirty="0"/>
              <a:t> </a:t>
            </a:r>
            <a:r>
              <a:rPr lang="en-US" dirty="0" err="1"/>
              <a:t>điểm</a:t>
            </a:r>
            <a:endParaRPr dirty="0"/>
          </a:p>
          <a:p>
            <a:pPr marL="457200" lvl="0" indent="-368300" algn="l" rtl="0">
              <a:spcBef>
                <a:spcPts val="0"/>
              </a:spcBef>
              <a:spcAft>
                <a:spcPts val="0"/>
              </a:spcAft>
              <a:buSzPts val="2200"/>
              <a:buAutoNum type="arabicPeriod"/>
            </a:pPr>
            <a:r>
              <a:rPr lang="en-US" dirty="0" err="1"/>
              <a:t>Một</a:t>
            </a:r>
            <a:r>
              <a:rPr lang="en-US" dirty="0"/>
              <a:t> </a:t>
            </a:r>
            <a:r>
              <a:rPr lang="en-US" dirty="0" err="1"/>
              <a:t>số</a:t>
            </a:r>
            <a:r>
              <a:rPr lang="en-US" dirty="0"/>
              <a:t> </a:t>
            </a:r>
            <a:r>
              <a:rPr lang="en-US" dirty="0" err="1"/>
              <a:t>bài</a:t>
            </a:r>
            <a:r>
              <a:rPr lang="en-US" dirty="0"/>
              <a:t> </a:t>
            </a:r>
            <a:r>
              <a:rPr lang="en-US" dirty="0" err="1"/>
              <a:t>toán</a:t>
            </a:r>
            <a:r>
              <a:rPr lang="en-US" dirty="0"/>
              <a:t> </a:t>
            </a:r>
            <a:r>
              <a:rPr lang="en-US" dirty="0" err="1"/>
              <a:t>điển</a:t>
            </a:r>
            <a:r>
              <a:rPr lang="en-US" dirty="0"/>
              <a:t> </a:t>
            </a:r>
            <a:r>
              <a:rPr lang="en-US" dirty="0" err="1"/>
              <a:t>hình</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269"/>
        <p:cNvGrpSpPr/>
        <p:nvPr/>
      </p:nvGrpSpPr>
      <p:grpSpPr>
        <a:xfrm>
          <a:off x="0" y="0"/>
          <a:ext cx="0" cy="0"/>
          <a:chOff x="0" y="0"/>
          <a:chExt cx="0" cy="0"/>
        </a:xfrm>
      </p:grpSpPr>
      <p:sp>
        <p:nvSpPr>
          <p:cNvPr id="270" name="Google Shape;270;p3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pic>
        <p:nvPicPr>
          <p:cNvPr id="271" name="Google Shape;271;p33" descr="https://image.slidesharecdn.com/slidenhom9-150622032446-lva1-app6892/95/slide-nhom-9-32-638.jpg?cb=1434958430"/>
          <p:cNvPicPr preferRelativeResize="0"/>
          <p:nvPr/>
        </p:nvPicPr>
        <p:blipFill rotWithShape="1">
          <a:blip r:embed="rId3">
            <a:alphaModFix/>
          </a:blip>
          <a:srcRect/>
          <a:stretch/>
        </p:blipFill>
        <p:spPr>
          <a:xfrm>
            <a:off x="1403176" y="263997"/>
            <a:ext cx="6164792" cy="4628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Bài toán hành trình người bán hàng</a:t>
            </a:r>
            <a:endParaRPr>
              <a:latin typeface="Arial"/>
              <a:ea typeface="Arial"/>
              <a:cs typeface="Arial"/>
              <a:sym typeface="Arial"/>
            </a:endParaRPr>
          </a:p>
        </p:txBody>
      </p:sp>
      <p:sp>
        <p:nvSpPr>
          <p:cNvPr id="245" name="Google Shape;245;p30"/>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88900" lvl="0" indent="0" algn="l" rtl="0">
              <a:lnSpc>
                <a:spcPct val="115000"/>
              </a:lnSpc>
              <a:spcBef>
                <a:spcPts val="0"/>
              </a:spcBef>
              <a:spcAft>
                <a:spcPts val="0"/>
              </a:spcAft>
              <a:buSzPts val="2200"/>
              <a:buNone/>
            </a:pPr>
            <a:r>
              <a:rPr lang="en-US" sz="1400" b="1">
                <a:latin typeface="Arial"/>
                <a:ea typeface="Arial"/>
                <a:cs typeface="Arial"/>
                <a:sym typeface="Arial"/>
              </a:rPr>
              <a:t>Ý tưởng: </a:t>
            </a:r>
            <a:endParaRPr sz="1400" b="1">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Đây là bài toán tìm chu trình có trọng số nhỏ nhất trong một đơn đồ thị liên thông, có hướng và có trọng số; </a:t>
            </a: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Thuật toán tham lam cho bài toán là chọn thành phố có chi phí nhỏ nhất tính từ thành phố hiện thời đến các thành phố chưa qua.</a:t>
            </a:r>
            <a:endParaRPr/>
          </a:p>
          <a:p>
            <a:pPr marL="88900" lvl="0" indent="0" algn="l" rtl="0">
              <a:lnSpc>
                <a:spcPct val="115000"/>
              </a:lnSpc>
              <a:spcBef>
                <a:spcPts val="0"/>
              </a:spcBef>
              <a:spcAft>
                <a:spcPts val="0"/>
              </a:spcAft>
              <a:buSzPts val="2200"/>
              <a:buNone/>
            </a:pPr>
            <a:r>
              <a:rPr lang="en-US" sz="1400" b="1">
                <a:latin typeface="Arial"/>
                <a:ea typeface="Arial"/>
                <a:cs typeface="Arial"/>
                <a:sym typeface="Arial"/>
              </a:rPr>
              <a:t>Các bước tiến hành thuật toán: </a:t>
            </a:r>
            <a:endParaRPr sz="1400" b="1">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Chọn một đỉnh bắt đầu v; </a:t>
            </a: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Chọn đỉnh tiếp theo là đỉnh gần nhất với đỉnh hiện tại và chưa đi qua. Đánh dấu đã đi qua đỉnh vừa chọn; </a:t>
            </a: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Nếu còn đỉnh chưa đi qua thì quay lại bước 2;</a:t>
            </a:r>
            <a:endParaRPr sz="1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1400">
                <a:latin typeface="Arial"/>
                <a:ea typeface="Arial"/>
                <a:cs typeface="Arial"/>
                <a:sym typeface="Arial"/>
              </a:rPr>
              <a:t>Quay lại đỉnh v.</a:t>
            </a:r>
            <a:endParaRPr/>
          </a:p>
          <a:p>
            <a:pPr marL="457200" lvl="0" indent="-228600" algn="l" rtl="0">
              <a:lnSpc>
                <a:spcPct val="115000"/>
              </a:lnSpc>
              <a:spcBef>
                <a:spcPts val="0"/>
              </a:spcBef>
              <a:spcAft>
                <a:spcPts val="0"/>
              </a:spcAft>
              <a:buClr>
                <a:srgbClr val="000000"/>
              </a:buClr>
              <a:buSzPts val="2200"/>
              <a:buNone/>
            </a:pPr>
            <a:endParaRPr sz="1400">
              <a:latin typeface="Arial"/>
              <a:ea typeface="Arial"/>
              <a:cs typeface="Arial"/>
              <a:sym typeface="Arial"/>
            </a:endParaRPr>
          </a:p>
        </p:txBody>
      </p:sp>
      <p:sp>
        <p:nvSpPr>
          <p:cNvPr id="246" name="Google Shape;246;p30"/>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21</a:t>
            </a:fld>
            <a:endParaRPr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t>Bài toán hành trình người bán hàng</a:t>
            </a:r>
            <a:endParaRPr/>
          </a:p>
        </p:txBody>
      </p:sp>
      <p:sp>
        <p:nvSpPr>
          <p:cNvPr id="252" name="Google Shape;252;p31"/>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22</a:t>
            </a:fld>
            <a:endParaRPr dirty="0">
              <a:solidFill>
                <a:schemeClr val="bg1"/>
              </a:solidFill>
            </a:endParaRPr>
          </a:p>
        </p:txBody>
      </p:sp>
      <p:pic>
        <p:nvPicPr>
          <p:cNvPr id="253" name="Google Shape;253;p31"/>
          <p:cNvPicPr preferRelativeResize="0"/>
          <p:nvPr/>
        </p:nvPicPr>
        <p:blipFill rotWithShape="1">
          <a:blip r:embed="rId3">
            <a:alphaModFix/>
          </a:blip>
          <a:srcRect/>
          <a:stretch/>
        </p:blipFill>
        <p:spPr>
          <a:xfrm>
            <a:off x="606123" y="828754"/>
            <a:ext cx="2162243" cy="1751112"/>
          </a:xfrm>
          <a:prstGeom prst="rect">
            <a:avLst/>
          </a:prstGeom>
          <a:noFill/>
          <a:ln>
            <a:noFill/>
          </a:ln>
        </p:spPr>
      </p:pic>
      <p:pic>
        <p:nvPicPr>
          <p:cNvPr id="254" name="Google Shape;254;p31"/>
          <p:cNvPicPr preferRelativeResize="0"/>
          <p:nvPr/>
        </p:nvPicPr>
        <p:blipFill rotWithShape="1">
          <a:blip r:embed="rId3">
            <a:alphaModFix/>
          </a:blip>
          <a:srcRect/>
          <a:stretch/>
        </p:blipFill>
        <p:spPr>
          <a:xfrm>
            <a:off x="5425238" y="896794"/>
            <a:ext cx="2301023" cy="1863504"/>
          </a:xfrm>
          <a:prstGeom prst="rect">
            <a:avLst/>
          </a:prstGeom>
          <a:noFill/>
          <a:ln>
            <a:noFill/>
          </a:ln>
        </p:spPr>
      </p:pic>
      <p:sp>
        <p:nvSpPr>
          <p:cNvPr id="255" name="Google Shape;255;p31"/>
          <p:cNvSpPr/>
          <p:nvPr/>
        </p:nvSpPr>
        <p:spPr>
          <a:xfrm>
            <a:off x="6971695" y="1815737"/>
            <a:ext cx="352336" cy="22703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2"/>
                </a:solidFill>
                <a:latin typeface="Arial"/>
                <a:ea typeface="Arial"/>
                <a:cs typeface="Arial"/>
                <a:sym typeface="Arial"/>
              </a:rPr>
              <a:t>75</a:t>
            </a:r>
            <a:endParaRPr sz="1200" b="0" i="0" u="none" strike="noStrike" cap="none">
              <a:solidFill>
                <a:schemeClr val="dk2"/>
              </a:solidFill>
              <a:latin typeface="Arial"/>
              <a:ea typeface="Arial"/>
              <a:cs typeface="Arial"/>
              <a:sym typeface="Arial"/>
            </a:endParaRPr>
          </a:p>
        </p:txBody>
      </p:sp>
      <p:cxnSp>
        <p:nvCxnSpPr>
          <p:cNvPr id="256" name="Google Shape;256;p31"/>
          <p:cNvCxnSpPr>
            <a:stCxn id="251" idx="2"/>
          </p:cNvCxnSpPr>
          <p:nvPr/>
        </p:nvCxnSpPr>
        <p:spPr>
          <a:xfrm>
            <a:off x="4582950" y="728375"/>
            <a:ext cx="0" cy="408540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
        <p:nvSpPr>
          <p:cNvPr id="257" name="Google Shape;257;p31"/>
          <p:cNvSpPr/>
          <p:nvPr/>
        </p:nvSpPr>
        <p:spPr>
          <a:xfrm>
            <a:off x="-14664" y="2839636"/>
            <a:ext cx="3403815" cy="101091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A</a:t>
            </a:r>
            <a:endParaRPr/>
          </a:p>
          <a:p>
            <a:pPr marL="0" marR="0" lvl="0" indent="0" algn="ctr"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A-B-C-D-A</a:t>
            </a:r>
            <a:endParaRPr/>
          </a:p>
          <a:p>
            <a:pPr marL="0" marR="0" lvl="0" indent="0" algn="ctr"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97</a:t>
            </a:r>
            <a:endParaRPr/>
          </a:p>
          <a:p>
            <a:pPr marL="285750" marR="0" lvl="0" indent="-285750" algn="ctr" rtl="0">
              <a:lnSpc>
                <a:spcPct val="100000"/>
              </a:lnSpc>
              <a:spcBef>
                <a:spcPts val="0"/>
              </a:spcBef>
              <a:spcAft>
                <a:spcPts val="0"/>
              </a:spcAft>
              <a:buClr>
                <a:srgbClr val="000000"/>
              </a:buClr>
              <a:buSzPts val="1400"/>
              <a:buFont typeface="Noto Sans Symbols"/>
              <a:buChar char="⮚"/>
            </a:pPr>
            <a:r>
              <a:rPr lang="en-US" sz="1400" b="0" i="0" u="none" strike="noStrike" cap="none">
                <a:solidFill>
                  <a:schemeClr val="dk2"/>
                </a:solidFill>
                <a:latin typeface="Arial"/>
                <a:ea typeface="Arial"/>
                <a:cs typeface="Arial"/>
                <a:sym typeface="Arial"/>
              </a:rPr>
              <a:t>Kết quả tối ưu</a:t>
            </a:r>
            <a:endParaRPr/>
          </a:p>
        </p:txBody>
      </p:sp>
      <p:sp>
        <p:nvSpPr>
          <p:cNvPr id="258" name="Google Shape;258;p31"/>
          <p:cNvSpPr/>
          <p:nvPr/>
        </p:nvSpPr>
        <p:spPr>
          <a:xfrm>
            <a:off x="4949504" y="2839636"/>
            <a:ext cx="3179427" cy="16004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A</a:t>
            </a:r>
            <a:endParaRPr/>
          </a:p>
          <a:p>
            <a:pPr marL="0" marR="0" lvl="0" indent="0" algn="ctr"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A-B-C-D-A</a:t>
            </a:r>
            <a:endParaRPr/>
          </a:p>
          <a:p>
            <a:pPr marL="0" marR="0" lvl="0" indent="0" algn="ctr"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137</a:t>
            </a:r>
            <a:endParaRPr sz="1400" b="0" i="0" u="none" strike="noStrike" cap="none">
              <a:solidFill>
                <a:schemeClr val="dk2"/>
              </a:solidFill>
              <a:latin typeface="Arial"/>
              <a:ea typeface="Arial"/>
              <a:cs typeface="Arial"/>
              <a:sym typeface="Arial"/>
            </a:endParaRPr>
          </a:p>
          <a:p>
            <a:pPr marL="285750" marR="0" lvl="0" indent="-285750" algn="ctr" rtl="0">
              <a:lnSpc>
                <a:spcPct val="100000"/>
              </a:lnSpc>
              <a:spcBef>
                <a:spcPts val="0"/>
              </a:spcBef>
              <a:spcAft>
                <a:spcPts val="0"/>
              </a:spcAft>
              <a:buClr>
                <a:srgbClr val="000000"/>
              </a:buClr>
              <a:buSzPts val="1400"/>
              <a:buFont typeface="Noto Sans Symbols"/>
              <a:buChar char="⮚"/>
            </a:pPr>
            <a:r>
              <a:rPr lang="en-US" sz="1400" b="0" i="0" u="none" strike="noStrike" cap="none">
                <a:solidFill>
                  <a:schemeClr val="dk2"/>
                </a:solidFill>
                <a:latin typeface="Arial"/>
                <a:ea typeface="Arial"/>
                <a:cs typeface="Arial"/>
                <a:sym typeface="Arial"/>
              </a:rPr>
              <a:t>Kết quả không tối ưu</a:t>
            </a:r>
            <a:endParaRPr/>
          </a:p>
          <a:p>
            <a:pPr marL="285750" marR="0" lvl="0" indent="-285750" algn="ctr" rtl="0">
              <a:lnSpc>
                <a:spcPct val="100000"/>
              </a:lnSpc>
              <a:spcBef>
                <a:spcPts val="0"/>
              </a:spcBef>
              <a:spcAft>
                <a:spcPts val="0"/>
              </a:spcAft>
              <a:buClr>
                <a:srgbClr val="000000"/>
              </a:buClr>
              <a:buSzPts val="1400"/>
              <a:buFont typeface="Noto Sans Symbols"/>
              <a:buChar char="⮚"/>
            </a:pPr>
            <a:r>
              <a:rPr lang="en-US" sz="1400" b="0" i="0" u="none" strike="noStrike" cap="none">
                <a:solidFill>
                  <a:schemeClr val="dk2"/>
                </a:solidFill>
                <a:latin typeface="Arial"/>
                <a:ea typeface="Arial"/>
                <a:cs typeface="Arial"/>
                <a:sym typeface="Arial"/>
              </a:rPr>
              <a:t>Kết quả tốt hơn có thể có là:</a:t>
            </a:r>
            <a:endParaRPr/>
          </a:p>
          <a:p>
            <a:pPr marL="0" marR="0" lvl="0" indent="0" algn="ctr"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A-B-D-C-A</a:t>
            </a:r>
            <a:endParaRPr/>
          </a:p>
          <a:p>
            <a:pPr marL="0" marR="0" lvl="0" indent="0" algn="ctr"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108</a:t>
            </a: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2"/>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Tài liệu tham khảo</a:t>
            </a:r>
            <a:endParaRPr>
              <a:latin typeface="Arial"/>
              <a:ea typeface="Arial"/>
              <a:cs typeface="Arial"/>
              <a:sym typeface="Arial"/>
            </a:endParaRPr>
          </a:p>
        </p:txBody>
      </p:sp>
      <p:sp>
        <p:nvSpPr>
          <p:cNvPr id="264" name="Google Shape;264;p32"/>
          <p:cNvSpPr txBox="1">
            <a:spLocks noGrp="1"/>
          </p:cNvSpPr>
          <p:nvPr>
            <p:ph type="body" idx="1"/>
          </p:nvPr>
        </p:nvSpPr>
        <p:spPr>
          <a:xfrm>
            <a:off x="601725" y="1217625"/>
            <a:ext cx="6729000" cy="2245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AutoNum type="arabicPeriod"/>
            </a:pPr>
            <a:r>
              <a:rPr lang="en-US" sz="1800" u="sng">
                <a:latin typeface="Arial"/>
                <a:ea typeface="Arial"/>
                <a:cs typeface="Arial"/>
                <a:sym typeface="Arial"/>
                <a:hlinkClick r:id="rId3"/>
              </a:rPr>
              <a:t>https://www.tutorialspoint.com/introduction-to-greedy-algorithms</a:t>
            </a:r>
            <a:endParaRPr sz="1800">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US" sz="1800">
                <a:latin typeface="Arial"/>
                <a:ea typeface="Arial"/>
                <a:cs typeface="Arial"/>
                <a:sym typeface="Arial"/>
              </a:rPr>
              <a:t>Sách Introduction to the Design and Analysis of Algorithms (3rd Edition) của Anany Levitin, 2014 (chương 9: Greedy Technique)</a:t>
            </a:r>
            <a:endParaRPr sz="1800">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US" sz="1800">
                <a:latin typeface="Arial"/>
                <a:ea typeface="Arial"/>
                <a:cs typeface="Arial"/>
                <a:sym typeface="Arial"/>
              </a:rPr>
              <a:t>Online courses: Introduce to Greedy Algorithm (coursera)</a:t>
            </a:r>
            <a:endParaRPr>
              <a:latin typeface="Arial"/>
              <a:ea typeface="Arial"/>
              <a:cs typeface="Arial"/>
              <a:sym typeface="Arial"/>
            </a:endParaRPr>
          </a:p>
        </p:txBody>
      </p:sp>
      <p:sp>
        <p:nvSpPr>
          <p:cNvPr id="265" name="Google Shape;265;p32"/>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23</a:t>
            </a:fld>
            <a:endParaRPr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Giới thiệu</a:t>
            </a:r>
            <a:endParaRPr>
              <a:latin typeface="Arial"/>
              <a:ea typeface="Arial"/>
              <a:cs typeface="Arial"/>
              <a:sym typeface="Arial"/>
            </a:endParaRPr>
          </a:p>
        </p:txBody>
      </p:sp>
      <p:sp>
        <p:nvSpPr>
          <p:cNvPr id="74" name="Google Shape;74;p13"/>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US">
                <a:latin typeface="Arial"/>
                <a:ea typeface="Arial"/>
                <a:cs typeface="Arial"/>
                <a:sym typeface="Arial"/>
              </a:rPr>
              <a:t>Giải thuật tham lam (tiếng anh: Greedy algorithm) là một thuật toán giải quyết một bài toán theo kiểu metaheuristic để tìm kiếm lựa chọn tối ưu địa phương ở mỗi bước đi với hy vọng tìm được tối ưu toàn cục.</a:t>
            </a:r>
            <a:endParaRPr/>
          </a:p>
          <a:p>
            <a:pPr marL="457200" lvl="0" indent="-368300" algn="l" rtl="0">
              <a:lnSpc>
                <a:spcPct val="115000"/>
              </a:lnSpc>
              <a:spcBef>
                <a:spcPts val="0"/>
              </a:spcBef>
              <a:spcAft>
                <a:spcPts val="0"/>
              </a:spcAft>
              <a:buSzPts val="2200"/>
              <a:buChar char="●"/>
            </a:pPr>
            <a:r>
              <a:rPr lang="en-US">
                <a:latin typeface="Arial"/>
                <a:ea typeface="Arial"/>
                <a:cs typeface="Arial"/>
                <a:sym typeface="Arial"/>
              </a:rPr>
              <a:t>Tham lam là một trong những phương pháp phổ biến nhất để thiết kế và giải thuật. Rất nhiều thuật toán nổi tiếng được thiết kế dựa trên tư tưởng của tham lam.</a:t>
            </a:r>
            <a:endParaRPr>
              <a:latin typeface="Arial"/>
              <a:ea typeface="Arial"/>
              <a:cs typeface="Arial"/>
              <a:sym typeface="Arial"/>
            </a:endParaRPr>
          </a:p>
          <a:p>
            <a:pPr marL="88900" lvl="0" indent="0" algn="l" rtl="0">
              <a:lnSpc>
                <a:spcPct val="115000"/>
              </a:lnSpc>
              <a:spcBef>
                <a:spcPts val="0"/>
              </a:spcBef>
              <a:spcAft>
                <a:spcPts val="0"/>
              </a:spcAft>
              <a:buSzPts val="2200"/>
              <a:buNone/>
            </a:pPr>
            <a:endParaRPr>
              <a:latin typeface="Arial"/>
              <a:ea typeface="Arial"/>
              <a:cs typeface="Arial"/>
              <a:sym typeface="Arial"/>
            </a:endParaRPr>
          </a:p>
        </p:txBody>
      </p:sp>
      <p:sp>
        <p:nvSpPr>
          <p:cNvPr id="75" name="Google Shape;75;p13"/>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lt1"/>
                </a:solidFill>
              </a:rPr>
              <a:t>3</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Dạng thuật toán tổng quát</a:t>
            </a:r>
            <a:endParaRPr/>
          </a:p>
        </p:txBody>
      </p:sp>
      <p:sp>
        <p:nvSpPr>
          <p:cNvPr id="81" name="Google Shape;81;p14"/>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Char char="●"/>
            </a:pPr>
            <a:r>
              <a:rPr lang="en-US">
                <a:latin typeface="Arial"/>
                <a:ea typeface="Arial"/>
                <a:cs typeface="Arial"/>
                <a:sym typeface="Arial"/>
              </a:rPr>
              <a:t>Cho trước một tập A gồm n đối tượng, ta cần phải chọn một tập con S từ tập A. Với mỗi tập con S được chọn ra thỏa mãn các yêu cầu của bài toán, ta gọi là một nghiệm chấp nhận được. Nghiệm tối ưu là nghiệm chấp nhận được mà tại đó hàm mục tiêu đạt giá trị nhỏ nhất (lớn nhất). </a:t>
            </a:r>
            <a:endParaRPr>
              <a:latin typeface="Arial"/>
              <a:ea typeface="Arial"/>
              <a:cs typeface="Arial"/>
              <a:sym typeface="Arial"/>
            </a:endParaRPr>
          </a:p>
          <a:p>
            <a:pPr marL="457200" lvl="0" indent="-228600" algn="l" rtl="0">
              <a:lnSpc>
                <a:spcPct val="115000"/>
              </a:lnSpc>
              <a:spcBef>
                <a:spcPts val="0"/>
              </a:spcBef>
              <a:spcAft>
                <a:spcPts val="0"/>
              </a:spcAft>
              <a:buClr>
                <a:srgbClr val="000000"/>
              </a:buClr>
              <a:buSzPts val="2200"/>
              <a:buNone/>
            </a:pPr>
            <a:endParaRPr>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Char char="●"/>
            </a:pPr>
            <a:r>
              <a:rPr lang="en-US">
                <a:latin typeface="Arial"/>
                <a:ea typeface="Arial"/>
                <a:cs typeface="Arial"/>
                <a:sym typeface="Arial"/>
              </a:rPr>
              <a:t>Ý tưởng tham lam: Xây dựng lời giải của bài toán với việc chấp nhận những lựa chọn có vẻ tốt nhất của từng giai đoạn (chấp nhận lựa chọn tối ưu cục bộ). </a:t>
            </a:r>
            <a:endParaRPr>
              <a:latin typeface="Arial"/>
              <a:ea typeface="Arial"/>
              <a:cs typeface="Arial"/>
              <a:sym typeface="Arial"/>
            </a:endParaRPr>
          </a:p>
        </p:txBody>
      </p:sp>
      <p:sp>
        <p:nvSpPr>
          <p:cNvPr id="82" name="Google Shape;82;p14"/>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4</a:t>
            </a:fld>
            <a:endParaRPr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Đặc điểm</a:t>
            </a:r>
            <a:endParaRPr>
              <a:latin typeface="Arial"/>
              <a:ea typeface="Arial"/>
              <a:cs typeface="Arial"/>
              <a:sym typeface="Arial"/>
            </a:endParaRPr>
          </a:p>
        </p:txBody>
      </p:sp>
      <p:sp>
        <p:nvSpPr>
          <p:cNvPr id="88" name="Google Shape;88;p15"/>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88900" lvl="0" indent="0" algn="l" rtl="0">
              <a:lnSpc>
                <a:spcPct val="115000"/>
              </a:lnSpc>
              <a:spcBef>
                <a:spcPts val="0"/>
              </a:spcBef>
              <a:spcAft>
                <a:spcPts val="0"/>
              </a:spcAft>
              <a:buSzPts val="2200"/>
              <a:buNone/>
            </a:pPr>
            <a:r>
              <a:rPr lang="en-US">
                <a:latin typeface="Arial"/>
                <a:ea typeface="Arial"/>
                <a:cs typeface="Arial"/>
                <a:sym typeface="Arial"/>
              </a:rPr>
              <a:t>Giải thuật tham lam có năm thành phần:</a:t>
            </a:r>
            <a:endParaRPr/>
          </a:p>
          <a:p>
            <a:pPr marL="457200" lvl="0" indent="-368300" algn="l" rtl="0">
              <a:lnSpc>
                <a:spcPct val="115000"/>
              </a:lnSpc>
              <a:spcBef>
                <a:spcPts val="0"/>
              </a:spcBef>
              <a:spcAft>
                <a:spcPts val="0"/>
              </a:spcAft>
              <a:buClr>
                <a:srgbClr val="000000"/>
              </a:buClr>
              <a:buSzPts val="2200"/>
              <a:buChar char="●"/>
            </a:pPr>
            <a:r>
              <a:rPr lang="en-US">
                <a:latin typeface="Arial"/>
                <a:ea typeface="Arial"/>
                <a:cs typeface="Arial"/>
                <a:sym typeface="Arial"/>
              </a:rPr>
              <a:t>Một tập hợp các ứng viên (candidate), để từ đó tạo ra lời giải</a:t>
            </a:r>
            <a:endParaRPr/>
          </a:p>
          <a:p>
            <a:pPr marL="457200" lvl="0" indent="-368300" algn="l" rtl="0">
              <a:lnSpc>
                <a:spcPct val="115000"/>
              </a:lnSpc>
              <a:spcBef>
                <a:spcPts val="0"/>
              </a:spcBef>
              <a:spcAft>
                <a:spcPts val="0"/>
              </a:spcAft>
              <a:buClr>
                <a:srgbClr val="000000"/>
              </a:buClr>
              <a:buSzPts val="2200"/>
              <a:buChar char="●"/>
            </a:pPr>
            <a:r>
              <a:rPr lang="en-US">
                <a:latin typeface="Arial"/>
                <a:ea typeface="Arial"/>
                <a:cs typeface="Arial"/>
                <a:sym typeface="Arial"/>
              </a:rPr>
              <a:t>Một hàm lựa chọn, để theo đó lựa chọn ứng viên tốt nhất để bổ sung vào lời giải</a:t>
            </a:r>
            <a:endParaRPr/>
          </a:p>
          <a:p>
            <a:pPr marL="457200" lvl="0" indent="-368300" algn="l" rtl="0">
              <a:lnSpc>
                <a:spcPct val="115000"/>
              </a:lnSpc>
              <a:spcBef>
                <a:spcPts val="0"/>
              </a:spcBef>
              <a:spcAft>
                <a:spcPts val="0"/>
              </a:spcAft>
              <a:buClr>
                <a:srgbClr val="000000"/>
              </a:buClr>
              <a:buSzPts val="2200"/>
              <a:buChar char="●"/>
            </a:pPr>
            <a:r>
              <a:rPr lang="en-US">
                <a:latin typeface="Arial"/>
                <a:ea typeface="Arial"/>
                <a:cs typeface="Arial"/>
                <a:sym typeface="Arial"/>
              </a:rPr>
              <a:t>Một hàm khả thi (feasibility), dùng để quyết định nếu một ứng viên có thể được dùng để xây dựng lời giải</a:t>
            </a:r>
            <a:endParaRPr/>
          </a:p>
          <a:p>
            <a:pPr marL="457200" lvl="0" indent="-368300" algn="l" rtl="0">
              <a:lnSpc>
                <a:spcPct val="115000"/>
              </a:lnSpc>
              <a:spcBef>
                <a:spcPts val="0"/>
              </a:spcBef>
              <a:spcAft>
                <a:spcPts val="0"/>
              </a:spcAft>
              <a:buClr>
                <a:srgbClr val="000000"/>
              </a:buClr>
              <a:buSzPts val="2200"/>
              <a:buChar char="●"/>
            </a:pPr>
            <a:r>
              <a:rPr lang="en-US">
                <a:latin typeface="Arial"/>
                <a:ea typeface="Arial"/>
                <a:cs typeface="Arial"/>
                <a:sym typeface="Arial"/>
              </a:rPr>
              <a:t>Một hàm mục tiêu, ấn định giá trị của lời giải hoặc một lời giải chưa hoàn chỉnh</a:t>
            </a:r>
            <a:endParaRPr/>
          </a:p>
          <a:p>
            <a:pPr marL="457200" lvl="0" indent="-368300" algn="l" rtl="0">
              <a:lnSpc>
                <a:spcPct val="115000"/>
              </a:lnSpc>
              <a:spcBef>
                <a:spcPts val="0"/>
              </a:spcBef>
              <a:spcAft>
                <a:spcPts val="0"/>
              </a:spcAft>
              <a:buClr>
                <a:srgbClr val="000000"/>
              </a:buClr>
              <a:buSzPts val="2200"/>
              <a:buChar char="●"/>
            </a:pPr>
            <a:r>
              <a:rPr lang="en-US">
                <a:latin typeface="Arial"/>
                <a:ea typeface="Arial"/>
                <a:cs typeface="Arial"/>
                <a:sym typeface="Arial"/>
              </a:rPr>
              <a:t>Một hàm đánh giá, chỉ ra khi nào ta tìm ra một lời giải hoàn chỉnh.</a:t>
            </a:r>
            <a:endParaRPr>
              <a:latin typeface="Arial"/>
              <a:ea typeface="Arial"/>
              <a:cs typeface="Arial"/>
              <a:sym typeface="Arial"/>
            </a:endParaRPr>
          </a:p>
        </p:txBody>
      </p:sp>
      <p:sp>
        <p:nvSpPr>
          <p:cNvPr id="89" name="Google Shape;89;p15"/>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5</a:t>
            </a:fld>
            <a:endParaRPr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3600">
                <a:solidFill>
                  <a:schemeClr val="bg1"/>
                </a:solidFill>
              </a:rPr>
              <a:t>Tính chất của thuật toán tham lam </a:t>
            </a:r>
            <a:endParaRPr sz="3600">
              <a:solidFill>
                <a:schemeClr val="bg1"/>
              </a:solidFill>
            </a:endParaRPr>
          </a:p>
        </p:txBody>
      </p:sp>
      <p:sp>
        <p:nvSpPr>
          <p:cNvPr id="95" name="Google Shape;95;p1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Char char="●"/>
            </a:pPr>
            <a:r>
              <a:rPr lang="en-US" dirty="0" err="1">
                <a:solidFill>
                  <a:schemeClr val="bg2">
                    <a:lumMod val="50000"/>
                  </a:schemeClr>
                </a:solidFill>
                <a:latin typeface="Arial"/>
                <a:ea typeface="Arial"/>
                <a:cs typeface="Arial"/>
                <a:sym typeface="Arial"/>
              </a:rPr>
              <a:t>Tính</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chất</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của</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sự</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lựa</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chọn</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tham</a:t>
            </a:r>
            <a:r>
              <a:rPr lang="en-US" dirty="0">
                <a:solidFill>
                  <a:schemeClr val="bg2">
                    <a:lumMod val="50000"/>
                  </a:schemeClr>
                </a:solidFill>
                <a:latin typeface="Arial"/>
                <a:ea typeface="Arial"/>
                <a:cs typeface="Arial"/>
                <a:sym typeface="Arial"/>
              </a:rPr>
              <a:t> lam: </a:t>
            </a:r>
            <a:r>
              <a:rPr lang="en-US" dirty="0" err="1">
                <a:solidFill>
                  <a:schemeClr val="bg2">
                    <a:lumMod val="50000"/>
                  </a:schemeClr>
                </a:solidFill>
                <a:latin typeface="Arial"/>
                <a:ea typeface="Arial"/>
                <a:cs typeface="Arial"/>
                <a:sym typeface="Arial"/>
              </a:rPr>
              <a:t>Một</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giải</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pháp</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tối</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ưu</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toàn</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cục</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có</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thể</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được</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giải</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bằng</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cách</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thực</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hiện</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những</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lựa</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chọn</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tối</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ưu</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cục</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bộ</a:t>
            </a:r>
            <a:r>
              <a:rPr lang="en-US" dirty="0">
                <a:solidFill>
                  <a:schemeClr val="bg2">
                    <a:lumMod val="50000"/>
                  </a:schemeClr>
                </a:solidFill>
                <a:latin typeface="Arial"/>
                <a:ea typeface="Arial"/>
                <a:cs typeface="Arial"/>
                <a:sym typeface="Arial"/>
              </a:rPr>
              <a:t>. </a:t>
            </a:r>
            <a:endParaRPr dirty="0">
              <a:solidFill>
                <a:schemeClr val="bg2">
                  <a:lumMod val="50000"/>
                </a:schemeClr>
              </a:solidFill>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Char char="●"/>
            </a:pPr>
            <a:r>
              <a:rPr lang="en-US" dirty="0" err="1">
                <a:solidFill>
                  <a:schemeClr val="bg2">
                    <a:lumMod val="50000"/>
                  </a:schemeClr>
                </a:solidFill>
                <a:latin typeface="Arial"/>
                <a:ea typeface="Arial"/>
                <a:cs typeface="Arial"/>
                <a:sym typeface="Arial"/>
              </a:rPr>
              <a:t>Tính</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chất</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cấu</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trúc</a:t>
            </a:r>
            <a:r>
              <a:rPr lang="en-US" dirty="0">
                <a:solidFill>
                  <a:schemeClr val="bg2">
                    <a:lumMod val="50000"/>
                  </a:schemeClr>
                </a:solidFill>
                <a:latin typeface="Arial"/>
                <a:ea typeface="Arial"/>
                <a:cs typeface="Arial"/>
                <a:sym typeface="Arial"/>
              </a:rPr>
              <a:t> con </a:t>
            </a:r>
            <a:r>
              <a:rPr lang="en-US" dirty="0" err="1">
                <a:solidFill>
                  <a:schemeClr val="bg2">
                    <a:lumMod val="50000"/>
                  </a:schemeClr>
                </a:solidFill>
                <a:latin typeface="Arial"/>
                <a:ea typeface="Arial"/>
                <a:cs typeface="Arial"/>
                <a:sym typeface="Arial"/>
              </a:rPr>
              <a:t>tối</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ưu</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Một</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giải</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pháp</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tối</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ưu</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của</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bài</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toán</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chứa</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trong</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nó</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những</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giải</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pháp</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tối</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ưu</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cho</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các</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bài</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toán</a:t>
            </a:r>
            <a:r>
              <a:rPr lang="en-US" dirty="0">
                <a:solidFill>
                  <a:schemeClr val="bg2">
                    <a:lumMod val="50000"/>
                  </a:schemeClr>
                </a:solidFill>
                <a:latin typeface="Arial"/>
                <a:ea typeface="Arial"/>
                <a:cs typeface="Arial"/>
                <a:sym typeface="Arial"/>
              </a:rPr>
              <a:t> con </a:t>
            </a:r>
            <a:r>
              <a:rPr lang="en-US" dirty="0" err="1">
                <a:solidFill>
                  <a:schemeClr val="bg2">
                    <a:lumMod val="50000"/>
                  </a:schemeClr>
                </a:solidFill>
                <a:latin typeface="Arial"/>
                <a:ea typeface="Arial"/>
                <a:cs typeface="Arial"/>
                <a:sym typeface="Arial"/>
              </a:rPr>
              <a:t>của</a:t>
            </a:r>
            <a:r>
              <a:rPr lang="en-US" dirty="0">
                <a:solidFill>
                  <a:schemeClr val="bg2">
                    <a:lumMod val="50000"/>
                  </a:schemeClr>
                </a:solidFill>
                <a:latin typeface="Arial"/>
                <a:ea typeface="Arial"/>
                <a:cs typeface="Arial"/>
                <a:sym typeface="Arial"/>
              </a:rPr>
              <a:t> </a:t>
            </a:r>
            <a:r>
              <a:rPr lang="en-US" dirty="0" err="1">
                <a:solidFill>
                  <a:schemeClr val="bg2">
                    <a:lumMod val="50000"/>
                  </a:schemeClr>
                </a:solidFill>
                <a:latin typeface="Arial"/>
                <a:ea typeface="Arial"/>
                <a:cs typeface="Arial"/>
                <a:sym typeface="Arial"/>
              </a:rPr>
              <a:t>nó</a:t>
            </a:r>
            <a:r>
              <a:rPr lang="en-US" dirty="0">
                <a:solidFill>
                  <a:schemeClr val="bg2">
                    <a:lumMod val="50000"/>
                  </a:schemeClr>
                </a:solidFill>
                <a:latin typeface="Arial"/>
                <a:ea typeface="Arial"/>
                <a:cs typeface="Arial"/>
                <a:sym typeface="Arial"/>
              </a:rPr>
              <a:t>;</a:t>
            </a:r>
            <a:endParaRPr dirty="0">
              <a:solidFill>
                <a:schemeClr val="bg2">
                  <a:lumMod val="50000"/>
                </a:schemeClr>
              </a:solidFill>
              <a:latin typeface="Arial"/>
              <a:ea typeface="Arial"/>
              <a:cs typeface="Arial"/>
              <a:sym typeface="Arial"/>
            </a:endParaRPr>
          </a:p>
        </p:txBody>
      </p:sp>
      <p:sp>
        <p:nvSpPr>
          <p:cNvPr id="96" name="Google Shape;96;p16"/>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6</a:t>
            </a:fld>
            <a:endParaRPr>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t>Ưu điểm, nhược điểm của thuật toán</a:t>
            </a:r>
            <a:endParaRPr/>
          </a:p>
        </p:txBody>
      </p:sp>
      <p:sp>
        <p:nvSpPr>
          <p:cNvPr id="102" name="Google Shape;102;p17"/>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88900" lvl="0" indent="0" algn="l" rtl="0">
              <a:lnSpc>
                <a:spcPct val="115000"/>
              </a:lnSpc>
              <a:spcBef>
                <a:spcPts val="0"/>
              </a:spcBef>
              <a:spcAft>
                <a:spcPts val="0"/>
              </a:spcAft>
              <a:buSzPts val="2200"/>
              <a:buNone/>
            </a:pPr>
            <a:r>
              <a:rPr lang="en-US" sz="1400" b="1" dirty="0" err="1">
                <a:latin typeface="Arial"/>
                <a:ea typeface="Arial"/>
                <a:cs typeface="Arial"/>
                <a:sym typeface="Arial"/>
              </a:rPr>
              <a:t>Ưu</a:t>
            </a:r>
            <a:r>
              <a:rPr lang="en-US" sz="1400" b="1" dirty="0">
                <a:latin typeface="Arial"/>
                <a:ea typeface="Arial"/>
                <a:cs typeface="Arial"/>
                <a:sym typeface="Arial"/>
              </a:rPr>
              <a:t> </a:t>
            </a:r>
            <a:r>
              <a:rPr lang="en-US" sz="1400" b="1" dirty="0" err="1">
                <a:latin typeface="Arial"/>
                <a:ea typeface="Arial"/>
                <a:cs typeface="Arial"/>
                <a:sym typeface="Arial"/>
              </a:rPr>
              <a:t>điểm</a:t>
            </a:r>
            <a:r>
              <a:rPr lang="en-US" sz="1400" b="1" dirty="0">
                <a:latin typeface="Arial"/>
                <a:ea typeface="Arial"/>
                <a:cs typeface="Arial"/>
                <a:sym typeface="Arial"/>
              </a:rPr>
              <a:t>:</a:t>
            </a:r>
            <a:endParaRPr dirty="0"/>
          </a:p>
          <a:p>
            <a:pPr marL="457200" lvl="0" indent="-368300" algn="l" rtl="0">
              <a:lnSpc>
                <a:spcPct val="115000"/>
              </a:lnSpc>
              <a:spcBef>
                <a:spcPts val="0"/>
              </a:spcBef>
              <a:spcAft>
                <a:spcPts val="0"/>
              </a:spcAft>
              <a:buSzPts val="2200"/>
              <a:buFont typeface="Noto Sans Symbols"/>
              <a:buChar char="▪"/>
            </a:pPr>
            <a:r>
              <a:rPr lang="en-US" sz="1400" dirty="0" err="1">
                <a:latin typeface="Arial"/>
                <a:ea typeface="Arial"/>
                <a:cs typeface="Arial"/>
                <a:sym typeface="Arial"/>
              </a:rPr>
              <a:t>Thuật</a:t>
            </a:r>
            <a:r>
              <a:rPr lang="en-US" sz="1400" dirty="0">
                <a:latin typeface="Arial"/>
                <a:ea typeface="Arial"/>
                <a:cs typeface="Arial"/>
                <a:sym typeface="Arial"/>
              </a:rPr>
              <a:t> </a:t>
            </a:r>
            <a:r>
              <a:rPr lang="en-US" sz="1400" dirty="0" err="1">
                <a:latin typeface="Arial"/>
                <a:ea typeface="Arial"/>
                <a:cs typeface="Arial"/>
                <a:sym typeface="Arial"/>
              </a:rPr>
              <a:t>toán</a:t>
            </a:r>
            <a:r>
              <a:rPr lang="en-US" sz="1400" dirty="0">
                <a:latin typeface="Arial"/>
                <a:ea typeface="Arial"/>
                <a:cs typeface="Arial"/>
                <a:sym typeface="Arial"/>
              </a:rPr>
              <a:t> </a:t>
            </a:r>
            <a:r>
              <a:rPr lang="en-US" sz="1400" dirty="0" err="1">
                <a:latin typeface="Arial"/>
                <a:ea typeface="Arial"/>
                <a:cs typeface="Arial"/>
                <a:sym typeface="Arial"/>
              </a:rPr>
              <a:t>tham</a:t>
            </a:r>
            <a:r>
              <a:rPr lang="en-US" sz="1400" dirty="0">
                <a:latin typeface="Arial"/>
                <a:ea typeface="Arial"/>
                <a:cs typeface="Arial"/>
                <a:sym typeface="Arial"/>
              </a:rPr>
              <a:t> lam </a:t>
            </a:r>
            <a:r>
              <a:rPr lang="en-US" sz="1400" dirty="0" err="1">
                <a:latin typeface="Arial"/>
                <a:ea typeface="Arial"/>
                <a:cs typeface="Arial"/>
                <a:sym typeface="Arial"/>
              </a:rPr>
              <a:t>dễ</a:t>
            </a:r>
            <a:r>
              <a:rPr lang="en-US" sz="1400" dirty="0">
                <a:latin typeface="Arial"/>
                <a:ea typeface="Arial"/>
                <a:cs typeface="Arial"/>
                <a:sym typeface="Arial"/>
              </a:rPr>
              <a:t> </a:t>
            </a:r>
            <a:r>
              <a:rPr lang="en-US" sz="1400" dirty="0" err="1">
                <a:latin typeface="Arial"/>
                <a:ea typeface="Arial"/>
                <a:cs typeface="Arial"/>
                <a:sym typeface="Arial"/>
              </a:rPr>
              <a:t>dàng</a:t>
            </a:r>
            <a:r>
              <a:rPr lang="en-US" sz="1400" dirty="0">
                <a:latin typeface="Arial"/>
                <a:ea typeface="Arial"/>
                <a:cs typeface="Arial"/>
                <a:sym typeface="Arial"/>
              </a:rPr>
              <a:t> </a:t>
            </a:r>
            <a:r>
              <a:rPr lang="en-US" sz="1400" dirty="0" err="1">
                <a:latin typeface="Arial"/>
                <a:ea typeface="Arial"/>
                <a:cs typeface="Arial"/>
                <a:sym typeface="Arial"/>
              </a:rPr>
              <a:t>tiếp</a:t>
            </a:r>
            <a:r>
              <a:rPr lang="en-US" sz="1400" dirty="0">
                <a:latin typeface="Arial"/>
                <a:ea typeface="Arial"/>
                <a:cs typeface="Arial"/>
                <a:sym typeface="Arial"/>
              </a:rPr>
              <a:t> </a:t>
            </a:r>
            <a:r>
              <a:rPr lang="en-US" sz="1400" dirty="0" err="1">
                <a:latin typeface="Arial"/>
                <a:ea typeface="Arial"/>
                <a:cs typeface="Arial"/>
                <a:sym typeface="Arial"/>
              </a:rPr>
              <a:t>cận</a:t>
            </a:r>
            <a:r>
              <a:rPr lang="en-US" sz="1400" dirty="0">
                <a:latin typeface="Arial"/>
                <a:ea typeface="Arial"/>
                <a:cs typeface="Arial"/>
                <a:sym typeface="Arial"/>
              </a:rPr>
              <a:t> </a:t>
            </a:r>
            <a:r>
              <a:rPr lang="en-US" sz="1400" dirty="0" err="1">
                <a:latin typeface="Arial"/>
                <a:ea typeface="Arial"/>
                <a:cs typeface="Arial"/>
                <a:sym typeface="Arial"/>
              </a:rPr>
              <a:t>với</a:t>
            </a:r>
            <a:r>
              <a:rPr lang="en-US" sz="1400" dirty="0">
                <a:latin typeface="Arial"/>
                <a:ea typeface="Arial"/>
                <a:cs typeface="Arial"/>
                <a:sym typeface="Arial"/>
              </a:rPr>
              <a:t> </a:t>
            </a:r>
            <a:r>
              <a:rPr lang="en-US" sz="1400" dirty="0" err="1">
                <a:latin typeface="Arial"/>
                <a:ea typeface="Arial"/>
                <a:cs typeface="Arial"/>
                <a:sym typeface="Arial"/>
              </a:rPr>
              <a:t>các</a:t>
            </a:r>
            <a:r>
              <a:rPr lang="en-US" sz="1400" dirty="0">
                <a:latin typeface="Arial"/>
                <a:ea typeface="Arial"/>
                <a:cs typeface="Arial"/>
                <a:sym typeface="Arial"/>
              </a:rPr>
              <a:t> </a:t>
            </a:r>
            <a:r>
              <a:rPr lang="en-US" sz="1400" dirty="0" err="1">
                <a:latin typeface="Arial"/>
                <a:ea typeface="Arial"/>
                <a:cs typeface="Arial"/>
                <a:sym typeface="Arial"/>
              </a:rPr>
              <a:t>bài</a:t>
            </a:r>
            <a:r>
              <a:rPr lang="en-US" sz="1400" dirty="0">
                <a:latin typeface="Arial"/>
                <a:ea typeface="Arial"/>
                <a:cs typeface="Arial"/>
                <a:sym typeface="Arial"/>
              </a:rPr>
              <a:t> </a:t>
            </a:r>
            <a:r>
              <a:rPr lang="en-US" sz="1400" dirty="0" err="1">
                <a:latin typeface="Arial"/>
                <a:ea typeface="Arial"/>
                <a:cs typeface="Arial"/>
                <a:sym typeface="Arial"/>
              </a:rPr>
              <a:t>toán</a:t>
            </a:r>
            <a:r>
              <a:rPr lang="en-US" sz="1400" dirty="0">
                <a:latin typeface="Arial"/>
                <a:ea typeface="Arial"/>
                <a:cs typeface="Arial"/>
                <a:sym typeface="Arial"/>
              </a:rPr>
              <a:t> </a:t>
            </a:r>
            <a:r>
              <a:rPr lang="en-US" sz="1400" dirty="0" err="1">
                <a:latin typeface="Arial"/>
                <a:ea typeface="Arial"/>
                <a:cs typeface="Arial"/>
                <a:sym typeface="Arial"/>
              </a:rPr>
              <a:t>đặc</a:t>
            </a:r>
            <a:r>
              <a:rPr lang="en-US" sz="1400" dirty="0">
                <a:latin typeface="Arial"/>
                <a:ea typeface="Arial"/>
                <a:cs typeface="Arial"/>
                <a:sym typeface="Arial"/>
              </a:rPr>
              <a:t> </a:t>
            </a:r>
            <a:r>
              <a:rPr lang="en-US" sz="1400" dirty="0" err="1">
                <a:latin typeface="Arial"/>
                <a:ea typeface="Arial"/>
                <a:cs typeface="Arial"/>
                <a:sym typeface="Arial"/>
              </a:rPr>
              <a:t>biệt</a:t>
            </a:r>
            <a:r>
              <a:rPr lang="en-US" sz="1400" dirty="0">
                <a:latin typeface="Arial"/>
                <a:ea typeface="Arial"/>
                <a:cs typeface="Arial"/>
                <a:sym typeface="Arial"/>
              </a:rPr>
              <a:t> </a:t>
            </a:r>
            <a:r>
              <a:rPr lang="en-US" sz="1400" dirty="0" err="1">
                <a:latin typeface="Arial"/>
                <a:ea typeface="Arial"/>
                <a:cs typeface="Arial"/>
                <a:sym typeface="Arial"/>
              </a:rPr>
              <a:t>là</a:t>
            </a:r>
            <a:r>
              <a:rPr lang="en-US" sz="1400" dirty="0">
                <a:latin typeface="Arial"/>
                <a:ea typeface="Arial"/>
                <a:cs typeface="Arial"/>
                <a:sym typeface="Arial"/>
              </a:rPr>
              <a:t> </a:t>
            </a:r>
            <a:r>
              <a:rPr lang="en-US" sz="1400" dirty="0" err="1">
                <a:latin typeface="Arial"/>
                <a:ea typeface="Arial"/>
                <a:cs typeface="Arial"/>
                <a:sym typeface="Arial"/>
              </a:rPr>
              <a:t>các</a:t>
            </a:r>
            <a:r>
              <a:rPr lang="en-US" sz="1400" dirty="0">
                <a:latin typeface="Arial"/>
                <a:ea typeface="Arial"/>
                <a:cs typeface="Arial"/>
                <a:sym typeface="Arial"/>
              </a:rPr>
              <a:t> </a:t>
            </a:r>
            <a:r>
              <a:rPr lang="en-US" sz="1400" dirty="0" err="1">
                <a:latin typeface="Arial"/>
                <a:ea typeface="Arial"/>
                <a:cs typeface="Arial"/>
                <a:sym typeface="Arial"/>
              </a:rPr>
              <a:t>bài</a:t>
            </a:r>
            <a:r>
              <a:rPr lang="en-US" sz="1400" dirty="0">
                <a:latin typeface="Arial"/>
                <a:ea typeface="Arial"/>
                <a:cs typeface="Arial"/>
                <a:sym typeface="Arial"/>
              </a:rPr>
              <a:t> </a:t>
            </a:r>
            <a:r>
              <a:rPr lang="en-US" sz="1400" dirty="0" err="1">
                <a:latin typeface="Arial"/>
                <a:ea typeface="Arial"/>
                <a:cs typeface="Arial"/>
                <a:sym typeface="Arial"/>
              </a:rPr>
              <a:t>toán</a:t>
            </a:r>
            <a:r>
              <a:rPr lang="en-US" sz="1400" dirty="0">
                <a:latin typeface="Arial"/>
                <a:ea typeface="Arial"/>
                <a:cs typeface="Arial"/>
                <a:sym typeface="Arial"/>
              </a:rPr>
              <a:t> </a:t>
            </a:r>
            <a:r>
              <a:rPr lang="en-US" sz="1400" dirty="0" err="1">
                <a:latin typeface="Arial"/>
                <a:ea typeface="Arial"/>
                <a:cs typeface="Arial"/>
                <a:sym typeface="Arial"/>
              </a:rPr>
              <a:t>đồ</a:t>
            </a:r>
            <a:r>
              <a:rPr lang="en-US" sz="1400" dirty="0">
                <a:latin typeface="Arial"/>
                <a:ea typeface="Arial"/>
                <a:cs typeface="Arial"/>
                <a:sym typeface="Arial"/>
              </a:rPr>
              <a:t> </a:t>
            </a:r>
            <a:r>
              <a:rPr lang="en-US" sz="1400" dirty="0" err="1">
                <a:latin typeface="Arial"/>
                <a:ea typeface="Arial"/>
                <a:cs typeface="Arial"/>
                <a:sym typeface="Arial"/>
              </a:rPr>
              <a:t>thị</a:t>
            </a:r>
            <a:r>
              <a:rPr lang="en-US" sz="1400" dirty="0">
                <a:latin typeface="Arial"/>
                <a:ea typeface="Arial"/>
                <a:cs typeface="Arial"/>
                <a:sym typeface="Arial"/>
              </a:rPr>
              <a:t> </a:t>
            </a:r>
            <a:r>
              <a:rPr lang="en-US" sz="1400" dirty="0" err="1">
                <a:latin typeface="Arial"/>
                <a:ea typeface="Arial"/>
                <a:cs typeface="Arial"/>
                <a:sym typeface="Arial"/>
              </a:rPr>
              <a:t>và</a:t>
            </a:r>
            <a:r>
              <a:rPr lang="en-US" sz="1400" dirty="0">
                <a:latin typeface="Arial"/>
                <a:ea typeface="Arial"/>
                <a:cs typeface="Arial"/>
                <a:sym typeface="Arial"/>
              </a:rPr>
              <a:t> NP-</a:t>
            </a:r>
            <a:r>
              <a:rPr lang="en-US" sz="1400" dirty="0" err="1">
                <a:latin typeface="Arial"/>
                <a:ea typeface="Arial"/>
                <a:cs typeface="Arial"/>
                <a:sym typeface="Arial"/>
              </a:rPr>
              <a:t>đầy</a:t>
            </a:r>
            <a:r>
              <a:rPr lang="en-US" sz="1400" dirty="0">
                <a:latin typeface="Arial"/>
                <a:ea typeface="Arial"/>
                <a:cs typeface="Arial"/>
                <a:sym typeface="Arial"/>
              </a:rPr>
              <a:t> </a:t>
            </a:r>
            <a:r>
              <a:rPr lang="en-US" sz="1400" dirty="0" err="1">
                <a:latin typeface="Arial"/>
                <a:ea typeface="Arial"/>
                <a:cs typeface="Arial"/>
                <a:sym typeface="Arial"/>
              </a:rPr>
              <a:t>đủ</a:t>
            </a:r>
            <a:r>
              <a:rPr lang="en-US" sz="1400" dirty="0">
                <a:latin typeface="Arial"/>
                <a:ea typeface="Arial"/>
                <a:cs typeface="Arial"/>
                <a:sym typeface="Arial"/>
              </a:rPr>
              <a:t>.</a:t>
            </a:r>
            <a:endParaRPr sz="1400" dirty="0">
              <a:latin typeface="Arial"/>
              <a:ea typeface="Arial"/>
              <a:cs typeface="Arial"/>
              <a:sym typeface="Arial"/>
            </a:endParaRPr>
          </a:p>
          <a:p>
            <a:pPr marL="457200" lvl="0" indent="-368300" algn="l" rtl="0">
              <a:lnSpc>
                <a:spcPct val="115000"/>
              </a:lnSpc>
              <a:spcBef>
                <a:spcPts val="0"/>
              </a:spcBef>
              <a:spcAft>
                <a:spcPts val="0"/>
              </a:spcAft>
              <a:buSzPts val="2200"/>
              <a:buFont typeface="Noto Sans Symbols"/>
              <a:buChar char="▪"/>
            </a:pPr>
            <a:r>
              <a:rPr lang="en-US" sz="1400" dirty="0" err="1">
                <a:latin typeface="Arial"/>
                <a:ea typeface="Arial"/>
                <a:cs typeface="Arial"/>
                <a:sym typeface="Arial"/>
              </a:rPr>
              <a:t>Nếu</a:t>
            </a:r>
            <a:r>
              <a:rPr lang="en-US" sz="1400" dirty="0">
                <a:latin typeface="Arial"/>
                <a:ea typeface="Arial"/>
                <a:cs typeface="Arial"/>
                <a:sym typeface="Arial"/>
              </a:rPr>
              <a:t> </a:t>
            </a:r>
            <a:r>
              <a:rPr lang="en-US" sz="1400" dirty="0" err="1">
                <a:latin typeface="Arial"/>
                <a:ea typeface="Arial"/>
                <a:cs typeface="Arial"/>
                <a:sym typeface="Arial"/>
              </a:rPr>
              <a:t>có</a:t>
            </a:r>
            <a:r>
              <a:rPr lang="en-US" sz="1400" dirty="0">
                <a:latin typeface="Arial"/>
                <a:ea typeface="Arial"/>
                <a:cs typeface="Arial"/>
                <a:sym typeface="Arial"/>
              </a:rPr>
              <a:t> </a:t>
            </a:r>
            <a:r>
              <a:rPr lang="en-US" sz="1400" dirty="0" err="1">
                <a:latin typeface="Arial"/>
                <a:ea typeface="Arial"/>
                <a:cs typeface="Arial"/>
                <a:sym typeface="Arial"/>
              </a:rPr>
              <a:t>thể</a:t>
            </a:r>
            <a:r>
              <a:rPr lang="en-US" sz="1400" dirty="0">
                <a:latin typeface="Arial"/>
                <a:ea typeface="Arial"/>
                <a:cs typeface="Arial"/>
                <a:sym typeface="Arial"/>
              </a:rPr>
              <a:t> </a:t>
            </a:r>
            <a:r>
              <a:rPr lang="en-US" sz="1400" dirty="0" err="1">
                <a:latin typeface="Arial"/>
                <a:ea typeface="Arial"/>
                <a:cs typeface="Arial"/>
                <a:sym typeface="Arial"/>
              </a:rPr>
              <a:t>chứng</a:t>
            </a:r>
            <a:r>
              <a:rPr lang="en-US" sz="1400" dirty="0">
                <a:latin typeface="Arial"/>
                <a:ea typeface="Arial"/>
                <a:cs typeface="Arial"/>
                <a:sym typeface="Arial"/>
              </a:rPr>
              <a:t> </a:t>
            </a:r>
            <a:r>
              <a:rPr lang="en-US" sz="1400" dirty="0" err="1">
                <a:latin typeface="Arial"/>
                <a:ea typeface="Arial"/>
                <a:cs typeface="Arial"/>
                <a:sym typeface="Arial"/>
              </a:rPr>
              <a:t>minh</a:t>
            </a:r>
            <a:r>
              <a:rPr lang="en-US" sz="1400" dirty="0">
                <a:latin typeface="Arial"/>
                <a:ea typeface="Arial"/>
                <a:cs typeface="Arial"/>
                <a:sym typeface="Arial"/>
              </a:rPr>
              <a:t> </a:t>
            </a:r>
            <a:r>
              <a:rPr lang="en-US" sz="1400" dirty="0" err="1">
                <a:latin typeface="Arial"/>
                <a:ea typeface="Arial"/>
                <a:cs typeface="Arial"/>
                <a:sym typeface="Arial"/>
              </a:rPr>
              <a:t>rằng</a:t>
            </a:r>
            <a:r>
              <a:rPr lang="en-US" sz="1400" dirty="0">
                <a:latin typeface="Arial"/>
                <a:ea typeface="Arial"/>
                <a:cs typeface="Arial"/>
                <a:sym typeface="Arial"/>
              </a:rPr>
              <a:t> </a:t>
            </a:r>
            <a:r>
              <a:rPr lang="en-US" sz="1400" dirty="0" err="1">
                <a:latin typeface="Arial"/>
                <a:ea typeface="Arial"/>
                <a:cs typeface="Arial"/>
                <a:sym typeface="Arial"/>
              </a:rPr>
              <a:t>một</a:t>
            </a:r>
            <a:r>
              <a:rPr lang="en-US" sz="1400" dirty="0">
                <a:latin typeface="Arial"/>
                <a:ea typeface="Arial"/>
                <a:cs typeface="Arial"/>
                <a:sym typeface="Arial"/>
              </a:rPr>
              <a:t> </a:t>
            </a:r>
            <a:r>
              <a:rPr lang="en-US" sz="1400" dirty="0" err="1">
                <a:latin typeface="Arial"/>
                <a:ea typeface="Arial"/>
                <a:cs typeface="Arial"/>
                <a:sym typeface="Arial"/>
              </a:rPr>
              <a:t>thuật</a:t>
            </a:r>
            <a:r>
              <a:rPr lang="en-US" sz="1400" dirty="0">
                <a:latin typeface="Arial"/>
                <a:ea typeface="Arial"/>
                <a:cs typeface="Arial"/>
                <a:sym typeface="Arial"/>
              </a:rPr>
              <a:t> </a:t>
            </a:r>
            <a:r>
              <a:rPr lang="en-US" sz="1400" dirty="0" err="1">
                <a:latin typeface="Arial"/>
                <a:ea typeface="Arial"/>
                <a:cs typeface="Arial"/>
                <a:sym typeface="Arial"/>
              </a:rPr>
              <a:t>toán</a:t>
            </a:r>
            <a:r>
              <a:rPr lang="en-US" sz="1400" dirty="0">
                <a:latin typeface="Arial"/>
                <a:ea typeface="Arial"/>
                <a:cs typeface="Arial"/>
                <a:sym typeface="Arial"/>
              </a:rPr>
              <a:t> </a:t>
            </a:r>
            <a:r>
              <a:rPr lang="en-US" sz="1400" dirty="0" err="1">
                <a:latin typeface="Arial"/>
                <a:ea typeface="Arial"/>
                <a:cs typeface="Arial"/>
                <a:sym typeface="Arial"/>
              </a:rPr>
              <a:t>tham</a:t>
            </a:r>
            <a:r>
              <a:rPr lang="en-US" sz="1400" dirty="0">
                <a:latin typeface="Arial"/>
                <a:ea typeface="Arial"/>
                <a:cs typeface="Arial"/>
                <a:sym typeface="Arial"/>
              </a:rPr>
              <a:t> lam </a:t>
            </a:r>
            <a:r>
              <a:rPr lang="en-US" sz="1400" dirty="0" err="1">
                <a:latin typeface="Arial"/>
                <a:ea typeface="Arial"/>
                <a:cs typeface="Arial"/>
                <a:sym typeface="Arial"/>
              </a:rPr>
              <a:t>cho</a:t>
            </a:r>
            <a:r>
              <a:rPr lang="en-US" sz="1400" dirty="0">
                <a:latin typeface="Arial"/>
                <a:ea typeface="Arial"/>
                <a:cs typeface="Arial"/>
                <a:sym typeface="Arial"/>
              </a:rPr>
              <a:t> ra </a:t>
            </a:r>
            <a:r>
              <a:rPr lang="en-US" sz="1400" dirty="0" err="1">
                <a:latin typeface="Arial"/>
                <a:ea typeface="Arial"/>
                <a:cs typeface="Arial"/>
                <a:sym typeface="Arial"/>
              </a:rPr>
              <a:t>kết</a:t>
            </a:r>
            <a:r>
              <a:rPr lang="en-US" sz="1400" dirty="0">
                <a:latin typeface="Arial"/>
                <a:ea typeface="Arial"/>
                <a:cs typeface="Arial"/>
                <a:sym typeface="Arial"/>
              </a:rPr>
              <a:t> </a:t>
            </a:r>
            <a:r>
              <a:rPr lang="en-US" sz="1400" dirty="0" err="1">
                <a:latin typeface="Arial"/>
                <a:ea typeface="Arial"/>
                <a:cs typeface="Arial"/>
                <a:sym typeface="Arial"/>
              </a:rPr>
              <a:t>quả</a:t>
            </a:r>
            <a:r>
              <a:rPr lang="en-US" sz="1400" dirty="0">
                <a:latin typeface="Arial"/>
                <a:ea typeface="Arial"/>
                <a:cs typeface="Arial"/>
                <a:sym typeface="Arial"/>
              </a:rPr>
              <a:t> </a:t>
            </a:r>
            <a:r>
              <a:rPr lang="en-US" sz="1400" dirty="0" err="1">
                <a:latin typeface="Arial"/>
                <a:ea typeface="Arial"/>
                <a:cs typeface="Arial"/>
                <a:sym typeface="Arial"/>
              </a:rPr>
              <a:t>tối</a:t>
            </a:r>
            <a:r>
              <a:rPr lang="en-US" sz="1400" dirty="0">
                <a:latin typeface="Arial"/>
                <a:ea typeface="Arial"/>
                <a:cs typeface="Arial"/>
                <a:sym typeface="Arial"/>
              </a:rPr>
              <a:t> </a:t>
            </a:r>
            <a:r>
              <a:rPr lang="en-US" sz="1400" dirty="0" err="1">
                <a:latin typeface="Arial"/>
                <a:ea typeface="Arial"/>
                <a:cs typeface="Arial"/>
                <a:sym typeface="Arial"/>
              </a:rPr>
              <a:t>ưu</a:t>
            </a:r>
            <a:r>
              <a:rPr lang="en-US" sz="1400" dirty="0">
                <a:latin typeface="Arial"/>
                <a:ea typeface="Arial"/>
                <a:cs typeface="Arial"/>
                <a:sym typeface="Arial"/>
              </a:rPr>
              <a:t> </a:t>
            </a:r>
            <a:r>
              <a:rPr lang="en-US" sz="1400" dirty="0" err="1">
                <a:latin typeface="Arial"/>
                <a:ea typeface="Arial"/>
                <a:cs typeface="Arial"/>
                <a:sym typeface="Arial"/>
              </a:rPr>
              <a:t>toàn</a:t>
            </a:r>
            <a:r>
              <a:rPr lang="en-US" sz="1400" dirty="0">
                <a:latin typeface="Arial"/>
                <a:ea typeface="Arial"/>
                <a:cs typeface="Arial"/>
                <a:sym typeface="Arial"/>
              </a:rPr>
              <a:t> </a:t>
            </a:r>
            <a:r>
              <a:rPr lang="en-US" sz="1400" dirty="0" err="1">
                <a:latin typeface="Arial"/>
                <a:ea typeface="Arial"/>
                <a:cs typeface="Arial"/>
                <a:sym typeface="Arial"/>
              </a:rPr>
              <a:t>cục</a:t>
            </a:r>
            <a:r>
              <a:rPr lang="en-US" sz="1400" dirty="0">
                <a:latin typeface="Arial"/>
                <a:ea typeface="Arial"/>
                <a:cs typeface="Arial"/>
                <a:sym typeface="Arial"/>
              </a:rPr>
              <a:t> </a:t>
            </a:r>
            <a:r>
              <a:rPr lang="en-US" sz="1400" dirty="0" err="1">
                <a:latin typeface="Arial"/>
                <a:ea typeface="Arial"/>
                <a:cs typeface="Arial"/>
                <a:sym typeface="Arial"/>
              </a:rPr>
              <a:t>cho</a:t>
            </a:r>
            <a:r>
              <a:rPr lang="en-US" sz="1400" dirty="0">
                <a:latin typeface="Arial"/>
                <a:ea typeface="Arial"/>
                <a:cs typeface="Arial"/>
                <a:sym typeface="Arial"/>
              </a:rPr>
              <a:t> </a:t>
            </a:r>
            <a:r>
              <a:rPr lang="en-US" sz="1400" dirty="0" err="1">
                <a:latin typeface="Arial"/>
                <a:ea typeface="Arial"/>
                <a:cs typeface="Arial"/>
                <a:sym typeface="Arial"/>
              </a:rPr>
              <a:t>một</a:t>
            </a:r>
            <a:r>
              <a:rPr lang="en-US" sz="1400" dirty="0">
                <a:latin typeface="Arial"/>
                <a:ea typeface="Arial"/>
                <a:cs typeface="Arial"/>
                <a:sym typeface="Arial"/>
              </a:rPr>
              <a:t> </a:t>
            </a:r>
            <a:r>
              <a:rPr lang="en-US" sz="1400" dirty="0" err="1">
                <a:latin typeface="Arial"/>
                <a:ea typeface="Arial"/>
                <a:cs typeface="Arial"/>
                <a:sym typeface="Arial"/>
              </a:rPr>
              <a:t>lớp</a:t>
            </a:r>
            <a:r>
              <a:rPr lang="en-US" sz="1400" dirty="0">
                <a:latin typeface="Arial"/>
                <a:ea typeface="Arial"/>
                <a:cs typeface="Arial"/>
                <a:sym typeface="Arial"/>
              </a:rPr>
              <a:t> </a:t>
            </a:r>
            <a:r>
              <a:rPr lang="en-US" sz="1400" dirty="0" err="1">
                <a:latin typeface="Arial"/>
                <a:ea typeface="Arial"/>
                <a:cs typeface="Arial"/>
                <a:sym typeface="Arial"/>
              </a:rPr>
              <a:t>bài</a:t>
            </a:r>
            <a:r>
              <a:rPr lang="en-US" sz="1400" dirty="0">
                <a:latin typeface="Arial"/>
                <a:ea typeface="Arial"/>
                <a:cs typeface="Arial"/>
                <a:sym typeface="Arial"/>
              </a:rPr>
              <a:t> </a:t>
            </a:r>
            <a:r>
              <a:rPr lang="en-US" sz="1400" dirty="0" err="1">
                <a:latin typeface="Arial"/>
                <a:ea typeface="Arial"/>
                <a:cs typeface="Arial"/>
                <a:sym typeface="Arial"/>
              </a:rPr>
              <a:t>toán</a:t>
            </a:r>
            <a:r>
              <a:rPr lang="en-US" sz="1400" dirty="0">
                <a:latin typeface="Arial"/>
                <a:ea typeface="Arial"/>
                <a:cs typeface="Arial"/>
                <a:sym typeface="Arial"/>
              </a:rPr>
              <a:t> </a:t>
            </a:r>
            <a:r>
              <a:rPr lang="en-US" sz="1400" dirty="0" err="1">
                <a:latin typeface="Arial"/>
                <a:ea typeface="Arial"/>
                <a:cs typeface="Arial"/>
                <a:sym typeface="Arial"/>
              </a:rPr>
              <a:t>nào</a:t>
            </a:r>
            <a:r>
              <a:rPr lang="en-US" sz="1400" dirty="0">
                <a:latin typeface="Arial"/>
                <a:ea typeface="Arial"/>
                <a:cs typeface="Arial"/>
                <a:sym typeface="Arial"/>
              </a:rPr>
              <a:t> </a:t>
            </a:r>
            <a:r>
              <a:rPr lang="en-US" sz="1400" dirty="0" err="1">
                <a:latin typeface="Arial"/>
                <a:ea typeface="Arial"/>
                <a:cs typeface="Arial"/>
                <a:sym typeface="Arial"/>
              </a:rPr>
              <a:t>đó</a:t>
            </a:r>
            <a:r>
              <a:rPr lang="en-US" sz="1400" dirty="0">
                <a:latin typeface="Arial"/>
                <a:ea typeface="Arial"/>
                <a:cs typeface="Arial"/>
                <a:sym typeface="Arial"/>
              </a:rPr>
              <a:t> </a:t>
            </a:r>
            <a:r>
              <a:rPr lang="en-US" sz="1400" dirty="0" err="1">
                <a:latin typeface="Arial"/>
                <a:ea typeface="Arial"/>
                <a:cs typeface="Arial"/>
                <a:sym typeface="Arial"/>
              </a:rPr>
              <a:t>thì</a:t>
            </a:r>
            <a:r>
              <a:rPr lang="en-US" sz="1400" dirty="0">
                <a:latin typeface="Arial"/>
                <a:ea typeface="Arial"/>
                <a:cs typeface="Arial"/>
                <a:sym typeface="Arial"/>
              </a:rPr>
              <a:t> </a:t>
            </a:r>
            <a:r>
              <a:rPr lang="en-US" sz="1400" dirty="0" err="1">
                <a:latin typeface="Arial"/>
                <a:ea typeface="Arial"/>
                <a:cs typeface="Arial"/>
                <a:sym typeface="Arial"/>
              </a:rPr>
              <a:t>thuật</a:t>
            </a:r>
            <a:r>
              <a:rPr lang="en-US" sz="1400" dirty="0">
                <a:latin typeface="Arial"/>
                <a:ea typeface="Arial"/>
                <a:cs typeface="Arial"/>
                <a:sym typeface="Arial"/>
              </a:rPr>
              <a:t> </a:t>
            </a:r>
            <a:r>
              <a:rPr lang="en-US" sz="1400" dirty="0" err="1">
                <a:latin typeface="Arial"/>
                <a:ea typeface="Arial"/>
                <a:cs typeface="Arial"/>
                <a:sym typeface="Arial"/>
              </a:rPr>
              <a:t>toán</a:t>
            </a:r>
            <a:r>
              <a:rPr lang="en-US" sz="1400" dirty="0">
                <a:latin typeface="Arial"/>
                <a:ea typeface="Arial"/>
                <a:cs typeface="Arial"/>
                <a:sym typeface="Arial"/>
              </a:rPr>
              <a:t> </a:t>
            </a:r>
            <a:r>
              <a:rPr lang="en-US" sz="1400" dirty="0" err="1">
                <a:latin typeface="Arial"/>
                <a:ea typeface="Arial"/>
                <a:cs typeface="Arial"/>
                <a:sym typeface="Arial"/>
              </a:rPr>
              <a:t>thường</a:t>
            </a:r>
            <a:r>
              <a:rPr lang="en-US" sz="1400" dirty="0">
                <a:latin typeface="Arial"/>
                <a:ea typeface="Arial"/>
                <a:cs typeface="Arial"/>
                <a:sym typeface="Arial"/>
              </a:rPr>
              <a:t> </a:t>
            </a:r>
            <a:r>
              <a:rPr lang="en-US" sz="1400" dirty="0" err="1">
                <a:latin typeface="Arial"/>
                <a:ea typeface="Arial"/>
                <a:cs typeface="Arial"/>
                <a:sym typeface="Arial"/>
              </a:rPr>
              <a:t>sẽ</a:t>
            </a:r>
            <a:r>
              <a:rPr lang="en-US" sz="1400" dirty="0">
                <a:latin typeface="Arial"/>
                <a:ea typeface="Arial"/>
                <a:cs typeface="Arial"/>
                <a:sym typeface="Arial"/>
              </a:rPr>
              <a:t> </a:t>
            </a:r>
            <a:r>
              <a:rPr lang="en-US" sz="1400" dirty="0" err="1">
                <a:latin typeface="Arial"/>
                <a:ea typeface="Arial"/>
                <a:cs typeface="Arial"/>
                <a:sym typeface="Arial"/>
              </a:rPr>
              <a:t>trở</a:t>
            </a:r>
            <a:r>
              <a:rPr lang="en-US" sz="1400" dirty="0">
                <a:latin typeface="Arial"/>
                <a:ea typeface="Arial"/>
                <a:cs typeface="Arial"/>
                <a:sym typeface="Arial"/>
              </a:rPr>
              <a:t> </a:t>
            </a:r>
            <a:r>
              <a:rPr lang="en-US" sz="1400" dirty="0" err="1">
                <a:latin typeface="Arial"/>
                <a:ea typeface="Arial"/>
                <a:cs typeface="Arial"/>
                <a:sym typeface="Arial"/>
              </a:rPr>
              <a:t>thành</a:t>
            </a:r>
            <a:r>
              <a:rPr lang="en-US" sz="1400" dirty="0">
                <a:latin typeface="Arial"/>
                <a:ea typeface="Arial"/>
                <a:cs typeface="Arial"/>
                <a:sym typeface="Arial"/>
              </a:rPr>
              <a:t> </a:t>
            </a:r>
            <a:r>
              <a:rPr lang="en-US" sz="1400" dirty="0" err="1">
                <a:latin typeface="Arial"/>
                <a:ea typeface="Arial"/>
                <a:cs typeface="Arial"/>
                <a:sym typeface="Arial"/>
              </a:rPr>
              <a:t>phương</a:t>
            </a:r>
            <a:r>
              <a:rPr lang="en-US" sz="1400" dirty="0">
                <a:latin typeface="Arial"/>
                <a:ea typeface="Arial"/>
                <a:cs typeface="Arial"/>
                <a:sym typeface="Arial"/>
              </a:rPr>
              <a:t> </a:t>
            </a:r>
            <a:r>
              <a:rPr lang="en-US" sz="1400" dirty="0" err="1">
                <a:latin typeface="Arial"/>
                <a:ea typeface="Arial"/>
                <a:cs typeface="Arial"/>
                <a:sym typeface="Arial"/>
              </a:rPr>
              <a:t>pháp</a:t>
            </a:r>
            <a:r>
              <a:rPr lang="en-US" sz="1400" dirty="0">
                <a:latin typeface="Arial"/>
                <a:ea typeface="Arial"/>
                <a:cs typeface="Arial"/>
                <a:sym typeface="Arial"/>
              </a:rPr>
              <a:t> </a:t>
            </a:r>
            <a:r>
              <a:rPr lang="en-US" sz="1400" dirty="0" err="1">
                <a:latin typeface="Arial"/>
                <a:ea typeface="Arial"/>
                <a:cs typeface="Arial"/>
                <a:sym typeface="Arial"/>
              </a:rPr>
              <a:t>chọn</a:t>
            </a:r>
            <a:r>
              <a:rPr lang="en-US" sz="1400" dirty="0">
                <a:latin typeface="Arial"/>
                <a:ea typeface="Arial"/>
                <a:cs typeface="Arial"/>
                <a:sym typeface="Arial"/>
              </a:rPr>
              <a:t> </a:t>
            </a:r>
            <a:r>
              <a:rPr lang="en-US" sz="1400" dirty="0" err="1">
                <a:latin typeface="Arial"/>
                <a:ea typeface="Arial"/>
                <a:cs typeface="Arial"/>
                <a:sym typeface="Arial"/>
              </a:rPr>
              <a:t>lựa</a:t>
            </a:r>
            <a:r>
              <a:rPr lang="en-US" sz="1400" dirty="0">
                <a:latin typeface="Arial"/>
                <a:ea typeface="Arial"/>
                <a:cs typeface="Arial"/>
                <a:sym typeface="Arial"/>
              </a:rPr>
              <a:t>, </a:t>
            </a:r>
            <a:r>
              <a:rPr lang="en-US" sz="1400" dirty="0" err="1">
                <a:latin typeface="Arial"/>
                <a:ea typeface="Arial"/>
                <a:cs typeface="Arial"/>
                <a:sym typeface="Arial"/>
              </a:rPr>
              <a:t>vì</a:t>
            </a:r>
            <a:r>
              <a:rPr lang="en-US" sz="1400" dirty="0">
                <a:latin typeface="Arial"/>
                <a:ea typeface="Arial"/>
                <a:cs typeface="Arial"/>
                <a:sym typeface="Arial"/>
              </a:rPr>
              <a:t> </a:t>
            </a:r>
            <a:r>
              <a:rPr lang="en-US" sz="1400" dirty="0" err="1">
                <a:latin typeface="Arial"/>
                <a:ea typeface="Arial"/>
                <a:cs typeface="Arial"/>
                <a:sym typeface="Arial"/>
              </a:rPr>
              <a:t>nó</a:t>
            </a:r>
            <a:r>
              <a:rPr lang="en-US" sz="1400" dirty="0">
                <a:latin typeface="Arial"/>
                <a:ea typeface="Arial"/>
                <a:cs typeface="Arial"/>
                <a:sym typeface="Arial"/>
              </a:rPr>
              <a:t> </a:t>
            </a:r>
            <a:r>
              <a:rPr lang="en-US" sz="1400" dirty="0" err="1">
                <a:latin typeface="Arial"/>
                <a:ea typeface="Arial"/>
                <a:cs typeface="Arial"/>
                <a:sym typeface="Arial"/>
              </a:rPr>
              <a:t>chạy</a:t>
            </a:r>
            <a:r>
              <a:rPr lang="en-US" sz="1400" dirty="0">
                <a:latin typeface="Arial"/>
                <a:ea typeface="Arial"/>
                <a:cs typeface="Arial"/>
                <a:sym typeface="Arial"/>
              </a:rPr>
              <a:t> </a:t>
            </a:r>
            <a:r>
              <a:rPr lang="en-US" sz="1400" dirty="0" err="1">
                <a:latin typeface="Arial"/>
                <a:ea typeface="Arial"/>
                <a:cs typeface="Arial"/>
                <a:sym typeface="Arial"/>
              </a:rPr>
              <a:t>nhanh</a:t>
            </a:r>
            <a:r>
              <a:rPr lang="en-US" sz="1400" dirty="0">
                <a:latin typeface="Arial"/>
                <a:ea typeface="Arial"/>
                <a:cs typeface="Arial"/>
                <a:sym typeface="Arial"/>
              </a:rPr>
              <a:t> </a:t>
            </a:r>
            <a:r>
              <a:rPr lang="en-US" sz="1400" dirty="0" err="1">
                <a:latin typeface="Arial"/>
                <a:ea typeface="Arial"/>
                <a:cs typeface="Arial"/>
                <a:sym typeface="Arial"/>
              </a:rPr>
              <a:t>hơn</a:t>
            </a:r>
            <a:r>
              <a:rPr lang="en-US" sz="1400" dirty="0">
                <a:latin typeface="Arial"/>
                <a:ea typeface="Arial"/>
                <a:cs typeface="Arial"/>
                <a:sym typeface="Arial"/>
              </a:rPr>
              <a:t> </a:t>
            </a:r>
            <a:r>
              <a:rPr lang="en-US" sz="1400" dirty="0" err="1">
                <a:latin typeface="Arial"/>
                <a:ea typeface="Arial"/>
                <a:cs typeface="Arial"/>
                <a:sym typeface="Arial"/>
              </a:rPr>
              <a:t>các</a:t>
            </a:r>
            <a:r>
              <a:rPr lang="en-US" sz="1400" dirty="0">
                <a:latin typeface="Arial"/>
                <a:ea typeface="Arial"/>
                <a:cs typeface="Arial"/>
                <a:sym typeface="Arial"/>
              </a:rPr>
              <a:t> </a:t>
            </a:r>
            <a:r>
              <a:rPr lang="en-US" sz="1400" dirty="0" err="1">
                <a:latin typeface="Arial"/>
                <a:ea typeface="Arial"/>
                <a:cs typeface="Arial"/>
                <a:sym typeface="Arial"/>
              </a:rPr>
              <a:t>phương</a:t>
            </a:r>
            <a:r>
              <a:rPr lang="en-US" sz="1400" dirty="0">
                <a:latin typeface="Arial"/>
                <a:ea typeface="Arial"/>
                <a:cs typeface="Arial"/>
                <a:sym typeface="Arial"/>
              </a:rPr>
              <a:t> </a:t>
            </a:r>
            <a:r>
              <a:rPr lang="en-US" sz="1400" dirty="0" err="1">
                <a:latin typeface="Arial"/>
                <a:ea typeface="Arial"/>
                <a:cs typeface="Arial"/>
                <a:sym typeface="Arial"/>
              </a:rPr>
              <a:t>pháp</a:t>
            </a:r>
            <a:r>
              <a:rPr lang="en-US" sz="1400" dirty="0">
                <a:latin typeface="Arial"/>
                <a:ea typeface="Arial"/>
                <a:cs typeface="Arial"/>
                <a:sym typeface="Arial"/>
              </a:rPr>
              <a:t> </a:t>
            </a:r>
            <a:r>
              <a:rPr lang="en-US" sz="1400" dirty="0" err="1">
                <a:latin typeface="Arial"/>
                <a:ea typeface="Arial"/>
                <a:cs typeface="Arial"/>
                <a:sym typeface="Arial"/>
              </a:rPr>
              <a:t>tối</a:t>
            </a:r>
            <a:r>
              <a:rPr lang="en-US" sz="1400" dirty="0">
                <a:latin typeface="Arial"/>
                <a:ea typeface="Arial"/>
                <a:cs typeface="Arial"/>
                <a:sym typeface="Arial"/>
              </a:rPr>
              <a:t> </a:t>
            </a:r>
            <a:r>
              <a:rPr lang="en-US" sz="1400" dirty="0" err="1">
                <a:latin typeface="Arial"/>
                <a:ea typeface="Arial"/>
                <a:cs typeface="Arial"/>
                <a:sym typeface="Arial"/>
              </a:rPr>
              <a:t>ưu</a:t>
            </a:r>
            <a:r>
              <a:rPr lang="en-US" sz="1400" dirty="0">
                <a:latin typeface="Arial"/>
                <a:ea typeface="Arial"/>
                <a:cs typeface="Arial"/>
                <a:sym typeface="Arial"/>
              </a:rPr>
              <a:t> </a:t>
            </a:r>
            <a:r>
              <a:rPr lang="en-US" sz="1400" dirty="0" err="1">
                <a:latin typeface="Arial"/>
                <a:ea typeface="Arial"/>
                <a:cs typeface="Arial"/>
                <a:sym typeface="Arial"/>
              </a:rPr>
              <a:t>hóa</a:t>
            </a:r>
            <a:r>
              <a:rPr lang="en-US" sz="1400" dirty="0">
                <a:latin typeface="Arial"/>
                <a:ea typeface="Arial"/>
                <a:cs typeface="Arial"/>
                <a:sym typeface="Arial"/>
              </a:rPr>
              <a:t> </a:t>
            </a:r>
            <a:r>
              <a:rPr lang="en-US" sz="1400" dirty="0" err="1">
                <a:latin typeface="Arial"/>
                <a:ea typeface="Arial"/>
                <a:cs typeface="Arial"/>
                <a:sym typeface="Arial"/>
              </a:rPr>
              <a:t>khác</a:t>
            </a:r>
            <a:r>
              <a:rPr lang="en-US" sz="1400" dirty="0">
                <a:latin typeface="Arial"/>
                <a:ea typeface="Arial"/>
                <a:cs typeface="Arial"/>
                <a:sym typeface="Arial"/>
              </a:rPr>
              <a:t> </a:t>
            </a:r>
            <a:r>
              <a:rPr lang="en-US" sz="1400" dirty="0" err="1">
                <a:latin typeface="Arial"/>
                <a:ea typeface="Arial"/>
                <a:cs typeface="Arial"/>
                <a:sym typeface="Arial"/>
              </a:rPr>
              <a:t>như</a:t>
            </a:r>
            <a:r>
              <a:rPr lang="en-US" sz="1400" dirty="0">
                <a:latin typeface="Arial"/>
                <a:ea typeface="Arial"/>
                <a:cs typeface="Arial"/>
                <a:sym typeface="Arial"/>
              </a:rPr>
              <a:t> </a:t>
            </a:r>
            <a:r>
              <a:rPr lang="en-US" sz="1400" dirty="0" err="1">
                <a:latin typeface="Arial"/>
                <a:ea typeface="Arial"/>
                <a:cs typeface="Arial"/>
                <a:sym typeface="Arial"/>
              </a:rPr>
              <a:t>quy</a:t>
            </a:r>
            <a:r>
              <a:rPr lang="en-US" sz="1400" dirty="0">
                <a:latin typeface="Arial"/>
                <a:ea typeface="Arial"/>
                <a:cs typeface="Arial"/>
                <a:sym typeface="Arial"/>
              </a:rPr>
              <a:t> </a:t>
            </a:r>
            <a:r>
              <a:rPr lang="en-US" sz="1400" dirty="0" err="1">
                <a:latin typeface="Arial"/>
                <a:ea typeface="Arial"/>
                <a:cs typeface="Arial"/>
                <a:sym typeface="Arial"/>
              </a:rPr>
              <a:t>hoạch</a:t>
            </a:r>
            <a:r>
              <a:rPr lang="en-US" sz="1400" dirty="0">
                <a:latin typeface="Arial"/>
                <a:ea typeface="Arial"/>
                <a:cs typeface="Arial"/>
                <a:sym typeface="Arial"/>
              </a:rPr>
              <a:t> </a:t>
            </a:r>
            <a:r>
              <a:rPr lang="en-US" sz="1400" dirty="0" err="1">
                <a:latin typeface="Arial"/>
                <a:ea typeface="Arial"/>
                <a:cs typeface="Arial"/>
                <a:sym typeface="Arial"/>
              </a:rPr>
              <a:t>động</a:t>
            </a:r>
            <a:r>
              <a:rPr lang="en-US" sz="1400" dirty="0">
                <a:latin typeface="Arial"/>
                <a:ea typeface="Arial"/>
                <a:cs typeface="Arial"/>
                <a:sym typeface="Arial"/>
              </a:rPr>
              <a:t>.</a:t>
            </a:r>
            <a:endParaRPr dirty="0"/>
          </a:p>
          <a:p>
            <a:pPr marL="88900" lvl="0" indent="0" algn="l" rtl="0">
              <a:lnSpc>
                <a:spcPct val="115000"/>
              </a:lnSpc>
              <a:spcBef>
                <a:spcPts val="0"/>
              </a:spcBef>
              <a:spcAft>
                <a:spcPts val="0"/>
              </a:spcAft>
              <a:buSzPts val="2200"/>
              <a:buNone/>
            </a:pPr>
            <a:r>
              <a:rPr lang="en-US" sz="1400" b="1" dirty="0" err="1">
                <a:latin typeface="Arial"/>
                <a:ea typeface="Arial"/>
                <a:cs typeface="Arial"/>
                <a:sym typeface="Arial"/>
              </a:rPr>
              <a:t>Nhược</a:t>
            </a:r>
            <a:r>
              <a:rPr lang="en-US" sz="1400" b="1" dirty="0">
                <a:latin typeface="Arial"/>
                <a:ea typeface="Arial"/>
                <a:cs typeface="Arial"/>
                <a:sym typeface="Arial"/>
              </a:rPr>
              <a:t> </a:t>
            </a:r>
            <a:r>
              <a:rPr lang="en-US" sz="1400" b="1" dirty="0" err="1">
                <a:latin typeface="Arial"/>
                <a:ea typeface="Arial"/>
                <a:cs typeface="Arial"/>
                <a:sym typeface="Arial"/>
              </a:rPr>
              <a:t>điểm</a:t>
            </a:r>
            <a:r>
              <a:rPr lang="en-US" sz="1400" b="1" dirty="0">
                <a:latin typeface="Arial"/>
                <a:ea typeface="Arial"/>
                <a:cs typeface="Arial"/>
                <a:sym typeface="Arial"/>
              </a:rPr>
              <a:t>:</a:t>
            </a:r>
            <a:endParaRPr sz="1400" b="1" dirty="0">
              <a:latin typeface="Arial"/>
              <a:ea typeface="Arial"/>
              <a:cs typeface="Arial"/>
              <a:sym typeface="Arial"/>
            </a:endParaRPr>
          </a:p>
          <a:p>
            <a:pPr marL="457200" lvl="0" indent="-368300" algn="l" rtl="0">
              <a:lnSpc>
                <a:spcPct val="115000"/>
              </a:lnSpc>
              <a:spcBef>
                <a:spcPts val="0"/>
              </a:spcBef>
              <a:spcAft>
                <a:spcPts val="0"/>
              </a:spcAft>
              <a:buSzPts val="2200"/>
              <a:buFont typeface="Noto Sans Symbols"/>
              <a:buChar char="▪"/>
            </a:pPr>
            <a:r>
              <a:rPr lang="en-US" sz="1400" dirty="0" err="1">
                <a:latin typeface="Arial"/>
                <a:ea typeface="Arial"/>
                <a:cs typeface="Arial"/>
                <a:sym typeface="Arial"/>
              </a:rPr>
              <a:t>Không</a:t>
            </a:r>
            <a:r>
              <a:rPr lang="en-US" sz="1400" dirty="0">
                <a:latin typeface="Arial"/>
                <a:ea typeface="Arial"/>
                <a:cs typeface="Arial"/>
                <a:sym typeface="Arial"/>
              </a:rPr>
              <a:t> </a:t>
            </a:r>
            <a:r>
              <a:rPr lang="en-US" sz="1400" dirty="0" err="1">
                <a:latin typeface="Arial"/>
                <a:ea typeface="Arial"/>
                <a:cs typeface="Arial"/>
                <a:sym typeface="Arial"/>
              </a:rPr>
              <a:t>tối</a:t>
            </a:r>
            <a:r>
              <a:rPr lang="en-US" sz="1400" dirty="0">
                <a:latin typeface="Arial"/>
                <a:ea typeface="Arial"/>
                <a:cs typeface="Arial"/>
                <a:sym typeface="Arial"/>
              </a:rPr>
              <a:t> </a:t>
            </a:r>
            <a:r>
              <a:rPr lang="en-US" sz="1400" dirty="0" err="1">
                <a:latin typeface="Arial"/>
                <a:ea typeface="Arial"/>
                <a:cs typeface="Arial"/>
                <a:sym typeface="Arial"/>
              </a:rPr>
              <a:t>ưu</a:t>
            </a:r>
            <a:r>
              <a:rPr lang="en-US" sz="1400" dirty="0">
                <a:latin typeface="Arial"/>
                <a:ea typeface="Arial"/>
                <a:cs typeface="Arial"/>
                <a:sym typeface="Arial"/>
              </a:rPr>
              <a:t> (</a:t>
            </a:r>
            <a:r>
              <a:rPr lang="en-US" sz="1400" dirty="0" err="1">
                <a:latin typeface="Arial"/>
                <a:ea typeface="Arial"/>
                <a:cs typeface="Arial"/>
                <a:sym typeface="Arial"/>
              </a:rPr>
              <a:t>Giải</a:t>
            </a:r>
            <a:r>
              <a:rPr lang="en-US" sz="1400" dirty="0">
                <a:latin typeface="Arial"/>
                <a:ea typeface="Arial"/>
                <a:cs typeface="Arial"/>
                <a:sym typeface="Arial"/>
              </a:rPr>
              <a:t> </a:t>
            </a:r>
            <a:r>
              <a:rPr lang="en-US" sz="1400" dirty="0" err="1">
                <a:latin typeface="Arial"/>
                <a:ea typeface="Arial"/>
                <a:cs typeface="Arial"/>
                <a:sym typeface="Arial"/>
              </a:rPr>
              <a:t>thuật</a:t>
            </a:r>
            <a:r>
              <a:rPr lang="en-US" sz="1400" dirty="0">
                <a:latin typeface="Arial"/>
                <a:ea typeface="Arial"/>
                <a:cs typeface="Arial"/>
                <a:sym typeface="Arial"/>
              </a:rPr>
              <a:t> </a:t>
            </a:r>
            <a:r>
              <a:rPr lang="en-US" sz="1400" dirty="0" err="1">
                <a:latin typeface="Arial"/>
                <a:ea typeface="Arial"/>
                <a:cs typeface="Arial"/>
                <a:sym typeface="Arial"/>
              </a:rPr>
              <a:t>tham</a:t>
            </a:r>
            <a:r>
              <a:rPr lang="en-US" sz="1400" dirty="0">
                <a:latin typeface="Arial"/>
                <a:ea typeface="Arial"/>
                <a:cs typeface="Arial"/>
                <a:sym typeface="Arial"/>
              </a:rPr>
              <a:t> lam </a:t>
            </a:r>
            <a:r>
              <a:rPr lang="en-US" sz="1400" dirty="0" err="1">
                <a:latin typeface="Arial"/>
                <a:ea typeface="Arial"/>
                <a:cs typeface="Arial"/>
                <a:sym typeface="Arial"/>
              </a:rPr>
              <a:t>quyết</a:t>
            </a:r>
            <a:r>
              <a:rPr lang="en-US" sz="1400" dirty="0">
                <a:latin typeface="Arial"/>
                <a:ea typeface="Arial"/>
                <a:cs typeface="Arial"/>
                <a:sym typeface="Arial"/>
              </a:rPr>
              <a:t> </a:t>
            </a:r>
            <a:r>
              <a:rPr lang="en-US" sz="1400" dirty="0" err="1">
                <a:latin typeface="Arial"/>
                <a:ea typeface="Arial"/>
                <a:cs typeface="Arial"/>
                <a:sym typeface="Arial"/>
              </a:rPr>
              <a:t>định</a:t>
            </a:r>
            <a:r>
              <a:rPr lang="en-US" sz="1400" dirty="0">
                <a:latin typeface="Arial"/>
                <a:ea typeface="Arial"/>
                <a:cs typeface="Arial"/>
                <a:sym typeface="Arial"/>
              </a:rPr>
              <a:t> </a:t>
            </a:r>
            <a:r>
              <a:rPr lang="en-US" sz="1400" dirty="0" err="1">
                <a:latin typeface="Arial"/>
                <a:ea typeface="Arial"/>
                <a:cs typeface="Arial"/>
                <a:sym typeface="Arial"/>
              </a:rPr>
              <a:t>sớm</a:t>
            </a:r>
            <a:r>
              <a:rPr lang="en-US" sz="1400" dirty="0">
                <a:latin typeface="Arial"/>
                <a:ea typeface="Arial"/>
                <a:cs typeface="Arial"/>
                <a:sym typeface="Arial"/>
              </a:rPr>
              <a:t> </a:t>
            </a:r>
            <a:r>
              <a:rPr lang="en-US" sz="1400" dirty="0" err="1">
                <a:latin typeface="Arial"/>
                <a:ea typeface="Arial"/>
                <a:cs typeface="Arial"/>
                <a:sym typeface="Arial"/>
              </a:rPr>
              <a:t>và</a:t>
            </a:r>
            <a:r>
              <a:rPr lang="en-US" sz="1400" dirty="0">
                <a:latin typeface="Arial"/>
                <a:ea typeface="Arial"/>
                <a:cs typeface="Arial"/>
                <a:sym typeface="Arial"/>
              </a:rPr>
              <a:t> </a:t>
            </a:r>
            <a:r>
              <a:rPr lang="en-US" sz="1400" dirty="0" err="1">
                <a:latin typeface="Arial"/>
                <a:ea typeface="Arial"/>
                <a:cs typeface="Arial"/>
                <a:sym typeface="Arial"/>
              </a:rPr>
              <a:t>thay</a:t>
            </a:r>
            <a:r>
              <a:rPr lang="en-US" sz="1400" dirty="0">
                <a:latin typeface="Arial"/>
                <a:ea typeface="Arial"/>
                <a:cs typeface="Arial"/>
                <a:sym typeface="Arial"/>
              </a:rPr>
              <a:t> </a:t>
            </a:r>
            <a:r>
              <a:rPr lang="en-US" sz="1400" dirty="0" err="1">
                <a:latin typeface="Arial"/>
                <a:ea typeface="Arial"/>
                <a:cs typeface="Arial"/>
                <a:sym typeface="Arial"/>
              </a:rPr>
              <a:t>đổi</a:t>
            </a:r>
            <a:r>
              <a:rPr lang="en-US" sz="1400" dirty="0">
                <a:latin typeface="Arial"/>
                <a:ea typeface="Arial"/>
                <a:cs typeface="Arial"/>
                <a:sym typeface="Arial"/>
              </a:rPr>
              <a:t> </a:t>
            </a:r>
            <a:r>
              <a:rPr lang="en-US" sz="1400" dirty="0" err="1">
                <a:latin typeface="Arial"/>
                <a:ea typeface="Arial"/>
                <a:cs typeface="Arial"/>
                <a:sym typeface="Arial"/>
              </a:rPr>
              <a:t>đường</a:t>
            </a:r>
            <a:r>
              <a:rPr lang="en-US" sz="1400" dirty="0">
                <a:latin typeface="Arial"/>
                <a:ea typeface="Arial"/>
                <a:cs typeface="Arial"/>
                <a:sym typeface="Arial"/>
              </a:rPr>
              <a:t> </a:t>
            </a:r>
            <a:r>
              <a:rPr lang="en-US" sz="1400" dirty="0" err="1">
                <a:latin typeface="Arial"/>
                <a:ea typeface="Arial"/>
                <a:cs typeface="Arial"/>
                <a:sym typeface="Arial"/>
              </a:rPr>
              <a:t>đi</a:t>
            </a:r>
            <a:r>
              <a:rPr lang="en-US" sz="1400" dirty="0">
                <a:latin typeface="Arial"/>
                <a:ea typeface="Arial"/>
                <a:cs typeface="Arial"/>
                <a:sym typeface="Arial"/>
              </a:rPr>
              <a:t> </a:t>
            </a:r>
            <a:r>
              <a:rPr lang="en-US" sz="1400" dirty="0" err="1">
                <a:latin typeface="Arial"/>
                <a:ea typeface="Arial"/>
                <a:cs typeface="Arial"/>
                <a:sym typeface="Arial"/>
              </a:rPr>
              <a:t>thuật</a:t>
            </a:r>
            <a:r>
              <a:rPr lang="en-US" sz="1400" dirty="0">
                <a:latin typeface="Arial"/>
                <a:ea typeface="Arial"/>
                <a:cs typeface="Arial"/>
                <a:sym typeface="Arial"/>
              </a:rPr>
              <a:t> </a:t>
            </a:r>
            <a:r>
              <a:rPr lang="en-US" sz="1400" dirty="0" err="1">
                <a:latin typeface="Arial"/>
                <a:ea typeface="Arial"/>
                <a:cs typeface="Arial"/>
                <a:sym typeface="Arial"/>
              </a:rPr>
              <a:t>toán</a:t>
            </a:r>
            <a:r>
              <a:rPr lang="en-US" sz="1400" dirty="0">
                <a:latin typeface="Arial"/>
                <a:ea typeface="Arial"/>
                <a:cs typeface="Arial"/>
                <a:sym typeface="Arial"/>
              </a:rPr>
              <a:t> </a:t>
            </a:r>
            <a:r>
              <a:rPr lang="en-US" sz="1400" dirty="0" err="1">
                <a:latin typeface="Arial"/>
                <a:ea typeface="Arial"/>
                <a:cs typeface="Arial"/>
                <a:sym typeface="Arial"/>
              </a:rPr>
              <a:t>và</a:t>
            </a:r>
            <a:r>
              <a:rPr lang="en-US" sz="1400" dirty="0">
                <a:latin typeface="Arial"/>
                <a:ea typeface="Arial"/>
                <a:cs typeface="Arial"/>
                <a:sym typeface="Arial"/>
              </a:rPr>
              <a:t> </a:t>
            </a:r>
            <a:r>
              <a:rPr lang="en-US" sz="1400" dirty="0" err="1">
                <a:latin typeface="Arial"/>
                <a:ea typeface="Arial"/>
                <a:cs typeface="Arial"/>
                <a:sym typeface="Arial"/>
              </a:rPr>
              <a:t>không</a:t>
            </a:r>
            <a:r>
              <a:rPr lang="en-US" sz="1400" dirty="0">
                <a:latin typeface="Arial"/>
                <a:ea typeface="Arial"/>
                <a:cs typeface="Arial"/>
                <a:sym typeface="Arial"/>
              </a:rPr>
              <a:t> bao </a:t>
            </a:r>
            <a:r>
              <a:rPr lang="en-US" sz="1400" dirty="0" err="1">
                <a:latin typeface="Arial"/>
                <a:ea typeface="Arial"/>
                <a:cs typeface="Arial"/>
                <a:sym typeface="Arial"/>
              </a:rPr>
              <a:t>giờ</a:t>
            </a:r>
            <a:r>
              <a:rPr lang="en-US" sz="1400" dirty="0">
                <a:latin typeface="Arial"/>
                <a:ea typeface="Arial"/>
                <a:cs typeface="Arial"/>
                <a:sym typeface="Arial"/>
              </a:rPr>
              <a:t> </a:t>
            </a:r>
            <a:r>
              <a:rPr lang="en-US" sz="1400" dirty="0" err="1">
                <a:latin typeface="Arial"/>
                <a:ea typeface="Arial"/>
                <a:cs typeface="Arial"/>
                <a:sym typeface="Arial"/>
              </a:rPr>
              <a:t>xem</a:t>
            </a:r>
            <a:r>
              <a:rPr lang="en-US" sz="1400" dirty="0">
                <a:latin typeface="Arial"/>
                <a:ea typeface="Arial"/>
                <a:cs typeface="Arial"/>
                <a:sym typeface="Arial"/>
              </a:rPr>
              <a:t> </a:t>
            </a:r>
            <a:r>
              <a:rPr lang="en-US" sz="1400" dirty="0" err="1">
                <a:latin typeface="Arial"/>
                <a:ea typeface="Arial"/>
                <a:cs typeface="Arial"/>
                <a:sym typeface="Arial"/>
              </a:rPr>
              <a:t>xét</a:t>
            </a:r>
            <a:r>
              <a:rPr lang="en-US" sz="1400" dirty="0">
                <a:latin typeface="Arial"/>
                <a:ea typeface="Arial"/>
                <a:cs typeface="Arial"/>
                <a:sym typeface="Arial"/>
              </a:rPr>
              <a:t> </a:t>
            </a:r>
            <a:r>
              <a:rPr lang="en-US" sz="1400" dirty="0" err="1">
                <a:latin typeface="Arial"/>
                <a:ea typeface="Arial"/>
                <a:cs typeface="Arial"/>
                <a:sym typeface="Arial"/>
              </a:rPr>
              <a:t>lại</a:t>
            </a:r>
            <a:r>
              <a:rPr lang="en-US" sz="1400" dirty="0">
                <a:latin typeface="Arial"/>
                <a:ea typeface="Arial"/>
                <a:cs typeface="Arial"/>
                <a:sym typeface="Arial"/>
              </a:rPr>
              <a:t> </a:t>
            </a:r>
            <a:r>
              <a:rPr lang="en-US" sz="1400" dirty="0" err="1">
                <a:latin typeface="Arial"/>
                <a:ea typeface="Arial"/>
                <a:cs typeface="Arial"/>
                <a:sym typeface="Arial"/>
              </a:rPr>
              <a:t>quyết</a:t>
            </a:r>
            <a:r>
              <a:rPr lang="en-US" sz="1400" dirty="0">
                <a:latin typeface="Arial"/>
                <a:ea typeface="Arial"/>
                <a:cs typeface="Arial"/>
                <a:sym typeface="Arial"/>
              </a:rPr>
              <a:t> </a:t>
            </a:r>
            <a:r>
              <a:rPr lang="en-US" sz="1400" dirty="0" err="1">
                <a:latin typeface="Arial"/>
                <a:ea typeface="Arial"/>
                <a:cs typeface="Arial"/>
                <a:sym typeface="Arial"/>
              </a:rPr>
              <a:t>định</a:t>
            </a:r>
            <a:r>
              <a:rPr lang="en-US" sz="1400" dirty="0">
                <a:latin typeface="Arial"/>
                <a:ea typeface="Arial"/>
                <a:cs typeface="Arial"/>
                <a:sym typeface="Arial"/>
              </a:rPr>
              <a:t> </a:t>
            </a:r>
            <a:r>
              <a:rPr lang="en-US" sz="1400" dirty="0" err="1">
                <a:latin typeface="Arial"/>
                <a:ea typeface="Arial"/>
                <a:cs typeface="Arial"/>
                <a:sym typeface="Arial"/>
              </a:rPr>
              <a:t>cũ</a:t>
            </a:r>
            <a:r>
              <a:rPr lang="en-US" sz="1400" dirty="0">
                <a:latin typeface="Arial"/>
                <a:ea typeface="Arial"/>
                <a:cs typeface="Arial"/>
                <a:sym typeface="Arial"/>
              </a:rPr>
              <a:t> </a:t>
            </a:r>
            <a:r>
              <a:rPr lang="en-US" sz="1400" dirty="0" err="1">
                <a:latin typeface="Arial"/>
                <a:ea typeface="Arial"/>
                <a:cs typeface="Arial"/>
                <a:sym typeface="Arial"/>
              </a:rPr>
              <a:t>sẽ</a:t>
            </a:r>
            <a:r>
              <a:rPr lang="en-US" sz="1400" dirty="0">
                <a:latin typeface="Arial"/>
                <a:ea typeface="Arial"/>
                <a:cs typeface="Arial"/>
                <a:sym typeface="Arial"/>
              </a:rPr>
              <a:t> </a:t>
            </a:r>
            <a:r>
              <a:rPr lang="en-US" sz="1400" dirty="0" err="1">
                <a:latin typeface="Arial"/>
                <a:ea typeface="Arial"/>
                <a:cs typeface="Arial"/>
                <a:sym typeface="Arial"/>
              </a:rPr>
              <a:t>dẫn</a:t>
            </a:r>
            <a:r>
              <a:rPr lang="en-US" sz="1400" dirty="0">
                <a:latin typeface="Arial"/>
                <a:ea typeface="Arial"/>
                <a:cs typeface="Arial"/>
                <a:sym typeface="Arial"/>
              </a:rPr>
              <a:t> </a:t>
            </a:r>
            <a:r>
              <a:rPr lang="en-US" sz="1400" dirty="0" err="1">
                <a:latin typeface="Arial"/>
                <a:ea typeface="Arial"/>
                <a:cs typeface="Arial"/>
                <a:sym typeface="Arial"/>
              </a:rPr>
              <a:t>đến</a:t>
            </a:r>
            <a:r>
              <a:rPr lang="en-US" sz="1400" dirty="0">
                <a:latin typeface="Arial"/>
                <a:ea typeface="Arial"/>
                <a:cs typeface="Arial"/>
                <a:sym typeface="Arial"/>
              </a:rPr>
              <a:t> </a:t>
            </a:r>
            <a:r>
              <a:rPr lang="en-US" sz="1400" dirty="0" err="1">
                <a:latin typeface="Arial"/>
                <a:ea typeface="Arial"/>
                <a:cs typeface="Arial"/>
                <a:sym typeface="Arial"/>
              </a:rPr>
              <a:t>kết</a:t>
            </a:r>
            <a:r>
              <a:rPr lang="en-US" sz="1400" dirty="0">
                <a:latin typeface="Arial"/>
                <a:ea typeface="Arial"/>
                <a:cs typeface="Arial"/>
                <a:sym typeface="Arial"/>
              </a:rPr>
              <a:t> </a:t>
            </a:r>
            <a:r>
              <a:rPr lang="en-US" sz="1400" dirty="0" err="1">
                <a:latin typeface="Arial"/>
                <a:ea typeface="Arial"/>
                <a:cs typeface="Arial"/>
                <a:sym typeface="Arial"/>
              </a:rPr>
              <a:t>quả</a:t>
            </a:r>
            <a:r>
              <a:rPr lang="en-US" sz="1400" dirty="0">
                <a:latin typeface="Arial"/>
                <a:ea typeface="Arial"/>
                <a:cs typeface="Arial"/>
                <a:sym typeface="Arial"/>
              </a:rPr>
              <a:t> </a:t>
            </a:r>
            <a:r>
              <a:rPr lang="en-US" sz="1400" dirty="0" err="1">
                <a:latin typeface="Arial"/>
                <a:ea typeface="Arial"/>
                <a:cs typeface="Arial"/>
                <a:sym typeface="Arial"/>
              </a:rPr>
              <a:t>là</a:t>
            </a:r>
            <a:r>
              <a:rPr lang="en-US" sz="1400" dirty="0">
                <a:latin typeface="Arial"/>
                <a:ea typeface="Arial"/>
                <a:cs typeface="Arial"/>
                <a:sym typeface="Arial"/>
              </a:rPr>
              <a:t> </a:t>
            </a:r>
            <a:r>
              <a:rPr lang="en-US" sz="1400" dirty="0" err="1">
                <a:latin typeface="Arial"/>
                <a:ea typeface="Arial"/>
                <a:cs typeface="Arial"/>
                <a:sym typeface="Arial"/>
              </a:rPr>
              <a:t>giải</a:t>
            </a:r>
            <a:r>
              <a:rPr lang="en-US" sz="1400" dirty="0">
                <a:latin typeface="Arial"/>
                <a:ea typeface="Arial"/>
                <a:cs typeface="Arial"/>
                <a:sym typeface="Arial"/>
              </a:rPr>
              <a:t> </a:t>
            </a:r>
            <a:r>
              <a:rPr lang="en-US" sz="1400" dirty="0" err="1">
                <a:latin typeface="Arial"/>
                <a:ea typeface="Arial"/>
                <a:cs typeface="Arial"/>
                <a:sym typeface="Arial"/>
              </a:rPr>
              <a:t>thuật</a:t>
            </a:r>
            <a:r>
              <a:rPr lang="en-US" sz="1400" dirty="0">
                <a:latin typeface="Arial"/>
                <a:ea typeface="Arial"/>
                <a:cs typeface="Arial"/>
                <a:sym typeface="Arial"/>
              </a:rPr>
              <a:t> </a:t>
            </a:r>
            <a:r>
              <a:rPr lang="en-US" sz="1400" dirty="0" err="1">
                <a:latin typeface="Arial"/>
                <a:ea typeface="Arial"/>
                <a:cs typeface="Arial"/>
                <a:sym typeface="Arial"/>
              </a:rPr>
              <a:t>này</a:t>
            </a:r>
            <a:r>
              <a:rPr lang="en-US" sz="1400" dirty="0">
                <a:latin typeface="Arial"/>
                <a:ea typeface="Arial"/>
                <a:cs typeface="Arial"/>
                <a:sym typeface="Arial"/>
              </a:rPr>
              <a:t> </a:t>
            </a:r>
            <a:r>
              <a:rPr lang="en-US" sz="1400" dirty="0" err="1">
                <a:latin typeface="Arial"/>
                <a:ea typeface="Arial"/>
                <a:cs typeface="Arial"/>
                <a:sym typeface="Arial"/>
              </a:rPr>
              <a:t>không</a:t>
            </a:r>
            <a:r>
              <a:rPr lang="en-US" sz="1400" dirty="0">
                <a:latin typeface="Arial"/>
                <a:ea typeface="Arial"/>
                <a:cs typeface="Arial"/>
                <a:sym typeface="Arial"/>
              </a:rPr>
              <a:t> </a:t>
            </a:r>
            <a:r>
              <a:rPr lang="en-US" sz="1400" dirty="0" err="1">
                <a:latin typeface="Arial"/>
                <a:ea typeface="Arial"/>
                <a:cs typeface="Arial"/>
                <a:sym typeface="Arial"/>
              </a:rPr>
              <a:t>tối</a:t>
            </a:r>
            <a:r>
              <a:rPr lang="en-US" sz="1400" dirty="0">
                <a:latin typeface="Arial"/>
                <a:ea typeface="Arial"/>
                <a:cs typeface="Arial"/>
                <a:sym typeface="Arial"/>
              </a:rPr>
              <a:t> </a:t>
            </a:r>
            <a:r>
              <a:rPr lang="en-US" sz="1400" dirty="0" err="1">
                <a:latin typeface="Arial"/>
                <a:ea typeface="Arial"/>
                <a:cs typeface="Arial"/>
                <a:sym typeface="Arial"/>
              </a:rPr>
              <a:t>ưu</a:t>
            </a:r>
            <a:r>
              <a:rPr lang="en-US" sz="1400" dirty="0">
                <a:latin typeface="Arial"/>
                <a:ea typeface="Arial"/>
                <a:cs typeface="Arial"/>
                <a:sym typeface="Arial"/>
              </a:rPr>
              <a:t>).</a:t>
            </a:r>
            <a:endParaRPr dirty="0"/>
          </a:p>
          <a:p>
            <a:pPr marL="457200" lvl="0" indent="-368300" algn="l" rtl="0">
              <a:lnSpc>
                <a:spcPct val="115000"/>
              </a:lnSpc>
              <a:spcBef>
                <a:spcPts val="0"/>
              </a:spcBef>
              <a:spcAft>
                <a:spcPts val="0"/>
              </a:spcAft>
              <a:buSzPts val="2200"/>
              <a:buFont typeface="Noto Sans Symbols"/>
              <a:buChar char="▪"/>
            </a:pPr>
            <a:r>
              <a:rPr lang="en-US" sz="1400" dirty="0" err="1">
                <a:latin typeface="Arial"/>
                <a:ea typeface="Arial"/>
                <a:cs typeface="Arial"/>
                <a:sym typeface="Arial"/>
              </a:rPr>
              <a:t>Rất</a:t>
            </a:r>
            <a:r>
              <a:rPr lang="en-US" sz="1400" dirty="0">
                <a:latin typeface="Arial"/>
                <a:ea typeface="Arial"/>
                <a:cs typeface="Arial"/>
                <a:sym typeface="Arial"/>
              </a:rPr>
              <a:t> </a:t>
            </a:r>
            <a:r>
              <a:rPr lang="en-US" sz="1400" dirty="0" err="1">
                <a:latin typeface="Arial"/>
                <a:ea typeface="Arial"/>
                <a:cs typeface="Arial"/>
                <a:sym typeface="Arial"/>
              </a:rPr>
              <a:t>khó</a:t>
            </a:r>
            <a:r>
              <a:rPr lang="en-US" sz="1400" dirty="0">
                <a:latin typeface="Arial"/>
                <a:ea typeface="Arial"/>
                <a:cs typeface="Arial"/>
                <a:sym typeface="Arial"/>
              </a:rPr>
              <a:t> </a:t>
            </a:r>
            <a:r>
              <a:rPr lang="en-US" sz="1400" dirty="0" err="1">
                <a:latin typeface="Arial"/>
                <a:ea typeface="Arial"/>
                <a:cs typeface="Arial"/>
                <a:sym typeface="Arial"/>
              </a:rPr>
              <a:t>để</a:t>
            </a:r>
            <a:r>
              <a:rPr lang="en-US" sz="1400" dirty="0">
                <a:latin typeface="Arial"/>
                <a:ea typeface="Arial"/>
                <a:cs typeface="Arial"/>
                <a:sym typeface="Arial"/>
              </a:rPr>
              <a:t> </a:t>
            </a:r>
            <a:r>
              <a:rPr lang="en-US" sz="1400" dirty="0" err="1">
                <a:latin typeface="Arial"/>
                <a:ea typeface="Arial"/>
                <a:cs typeface="Arial"/>
                <a:sym typeface="Arial"/>
              </a:rPr>
              <a:t>chứng</a:t>
            </a:r>
            <a:r>
              <a:rPr lang="en-US" sz="1400" dirty="0">
                <a:latin typeface="Arial"/>
                <a:ea typeface="Arial"/>
                <a:cs typeface="Arial"/>
                <a:sym typeface="Arial"/>
              </a:rPr>
              <a:t> </a:t>
            </a:r>
            <a:r>
              <a:rPr lang="en-US" sz="1400" dirty="0" err="1">
                <a:latin typeface="Arial"/>
                <a:ea typeface="Arial"/>
                <a:cs typeface="Arial"/>
                <a:sym typeface="Arial"/>
              </a:rPr>
              <a:t>minh</a:t>
            </a:r>
            <a:r>
              <a:rPr lang="en-US" sz="1400" dirty="0">
                <a:latin typeface="Arial"/>
                <a:ea typeface="Arial"/>
                <a:cs typeface="Arial"/>
                <a:sym typeface="Arial"/>
              </a:rPr>
              <a:t> 1 </a:t>
            </a:r>
            <a:r>
              <a:rPr lang="en-US" sz="1400" dirty="0" err="1">
                <a:latin typeface="Arial"/>
                <a:ea typeface="Arial"/>
                <a:cs typeface="Arial"/>
                <a:sym typeface="Arial"/>
              </a:rPr>
              <a:t>lời</a:t>
            </a:r>
            <a:r>
              <a:rPr lang="en-US" sz="1400" dirty="0">
                <a:latin typeface="Arial"/>
                <a:ea typeface="Arial"/>
                <a:cs typeface="Arial"/>
                <a:sym typeface="Arial"/>
              </a:rPr>
              <a:t> </a:t>
            </a:r>
            <a:r>
              <a:rPr lang="en-US" sz="1400" dirty="0" err="1">
                <a:latin typeface="Arial"/>
                <a:ea typeface="Arial"/>
                <a:cs typeface="Arial"/>
                <a:sym typeface="Arial"/>
              </a:rPr>
              <a:t>giải</a:t>
            </a:r>
            <a:r>
              <a:rPr lang="en-US" sz="1400" dirty="0">
                <a:latin typeface="Arial"/>
                <a:ea typeface="Arial"/>
                <a:cs typeface="Arial"/>
                <a:sym typeface="Arial"/>
              </a:rPr>
              <a:t> </a:t>
            </a:r>
            <a:r>
              <a:rPr lang="en-US" sz="1400" dirty="0" err="1">
                <a:latin typeface="Arial"/>
                <a:ea typeface="Arial"/>
                <a:cs typeface="Arial"/>
                <a:sym typeface="Arial"/>
              </a:rPr>
              <a:t>tham</a:t>
            </a:r>
            <a:r>
              <a:rPr lang="en-US" sz="1400" dirty="0">
                <a:latin typeface="Arial"/>
                <a:ea typeface="Arial"/>
                <a:cs typeface="Arial"/>
                <a:sym typeface="Arial"/>
              </a:rPr>
              <a:t> lam </a:t>
            </a:r>
            <a:r>
              <a:rPr lang="en-US" sz="1400" dirty="0" err="1">
                <a:latin typeface="Arial"/>
                <a:ea typeface="Arial"/>
                <a:cs typeface="Arial"/>
                <a:sym typeface="Arial"/>
              </a:rPr>
              <a:t>là</a:t>
            </a:r>
            <a:r>
              <a:rPr lang="en-US" sz="1400" dirty="0">
                <a:latin typeface="Arial"/>
                <a:ea typeface="Arial"/>
                <a:cs typeface="Arial"/>
                <a:sym typeface="Arial"/>
              </a:rPr>
              <a:t> </a:t>
            </a:r>
            <a:r>
              <a:rPr lang="en-US" sz="1400" dirty="0" err="1">
                <a:latin typeface="Arial"/>
                <a:ea typeface="Arial"/>
                <a:cs typeface="Arial"/>
                <a:sym typeface="Arial"/>
              </a:rPr>
              <a:t>kết</a:t>
            </a:r>
            <a:r>
              <a:rPr lang="en-US" sz="1400" dirty="0">
                <a:latin typeface="Arial"/>
                <a:ea typeface="Arial"/>
                <a:cs typeface="Arial"/>
                <a:sym typeface="Arial"/>
              </a:rPr>
              <a:t> </a:t>
            </a:r>
            <a:r>
              <a:rPr lang="en-US" sz="1400" dirty="0" err="1">
                <a:latin typeface="Arial"/>
                <a:ea typeface="Arial"/>
                <a:cs typeface="Arial"/>
                <a:sym typeface="Arial"/>
              </a:rPr>
              <a:t>quả</a:t>
            </a:r>
            <a:r>
              <a:rPr lang="en-US" sz="1400" dirty="0">
                <a:latin typeface="Arial"/>
                <a:ea typeface="Arial"/>
                <a:cs typeface="Arial"/>
                <a:sym typeface="Arial"/>
              </a:rPr>
              <a:t> </a:t>
            </a:r>
            <a:r>
              <a:rPr lang="en-US" sz="1400" dirty="0" err="1">
                <a:latin typeface="Arial"/>
                <a:ea typeface="Arial"/>
                <a:cs typeface="Arial"/>
                <a:sym typeface="Arial"/>
              </a:rPr>
              <a:t>tối</a:t>
            </a:r>
            <a:r>
              <a:rPr lang="en-US" sz="1400" dirty="0">
                <a:latin typeface="Arial"/>
                <a:ea typeface="Arial"/>
                <a:cs typeface="Arial"/>
                <a:sym typeface="Arial"/>
              </a:rPr>
              <a:t> </a:t>
            </a:r>
            <a:r>
              <a:rPr lang="en-US" sz="1400" dirty="0" err="1">
                <a:latin typeface="Arial"/>
                <a:ea typeface="Arial"/>
                <a:cs typeface="Arial"/>
                <a:sym typeface="Arial"/>
              </a:rPr>
              <a:t>ưu</a:t>
            </a:r>
            <a:r>
              <a:rPr lang="en-US" sz="1400" dirty="0">
                <a:latin typeface="Arial"/>
                <a:ea typeface="Arial"/>
                <a:cs typeface="Arial"/>
                <a:sym typeface="Arial"/>
              </a:rPr>
              <a:t> </a:t>
            </a:r>
            <a:r>
              <a:rPr lang="en-US" sz="1400" dirty="0" err="1">
                <a:latin typeface="Arial"/>
                <a:ea typeface="Arial"/>
                <a:cs typeface="Arial"/>
                <a:sym typeface="Arial"/>
              </a:rPr>
              <a:t>ngay</a:t>
            </a:r>
            <a:r>
              <a:rPr lang="en-US" sz="1400" dirty="0">
                <a:latin typeface="Arial"/>
                <a:ea typeface="Arial"/>
                <a:cs typeface="Arial"/>
                <a:sym typeface="Arial"/>
              </a:rPr>
              <a:t> </a:t>
            </a:r>
            <a:r>
              <a:rPr lang="en-US" sz="1400" dirty="0" err="1">
                <a:latin typeface="Arial"/>
                <a:ea typeface="Arial"/>
                <a:cs typeface="Arial"/>
                <a:sym typeface="Arial"/>
              </a:rPr>
              <a:t>kể</a:t>
            </a:r>
            <a:r>
              <a:rPr lang="en-US" sz="1400" dirty="0">
                <a:latin typeface="Arial"/>
                <a:ea typeface="Arial"/>
                <a:cs typeface="Arial"/>
                <a:sym typeface="Arial"/>
              </a:rPr>
              <a:t> </a:t>
            </a:r>
            <a:r>
              <a:rPr lang="en-US" sz="1400" dirty="0" err="1">
                <a:latin typeface="Arial"/>
                <a:ea typeface="Arial"/>
                <a:cs typeface="Arial"/>
                <a:sym typeface="Arial"/>
              </a:rPr>
              <a:t>cả</a:t>
            </a:r>
            <a:r>
              <a:rPr lang="en-US" sz="1400" dirty="0">
                <a:latin typeface="Arial"/>
                <a:ea typeface="Arial"/>
                <a:cs typeface="Arial"/>
                <a:sym typeface="Arial"/>
              </a:rPr>
              <a:t> </a:t>
            </a:r>
            <a:r>
              <a:rPr lang="en-US" sz="1400" dirty="0" err="1">
                <a:latin typeface="Arial"/>
                <a:ea typeface="Arial"/>
                <a:cs typeface="Arial"/>
                <a:sym typeface="Arial"/>
              </a:rPr>
              <a:t>khi</a:t>
            </a:r>
            <a:r>
              <a:rPr lang="en-US" sz="1400" dirty="0">
                <a:latin typeface="Arial"/>
                <a:ea typeface="Arial"/>
                <a:cs typeface="Arial"/>
                <a:sym typeface="Arial"/>
              </a:rPr>
              <a:t> </a:t>
            </a:r>
            <a:r>
              <a:rPr lang="en-US" sz="1400" dirty="0" err="1">
                <a:latin typeface="Arial"/>
                <a:ea typeface="Arial"/>
                <a:cs typeface="Arial"/>
                <a:sym typeface="Arial"/>
              </a:rPr>
              <a:t>nó</a:t>
            </a:r>
            <a:r>
              <a:rPr lang="en-US" sz="1400" dirty="0">
                <a:latin typeface="Arial"/>
                <a:ea typeface="Arial"/>
                <a:cs typeface="Arial"/>
                <a:sym typeface="Arial"/>
              </a:rPr>
              <a:t> </a:t>
            </a:r>
            <a:r>
              <a:rPr lang="en-US" sz="1400" dirty="0" err="1">
                <a:latin typeface="Arial"/>
                <a:ea typeface="Arial"/>
                <a:cs typeface="Arial"/>
                <a:sym typeface="Arial"/>
              </a:rPr>
              <a:t>đưa</a:t>
            </a:r>
            <a:r>
              <a:rPr lang="en-US" sz="1400" dirty="0">
                <a:latin typeface="Arial"/>
                <a:ea typeface="Arial"/>
                <a:cs typeface="Arial"/>
                <a:sym typeface="Arial"/>
              </a:rPr>
              <a:t> ra </a:t>
            </a:r>
            <a:r>
              <a:rPr lang="en-US" sz="1400" dirty="0" err="1">
                <a:latin typeface="Arial"/>
                <a:ea typeface="Arial"/>
                <a:cs typeface="Arial"/>
                <a:sym typeface="Arial"/>
              </a:rPr>
              <a:t>lời</a:t>
            </a:r>
            <a:r>
              <a:rPr lang="en-US" sz="1400" dirty="0">
                <a:latin typeface="Arial"/>
                <a:ea typeface="Arial"/>
                <a:cs typeface="Arial"/>
                <a:sym typeface="Arial"/>
              </a:rPr>
              <a:t> </a:t>
            </a:r>
            <a:r>
              <a:rPr lang="en-US" sz="1400" dirty="0" err="1">
                <a:latin typeface="Arial"/>
                <a:ea typeface="Arial"/>
                <a:cs typeface="Arial"/>
                <a:sym typeface="Arial"/>
              </a:rPr>
              <a:t>giải</a:t>
            </a:r>
            <a:r>
              <a:rPr lang="en-US" sz="1400" dirty="0">
                <a:latin typeface="Arial"/>
                <a:ea typeface="Arial"/>
                <a:cs typeface="Arial"/>
                <a:sym typeface="Arial"/>
              </a:rPr>
              <a:t> </a:t>
            </a:r>
            <a:r>
              <a:rPr lang="en-US" sz="1400" dirty="0" err="1">
                <a:latin typeface="Arial"/>
                <a:ea typeface="Arial"/>
                <a:cs typeface="Arial"/>
                <a:sym typeface="Arial"/>
              </a:rPr>
              <a:t>tối</a:t>
            </a:r>
            <a:r>
              <a:rPr lang="en-US" sz="1400" dirty="0">
                <a:latin typeface="Arial"/>
                <a:ea typeface="Arial"/>
                <a:cs typeface="Arial"/>
                <a:sym typeface="Arial"/>
              </a:rPr>
              <a:t> </a:t>
            </a:r>
            <a:r>
              <a:rPr lang="en-US" sz="1400" dirty="0" err="1">
                <a:latin typeface="Arial"/>
                <a:ea typeface="Arial"/>
                <a:cs typeface="Arial"/>
                <a:sym typeface="Arial"/>
              </a:rPr>
              <a:t>ưu</a:t>
            </a:r>
            <a:r>
              <a:rPr lang="en-US" sz="1400" dirty="0">
                <a:latin typeface="Arial"/>
                <a:ea typeface="Arial"/>
                <a:cs typeface="Arial"/>
                <a:sym typeface="Arial"/>
              </a:rPr>
              <a:t>.</a:t>
            </a:r>
            <a:endParaRPr sz="1400" dirty="0">
              <a:latin typeface="Arial"/>
              <a:ea typeface="Arial"/>
              <a:cs typeface="Arial"/>
              <a:sym typeface="Arial"/>
            </a:endParaRPr>
          </a:p>
        </p:txBody>
      </p:sp>
      <p:sp>
        <p:nvSpPr>
          <p:cNvPr id="103" name="Google Shape;103;p17"/>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7</a:t>
            </a:fld>
            <a:endParaRPr dirty="0">
              <a:solidFill>
                <a:schemeClr val="bg1"/>
              </a:solidFill>
            </a:endParaRPr>
          </a:p>
        </p:txBody>
      </p:sp>
      <p:pic>
        <p:nvPicPr>
          <p:cNvPr id="104" name="Google Shape;104;p17"/>
          <p:cNvPicPr preferRelativeResize="0"/>
          <p:nvPr/>
        </p:nvPicPr>
        <p:blipFill>
          <a:blip r:embed="rId3">
            <a:alphaModFix/>
          </a:blip>
          <a:stretch>
            <a:fillRect/>
          </a:stretch>
        </p:blipFill>
        <p:spPr>
          <a:xfrm>
            <a:off x="9144000" y="57863"/>
            <a:ext cx="3658349" cy="154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latin typeface="Arial"/>
                <a:ea typeface="Arial"/>
                <a:cs typeface="Arial"/>
                <a:sym typeface="Arial"/>
              </a:rPr>
              <a:t>Mô hình</a:t>
            </a:r>
            <a:endParaRPr>
              <a:latin typeface="Arial"/>
              <a:ea typeface="Arial"/>
              <a:cs typeface="Arial"/>
              <a:sym typeface="Arial"/>
            </a:endParaRPr>
          </a:p>
        </p:txBody>
      </p:sp>
      <p:sp>
        <p:nvSpPr>
          <p:cNvPr id="110" name="Google Shape;110;p18"/>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Char char="●"/>
            </a:pPr>
            <a:r>
              <a:rPr lang="en-US">
                <a:latin typeface="Arial"/>
                <a:ea typeface="Arial"/>
                <a:cs typeface="Arial"/>
                <a:sym typeface="Arial"/>
              </a:rPr>
              <a:t>Chọn S từ tập A </a:t>
            </a:r>
            <a:endParaRPr>
              <a:latin typeface="Arial"/>
              <a:ea typeface="Arial"/>
              <a:cs typeface="Arial"/>
              <a:sym typeface="Arial"/>
            </a:endParaRPr>
          </a:p>
          <a:p>
            <a:pPr marL="914400" lvl="1" indent="-355600" algn="l" rtl="0">
              <a:lnSpc>
                <a:spcPct val="115000"/>
              </a:lnSpc>
              <a:spcBef>
                <a:spcPts val="1600"/>
              </a:spcBef>
              <a:spcAft>
                <a:spcPts val="0"/>
              </a:spcAft>
              <a:buSzPts val="2000"/>
              <a:buChar char="○"/>
            </a:pPr>
            <a:r>
              <a:rPr lang="en-US">
                <a:latin typeface="Arial"/>
                <a:ea typeface="Arial"/>
                <a:cs typeface="Arial"/>
                <a:sym typeface="Arial"/>
              </a:rPr>
              <a:t>S = []; </a:t>
            </a:r>
            <a:endParaRPr>
              <a:latin typeface="Arial"/>
              <a:ea typeface="Arial"/>
              <a:cs typeface="Arial"/>
              <a:sym typeface="Arial"/>
            </a:endParaRPr>
          </a:p>
          <a:p>
            <a:pPr marL="914400" lvl="1" indent="-355600" algn="l" rtl="0">
              <a:lnSpc>
                <a:spcPct val="115000"/>
              </a:lnSpc>
              <a:spcBef>
                <a:spcPts val="1600"/>
              </a:spcBef>
              <a:spcAft>
                <a:spcPts val="0"/>
              </a:spcAft>
              <a:buSzPts val="2000"/>
              <a:buChar char="○"/>
            </a:pPr>
            <a:r>
              <a:rPr lang="en-US">
                <a:latin typeface="Arial"/>
                <a:ea typeface="Arial"/>
                <a:cs typeface="Arial"/>
                <a:sym typeface="Arial"/>
              </a:rPr>
              <a:t>Trong khi A != []: </a:t>
            </a:r>
            <a:endParaRPr>
              <a:latin typeface="Arial"/>
              <a:ea typeface="Arial"/>
              <a:cs typeface="Arial"/>
              <a:sym typeface="Arial"/>
            </a:endParaRPr>
          </a:p>
          <a:p>
            <a:pPr marL="1371600" lvl="2" indent="-342900" algn="l" rtl="0">
              <a:lnSpc>
                <a:spcPct val="115000"/>
              </a:lnSpc>
              <a:spcBef>
                <a:spcPts val="1600"/>
              </a:spcBef>
              <a:spcAft>
                <a:spcPts val="0"/>
              </a:spcAft>
              <a:buSzPts val="1800"/>
              <a:buChar char="■"/>
            </a:pPr>
            <a:r>
              <a:rPr lang="en-US">
                <a:latin typeface="Arial"/>
                <a:ea typeface="Arial"/>
                <a:cs typeface="Arial"/>
                <a:sym typeface="Arial"/>
              </a:rPr>
              <a:t>Chọn phần tử x tốt nhất của A; </a:t>
            </a:r>
            <a:endParaRPr>
              <a:latin typeface="Arial"/>
              <a:ea typeface="Arial"/>
              <a:cs typeface="Arial"/>
              <a:sym typeface="Arial"/>
            </a:endParaRPr>
          </a:p>
          <a:p>
            <a:pPr marL="1371600" lvl="2" indent="-342900" algn="l" rtl="0">
              <a:lnSpc>
                <a:spcPct val="115000"/>
              </a:lnSpc>
              <a:spcBef>
                <a:spcPts val="1600"/>
              </a:spcBef>
              <a:spcAft>
                <a:spcPts val="0"/>
              </a:spcAft>
              <a:buSzPts val="1800"/>
              <a:buChar char="■"/>
            </a:pPr>
            <a:r>
              <a:rPr lang="en-US">
                <a:latin typeface="Arial"/>
                <a:ea typeface="Arial"/>
                <a:cs typeface="Arial"/>
                <a:sym typeface="Arial"/>
              </a:rPr>
              <a:t>Cập nhật các đối tượng để chọn A = A \ {x}; </a:t>
            </a:r>
            <a:endParaRPr>
              <a:latin typeface="Arial"/>
              <a:ea typeface="Arial"/>
              <a:cs typeface="Arial"/>
              <a:sym typeface="Arial"/>
            </a:endParaRPr>
          </a:p>
          <a:p>
            <a:pPr marL="1371600" lvl="2" indent="-342900" algn="l" rtl="0">
              <a:lnSpc>
                <a:spcPct val="115000"/>
              </a:lnSpc>
              <a:spcBef>
                <a:spcPts val="1600"/>
              </a:spcBef>
              <a:spcAft>
                <a:spcPts val="0"/>
              </a:spcAft>
              <a:buSzPts val="1800"/>
              <a:buChar char="■"/>
            </a:pPr>
            <a:r>
              <a:rPr lang="en-US">
                <a:latin typeface="Arial"/>
                <a:ea typeface="Arial"/>
                <a:cs typeface="Arial"/>
                <a:sym typeface="Arial"/>
              </a:rPr>
              <a:t>Nếu S ∪ {x} thỏa mãn điều kiện của bài toán thì cập nhật lời giải S = S ∪ {x};</a:t>
            </a:r>
            <a:endParaRPr>
              <a:latin typeface="Arial"/>
              <a:ea typeface="Arial"/>
              <a:cs typeface="Arial"/>
              <a:sym typeface="Arial"/>
            </a:endParaRPr>
          </a:p>
        </p:txBody>
      </p:sp>
      <p:sp>
        <p:nvSpPr>
          <p:cNvPr id="111" name="Google Shape;111;p18"/>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bg1"/>
                </a:solidFill>
              </a:rPr>
              <a:t>8</a:t>
            </a:fld>
            <a:endParaRPr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a:t>Sơ đồ thuật toán</a:t>
            </a:r>
            <a:endParaRPr/>
          </a:p>
        </p:txBody>
      </p:sp>
      <p:sp>
        <p:nvSpPr>
          <p:cNvPr id="117" name="Google Shape;117;p19"/>
          <p:cNvSpPr txBox="1">
            <a:spLocks noGrp="1"/>
          </p:cNvSpPr>
          <p:nvPr>
            <p:ph type="body" idx="1"/>
          </p:nvPr>
        </p:nvSpPr>
        <p:spPr>
          <a:xfrm>
            <a:off x="471900" y="820500"/>
            <a:ext cx="3742800" cy="42687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000000"/>
              </a:buClr>
              <a:buSzPts val="1200"/>
              <a:buFont typeface="Arial"/>
              <a:buChar char="●"/>
            </a:pPr>
            <a:r>
              <a:rPr lang="en-US" sz="1200">
                <a:latin typeface="Arial"/>
                <a:ea typeface="Arial"/>
                <a:cs typeface="Arial"/>
                <a:sym typeface="Arial"/>
              </a:rPr>
              <a:t>input A[1...n]; </a:t>
            </a:r>
            <a:endParaRPr sz="1200">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Char char="●"/>
            </a:pPr>
            <a:r>
              <a:rPr lang="en-US" sz="1200">
                <a:latin typeface="Arial"/>
                <a:ea typeface="Arial"/>
                <a:cs typeface="Arial"/>
                <a:sym typeface="Arial"/>
              </a:rPr>
              <a:t>output S; </a:t>
            </a:r>
            <a:endParaRPr sz="1200">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Char char="●"/>
            </a:pPr>
            <a:r>
              <a:rPr lang="en-US" sz="1200">
                <a:latin typeface="Arial"/>
                <a:ea typeface="Arial"/>
                <a:cs typeface="Arial"/>
                <a:sym typeface="Arial"/>
              </a:rPr>
              <a:t>greedy (A, n) </a:t>
            </a:r>
            <a:endParaRPr sz="1200">
              <a:latin typeface="Arial"/>
              <a:ea typeface="Arial"/>
              <a:cs typeface="Arial"/>
              <a:sym typeface="Arial"/>
            </a:endParaRPr>
          </a:p>
          <a:p>
            <a:pPr marL="558800" lvl="1" indent="0" algn="l" rtl="0">
              <a:lnSpc>
                <a:spcPct val="115000"/>
              </a:lnSpc>
              <a:spcBef>
                <a:spcPts val="1600"/>
              </a:spcBef>
              <a:spcAft>
                <a:spcPts val="0"/>
              </a:spcAft>
              <a:buSzPts val="2000"/>
              <a:buNone/>
            </a:pPr>
            <a:r>
              <a:rPr lang="en-US" sz="1200">
                <a:latin typeface="Arial"/>
                <a:ea typeface="Arial"/>
                <a:cs typeface="Arial"/>
                <a:sym typeface="Arial"/>
              </a:rPr>
              <a:t>S = []; </a:t>
            </a:r>
            <a:endParaRPr sz="1200">
              <a:latin typeface="Arial"/>
              <a:ea typeface="Arial"/>
              <a:cs typeface="Arial"/>
              <a:sym typeface="Arial"/>
            </a:endParaRPr>
          </a:p>
          <a:p>
            <a:pPr marL="558800" lvl="1" indent="0" algn="l" rtl="0">
              <a:lnSpc>
                <a:spcPct val="115000"/>
              </a:lnSpc>
              <a:spcBef>
                <a:spcPts val="1600"/>
              </a:spcBef>
              <a:spcAft>
                <a:spcPts val="0"/>
              </a:spcAft>
              <a:buSzPts val="2000"/>
              <a:buNone/>
            </a:pPr>
            <a:r>
              <a:rPr lang="en-US" sz="1200">
                <a:latin typeface="Arial"/>
                <a:ea typeface="Arial"/>
                <a:cs typeface="Arial"/>
                <a:sym typeface="Arial"/>
              </a:rPr>
              <a:t>while(A != []){ </a:t>
            </a:r>
            <a:endParaRPr sz="1200">
              <a:latin typeface="Arial"/>
              <a:ea typeface="Arial"/>
              <a:cs typeface="Arial"/>
              <a:sym typeface="Arial"/>
            </a:endParaRPr>
          </a:p>
          <a:p>
            <a:pPr marL="1016000" lvl="2" indent="0" algn="l" rtl="0">
              <a:lnSpc>
                <a:spcPct val="115000"/>
              </a:lnSpc>
              <a:spcBef>
                <a:spcPts val="1600"/>
              </a:spcBef>
              <a:spcAft>
                <a:spcPts val="0"/>
              </a:spcAft>
              <a:buSzPts val="1800"/>
              <a:buNone/>
            </a:pPr>
            <a:r>
              <a:rPr lang="en-US" sz="1200">
                <a:latin typeface="Arial"/>
                <a:ea typeface="Arial"/>
                <a:cs typeface="Arial"/>
                <a:sym typeface="Arial"/>
              </a:rPr>
              <a:t>x = selection(A); </a:t>
            </a:r>
            <a:endParaRPr sz="1200">
              <a:latin typeface="Arial"/>
              <a:ea typeface="Arial"/>
              <a:cs typeface="Arial"/>
              <a:sym typeface="Arial"/>
            </a:endParaRPr>
          </a:p>
          <a:p>
            <a:pPr marL="1016000" lvl="2" indent="0" algn="l" rtl="0">
              <a:lnSpc>
                <a:spcPct val="115000"/>
              </a:lnSpc>
              <a:spcBef>
                <a:spcPts val="1600"/>
              </a:spcBef>
              <a:spcAft>
                <a:spcPts val="0"/>
              </a:spcAft>
              <a:buSzPts val="1800"/>
              <a:buNone/>
            </a:pPr>
            <a:r>
              <a:rPr lang="en-US" sz="1200">
                <a:latin typeface="Arial"/>
                <a:ea typeface="Arial"/>
                <a:cs typeface="Arial"/>
                <a:sym typeface="Arial"/>
              </a:rPr>
              <a:t>A = A \ {x}; </a:t>
            </a:r>
            <a:endParaRPr sz="1200">
              <a:latin typeface="Arial"/>
              <a:ea typeface="Arial"/>
              <a:cs typeface="Arial"/>
              <a:sym typeface="Arial"/>
            </a:endParaRPr>
          </a:p>
          <a:p>
            <a:pPr marL="1016000" lvl="2" indent="0" algn="l" rtl="0">
              <a:lnSpc>
                <a:spcPct val="115000"/>
              </a:lnSpc>
              <a:spcBef>
                <a:spcPts val="1600"/>
              </a:spcBef>
              <a:spcAft>
                <a:spcPts val="0"/>
              </a:spcAft>
              <a:buSzPts val="1800"/>
              <a:buNone/>
            </a:pPr>
            <a:r>
              <a:rPr lang="en-US" sz="1200">
                <a:latin typeface="Arial"/>
                <a:ea typeface="Arial"/>
                <a:cs typeface="Arial"/>
                <a:sym typeface="Arial"/>
              </a:rPr>
              <a:t>if (S∪{x} chấp nhận được) </a:t>
            </a:r>
            <a:endParaRPr sz="1200">
              <a:latin typeface="Arial"/>
              <a:ea typeface="Arial"/>
              <a:cs typeface="Arial"/>
              <a:sym typeface="Arial"/>
            </a:endParaRPr>
          </a:p>
          <a:p>
            <a:pPr marL="1016000" lvl="2" indent="0" algn="l" rtl="0">
              <a:lnSpc>
                <a:spcPct val="115000"/>
              </a:lnSpc>
              <a:spcBef>
                <a:spcPts val="1600"/>
              </a:spcBef>
              <a:spcAft>
                <a:spcPts val="0"/>
              </a:spcAft>
              <a:buSzPts val="1800"/>
              <a:buNone/>
            </a:pPr>
            <a:r>
              <a:rPr lang="en-US" sz="1200">
                <a:latin typeface="Arial"/>
                <a:ea typeface="Arial"/>
                <a:cs typeface="Arial"/>
                <a:sym typeface="Arial"/>
              </a:rPr>
              <a:t>S = S∪{x}; </a:t>
            </a:r>
            <a:endParaRPr sz="1200">
              <a:latin typeface="Arial"/>
              <a:ea typeface="Arial"/>
              <a:cs typeface="Arial"/>
              <a:sym typeface="Arial"/>
            </a:endParaRPr>
          </a:p>
          <a:p>
            <a:pPr marL="558800" lvl="1" indent="0" algn="l" rtl="0">
              <a:lnSpc>
                <a:spcPct val="115000"/>
              </a:lnSpc>
              <a:spcBef>
                <a:spcPts val="1600"/>
              </a:spcBef>
              <a:spcAft>
                <a:spcPts val="0"/>
              </a:spcAft>
              <a:buSzPts val="2000"/>
              <a:buNone/>
            </a:pPr>
            <a:r>
              <a:rPr lang="en-US" sz="1200">
                <a:latin typeface="Arial"/>
                <a:ea typeface="Arial"/>
                <a:cs typeface="Arial"/>
                <a:sym typeface="Arial"/>
              </a:rPr>
              <a:t>}</a:t>
            </a:r>
            <a:endParaRPr sz="1200">
              <a:latin typeface="Arial"/>
              <a:ea typeface="Arial"/>
              <a:cs typeface="Arial"/>
              <a:sym typeface="Arial"/>
            </a:endParaRPr>
          </a:p>
        </p:txBody>
      </p:sp>
      <p:sp>
        <p:nvSpPr>
          <p:cNvPr id="118" name="Google Shape;118;p19"/>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solidFill>
                  <a:schemeClr val="accent4"/>
                </a:solidFill>
              </a:rPr>
              <a:t>9</a:t>
            </a:fld>
            <a:endParaRPr dirty="0">
              <a:solidFill>
                <a:schemeClr val="accent4"/>
              </a:solidFill>
            </a:endParaRPr>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2814</Words>
  <Application>Microsoft Office PowerPoint</Application>
  <PresentationFormat>Trình chiếu Trên màn hình (16:9)</PresentationFormat>
  <Paragraphs>311</Paragraphs>
  <Slides>23</Slides>
  <Notes>23</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23</vt:i4>
      </vt:variant>
    </vt:vector>
  </HeadingPairs>
  <TitlesOfParts>
    <vt:vector size="29" baseType="lpstr">
      <vt:lpstr>Noto Sans Symbols</vt:lpstr>
      <vt:lpstr>Verdana</vt:lpstr>
      <vt:lpstr>Arial</vt:lpstr>
      <vt:lpstr>Roboto</vt:lpstr>
      <vt:lpstr>Courier New</vt:lpstr>
      <vt:lpstr>Material - R01</vt:lpstr>
      <vt:lpstr>Thuật toán tham lam</vt:lpstr>
      <vt:lpstr>Nội dung</vt:lpstr>
      <vt:lpstr>Giới thiệu</vt:lpstr>
      <vt:lpstr>Dạng thuật toán tổng quát</vt:lpstr>
      <vt:lpstr>Đặc điểm</vt:lpstr>
      <vt:lpstr>Tính chất của thuật toán tham lam </vt:lpstr>
      <vt:lpstr>Ưu điểm, nhược điểm của thuật toán</vt:lpstr>
      <vt:lpstr>Mô hình</vt:lpstr>
      <vt:lpstr>Sơ đồ thuật toán</vt:lpstr>
      <vt:lpstr>Những bài toán có thể giải bằng phương pháp tham lam</vt:lpstr>
      <vt:lpstr>Một số bài toán điển hình</vt:lpstr>
      <vt:lpstr>Knapsack</vt:lpstr>
      <vt:lpstr>Knapsack</vt:lpstr>
      <vt:lpstr>Bài toán đổi tiền</vt:lpstr>
      <vt:lpstr>Bài toán đổi tiền</vt:lpstr>
      <vt:lpstr>Bài toán đổi tiền</vt:lpstr>
      <vt:lpstr>Bài toán đổi tiền</vt:lpstr>
      <vt:lpstr>Bài toán hành trình người bán hàng</vt:lpstr>
      <vt:lpstr>Bài toán hành trình người bán hàng</vt:lpstr>
      <vt:lpstr>Bản trình bày PowerPoint</vt:lpstr>
      <vt:lpstr>Bài toán hành trình người bán hàng</vt:lpstr>
      <vt:lpstr>Bài toán hành trình người bán hàng</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Thuật toán tham lam</dc:title>
  <cp:lastModifiedBy>khoa</cp:lastModifiedBy>
  <cp:revision>7</cp:revision>
  <dcterms:modified xsi:type="dcterms:W3CDTF">2020-10-22T06:08:11Z</dcterms:modified>
</cp:coreProperties>
</file>