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Lst>
  <p:sldSz cy="6858000" cx="9144000"/>
  <p:notesSz cx="6858000" cy="9872650"/>
  <p:embeddedFontLst>
    <p:embeddedFont>
      <p:font typeface="Garamond"/>
      <p:regular r:id="rId93"/>
      <p:bold r:id="rId94"/>
      <p:italic r:id="rId95"/>
      <p:boldItalic r:id="rId96"/>
    </p:embeddedFont>
    <p:embeddedFont>
      <p:font typeface="Helvetica Neue"/>
      <p:regular r:id="rId97"/>
      <p:bold r:id="rId98"/>
      <p:italic r:id="rId99"/>
      <p:boldItalic r:id="rId100"/>
    </p:embeddedFont>
    <p:embeddedFont>
      <p:font typeface="Arial Black"/>
      <p:regular r:id="rId101"/>
    </p:embeddedFont>
    <p:embeddedFont>
      <p:font typeface="Federo"/>
      <p:regular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79850D-899D-4DC8-A1C5-EFC3C596C795}">
  <a:tblStyle styleId="{C579850D-899D-4DC8-A1C5-EFC3C596C79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EF"/>
          </a:solidFill>
        </a:fill>
      </a:tcStyle>
    </a:wholeTbl>
    <a:band1H>
      <a:tcTxStyle b="off" i="off"/>
      <a:tcStyle>
        <a:fill>
          <a:solidFill>
            <a:srgbClr val="CADDDD"/>
          </a:solidFill>
        </a:fill>
      </a:tcStyle>
    </a:band1H>
    <a:band2H>
      <a:tcTxStyle b="off" i="off"/>
    </a:band2H>
    <a:band1V>
      <a:tcTxStyle b="off" i="off"/>
      <a:tcStyle>
        <a:fill>
          <a:solidFill>
            <a:srgbClr val="CADDD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09"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2" Type="http://schemas.openxmlformats.org/officeDocument/2006/relationships/font" Target="fonts/Federo-regular.fntdata"/><Relationship Id="rId101" Type="http://schemas.openxmlformats.org/officeDocument/2006/relationships/font" Target="fonts/ArialBlack-regular.fntdata"/><Relationship Id="rId100" Type="http://schemas.openxmlformats.org/officeDocument/2006/relationships/font" Target="fonts/HelveticaNeue-bold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Garamond-italic.fntdata"/><Relationship Id="rId94" Type="http://schemas.openxmlformats.org/officeDocument/2006/relationships/font" Target="fonts/Garamond-bold.fntdata"/><Relationship Id="rId97" Type="http://schemas.openxmlformats.org/officeDocument/2006/relationships/font" Target="fonts/HelveticaNeue-regular.fntdata"/><Relationship Id="rId96" Type="http://schemas.openxmlformats.org/officeDocument/2006/relationships/font" Target="fonts/Garamond-boldItalic.fntdata"/><Relationship Id="rId11" Type="http://schemas.openxmlformats.org/officeDocument/2006/relationships/slide" Target="slides/slide4.xml"/><Relationship Id="rId99" Type="http://schemas.openxmlformats.org/officeDocument/2006/relationships/font" Target="fonts/HelveticaNeue-italic.fntdata"/><Relationship Id="rId10" Type="http://schemas.openxmlformats.org/officeDocument/2006/relationships/slide" Target="slides/slide3.xml"/><Relationship Id="rId98" Type="http://schemas.openxmlformats.org/officeDocument/2006/relationships/font" Target="fonts/HelveticaNeue-bold.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font" Target="fonts/Garamond-regular.fntdata"/><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2005" cy="494629"/>
          </a:xfrm>
          <a:prstGeom prst="rect">
            <a:avLst/>
          </a:prstGeom>
          <a:noFill/>
          <a:ln>
            <a:noFill/>
          </a:ln>
        </p:spPr>
        <p:txBody>
          <a:bodyPr anchorCtr="0" anchor="t" bIns="48675" lIns="97375" spcFirstLastPara="1" rIns="97375" wrap="square" tIns="48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2929" y="1"/>
            <a:ext cx="2973538" cy="494629"/>
          </a:xfrm>
          <a:prstGeom prst="rect">
            <a:avLst/>
          </a:prstGeom>
          <a:noFill/>
          <a:ln>
            <a:noFill/>
          </a:ln>
        </p:spPr>
        <p:txBody>
          <a:bodyPr anchorCtr="0" anchor="t" bIns="48675" lIns="97375" spcFirstLastPara="1" rIns="97375" wrap="square" tIns="486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035"/>
            <a:ext cx="2972005" cy="493097"/>
          </a:xfrm>
          <a:prstGeom prst="rect">
            <a:avLst/>
          </a:prstGeom>
          <a:noFill/>
          <a:ln>
            <a:noFill/>
          </a:ln>
        </p:spPr>
        <p:txBody>
          <a:bodyPr anchorCtr="0" anchor="b" bIns="48675" lIns="97375" spcFirstLastPara="1" rIns="97375" wrap="square" tIns="48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360"/>
              </a:spcBef>
              <a:spcAft>
                <a:spcPts val="0"/>
              </a:spcAft>
              <a:buSzPts val="1400"/>
              <a:buNone/>
            </a:pPr>
            <a:r>
              <a:t/>
            </a:r>
            <a:endParaRPr/>
          </a:p>
        </p:txBody>
      </p:sp>
      <p:sp>
        <p:nvSpPr>
          <p:cNvPr id="105" name="Google Shape;105;p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p1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7" name="Google Shape;227;p1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8" name="Google Shape;228;p1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p1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39" name="Google Shape;239;p1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p1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52" name="Google Shape;252;p1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79" name="Google Shape;279;p1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1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97" name="Google Shape;297;p1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0" name="Google Shape;330;p1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331" name="Google Shape;331;p1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0" name="Google Shape;360;p1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361" name="Google Shape;361;p1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2" name="Google Shape;372;p1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373" name="Google Shape;373;p1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9" name="Google Shape;449;p1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450" name="Google Shape;450;p1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360"/>
              </a:spcBef>
              <a:spcAft>
                <a:spcPts val="0"/>
              </a:spcAft>
              <a:buSzPts val="1400"/>
              <a:buNone/>
            </a:pPr>
            <a:r>
              <a:t/>
            </a:r>
            <a:endParaRPr/>
          </a:p>
        </p:txBody>
      </p:sp>
      <p:sp>
        <p:nvSpPr>
          <p:cNvPr id="112" name="Google Shape;112;p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0" name="Google Shape;530;p2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531" name="Google Shape;531;p2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2" name="Google Shape;542;p2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543" name="Google Shape;543;p2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4" name="Google Shape;554;p2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555" name="Google Shape;555;p2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3" name="Google Shape;563;p2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564" name="Google Shape;564;p2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2" name="Google Shape;572;p2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573" name="Google Shape;573;p2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0" name="Google Shape;600;p2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601" name="Google Shape;601;p2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7" name="Google Shape;637;p2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638" name="Google Shape;638;p2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2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7" name="Google Shape;677;p2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678" name="Google Shape;678;p2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0" name="Google Shape;710;p2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rPr lang="en-US"/>
              <a:t>Note: Explain explicitly the differences between a list and a linked list.</a:t>
            </a:r>
            <a:endParaRPr/>
          </a:p>
        </p:txBody>
      </p:sp>
      <p:sp>
        <p:nvSpPr>
          <p:cNvPr id="711" name="Google Shape;711;p2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2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4" name="Google Shape;744;p2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745" name="Google Shape;745;p2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3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9" name="Google Shape;779;p3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780" name="Google Shape;780;p3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2" name="Google Shape;812;p3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813" name="Google Shape;813;p3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3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0" name="Google Shape;860;p3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861" name="Google Shape;861;p3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0" name="Google Shape;880;p3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881" name="Google Shape;881;p3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3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7" name="Google Shape;917;p3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918" name="Google Shape;918;p3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3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8" name="Google Shape;978;p3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979" name="Google Shape;979;p3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8" name="Google Shape;1028;p3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029" name="Google Shape;1029;p3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3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1" name="Google Shape;1041;p3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042" name="Google Shape;1042;p3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3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54" name="Google Shape;1054;p3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055" name="Google Shape;1055;p3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3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4" name="Google Shape;1114;p3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115" name="Google Shape;1115;p3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360"/>
              </a:spcBef>
              <a:spcAft>
                <a:spcPts val="0"/>
              </a:spcAft>
              <a:buSzPts val="1400"/>
              <a:buNone/>
            </a:pPr>
            <a:r>
              <a:t/>
            </a:r>
            <a:endParaRPr/>
          </a:p>
        </p:txBody>
      </p:sp>
      <p:sp>
        <p:nvSpPr>
          <p:cNvPr id="127" name="Google Shape;127;p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4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9" name="Google Shape;1179;p4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180" name="Google Shape;1180;p4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4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1" name="Google Shape;1191;p4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192" name="Google Shape;1192;p4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4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04" name="Google Shape;1204;p4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05" name="Google Shape;1205;p4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7" name="Google Shape;1217;p4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18" name="Google Shape;1218;p4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p4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4" name="Google Shape;1224;p4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25" name="Google Shape;1225;p4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4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5" name="Google Shape;1285;p4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86" name="Google Shape;1286;p4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4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4" name="Google Shape;1294;p4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295" name="Google Shape;1295;p4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4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9" name="Google Shape;1309;p4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310" name="Google Shape;1310;p4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4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3" name="Google Shape;1323;p4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324" name="Google Shape;1324;p4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4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1" name="Google Shape;1371;p4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372" name="Google Shape;1372;p4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5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2" name="Google Shape;1382;p5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383" name="Google Shape;1383;p5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5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4" name="Google Shape;1434;p5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435" name="Google Shape;1435;p5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5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2" name="Google Shape;1482;p5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483" name="Google Shape;1483;p5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5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4" name="Google Shape;1494;p5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495" name="Google Shape;1495;p5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5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1" name="Google Shape;1551;p5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552" name="Google Shape;1552;p5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5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3" name="Google Shape;1563;p5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564" name="Google Shape;1564;p5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5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75" name="Google Shape;1575;p5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576" name="Google Shape;1576;p5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p5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6" name="Google Shape;1636;p5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637" name="Google Shape;1637;p5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5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7" name="Google Shape;1677;p5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678" name="Google Shape;1678;p5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5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8" name="Google Shape;1698;p5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699" name="Google Shape;1699;p5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231754" lvl="0" marL="231754" rtl="0" algn="l">
              <a:lnSpc>
                <a:spcPct val="100000"/>
              </a:lnSpc>
              <a:spcBef>
                <a:spcPts val="0"/>
              </a:spcBef>
              <a:spcAft>
                <a:spcPts val="0"/>
              </a:spcAft>
              <a:buClr>
                <a:schemeClr val="dk1"/>
              </a:buClr>
              <a:buSzPts val="1200"/>
              <a:buFont typeface="Calibri"/>
              <a:buNone/>
            </a:pPr>
            <a:r>
              <a:t/>
            </a:r>
            <a:endParaRPr/>
          </a:p>
        </p:txBody>
      </p:sp>
      <p:sp>
        <p:nvSpPr>
          <p:cNvPr id="160" name="Google Shape;160;p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p6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0" name="Google Shape;1710;p6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711" name="Google Shape;1711;p6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p6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4" name="Google Shape;1774;p6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775" name="Google Shape;1775;p6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p6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7" name="Google Shape;1787;p6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788" name="Google Shape;1788;p6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p6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0" name="Google Shape;1850;p6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851" name="Google Shape;1851;p6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6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8" name="Google Shape;1908;p6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909" name="Google Shape;1909;p6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p6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0" name="Google Shape;1920;p6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921" name="Google Shape;1921;p6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p6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3" name="Google Shape;1933;p6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934" name="Google Shape;1934;p6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p6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5" name="Google Shape;1945;p6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946" name="Google Shape;1946;p6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p6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7" name="Google Shape;2007;p6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08" name="Google Shape;2008;p6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6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5" name="Google Shape;2015;p6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16" name="Google Shape;2016;p6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p7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58" name="Google Shape;2058;p7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59" name="Google Shape;2059;p7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p7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0" name="Google Shape;2080;p7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81" name="Google Shape;2081;p7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7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5" name="Google Shape;2095;p7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096" name="Google Shape;2096;p7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p7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5" name="Google Shape;2145;p7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46" name="Google Shape;2146;p7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7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2" name="Google Shape;2152;p7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53" name="Google Shape;2153;p7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p75: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1" name="Google Shape;2161;p7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62" name="Google Shape;2162;p7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p76: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0" name="Google Shape;2170;p76: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71" name="Google Shape;2171;p76: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p77: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9" name="Google Shape;2179;p77: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80" name="Google Shape;2180;p77: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p7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8" name="Google Shape;2188;p7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189" name="Google Shape;2189;p7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7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0" name="Google Shape;2200;p7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01" name="Google Shape;2201;p7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p8: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84" name="Google Shape;184;p8: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p80: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3" name="Google Shape;2213;p80: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14" name="Google Shape;2214;p80: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p81: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2" name="Google Shape;2222;p81: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23" name="Google Shape;2223;p81: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p82: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31" name="Google Shape;2231;p82: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32" name="Google Shape;2232;p82: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p83: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0" name="Google Shape;2240;p83: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41" name="Google Shape;2241;p83: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p84: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9" name="Google Shape;2249;p84: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50" name="Google Shape;2250;p84: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p85:notes"/>
          <p:cNvSpPr/>
          <p:nvPr>
            <p:ph idx="2" type="sldImg"/>
          </p:nvPr>
        </p:nvSpPr>
        <p:spPr>
          <a:xfrm>
            <a:off x="960438"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58" name="Google Shape;2258;p85: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2259" name="Google Shape;2259;p85: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962025" y="739775"/>
            <a:ext cx="4935538"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9:notes"/>
          <p:cNvSpPr txBox="1"/>
          <p:nvPr>
            <p:ph idx="1" type="body"/>
          </p:nvPr>
        </p:nvSpPr>
        <p:spPr>
          <a:xfrm>
            <a:off x="683961" y="4687486"/>
            <a:ext cx="5490080" cy="4444000"/>
          </a:xfrm>
          <a:prstGeom prst="rect">
            <a:avLst/>
          </a:prstGeom>
          <a:noFill/>
          <a:ln>
            <a:noFill/>
          </a:ln>
        </p:spPr>
        <p:txBody>
          <a:bodyPr anchorCtr="0" anchor="t" bIns="48675" lIns="97375" spcFirstLastPara="1" rIns="97375" wrap="square" tIns="48675">
            <a:noAutofit/>
          </a:bodyPr>
          <a:lstStyle/>
          <a:p>
            <a:pPr indent="0" lvl="0" marL="0" rtl="0" algn="l">
              <a:lnSpc>
                <a:spcPct val="100000"/>
              </a:lnSpc>
              <a:spcBef>
                <a:spcPts val="0"/>
              </a:spcBef>
              <a:spcAft>
                <a:spcPts val="0"/>
              </a:spcAft>
              <a:buSzPts val="1400"/>
              <a:buNone/>
            </a:pPr>
            <a:r>
              <a:t/>
            </a:r>
            <a:endParaRPr/>
          </a:p>
        </p:txBody>
      </p:sp>
      <p:sp>
        <p:nvSpPr>
          <p:cNvPr id="193" name="Google Shape;193;p9:notes"/>
          <p:cNvSpPr txBox="1"/>
          <p:nvPr>
            <p:ph idx="12" type="sldNum"/>
          </p:nvPr>
        </p:nvSpPr>
        <p:spPr>
          <a:xfrm>
            <a:off x="3882929" y="9378035"/>
            <a:ext cx="2973538" cy="493097"/>
          </a:xfrm>
          <a:prstGeom prst="rect">
            <a:avLst/>
          </a:prstGeom>
          <a:noFill/>
          <a:ln>
            <a:noFill/>
          </a:ln>
        </p:spPr>
        <p:txBody>
          <a:bodyPr anchorCtr="0" anchor="b" bIns="48675" lIns="97375" spcFirstLastPara="1" rIns="97375" wrap="square" tIns="48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 name="Google Shape;18;p2"/>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
        <p:nvSpPr>
          <p:cNvPr id="19" name="Google Shape;19;p2"/>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body"/>
          </p:nvPr>
        </p:nvSpPr>
        <p:spPr>
          <a:xfrm rot="5400000">
            <a:off x="1828800" y="-304800"/>
            <a:ext cx="5486400" cy="82296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2"/>
          <p:cNvSpPr txBox="1"/>
          <p:nvPr>
            <p:ph type="title"/>
          </p:nvPr>
        </p:nvSpPr>
        <p:spPr>
          <a:xfrm rot="5400000">
            <a:off x="4495800" y="2362200"/>
            <a:ext cx="6324600" cy="2057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 type="body"/>
          </p:nvPr>
        </p:nvSpPr>
        <p:spPr>
          <a:xfrm rot="5400000">
            <a:off x="304800" y="381000"/>
            <a:ext cx="6324600" cy="60198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66" name="Google Shape;66;p1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br>
              <a:rPr lang="en-US"/>
            </a:b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sp>
        <p:nvSpPr>
          <p:cNvPr id="68" name="Google Shape;68;p15"/>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9" name="Google Shape;69;p15"/>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
        <p:nvSpPr>
          <p:cNvPr id="70" name="Google Shape;70;p15"/>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050"/>
              <a:buNone/>
              <a:defRPr sz="1400"/>
            </a:lvl5pPr>
            <a:lvl6pPr indent="-228600" lvl="5" marL="2743200" algn="l">
              <a:lnSpc>
                <a:spcPct val="100000"/>
              </a:lnSpc>
              <a:spcBef>
                <a:spcPts val="280"/>
              </a:spcBef>
              <a:spcAft>
                <a:spcPts val="0"/>
              </a:spcAft>
              <a:buSzPts val="1050"/>
              <a:buNone/>
              <a:defRPr sz="1400"/>
            </a:lvl6pPr>
            <a:lvl7pPr indent="-228600" lvl="6" marL="3200400" algn="l">
              <a:lnSpc>
                <a:spcPct val="100000"/>
              </a:lnSpc>
              <a:spcBef>
                <a:spcPts val="280"/>
              </a:spcBef>
              <a:spcAft>
                <a:spcPts val="0"/>
              </a:spcAft>
              <a:buSzPts val="1050"/>
              <a:buNone/>
              <a:defRPr sz="1400"/>
            </a:lvl7pPr>
            <a:lvl8pPr indent="-228600" lvl="7" marL="3657600" algn="l">
              <a:lnSpc>
                <a:spcPct val="100000"/>
              </a:lnSpc>
              <a:spcBef>
                <a:spcPts val="280"/>
              </a:spcBef>
              <a:spcAft>
                <a:spcPts val="0"/>
              </a:spcAft>
              <a:buSzPts val="1050"/>
              <a:buNone/>
              <a:defRPr sz="1400"/>
            </a:lvl8pPr>
            <a:lvl9pPr indent="-228600" lvl="8" marL="4114800" algn="l">
              <a:lnSpc>
                <a:spcPct val="100000"/>
              </a:lnSpc>
              <a:spcBef>
                <a:spcPts val="280"/>
              </a:spcBef>
              <a:spcAft>
                <a:spcPts val="0"/>
              </a:spcAft>
              <a:buSzPts val="1050"/>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 type="body"/>
          </p:nvPr>
        </p:nvSpPr>
        <p:spPr>
          <a:xfrm>
            <a:off x="457200" y="1219200"/>
            <a:ext cx="4038600" cy="5334000"/>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78" name="Google Shape;78;p17"/>
          <p:cNvSpPr txBox="1"/>
          <p:nvPr>
            <p:ph idx="2" type="body"/>
          </p:nvPr>
        </p:nvSpPr>
        <p:spPr>
          <a:xfrm>
            <a:off x="4648200" y="1219200"/>
            <a:ext cx="4038600" cy="5334000"/>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82" name="Google Shape;8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83" name="Google Shape;8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84" name="Google Shape;8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txBox="1"/>
          <p:nvPr>
            <p:ph idx="12" type="sldNum"/>
          </p:nvPr>
        </p:nvSpPr>
        <p:spPr>
          <a:xfrm>
            <a:off x="8686800" y="6492875"/>
            <a:ext cx="457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br>
              <a:rPr lang="en-US"/>
            </a:br>
            <a:r>
              <a:rPr lang="en-US"/>
              <a:t>---</a:t>
            </a:r>
            <a:br>
              <a:rPr lang="en-US"/>
            </a:br>
            <a:r>
              <a:rPr lang="en-US"/>
              <a:t>123</a:t>
            </a:r>
            <a:endParaRPr sz="2000">
              <a:solidFill>
                <a:srgbClr val="C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640"/>
              </a:spcBef>
              <a:spcAft>
                <a:spcPts val="0"/>
              </a:spcAft>
              <a:buSzPts val="2080"/>
              <a:buChar char="■"/>
              <a:defRPr sz="3200"/>
            </a:lvl1pPr>
            <a:lvl2pPr indent="-335280" lvl="1" marL="914400" algn="l">
              <a:lnSpc>
                <a:spcPct val="100000"/>
              </a:lnSpc>
              <a:spcBef>
                <a:spcPts val="560"/>
              </a:spcBef>
              <a:spcAft>
                <a:spcPts val="0"/>
              </a:spcAft>
              <a:buSzPts val="168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23850" lvl="4" marL="2286000" algn="l">
              <a:lnSpc>
                <a:spcPct val="100000"/>
              </a:lnSpc>
              <a:spcBef>
                <a:spcPts val="400"/>
              </a:spcBef>
              <a:spcAft>
                <a:spcPts val="0"/>
              </a:spcAft>
              <a:buSzPts val="1500"/>
              <a:buChar char="▪"/>
              <a:defRPr sz="20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92" name="Google Shape;92;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4" name="Google Shape;24;p3"/>
          <p:cNvSpPr txBox="1"/>
          <p:nvPr>
            <p:ph idx="12" type="sldNum"/>
          </p:nvPr>
        </p:nvSpPr>
        <p:spPr>
          <a:xfrm>
            <a:off x="8458200" y="6400800"/>
            <a:ext cx="6096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p:nvPr>
            <p:ph idx="2" type="pic"/>
          </p:nvPr>
        </p:nvSpPr>
        <p:spPr>
          <a:xfrm>
            <a:off x="1792288" y="612775"/>
            <a:ext cx="5486400" cy="4114800"/>
          </a:xfrm>
          <a:prstGeom prst="rect">
            <a:avLst/>
          </a:prstGeom>
          <a:noFill/>
          <a:ln>
            <a:noFill/>
          </a:ln>
        </p:spPr>
      </p:sp>
      <p:sp>
        <p:nvSpPr>
          <p:cNvPr id="96" name="Google Shape;96;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2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3"/>
          <p:cNvSpPr txBox="1"/>
          <p:nvPr>
            <p:ph idx="1" type="body"/>
          </p:nvPr>
        </p:nvSpPr>
        <p:spPr>
          <a:xfrm rot="5400000">
            <a:off x="1828800" y="-304800"/>
            <a:ext cx="5486400" cy="82296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4"/>
          <p:cNvSpPr txBox="1"/>
          <p:nvPr>
            <p:ph type="title"/>
          </p:nvPr>
        </p:nvSpPr>
        <p:spPr>
          <a:xfrm rot="5400000">
            <a:off x="4495800" y="2362200"/>
            <a:ext cx="6324600" cy="2057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4"/>
          <p:cNvSpPr txBox="1"/>
          <p:nvPr>
            <p:ph idx="1" type="body"/>
          </p:nvPr>
        </p:nvSpPr>
        <p:spPr>
          <a:xfrm rot="5400000">
            <a:off x="304800" y="381000"/>
            <a:ext cx="6324600" cy="60198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050"/>
              <a:buNone/>
              <a:defRPr sz="1400"/>
            </a:lvl5pPr>
            <a:lvl6pPr indent="-228600" lvl="5" marL="2743200" algn="l">
              <a:lnSpc>
                <a:spcPct val="100000"/>
              </a:lnSpc>
              <a:spcBef>
                <a:spcPts val="280"/>
              </a:spcBef>
              <a:spcAft>
                <a:spcPts val="0"/>
              </a:spcAft>
              <a:buSzPts val="1050"/>
              <a:buNone/>
              <a:defRPr sz="1400"/>
            </a:lvl6pPr>
            <a:lvl7pPr indent="-228600" lvl="6" marL="3200400" algn="l">
              <a:lnSpc>
                <a:spcPct val="100000"/>
              </a:lnSpc>
              <a:spcBef>
                <a:spcPts val="280"/>
              </a:spcBef>
              <a:spcAft>
                <a:spcPts val="0"/>
              </a:spcAft>
              <a:buSzPts val="1050"/>
              <a:buNone/>
              <a:defRPr sz="1400"/>
            </a:lvl7pPr>
            <a:lvl8pPr indent="-228600" lvl="7" marL="3657600" algn="l">
              <a:lnSpc>
                <a:spcPct val="100000"/>
              </a:lnSpc>
              <a:spcBef>
                <a:spcPts val="280"/>
              </a:spcBef>
              <a:spcAft>
                <a:spcPts val="0"/>
              </a:spcAft>
              <a:buSzPts val="1050"/>
              <a:buNone/>
              <a:defRPr sz="1400"/>
            </a:lvl8pPr>
            <a:lvl9pPr indent="-228600" lvl="8" marL="4114800" algn="l">
              <a:lnSpc>
                <a:spcPct val="100000"/>
              </a:lnSpc>
              <a:spcBef>
                <a:spcPts val="280"/>
              </a:spcBef>
              <a:spcAft>
                <a:spcPts val="0"/>
              </a:spcAft>
              <a:buSzPts val="1050"/>
              <a:buNone/>
              <a:defRPr sz="1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57200" y="1219200"/>
            <a:ext cx="4038600" cy="5334000"/>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31" name="Google Shape;31;p5"/>
          <p:cNvSpPr txBox="1"/>
          <p:nvPr>
            <p:ph idx="2" type="body"/>
          </p:nvPr>
        </p:nvSpPr>
        <p:spPr>
          <a:xfrm>
            <a:off x="4648200" y="1219200"/>
            <a:ext cx="4038600" cy="5334000"/>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35" name="Google Shape;3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36" name="Google Shape;3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37" name="Google Shape;3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8686800" y="6492875"/>
            <a:ext cx="457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1"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640"/>
              </a:spcBef>
              <a:spcAft>
                <a:spcPts val="0"/>
              </a:spcAft>
              <a:buSzPts val="2080"/>
              <a:buChar char="■"/>
              <a:defRPr sz="3200"/>
            </a:lvl1pPr>
            <a:lvl2pPr indent="-335280" lvl="1" marL="914400" algn="l">
              <a:lnSpc>
                <a:spcPct val="100000"/>
              </a:lnSpc>
              <a:spcBef>
                <a:spcPts val="560"/>
              </a:spcBef>
              <a:spcAft>
                <a:spcPts val="0"/>
              </a:spcAft>
              <a:buSzPts val="168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23850" lvl="4" marL="2286000" algn="l">
              <a:lnSpc>
                <a:spcPct val="100000"/>
              </a:lnSpc>
              <a:spcBef>
                <a:spcPts val="400"/>
              </a:spcBef>
              <a:spcAft>
                <a:spcPts val="0"/>
              </a:spcAft>
              <a:buSzPts val="1500"/>
              <a:buChar char="▪"/>
              <a:defRPr sz="20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45" name="Google Shape;4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p:nvPr>
            <p:ph idx="2" type="pic"/>
          </p:nvPr>
        </p:nvSpPr>
        <p:spPr>
          <a:xfrm>
            <a:off x="1792288" y="612775"/>
            <a:ext cx="5486400" cy="4114800"/>
          </a:xfrm>
          <a:prstGeom prst="rect">
            <a:avLst/>
          </a:prstGeom>
          <a:noFill/>
          <a:ln>
            <a:noFill/>
          </a:ln>
        </p:spPr>
      </p:sp>
      <p:sp>
        <p:nvSpPr>
          <p:cNvPr id="49" name="Google Shape;49;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9pPr>
          </a:lstStyle>
          <a:p/>
        </p:txBody>
      </p:sp>
      <p:sp>
        <p:nvSpPr>
          <p:cNvPr id="11" name="Google Shape;11;p1"/>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lvl1pPr indent="-352425" lvl="0" marL="45720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381000" y="1524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 name="Google Shape;13;p1"/>
          <p:cNvCxnSpPr/>
          <p:nvPr/>
        </p:nvCxnSpPr>
        <p:spPr>
          <a:xfrm>
            <a:off x="457200" y="6629400"/>
            <a:ext cx="8229600" cy="0"/>
          </a:xfrm>
          <a:prstGeom prst="straightConnector1">
            <a:avLst/>
          </a:prstGeom>
          <a:noFill/>
          <a:ln cap="flat" cmpd="sng" w="19050">
            <a:solidFill>
              <a:schemeClr val="accent1"/>
            </a:solidFill>
            <a:prstDash val="solid"/>
            <a:round/>
            <a:headEnd len="sm" w="sm" type="none"/>
            <a:tailEnd len="sm" w="sm" type="none"/>
          </a:ln>
        </p:spPr>
      </p:cxnSp>
      <p:sp>
        <p:nvSpPr>
          <p:cNvPr id="14" name="Google Shape;14;p1"/>
          <p:cNvSpPr txBox="1"/>
          <p:nvPr>
            <p:ph idx="11" type="ftr"/>
          </p:nvPr>
        </p:nvSpPr>
        <p:spPr>
          <a:xfrm>
            <a:off x="533400" y="6553200"/>
            <a:ext cx="1905000" cy="152400"/>
          </a:xfrm>
          <a:prstGeom prst="rect">
            <a:avLst/>
          </a:prstGeom>
          <a:solidFill>
            <a:schemeClr val="lt1"/>
          </a:solid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382000" y="6446837"/>
            <a:ext cx="609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9pPr>
          </a:lstStyle>
          <a:p/>
        </p:txBody>
      </p:sp>
      <p:sp>
        <p:nvSpPr>
          <p:cNvPr id="58" name="Google Shape;58;p13"/>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lvl1pPr indent="-352425" lvl="0" marL="45720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9" name="Google Shape;59;p13"/>
          <p:cNvSpPr/>
          <p:nvPr/>
        </p:nvSpPr>
        <p:spPr>
          <a:xfrm>
            <a:off x="381000" y="1524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a:off x="457200" y="6629400"/>
            <a:ext cx="8229600" cy="0"/>
          </a:xfrm>
          <a:prstGeom prst="straightConnector1">
            <a:avLst/>
          </a:prstGeom>
          <a:noFill/>
          <a:ln cap="flat" cmpd="sng" w="19050">
            <a:solidFill>
              <a:schemeClr val="accent1"/>
            </a:solidFill>
            <a:prstDash val="solid"/>
            <a:round/>
            <a:headEnd len="sm" w="sm" type="none"/>
            <a:tailEnd len="sm" w="sm" type="none"/>
          </a:ln>
        </p:spPr>
      </p:cxnSp>
      <p:sp>
        <p:nvSpPr>
          <p:cNvPr id="61" name="Google Shape;61;p13"/>
          <p:cNvSpPr txBox="1"/>
          <p:nvPr>
            <p:ph idx="11" type="ftr"/>
          </p:nvPr>
        </p:nvSpPr>
        <p:spPr>
          <a:xfrm>
            <a:off x="533399" y="6553199"/>
            <a:ext cx="2713139" cy="76201"/>
          </a:xfrm>
          <a:prstGeom prst="rect">
            <a:avLst/>
          </a:prstGeom>
          <a:solidFill>
            <a:schemeClr val="lt1"/>
          </a:solid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Google Shape;62;p1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1" i="1" sz="2000" u="none" cap="none" strike="noStrike">
                <a:solidFill>
                  <a:srgbClr val="C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slide" Target="/ppt/slid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slide" Target="/ppt/slid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slide" Target="/ppt/slid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kai.it.tdt.edu.v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sakai.it.tdt.edu.vn/" TargetMode="External"/><Relationship Id="rId5"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slide" Target="/ppt/slides/slide58.xml"/><Relationship Id="rId4" Type="http://schemas.openxmlformats.org/officeDocument/2006/relationships/slide" Target="/ppt/slides/slide6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hyperlink" Target="http://visualgo.net/" TargetMode="External"/><Relationship Id="rId4" Type="http://schemas.openxmlformats.org/officeDocument/2006/relationships/hyperlink" Target="http://www.cs.usfca.edu/~galles/visualization/Algorithms.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5"/>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4400"/>
              <a:t>Data Structures and Algorithms</a:t>
            </a:r>
            <a:endParaRPr sz="4400"/>
          </a:p>
        </p:txBody>
      </p:sp>
      <p:sp>
        <p:nvSpPr>
          <p:cNvPr id="108" name="Google Shape;108;p25"/>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60"/>
              <a:buFont typeface="Noto Sans Symbols"/>
              <a:buNone/>
            </a:pPr>
            <a:r>
              <a:rPr lang="en-US" sz="4400">
                <a:solidFill>
                  <a:srgbClr val="FF0000"/>
                </a:solidFill>
              </a:rPr>
              <a:t>List ADT &amp; Linked Lists</a:t>
            </a:r>
            <a:endParaRPr/>
          </a:p>
          <a:p>
            <a:pPr indent="0" lvl="0" marL="0" rtl="0" algn="l">
              <a:lnSpc>
                <a:spcPct val="100000"/>
              </a:lnSpc>
              <a:spcBef>
                <a:spcPts val="560"/>
              </a:spcBef>
              <a:spcAft>
                <a:spcPts val="0"/>
              </a:spcAft>
              <a:buSzPts val="1820"/>
              <a:buFont typeface="Noto Sans Symbols"/>
              <a:buNone/>
            </a:pPr>
            <a:r>
              <a:t/>
            </a:r>
            <a:endParaRPr/>
          </a:p>
        </p:txBody>
      </p:sp>
      <p:pic>
        <p:nvPicPr>
          <p:cNvPr id="109" name="Google Shape;109;p25"/>
          <p:cNvPicPr preferRelativeResize="0"/>
          <p:nvPr/>
        </p:nvPicPr>
        <p:blipFill rotWithShape="1">
          <a:blip r:embed="rId3">
            <a:alphaModFix/>
          </a:blip>
          <a:srcRect b="0" l="0" r="0" t="0"/>
          <a:stretch/>
        </p:blipFill>
        <p:spPr>
          <a:xfrm>
            <a:off x="3698129" y="101673"/>
            <a:ext cx="1747742" cy="9651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914400" y="228600"/>
            <a:ext cx="77724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Federo"/>
                <a:ea typeface="Federo"/>
                <a:cs typeface="Federo"/>
                <a:sym typeface="Federo"/>
              </a:rPr>
              <a:t>Motivation</a:t>
            </a:r>
            <a:endParaRPr/>
          </a:p>
        </p:txBody>
      </p:sp>
      <p:sp>
        <p:nvSpPr>
          <p:cNvPr id="203" name="Google Shape;203;p34"/>
          <p:cNvSpPr txBox="1"/>
          <p:nvPr>
            <p:ph idx="1" type="body"/>
          </p:nvPr>
        </p:nvSpPr>
        <p:spPr>
          <a:xfrm>
            <a:off x="685804" y="1066800"/>
            <a:ext cx="8000996" cy="54102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400"/>
              <a:buFont typeface="Noto Sans Symbols"/>
              <a:buChar char="❑"/>
            </a:pPr>
            <a:r>
              <a:rPr b="1" lang="en-US" sz="2400">
                <a:solidFill>
                  <a:srgbClr val="C00000"/>
                </a:solidFill>
              </a:rPr>
              <a:t>List</a:t>
            </a:r>
            <a:r>
              <a:rPr lang="en-US" sz="2400">
                <a:solidFill>
                  <a:srgbClr val="0000FF"/>
                </a:solidFill>
              </a:rPr>
              <a:t> is one of the most basic types of data collection</a:t>
            </a:r>
            <a:endParaRPr/>
          </a:p>
          <a:p>
            <a:pPr indent="-322263" lvl="1" marL="857250" rtl="0" algn="l">
              <a:lnSpc>
                <a:spcPct val="100000"/>
              </a:lnSpc>
              <a:spcBef>
                <a:spcPts val="600"/>
              </a:spcBef>
              <a:spcAft>
                <a:spcPts val="0"/>
              </a:spcAft>
              <a:buSzPts val="2400"/>
              <a:buFont typeface="Noto Sans Symbols"/>
              <a:buChar char="▪"/>
            </a:pPr>
            <a:r>
              <a:rPr lang="en-US" sz="2000"/>
              <a:t>For example, list of groceries, list of modules, list of friends, etc.</a:t>
            </a:r>
            <a:endParaRPr/>
          </a:p>
          <a:p>
            <a:pPr indent="-322263" lvl="1" marL="857250" rtl="0" algn="l">
              <a:lnSpc>
                <a:spcPct val="100000"/>
              </a:lnSpc>
              <a:spcBef>
                <a:spcPts val="600"/>
              </a:spcBef>
              <a:spcAft>
                <a:spcPts val="0"/>
              </a:spcAft>
              <a:buSzPts val="2400"/>
              <a:buFont typeface="Noto Sans Symbols"/>
              <a:buChar char="▪"/>
            </a:pPr>
            <a:r>
              <a:rPr lang="en-US" sz="2000"/>
              <a:t>In general, we keep items of the </a:t>
            </a:r>
            <a:r>
              <a:rPr lang="en-US" sz="2000">
                <a:solidFill>
                  <a:srgbClr val="C00000"/>
                </a:solidFill>
              </a:rPr>
              <a:t>same type (class) </a:t>
            </a:r>
            <a:r>
              <a:rPr lang="en-US" sz="2000"/>
              <a:t>in one list</a:t>
            </a:r>
            <a:endParaRPr/>
          </a:p>
          <a:p>
            <a:pPr indent="-457200" lvl="0" marL="457200" rtl="0" algn="l">
              <a:lnSpc>
                <a:spcPct val="100000"/>
              </a:lnSpc>
              <a:spcBef>
                <a:spcPts val="1200"/>
              </a:spcBef>
              <a:spcAft>
                <a:spcPts val="0"/>
              </a:spcAft>
              <a:buClr>
                <a:schemeClr val="lt2"/>
              </a:buClr>
              <a:buSzPts val="2400"/>
              <a:buFont typeface="Noto Sans Symbols"/>
              <a:buChar char="❑"/>
            </a:pPr>
            <a:r>
              <a:rPr lang="en-US" sz="2400">
                <a:solidFill>
                  <a:srgbClr val="0000FF"/>
                </a:solidFill>
              </a:rPr>
              <a:t>Typical Operations on a data collection</a:t>
            </a:r>
            <a:endParaRPr/>
          </a:p>
          <a:p>
            <a:pPr indent="-322263" lvl="1" marL="857250" rtl="0" algn="l">
              <a:lnSpc>
                <a:spcPct val="100000"/>
              </a:lnSpc>
              <a:spcBef>
                <a:spcPts val="600"/>
              </a:spcBef>
              <a:spcAft>
                <a:spcPts val="0"/>
              </a:spcAft>
              <a:buSzPts val="2400"/>
              <a:buFont typeface="Noto Sans Symbols"/>
              <a:buChar char="▪"/>
            </a:pPr>
            <a:r>
              <a:rPr lang="en-US" sz="2000">
                <a:solidFill>
                  <a:srgbClr val="C00000"/>
                </a:solidFill>
              </a:rPr>
              <a:t>Add</a:t>
            </a:r>
            <a:r>
              <a:rPr lang="en-US" sz="2000"/>
              <a:t> data</a:t>
            </a:r>
            <a:endParaRPr/>
          </a:p>
          <a:p>
            <a:pPr indent="-322263" lvl="1" marL="857250" rtl="0" algn="l">
              <a:lnSpc>
                <a:spcPct val="100000"/>
              </a:lnSpc>
              <a:spcBef>
                <a:spcPts val="600"/>
              </a:spcBef>
              <a:spcAft>
                <a:spcPts val="0"/>
              </a:spcAft>
              <a:buSzPts val="2400"/>
              <a:buFont typeface="Noto Sans Symbols"/>
              <a:buChar char="▪"/>
            </a:pPr>
            <a:r>
              <a:rPr lang="en-US" sz="2000">
                <a:solidFill>
                  <a:srgbClr val="C00000"/>
                </a:solidFill>
              </a:rPr>
              <a:t>Remove </a:t>
            </a:r>
            <a:r>
              <a:rPr lang="en-US" sz="2000"/>
              <a:t>data</a:t>
            </a:r>
            <a:endParaRPr/>
          </a:p>
          <a:p>
            <a:pPr indent="-322263" lvl="1" marL="857250" rtl="0" algn="l">
              <a:lnSpc>
                <a:spcPct val="100000"/>
              </a:lnSpc>
              <a:spcBef>
                <a:spcPts val="600"/>
              </a:spcBef>
              <a:spcAft>
                <a:spcPts val="0"/>
              </a:spcAft>
              <a:buSzPts val="2400"/>
              <a:buFont typeface="Noto Sans Symbols"/>
              <a:buChar char="▪"/>
            </a:pPr>
            <a:r>
              <a:rPr lang="en-US" sz="2000">
                <a:solidFill>
                  <a:srgbClr val="C00000"/>
                </a:solidFill>
              </a:rPr>
              <a:t>Query</a:t>
            </a:r>
            <a:r>
              <a:rPr lang="en-US" sz="2000"/>
              <a:t> data</a:t>
            </a:r>
            <a:endParaRPr/>
          </a:p>
          <a:p>
            <a:pPr indent="-322263" lvl="1" marL="857250" rtl="0" algn="l">
              <a:lnSpc>
                <a:spcPct val="100000"/>
              </a:lnSpc>
              <a:spcBef>
                <a:spcPts val="600"/>
              </a:spcBef>
              <a:spcAft>
                <a:spcPts val="0"/>
              </a:spcAft>
              <a:buSzPts val="2400"/>
              <a:buFont typeface="Noto Sans Symbols"/>
              <a:buChar char="▪"/>
            </a:pPr>
            <a:r>
              <a:rPr lang="en-US" sz="2000"/>
              <a:t>The details of the operations vary from application to application. The overall theme is the </a:t>
            </a:r>
            <a:r>
              <a:rPr lang="en-US" sz="2000">
                <a:solidFill>
                  <a:srgbClr val="C00000"/>
                </a:solidFill>
              </a:rPr>
              <a:t>management of data</a:t>
            </a:r>
            <a:endParaRPr/>
          </a:p>
        </p:txBody>
      </p:sp>
      <p:sp>
        <p:nvSpPr>
          <p:cNvPr id="204" name="Google Shape;204;p3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205" name="Google Shape;205;p34"/>
          <p:cNvGrpSpPr/>
          <p:nvPr/>
        </p:nvGrpSpPr>
        <p:grpSpPr>
          <a:xfrm>
            <a:off x="7696200" y="304800"/>
            <a:ext cx="1158982" cy="1171948"/>
            <a:chOff x="4354" y="160"/>
            <a:chExt cx="1162" cy="1175"/>
          </a:xfrm>
        </p:grpSpPr>
        <p:sp>
          <p:nvSpPr>
            <p:cNvPr id="206" name="Google Shape;206;p34"/>
            <p:cNvSpPr/>
            <p:nvPr/>
          </p:nvSpPr>
          <p:spPr>
            <a:xfrm>
              <a:off x="5112" y="906"/>
              <a:ext cx="404" cy="429"/>
            </a:xfrm>
            <a:custGeom>
              <a:rect b="b" l="l" r="r" t="t"/>
              <a:pathLst>
                <a:path extrusionOk="0" h="1890" w="178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cap="flat" cmpd="sng" w="12600">
              <a:solidFill>
                <a:srgbClr val="B5B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34"/>
            <p:cNvSpPr/>
            <p:nvPr/>
          </p:nvSpPr>
          <p:spPr>
            <a:xfrm>
              <a:off x="4733" y="533"/>
              <a:ext cx="403" cy="429"/>
            </a:xfrm>
            <a:custGeom>
              <a:rect b="b" l="l" r="r" t="t"/>
              <a:pathLst>
                <a:path extrusionOk="0" h="1891" w="1776">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cap="flat" cmpd="sng" w="12600">
              <a:solidFill>
                <a:srgbClr val="B5B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34"/>
            <p:cNvSpPr/>
            <p:nvPr/>
          </p:nvSpPr>
          <p:spPr>
            <a:xfrm>
              <a:off x="4354" y="161"/>
              <a:ext cx="403" cy="427"/>
            </a:xfrm>
            <a:custGeom>
              <a:rect b="b" l="l" r="r" t="t"/>
              <a:pathLst>
                <a:path extrusionOk="0" h="1885" w="177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cap="flat" cmpd="sng" w="12600">
              <a:solidFill>
                <a:srgbClr val="B5B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34"/>
            <p:cNvSpPr/>
            <p:nvPr/>
          </p:nvSpPr>
          <p:spPr>
            <a:xfrm>
              <a:off x="4950" y="759"/>
              <a:ext cx="344" cy="349"/>
            </a:xfrm>
            <a:custGeom>
              <a:rect b="b" l="l" r="r" t="t"/>
              <a:pathLst>
                <a:path extrusionOk="0" h="1537" w="1519">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cap="flat" cmpd="sng" w="12600">
              <a:solidFill>
                <a:srgbClr val="B5B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34"/>
            <p:cNvSpPr/>
            <p:nvPr/>
          </p:nvSpPr>
          <p:spPr>
            <a:xfrm>
              <a:off x="4570" y="385"/>
              <a:ext cx="345" cy="349"/>
            </a:xfrm>
            <a:custGeom>
              <a:rect b="b" l="l" r="r" t="t"/>
              <a:pathLst>
                <a:path extrusionOk="0" h="1541" w="1520">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cap="flat" cmpd="sng" w="12600">
              <a:solidFill>
                <a:srgbClr val="B5B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34"/>
            <p:cNvSpPr/>
            <p:nvPr/>
          </p:nvSpPr>
          <p:spPr>
            <a:xfrm>
              <a:off x="4438" y="252"/>
              <a:ext cx="236" cy="246"/>
            </a:xfrm>
            <a:custGeom>
              <a:rect b="b" l="l" r="r" t="t"/>
              <a:pathLst>
                <a:path extrusionOk="0" h="1083" w="1039">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34"/>
            <p:cNvSpPr/>
            <p:nvPr/>
          </p:nvSpPr>
          <p:spPr>
            <a:xfrm>
              <a:off x="4354" y="160"/>
              <a:ext cx="403" cy="428"/>
            </a:xfrm>
            <a:custGeom>
              <a:rect b="b" l="l" r="r" t="t"/>
              <a:pathLst>
                <a:path extrusionOk="0" h="1889" w="177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34"/>
            <p:cNvSpPr/>
            <p:nvPr/>
          </p:nvSpPr>
          <p:spPr>
            <a:xfrm>
              <a:off x="4570" y="385"/>
              <a:ext cx="345" cy="349"/>
            </a:xfrm>
            <a:custGeom>
              <a:rect b="b" l="l" r="r" t="t"/>
              <a:pathLst>
                <a:path extrusionOk="0" h="1541" w="1520">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34"/>
            <p:cNvSpPr/>
            <p:nvPr/>
          </p:nvSpPr>
          <p:spPr>
            <a:xfrm>
              <a:off x="4733" y="627"/>
              <a:ext cx="331" cy="334"/>
            </a:xfrm>
            <a:custGeom>
              <a:rect b="b" l="l" r="r" t="t"/>
              <a:pathLst>
                <a:path extrusionOk="0" h="1475" w="1458">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34"/>
            <p:cNvSpPr/>
            <p:nvPr/>
          </p:nvSpPr>
          <p:spPr>
            <a:xfrm>
              <a:off x="4804" y="532"/>
              <a:ext cx="332" cy="336"/>
            </a:xfrm>
            <a:custGeom>
              <a:rect b="b" l="l" r="r" t="t"/>
              <a:pathLst>
                <a:path extrusionOk="0" h="1480" w="1462">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34"/>
            <p:cNvSpPr/>
            <p:nvPr/>
          </p:nvSpPr>
          <p:spPr>
            <a:xfrm>
              <a:off x="4816" y="693"/>
              <a:ext cx="181" cy="178"/>
            </a:xfrm>
            <a:custGeom>
              <a:rect b="b" l="l" r="r" t="t"/>
              <a:pathLst>
                <a:path extrusionOk="0" h="786" w="800">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34"/>
            <p:cNvSpPr/>
            <p:nvPr/>
          </p:nvSpPr>
          <p:spPr>
            <a:xfrm>
              <a:off x="4872" y="625"/>
              <a:ext cx="181" cy="178"/>
            </a:xfrm>
            <a:custGeom>
              <a:rect b="b" l="l" r="r" t="t"/>
              <a:pathLst>
                <a:path extrusionOk="0" h="786" w="799">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34"/>
            <p:cNvSpPr/>
            <p:nvPr/>
          </p:nvSpPr>
          <p:spPr>
            <a:xfrm>
              <a:off x="4950" y="757"/>
              <a:ext cx="344" cy="349"/>
            </a:xfrm>
            <a:custGeom>
              <a:rect b="b" l="l" r="r" t="t"/>
              <a:pathLst>
                <a:path extrusionOk="0" h="1537" w="1515">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34"/>
            <p:cNvSpPr/>
            <p:nvPr/>
          </p:nvSpPr>
          <p:spPr>
            <a:xfrm>
              <a:off x="5112" y="904"/>
              <a:ext cx="404" cy="430"/>
            </a:xfrm>
            <a:custGeom>
              <a:rect b="b" l="l" r="r" t="t"/>
              <a:pathLst>
                <a:path extrusionOk="0" h="1894" w="1780">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34"/>
            <p:cNvSpPr/>
            <p:nvPr/>
          </p:nvSpPr>
          <p:spPr>
            <a:xfrm>
              <a:off x="5196" y="996"/>
              <a:ext cx="234" cy="245"/>
            </a:xfrm>
            <a:custGeom>
              <a:rect b="b" l="l" r="r" t="t"/>
              <a:pathLst>
                <a:path extrusionOk="0" h="1082" w="1034">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cap="flat" cmpd="sng" w="126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7470107-people-in-queue.jpg" id="221" name="Google Shape;221;p34"/>
          <p:cNvPicPr preferRelativeResize="0"/>
          <p:nvPr/>
        </p:nvPicPr>
        <p:blipFill rotWithShape="1">
          <a:blip r:embed="rId3">
            <a:alphaModFix/>
          </a:blip>
          <a:srcRect b="0" l="0" r="0" t="0"/>
          <a:stretch/>
        </p:blipFill>
        <p:spPr>
          <a:xfrm>
            <a:off x="1828800" y="5129212"/>
            <a:ext cx="3810000" cy="866775"/>
          </a:xfrm>
          <a:prstGeom prst="rect">
            <a:avLst/>
          </a:prstGeom>
          <a:noFill/>
          <a:ln>
            <a:noFill/>
          </a:ln>
        </p:spPr>
      </p:pic>
      <p:pic>
        <p:nvPicPr>
          <p:cNvPr descr="11703570-circle-of-people-with-chosen-one.jpg" id="222" name="Google Shape;222;p34"/>
          <p:cNvPicPr preferRelativeResize="0"/>
          <p:nvPr/>
        </p:nvPicPr>
        <p:blipFill rotWithShape="1">
          <a:blip r:embed="rId4">
            <a:alphaModFix/>
          </a:blip>
          <a:srcRect b="0" l="0" r="0" t="0"/>
          <a:stretch/>
        </p:blipFill>
        <p:spPr>
          <a:xfrm>
            <a:off x="5943600" y="5047128"/>
            <a:ext cx="1524000" cy="1524000"/>
          </a:xfrm>
          <a:prstGeom prst="rect">
            <a:avLst/>
          </a:prstGeom>
          <a:noFill/>
          <a:ln>
            <a:noFill/>
          </a:ln>
        </p:spPr>
      </p:pic>
      <p:sp>
        <p:nvSpPr>
          <p:cNvPr id="223" name="Google Shape;223;p34"/>
          <p:cNvSpPr txBox="1"/>
          <p:nvPr/>
        </p:nvSpPr>
        <p:spPr>
          <a:xfrm rot="-5400000">
            <a:off x="-728303" y="1108862"/>
            <a:ext cx="2304993" cy="461665"/>
          </a:xfrm>
          <a:prstGeom prst="rect">
            <a:avLst/>
          </a:prstGeom>
          <a:solidFill>
            <a:srgbClr val="FFCCFF">
              <a:alpha val="40000"/>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Federo"/>
                <a:ea typeface="Federo"/>
                <a:cs typeface="Federo"/>
                <a:sym typeface="Federo"/>
              </a:rPr>
              <a:t>1. </a:t>
            </a:r>
            <a:r>
              <a:rPr b="1" i="0" lang="en-US" sz="2400" u="none" cap="none" strike="noStrike">
                <a:solidFill>
                  <a:srgbClr val="000099"/>
                </a:solidFill>
                <a:latin typeface="Federo"/>
                <a:ea typeface="Federo"/>
                <a:cs typeface="Federo"/>
                <a:sym typeface="Federo"/>
              </a:rPr>
              <a:t>Use of a List</a:t>
            </a:r>
            <a:endParaRPr b="0" i="0" sz="1400" u="none" cap="none" strike="noStrike">
              <a:solidFill>
                <a:srgbClr val="000000"/>
              </a:solidFill>
              <a:latin typeface="Arial"/>
              <a:ea typeface="Arial"/>
              <a:cs typeface="Arial"/>
              <a:sym typeface="Arial"/>
            </a:endParaRPr>
          </a:p>
        </p:txBody>
      </p:sp>
      <p:sp>
        <p:nvSpPr>
          <p:cNvPr id="224" name="Google Shape;224;p3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824752" y="228600"/>
            <a:ext cx="7862047"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Federo"/>
                <a:ea typeface="Federo"/>
                <a:cs typeface="Federo"/>
                <a:sym typeface="Federo"/>
              </a:rPr>
              <a:t>ADT of a List (1/3)</a:t>
            </a:r>
            <a:endParaRPr b="1" sz="3600">
              <a:latin typeface="Federo"/>
              <a:ea typeface="Federo"/>
              <a:cs typeface="Federo"/>
              <a:sym typeface="Federo"/>
            </a:endParaRPr>
          </a:p>
        </p:txBody>
      </p:sp>
      <p:sp>
        <p:nvSpPr>
          <p:cNvPr id="231" name="Google Shape;231;p35"/>
          <p:cNvSpPr txBox="1"/>
          <p:nvPr>
            <p:ph idx="1" type="body"/>
          </p:nvPr>
        </p:nvSpPr>
        <p:spPr>
          <a:xfrm>
            <a:off x="655026" y="990600"/>
            <a:ext cx="8031773" cy="5486400"/>
          </a:xfrm>
          <a:prstGeom prst="rect">
            <a:avLst/>
          </a:prstGeom>
          <a:noFill/>
          <a:ln>
            <a:noFill/>
          </a:ln>
        </p:spPr>
        <p:txBody>
          <a:bodyPr anchorCtr="0" anchor="t" bIns="45700" lIns="91425" spcFirstLastPara="1" rIns="91425" wrap="square" tIns="45700">
            <a:normAutofit/>
          </a:bodyPr>
          <a:lstStyle/>
          <a:p>
            <a:pPr indent="-457200" lvl="0" marL="457200" rtl="0" algn="l">
              <a:lnSpc>
                <a:spcPct val="110000"/>
              </a:lnSpc>
              <a:spcBef>
                <a:spcPts val="0"/>
              </a:spcBef>
              <a:spcAft>
                <a:spcPts val="0"/>
              </a:spcAft>
              <a:buClr>
                <a:schemeClr val="lt2"/>
              </a:buClr>
              <a:buSzPts val="2400"/>
              <a:buFont typeface="Noto Sans Symbols"/>
              <a:buChar char="❑"/>
            </a:pPr>
            <a:r>
              <a:rPr lang="en-US" sz="2400">
                <a:solidFill>
                  <a:srgbClr val="0000FF"/>
                </a:solidFill>
              </a:rPr>
              <a:t>A list ADT is a dynamic linear data structure</a:t>
            </a:r>
            <a:endParaRPr/>
          </a:p>
          <a:p>
            <a:pPr indent="-457200" lvl="2" marL="989013" rtl="0" algn="l">
              <a:lnSpc>
                <a:spcPct val="100000"/>
              </a:lnSpc>
              <a:spcBef>
                <a:spcPts val="0"/>
              </a:spcBef>
              <a:spcAft>
                <a:spcPts val="0"/>
              </a:spcAft>
              <a:buClr>
                <a:schemeClr val="lt2"/>
              </a:buClr>
              <a:buSzPts val="2000"/>
              <a:buFont typeface="Noto Sans Symbols"/>
              <a:buChar char="▪"/>
            </a:pPr>
            <a:r>
              <a:rPr lang="en-US" sz="2000"/>
              <a:t>A collection of data items, accessible one after another starting from the beginning (head) of the list</a:t>
            </a:r>
            <a:endParaRPr sz="2400">
              <a:solidFill>
                <a:srgbClr val="0000FF"/>
              </a:solidFill>
            </a:endParaRPr>
          </a:p>
          <a:p>
            <a:pPr indent="-457200" lvl="0" marL="457200" rtl="0" algn="l">
              <a:lnSpc>
                <a:spcPct val="110000"/>
              </a:lnSpc>
              <a:spcBef>
                <a:spcPts val="1200"/>
              </a:spcBef>
              <a:spcAft>
                <a:spcPts val="0"/>
              </a:spcAft>
              <a:buClr>
                <a:schemeClr val="lt2"/>
              </a:buClr>
              <a:buSzPts val="2400"/>
              <a:buFont typeface="Noto Sans Symbols"/>
              <a:buChar char="❑"/>
            </a:pPr>
            <a:r>
              <a:rPr lang="en-US" sz="2400">
                <a:solidFill>
                  <a:srgbClr val="0000FF"/>
                </a:solidFill>
              </a:rPr>
              <a:t>Examples of List ADT operations:</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Create an empty list</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Determine whether a list is empty</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Determine number of items in the list</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Add an item at a given position</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Remove an item at a position</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Remove all items</a:t>
            </a:r>
            <a:endParaRPr/>
          </a:p>
          <a:p>
            <a:pPr indent="-457200" lvl="2" marL="989013" rtl="0" algn="l">
              <a:lnSpc>
                <a:spcPct val="110000"/>
              </a:lnSpc>
              <a:spcBef>
                <a:spcPts val="0"/>
              </a:spcBef>
              <a:spcAft>
                <a:spcPts val="0"/>
              </a:spcAft>
              <a:buClr>
                <a:schemeClr val="lt2"/>
              </a:buClr>
              <a:buSzPts val="2000"/>
              <a:buFont typeface="Noto Sans Symbols"/>
              <a:buChar char="▪"/>
            </a:pPr>
            <a:r>
              <a:rPr lang="en-US" sz="2000"/>
              <a:t>Read an item from the list at a position</a:t>
            </a:r>
            <a:endParaRPr sz="2000">
              <a:solidFill>
                <a:srgbClr val="00B050"/>
              </a:solidFill>
            </a:endParaRPr>
          </a:p>
          <a:p>
            <a:pPr indent="-457200" lvl="0" marL="457200" rtl="0" algn="l">
              <a:lnSpc>
                <a:spcPct val="100000"/>
              </a:lnSpc>
              <a:spcBef>
                <a:spcPts val="1200"/>
              </a:spcBef>
              <a:spcAft>
                <a:spcPts val="0"/>
              </a:spcAft>
              <a:buClr>
                <a:schemeClr val="lt2"/>
              </a:buClr>
              <a:buSzPts val="2400"/>
              <a:buFont typeface="Noto Sans Symbols"/>
              <a:buChar char="❑"/>
            </a:pPr>
            <a:r>
              <a:rPr lang="en-US" sz="2400">
                <a:solidFill>
                  <a:srgbClr val="006600"/>
                </a:solidFill>
              </a:rPr>
              <a:t>The next slide on the basic list interface does not have all the above operations… we will slowly build up these operations in list beyond the basic list. </a:t>
            </a:r>
            <a:endParaRPr/>
          </a:p>
        </p:txBody>
      </p:sp>
      <p:sp>
        <p:nvSpPr>
          <p:cNvPr id="232" name="Google Shape;232;p3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33" name="Google Shape;233;p35"/>
          <p:cNvSpPr txBox="1"/>
          <p:nvPr/>
        </p:nvSpPr>
        <p:spPr>
          <a:xfrm rot="-5400000">
            <a:off x="-728303" y="1108862"/>
            <a:ext cx="2304993" cy="461665"/>
          </a:xfrm>
          <a:prstGeom prst="rect">
            <a:avLst/>
          </a:prstGeom>
          <a:solidFill>
            <a:srgbClr val="FFCCFF">
              <a:alpha val="40000"/>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Federo"/>
                <a:ea typeface="Federo"/>
                <a:cs typeface="Federo"/>
                <a:sym typeface="Federo"/>
              </a:rPr>
              <a:t>1. </a:t>
            </a:r>
            <a:r>
              <a:rPr b="1" i="0" lang="en-US" sz="2400" u="none" cap="none" strike="noStrike">
                <a:solidFill>
                  <a:srgbClr val="000099"/>
                </a:solidFill>
                <a:latin typeface="Federo"/>
                <a:ea typeface="Federo"/>
                <a:cs typeface="Federo"/>
                <a:sym typeface="Federo"/>
              </a:rPr>
              <a:t>Use of a List</a:t>
            </a:r>
            <a:endParaRPr b="0" i="0" sz="1400" u="none" cap="none" strike="noStrike">
              <a:solidFill>
                <a:srgbClr val="000000"/>
              </a:solidFill>
              <a:latin typeface="Arial"/>
              <a:ea typeface="Arial"/>
              <a:cs typeface="Arial"/>
              <a:sym typeface="Arial"/>
            </a:endParaRPr>
          </a:p>
        </p:txBody>
      </p:sp>
      <p:sp>
        <p:nvSpPr>
          <p:cNvPr id="234" name="Google Shape;234;p3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
        <p:nvSpPr>
          <p:cNvPr id="235" name="Google Shape;235;p35"/>
          <p:cNvSpPr txBox="1"/>
          <p:nvPr/>
        </p:nvSpPr>
        <p:spPr>
          <a:xfrm>
            <a:off x="6928338" y="1890346"/>
            <a:ext cx="1925516" cy="954107"/>
          </a:xfrm>
          <a:prstGeom prst="rect">
            <a:avLst/>
          </a:prstGeom>
          <a:solidFill>
            <a:srgbClr val="D8E3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You will learn non-linear data structures such as trees and graphs in 502043.</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nvSpPr>
        <p:spPr>
          <a:xfrm rot="-5400000">
            <a:off x="-728303" y="1108862"/>
            <a:ext cx="2304993" cy="461665"/>
          </a:xfrm>
          <a:prstGeom prst="rect">
            <a:avLst/>
          </a:prstGeom>
          <a:solidFill>
            <a:srgbClr val="FFCCFF">
              <a:alpha val="40000"/>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Federo"/>
                <a:ea typeface="Federo"/>
                <a:cs typeface="Federo"/>
                <a:sym typeface="Federo"/>
              </a:rPr>
              <a:t>1. </a:t>
            </a:r>
            <a:r>
              <a:rPr b="1" i="0" lang="en-US" sz="2400" u="none" cap="none" strike="noStrike">
                <a:solidFill>
                  <a:srgbClr val="000099"/>
                </a:solidFill>
                <a:latin typeface="Federo"/>
                <a:ea typeface="Federo"/>
                <a:cs typeface="Federo"/>
                <a:sym typeface="Federo"/>
              </a:rPr>
              <a:t>Use of a List</a:t>
            </a:r>
            <a:endParaRPr b="0" i="0" sz="1400" u="none" cap="none" strike="noStrike">
              <a:solidFill>
                <a:srgbClr val="000000"/>
              </a:solidFill>
              <a:latin typeface="Arial"/>
              <a:ea typeface="Arial"/>
              <a:cs typeface="Arial"/>
              <a:sym typeface="Arial"/>
            </a:endParaRPr>
          </a:p>
        </p:txBody>
      </p:sp>
      <p:sp>
        <p:nvSpPr>
          <p:cNvPr id="242" name="Google Shape;242;p36"/>
          <p:cNvSpPr txBox="1"/>
          <p:nvPr>
            <p:ph type="title"/>
          </p:nvPr>
        </p:nvSpPr>
        <p:spPr>
          <a:xfrm>
            <a:off x="824752" y="228600"/>
            <a:ext cx="7862047"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Federo"/>
                <a:ea typeface="Federo"/>
                <a:cs typeface="Federo"/>
                <a:sym typeface="Federo"/>
              </a:rPr>
              <a:t>ADT of a List (2/3)</a:t>
            </a:r>
            <a:endParaRPr b="1" sz="3600">
              <a:latin typeface="Federo"/>
              <a:ea typeface="Federo"/>
              <a:cs typeface="Federo"/>
              <a:sym typeface="Federo"/>
            </a:endParaRPr>
          </a:p>
        </p:txBody>
      </p:sp>
      <p:sp>
        <p:nvSpPr>
          <p:cNvPr id="243" name="Google Shape;243;p3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244" name="Google Shape;244;p36"/>
          <p:cNvGrpSpPr/>
          <p:nvPr/>
        </p:nvGrpSpPr>
        <p:grpSpPr>
          <a:xfrm>
            <a:off x="685804" y="905435"/>
            <a:ext cx="8153395" cy="3492520"/>
            <a:chOff x="570124" y="1066800"/>
            <a:chExt cx="8269076" cy="3492520"/>
          </a:xfrm>
        </p:grpSpPr>
        <p:sp>
          <p:nvSpPr>
            <p:cNvPr id="245" name="Google Shape;245;p36"/>
            <p:cNvSpPr txBox="1"/>
            <p:nvPr/>
          </p:nvSpPr>
          <p:spPr>
            <a:xfrm>
              <a:off x="570124" y="1143000"/>
              <a:ext cx="8269076" cy="3416320"/>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66"/>
                  </a:solidFill>
                  <a:latin typeface="Courier New"/>
                  <a:ea typeface="Courier New"/>
                  <a:cs typeface="Courier New"/>
                  <a:sym typeface="Courier New"/>
                </a:rPr>
                <a:t>import</a:t>
              </a:r>
              <a:r>
                <a:rPr b="1" i="0" lang="en-US" sz="18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public interface </a:t>
              </a:r>
              <a:r>
                <a:rPr b="1" i="0" lang="en-US" sz="1800" u="none" cap="none" strike="noStrike">
                  <a:solidFill>
                    <a:schemeClr val="dk1"/>
                  </a:solidFill>
                  <a:latin typeface="Courier New"/>
                  <a:ea typeface="Courier New"/>
                  <a:cs typeface="Courier New"/>
                  <a:sym typeface="Courier New"/>
                </a:rPr>
                <a:t>ListInterface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boolean </a:t>
              </a:r>
              <a:r>
                <a:rPr b="1" i="0" lang="en-US" sz="1800" u="none" cap="none" strike="noStrike">
                  <a:solidFill>
                    <a:schemeClr val="dk1"/>
                  </a:solidFill>
                  <a:latin typeface="Courier New"/>
                  <a:ea typeface="Courier New"/>
                  <a:cs typeface="Courier New"/>
                  <a:sym typeface="Courier New"/>
                </a:rPr>
                <a:t>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int     </a:t>
              </a:r>
              <a:r>
                <a:rPr b="1" i="0" lang="en-US" sz="1800" u="none" cap="none" strike="noStrike">
                  <a:solidFill>
                    <a:schemeClr val="dk1"/>
                  </a:solidFill>
                  <a:latin typeface="Courier New"/>
                  <a:ea typeface="Courier New"/>
                  <a:cs typeface="Courier New"/>
                  <a:sym typeface="Courier New"/>
                </a:rPr>
                <a:t>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getFirst() </a:t>
              </a:r>
              <a:r>
                <a:rPr b="1" i="0" lang="en-US" sz="1800" u="none" cap="none" strike="noStrike">
                  <a:solidFill>
                    <a:srgbClr val="0000FF"/>
                  </a:solidFill>
                  <a:latin typeface="Courier New"/>
                  <a:ea typeface="Courier New"/>
                  <a:cs typeface="Courier New"/>
                  <a:sym typeface="Courier New"/>
                </a:rPr>
                <a:t>throws</a:t>
              </a:r>
              <a:r>
                <a:rPr b="1" i="0" lang="en-US" sz="18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boolean </a:t>
              </a:r>
              <a:r>
                <a:rPr b="1" i="0" lang="en-US" sz="1800" u="none" cap="none" strike="noStrike">
                  <a:solidFill>
                    <a:schemeClr val="dk1"/>
                  </a:solidFill>
                  <a:latin typeface="Courier New"/>
                  <a:ea typeface="Courier New"/>
                  <a:cs typeface="Courier New"/>
                  <a:sym typeface="Courier New"/>
                </a:rPr>
                <a:t>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chemeClr val="dk1"/>
                  </a:solidFill>
                  <a:latin typeface="Courier New"/>
                  <a:ea typeface="Courier New"/>
                  <a:cs typeface="Courier New"/>
                  <a:sym typeface="Courier New"/>
                </a:rPr>
                <a:t>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removeFirst()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	                     throws</a:t>
              </a:r>
              <a:r>
                <a:rPr b="1" i="0" lang="en-US" sz="18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chemeClr val="dk1"/>
                  </a:solidFill>
                  <a:latin typeface="Courier New"/>
                  <a:ea typeface="Courier New"/>
                  <a:cs typeface="Courier New"/>
                  <a:sym typeface="Courier New"/>
                </a:rPr>
                <a: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p:txBody>
        </p:sp>
        <p:sp>
          <p:nvSpPr>
            <p:cNvPr id="246" name="Google Shape;246;p36"/>
            <p:cNvSpPr/>
            <p:nvPr/>
          </p:nvSpPr>
          <p:spPr>
            <a:xfrm>
              <a:off x="6248400" y="1066800"/>
              <a:ext cx="23622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ListInterface.java</a:t>
              </a:r>
              <a:endParaRPr b="0" i="0" sz="1400" u="none" cap="none" strike="noStrike">
                <a:solidFill>
                  <a:srgbClr val="000000"/>
                </a:solidFill>
                <a:latin typeface="Arial"/>
                <a:ea typeface="Arial"/>
                <a:cs typeface="Arial"/>
                <a:sym typeface="Arial"/>
              </a:endParaRPr>
            </a:p>
          </p:txBody>
        </p:sp>
      </p:grpSp>
      <p:sp>
        <p:nvSpPr>
          <p:cNvPr id="247" name="Google Shape;247;p36"/>
          <p:cNvSpPr txBox="1"/>
          <p:nvPr>
            <p:ph idx="1" type="body"/>
          </p:nvPr>
        </p:nvSpPr>
        <p:spPr>
          <a:xfrm>
            <a:off x="685803" y="4536141"/>
            <a:ext cx="8086721" cy="1750359"/>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lt2"/>
              </a:buClr>
              <a:buSzPts val="2400"/>
              <a:buFont typeface="Noto Sans Symbols"/>
              <a:buChar char="❑"/>
            </a:pPr>
            <a:r>
              <a:rPr lang="en-US" sz="2400"/>
              <a:t>The </a:t>
            </a:r>
            <a:r>
              <a:rPr b="1" lang="en-US" sz="2400">
                <a:solidFill>
                  <a:srgbClr val="C00000"/>
                </a:solidFill>
              </a:rPr>
              <a:t>ListInterface</a:t>
            </a:r>
            <a:r>
              <a:rPr b="1" lang="en-US" sz="2400"/>
              <a:t> </a:t>
            </a:r>
            <a:r>
              <a:rPr lang="en-US" sz="2400"/>
              <a:t>above defines the operations (methods) we would like to have in a List ADT</a:t>
            </a:r>
            <a:endParaRPr/>
          </a:p>
          <a:p>
            <a:pPr indent="-457200" lvl="0" marL="457200" rtl="0" algn="l">
              <a:lnSpc>
                <a:spcPct val="100000"/>
              </a:lnSpc>
              <a:spcBef>
                <a:spcPts val="600"/>
              </a:spcBef>
              <a:spcAft>
                <a:spcPts val="0"/>
              </a:spcAft>
              <a:buClr>
                <a:schemeClr val="lt2"/>
              </a:buClr>
              <a:buSzPts val="2400"/>
              <a:buFont typeface="Noto Sans Symbols"/>
              <a:buChar char="❑"/>
            </a:pPr>
            <a:r>
              <a:rPr lang="en-US" sz="2400"/>
              <a:t>The operations shown here are just a small sample. An actual List ADT usually contains more operations.</a:t>
            </a:r>
            <a:endParaRPr/>
          </a:p>
        </p:txBody>
      </p:sp>
      <p:sp>
        <p:nvSpPr>
          <p:cNvPr id="248" name="Google Shape;248;p3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896815" y="228600"/>
            <a:ext cx="7789985"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Federo"/>
                <a:ea typeface="Federo"/>
                <a:cs typeface="Federo"/>
                <a:sym typeface="Federo"/>
              </a:rPr>
              <a:t>ADT of a List (3/3)</a:t>
            </a:r>
            <a:endParaRPr/>
          </a:p>
        </p:txBody>
      </p:sp>
      <p:sp>
        <p:nvSpPr>
          <p:cNvPr id="255" name="Google Shape;255;p3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56" name="Google Shape;256;p37"/>
          <p:cNvSpPr txBox="1"/>
          <p:nvPr>
            <p:ph idx="1" type="body"/>
          </p:nvPr>
        </p:nvSpPr>
        <p:spPr>
          <a:xfrm>
            <a:off x="668214" y="1066799"/>
            <a:ext cx="8018585" cy="885825"/>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t>We will examine 2 implementations of list ADT, both using the </a:t>
            </a:r>
            <a:r>
              <a:rPr b="1" lang="en-US" sz="2800">
                <a:solidFill>
                  <a:srgbClr val="C00000"/>
                </a:solidFill>
              </a:rPr>
              <a:t>ListInterface</a:t>
            </a:r>
            <a:r>
              <a:rPr lang="en-US" sz="2800">
                <a:solidFill>
                  <a:srgbClr val="C00000"/>
                </a:solidFill>
              </a:rPr>
              <a:t> </a:t>
            </a:r>
            <a:r>
              <a:rPr lang="en-US" sz="2800"/>
              <a:t>shown in the previous slide</a:t>
            </a:r>
            <a:endParaRPr/>
          </a:p>
        </p:txBody>
      </p:sp>
      <p:cxnSp>
        <p:nvCxnSpPr>
          <p:cNvPr id="257" name="Google Shape;257;p37"/>
          <p:cNvCxnSpPr/>
          <p:nvPr/>
        </p:nvCxnSpPr>
        <p:spPr>
          <a:xfrm>
            <a:off x="4343400" y="1828800"/>
            <a:ext cx="0" cy="4038600"/>
          </a:xfrm>
          <a:prstGeom prst="straightConnector1">
            <a:avLst/>
          </a:prstGeom>
          <a:noFill/>
          <a:ln cap="flat" cmpd="sng" w="57150">
            <a:solidFill>
              <a:schemeClr val="dk2"/>
            </a:solidFill>
            <a:prstDash val="solid"/>
            <a:round/>
            <a:headEnd len="sm" w="sm" type="none"/>
            <a:tailEnd len="sm" w="sm" type="none"/>
          </a:ln>
        </p:spPr>
      </p:cxnSp>
      <p:grpSp>
        <p:nvGrpSpPr>
          <p:cNvPr id="258" name="Google Shape;258;p37"/>
          <p:cNvGrpSpPr/>
          <p:nvPr/>
        </p:nvGrpSpPr>
        <p:grpSpPr>
          <a:xfrm>
            <a:off x="668215" y="2147248"/>
            <a:ext cx="3048000" cy="3907516"/>
            <a:chOff x="668215" y="2133600"/>
            <a:chExt cx="3048000" cy="3907516"/>
          </a:xfrm>
        </p:grpSpPr>
        <p:grpSp>
          <p:nvGrpSpPr>
            <p:cNvPr id="259" name="Google Shape;259;p37"/>
            <p:cNvGrpSpPr/>
            <p:nvPr/>
          </p:nvGrpSpPr>
          <p:grpSpPr>
            <a:xfrm>
              <a:off x="668215" y="2133600"/>
              <a:ext cx="3048000" cy="3276600"/>
              <a:chOff x="668215" y="2368061"/>
              <a:chExt cx="3048000" cy="3276600"/>
            </a:xfrm>
          </p:grpSpPr>
          <p:sp>
            <p:nvSpPr>
              <p:cNvPr id="260" name="Google Shape;260;p37"/>
              <p:cNvSpPr/>
              <p:nvPr/>
            </p:nvSpPr>
            <p:spPr>
              <a:xfrm>
                <a:off x="1354015" y="2368061"/>
                <a:ext cx="2362200" cy="3276600"/>
              </a:xfrm>
              <a:prstGeom prst="verticalScroll">
                <a:avLst>
                  <a:gd fmla="val 12500" name="adj"/>
                </a:avLst>
              </a:prstGeom>
              <a:solidFill>
                <a:srgbClr val="D8E3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7"/>
              <p:cNvSpPr txBox="1"/>
              <p:nvPr/>
            </p:nvSpPr>
            <p:spPr>
              <a:xfrm rot="5400000">
                <a:off x="1118256" y="3194344"/>
                <a:ext cx="2833687" cy="177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37"/>
              <p:cNvSpPr txBox="1"/>
              <p:nvPr/>
            </p:nvSpPr>
            <p:spPr>
              <a:xfrm>
                <a:off x="1735015" y="2825261"/>
                <a:ext cx="1617785" cy="256993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Contractual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obligations: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List ADT</a:t>
                </a:r>
                <a:endParaRPr b="0" i="0" sz="1000" u="none" cap="none" strike="noStrike">
                  <a:solidFill>
                    <a:schemeClr val="dk1"/>
                  </a:solidFill>
                  <a:latin typeface="Arial"/>
                  <a:ea typeface="Arial"/>
                  <a:cs typeface="Arial"/>
                  <a:sym typeface="Arial"/>
                </a:endParaRPr>
              </a:p>
              <a:p>
                <a:pPr indent="-179388" lvl="0" marL="179388" marR="0" rtl="0" algn="l">
                  <a:lnSpc>
                    <a:spcPct val="100000"/>
                  </a:lnSpc>
                  <a:spcBef>
                    <a:spcPts val="60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Create empty list</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Determine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Add an item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668215" y="3587261"/>
                <a:ext cx="457200" cy="457200"/>
              </a:xfrm>
              <a:prstGeom prst="smileyFace">
                <a:avLst>
                  <a:gd fmla="val 4653"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64" name="Google Shape;264;p37"/>
              <p:cNvCxnSpPr/>
              <p:nvPr/>
            </p:nvCxnSpPr>
            <p:spPr>
              <a:xfrm>
                <a:off x="1277815" y="3815861"/>
                <a:ext cx="228600" cy="0"/>
              </a:xfrm>
              <a:prstGeom prst="straightConnector1">
                <a:avLst/>
              </a:prstGeom>
              <a:noFill/>
              <a:ln cap="flat" cmpd="sng" w="9525">
                <a:solidFill>
                  <a:schemeClr val="dk1"/>
                </a:solidFill>
                <a:prstDash val="solid"/>
                <a:round/>
                <a:headEnd len="sm" w="sm" type="none"/>
                <a:tailEnd len="med" w="med" type="triangle"/>
              </a:ln>
            </p:spPr>
          </p:cxnSp>
        </p:grpSp>
        <p:sp>
          <p:nvSpPr>
            <p:cNvPr id="265" name="Google Shape;265;p37"/>
            <p:cNvSpPr txBox="1"/>
            <p:nvPr/>
          </p:nvSpPr>
          <p:spPr>
            <a:xfrm>
              <a:off x="2133599" y="5579451"/>
              <a:ext cx="80021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ADT</a:t>
              </a:r>
              <a:endParaRPr b="0" i="0" sz="1400" u="none" cap="none" strike="noStrike">
                <a:solidFill>
                  <a:srgbClr val="000000"/>
                </a:solidFill>
                <a:latin typeface="Arial"/>
                <a:ea typeface="Arial"/>
                <a:cs typeface="Arial"/>
                <a:sym typeface="Arial"/>
              </a:endParaRPr>
            </a:p>
          </p:txBody>
        </p:sp>
      </p:grpSp>
      <p:grpSp>
        <p:nvGrpSpPr>
          <p:cNvPr id="266" name="Google Shape;266;p37"/>
          <p:cNvGrpSpPr/>
          <p:nvPr/>
        </p:nvGrpSpPr>
        <p:grpSpPr>
          <a:xfrm>
            <a:off x="3411415" y="2614245"/>
            <a:ext cx="4367485" cy="3371920"/>
            <a:chOff x="3411415" y="2614245"/>
            <a:chExt cx="4367485" cy="3371920"/>
          </a:xfrm>
        </p:grpSpPr>
        <p:cxnSp>
          <p:nvCxnSpPr>
            <p:cNvPr id="267" name="Google Shape;267;p37"/>
            <p:cNvCxnSpPr/>
            <p:nvPr/>
          </p:nvCxnSpPr>
          <p:spPr>
            <a:xfrm flipH="1" rot="10800000">
              <a:off x="3411415" y="3036277"/>
              <a:ext cx="1817077" cy="779584"/>
            </a:xfrm>
            <a:prstGeom prst="straightConnector1">
              <a:avLst/>
            </a:prstGeom>
            <a:noFill/>
            <a:ln cap="flat" cmpd="sng" w="9525">
              <a:solidFill>
                <a:schemeClr val="dk1"/>
              </a:solidFill>
              <a:prstDash val="solid"/>
              <a:round/>
              <a:headEnd len="med" w="med" type="triangle"/>
              <a:tailEnd len="sm" w="sm" type="none"/>
            </a:ln>
          </p:spPr>
        </p:cxnSp>
        <p:cxnSp>
          <p:nvCxnSpPr>
            <p:cNvPr id="268" name="Google Shape;268;p37"/>
            <p:cNvCxnSpPr/>
            <p:nvPr/>
          </p:nvCxnSpPr>
          <p:spPr>
            <a:xfrm flipH="1" rot="10800000">
              <a:off x="3429001" y="4114798"/>
              <a:ext cx="1822938" cy="152401"/>
            </a:xfrm>
            <a:prstGeom prst="straightConnector1">
              <a:avLst/>
            </a:prstGeom>
            <a:noFill/>
            <a:ln cap="flat" cmpd="sng" w="9525">
              <a:solidFill>
                <a:schemeClr val="dk1"/>
              </a:solidFill>
              <a:prstDash val="solid"/>
              <a:round/>
              <a:headEnd len="med" w="med" type="triangle"/>
              <a:tailEnd len="sm" w="sm" type="none"/>
            </a:ln>
          </p:spPr>
        </p:cxnSp>
        <p:sp>
          <p:nvSpPr>
            <p:cNvPr id="269" name="Google Shape;269;p37"/>
            <p:cNvSpPr/>
            <p:nvPr/>
          </p:nvSpPr>
          <p:spPr>
            <a:xfrm>
              <a:off x="5316415" y="2614245"/>
              <a:ext cx="2362200" cy="685800"/>
            </a:xfrm>
            <a:prstGeom prst="cube">
              <a:avLst>
                <a:gd fmla="val 25000" name="adj"/>
              </a:avLst>
            </a:prstGeom>
            <a:solidFill>
              <a:srgbClr val="B1C9B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Java Arrays</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5316415" y="3733800"/>
              <a:ext cx="2362200" cy="685800"/>
            </a:xfrm>
            <a:prstGeom prst="cube">
              <a:avLst>
                <a:gd fmla="val 25000" name="adj"/>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Linked Lists</a:t>
              </a:r>
              <a:endParaRPr b="0" i="0" sz="1400" u="none" cap="none" strike="noStrike">
                <a:solidFill>
                  <a:srgbClr val="000000"/>
                </a:solidFill>
                <a:latin typeface="Arial"/>
                <a:ea typeface="Arial"/>
                <a:cs typeface="Arial"/>
                <a:sym typeface="Arial"/>
              </a:endParaRPr>
            </a:p>
          </p:txBody>
        </p:sp>
        <p:sp>
          <p:nvSpPr>
            <p:cNvPr id="271" name="Google Shape;271;p37"/>
            <p:cNvSpPr txBox="1"/>
            <p:nvPr/>
          </p:nvSpPr>
          <p:spPr>
            <a:xfrm>
              <a:off x="5334000" y="5524500"/>
              <a:ext cx="24449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Implementations</a:t>
              </a:r>
              <a:endParaRPr b="0" i="0" sz="1400" u="none" cap="none" strike="noStrike">
                <a:solidFill>
                  <a:srgbClr val="000000"/>
                </a:solidFill>
                <a:latin typeface="Arial"/>
                <a:ea typeface="Arial"/>
                <a:cs typeface="Arial"/>
                <a:sym typeface="Arial"/>
              </a:endParaRPr>
            </a:p>
          </p:txBody>
        </p:sp>
      </p:grpSp>
      <p:sp>
        <p:nvSpPr>
          <p:cNvPr id="272" name="Google Shape;272;p37"/>
          <p:cNvSpPr/>
          <p:nvPr/>
        </p:nvSpPr>
        <p:spPr>
          <a:xfrm>
            <a:off x="7191375" y="1895475"/>
            <a:ext cx="1752600" cy="657225"/>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2429" y="178478"/>
                </a:lnTo>
              </a:path>
            </a:pathLst>
          </a:custGeom>
          <a:solidFill>
            <a:schemeClr val="accent3"/>
          </a:solidFill>
          <a:ln cap="flat" cmpd="sng" w="25400">
            <a:solidFill>
              <a:srgbClr val="709E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 be discussed in section 2.</a:t>
            </a:r>
            <a:endParaRPr b="0" i="0" sz="1600" u="none" cap="none" strike="noStrike">
              <a:solidFill>
                <a:schemeClr val="dk1"/>
              </a:solidFill>
              <a:latin typeface="Arial"/>
              <a:ea typeface="Arial"/>
              <a:cs typeface="Arial"/>
              <a:sym typeface="Arial"/>
            </a:endParaRPr>
          </a:p>
        </p:txBody>
      </p:sp>
      <p:sp>
        <p:nvSpPr>
          <p:cNvPr id="273" name="Google Shape;273;p37"/>
          <p:cNvSpPr/>
          <p:nvPr/>
        </p:nvSpPr>
        <p:spPr>
          <a:xfrm>
            <a:off x="7134225" y="4638675"/>
            <a:ext cx="1809750" cy="8763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2429" y="-40652"/>
                </a:lnTo>
              </a:path>
            </a:pathLst>
          </a:custGeom>
          <a:solidFill>
            <a:schemeClr val="accent3"/>
          </a:solidFill>
          <a:ln cap="flat" cmpd="sng" w="25400">
            <a:solidFill>
              <a:srgbClr val="709E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 be discussed in section 3: Basic Linked List</a:t>
            </a:r>
            <a:endParaRPr b="0" i="0" sz="1600" u="none" cap="none" strike="noStrike">
              <a:solidFill>
                <a:schemeClr val="dk1"/>
              </a:solidFill>
              <a:latin typeface="Arial"/>
              <a:ea typeface="Arial"/>
              <a:cs typeface="Arial"/>
              <a:sym typeface="Arial"/>
            </a:endParaRPr>
          </a:p>
        </p:txBody>
      </p:sp>
      <p:sp>
        <p:nvSpPr>
          <p:cNvPr id="274" name="Google Shape;274;p37"/>
          <p:cNvSpPr txBox="1"/>
          <p:nvPr/>
        </p:nvSpPr>
        <p:spPr>
          <a:xfrm rot="-5400000">
            <a:off x="-728303" y="1108862"/>
            <a:ext cx="2304993" cy="461665"/>
          </a:xfrm>
          <a:prstGeom prst="rect">
            <a:avLst/>
          </a:prstGeom>
          <a:solidFill>
            <a:srgbClr val="FFCCFF">
              <a:alpha val="40000"/>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Federo"/>
                <a:ea typeface="Federo"/>
                <a:cs typeface="Federo"/>
                <a:sym typeface="Federo"/>
              </a:rPr>
              <a:t>1. </a:t>
            </a:r>
            <a:r>
              <a:rPr b="1" i="0" lang="en-US" sz="2400" u="none" cap="none" strike="noStrike">
                <a:solidFill>
                  <a:srgbClr val="000099"/>
                </a:solidFill>
                <a:latin typeface="Federo"/>
                <a:ea typeface="Federo"/>
                <a:cs typeface="Federo"/>
                <a:sym typeface="Federo"/>
              </a:rPr>
              <a:t>Use of a List</a:t>
            </a:r>
            <a:endParaRPr b="0" i="0" sz="1400" u="none" cap="none" strike="noStrike">
              <a:solidFill>
                <a:srgbClr val="000000"/>
              </a:solidFill>
              <a:latin typeface="Arial"/>
              <a:ea typeface="Arial"/>
              <a:cs typeface="Arial"/>
              <a:sym typeface="Arial"/>
            </a:endParaRPr>
          </a:p>
        </p:txBody>
      </p:sp>
      <p:sp>
        <p:nvSpPr>
          <p:cNvPr id="275" name="Google Shape;275;p3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466725" lvl="0" marL="466725"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2</a:t>
            </a:r>
            <a:r>
              <a:rPr b="1" lang="en-US" sz="4400">
                <a:latin typeface="Federo"/>
                <a:ea typeface="Federo"/>
                <a:cs typeface="Federo"/>
                <a:sym typeface="Federo"/>
              </a:rPr>
              <a:t>	List Implementation via Array</a:t>
            </a:r>
            <a:endParaRPr/>
          </a:p>
        </p:txBody>
      </p:sp>
      <p:sp>
        <p:nvSpPr>
          <p:cNvPr id="282" name="Google Shape;282;p38"/>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Fixed-size list</a:t>
            </a:r>
            <a:endParaRPr/>
          </a:p>
        </p:txBody>
      </p:sp>
      <p:grpSp>
        <p:nvGrpSpPr>
          <p:cNvPr id="283" name="Google Shape;283;p38"/>
          <p:cNvGrpSpPr/>
          <p:nvPr/>
        </p:nvGrpSpPr>
        <p:grpSpPr>
          <a:xfrm>
            <a:off x="2209800" y="4572000"/>
            <a:ext cx="3810000" cy="381000"/>
            <a:chOff x="2209800" y="4572000"/>
            <a:chExt cx="3810000" cy="381000"/>
          </a:xfrm>
        </p:grpSpPr>
        <p:sp>
          <p:nvSpPr>
            <p:cNvPr id="284" name="Google Shape;284;p38"/>
            <p:cNvSpPr/>
            <p:nvPr/>
          </p:nvSpPr>
          <p:spPr>
            <a:xfrm>
              <a:off x="2209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5" name="Google Shape;285;p38"/>
            <p:cNvSpPr/>
            <p:nvPr/>
          </p:nvSpPr>
          <p:spPr>
            <a:xfrm>
              <a:off x="2590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38"/>
            <p:cNvSpPr/>
            <p:nvPr/>
          </p:nvSpPr>
          <p:spPr>
            <a:xfrm>
              <a:off x="2971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38"/>
            <p:cNvSpPr/>
            <p:nvPr/>
          </p:nvSpPr>
          <p:spPr>
            <a:xfrm>
              <a:off x="3352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38"/>
            <p:cNvSpPr/>
            <p:nvPr/>
          </p:nvSpPr>
          <p:spPr>
            <a:xfrm>
              <a:off x="3733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38"/>
            <p:cNvSpPr/>
            <p:nvPr/>
          </p:nvSpPr>
          <p:spPr>
            <a:xfrm>
              <a:off x="4114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38"/>
            <p:cNvSpPr/>
            <p:nvPr/>
          </p:nvSpPr>
          <p:spPr>
            <a:xfrm>
              <a:off x="4495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1" name="Google Shape;291;p38"/>
            <p:cNvSpPr/>
            <p:nvPr/>
          </p:nvSpPr>
          <p:spPr>
            <a:xfrm>
              <a:off x="4876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38"/>
            <p:cNvSpPr/>
            <p:nvPr/>
          </p:nvSpPr>
          <p:spPr>
            <a:xfrm>
              <a:off x="5257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38"/>
            <p:cNvSpPr/>
            <p:nvPr/>
          </p:nvSpPr>
          <p:spPr>
            <a:xfrm>
              <a:off x="5638800" y="4572000"/>
              <a:ext cx="381000" cy="381000"/>
            </a:xfrm>
            <a:prstGeom prst="rect">
              <a:avLst/>
            </a:prstGeom>
            <a:solidFill>
              <a:srgbClr val="FFC000"/>
            </a:solidFill>
            <a:ln cap="flat" cmpd="sng" w="25400">
              <a:solidFill>
                <a:srgbClr val="7C93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(1/9)</a:t>
            </a:r>
            <a:endParaRPr/>
          </a:p>
        </p:txBody>
      </p:sp>
      <p:sp>
        <p:nvSpPr>
          <p:cNvPr id="300" name="Google Shape;300;p3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301" name="Google Shape;301;p39"/>
          <p:cNvSpPr txBox="1"/>
          <p:nvPr>
            <p:ph idx="1" type="body"/>
          </p:nvPr>
        </p:nvSpPr>
        <p:spPr>
          <a:xfrm>
            <a:off x="457200" y="1066800"/>
            <a:ext cx="8229600" cy="10668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solidFill>
                  <a:srgbClr val="0000FF"/>
                </a:solidFill>
              </a:rPr>
              <a:t>This is a straight-forward approach</a:t>
            </a:r>
            <a:endParaRPr/>
          </a:p>
          <a:p>
            <a:pPr indent="-457200" lvl="1" marL="784225" rtl="0" algn="l">
              <a:lnSpc>
                <a:spcPct val="100000"/>
              </a:lnSpc>
              <a:spcBef>
                <a:spcPts val="600"/>
              </a:spcBef>
              <a:spcAft>
                <a:spcPts val="0"/>
              </a:spcAft>
              <a:buClr>
                <a:schemeClr val="lt2"/>
              </a:buClr>
              <a:buSzPts val="2400"/>
              <a:buChar char="❑"/>
            </a:pPr>
            <a:r>
              <a:rPr lang="en-US" sz="2400"/>
              <a:t>Use Java array of a sequence of </a:t>
            </a:r>
            <a:r>
              <a:rPr i="1" lang="en-US" sz="2400"/>
              <a:t>n</a:t>
            </a:r>
            <a:r>
              <a:rPr lang="en-US" sz="2400"/>
              <a:t> elements</a:t>
            </a:r>
            <a:endParaRPr/>
          </a:p>
        </p:txBody>
      </p:sp>
      <p:grpSp>
        <p:nvGrpSpPr>
          <p:cNvPr id="302" name="Google Shape;302;p39"/>
          <p:cNvGrpSpPr/>
          <p:nvPr/>
        </p:nvGrpSpPr>
        <p:grpSpPr>
          <a:xfrm>
            <a:off x="762000" y="2133600"/>
            <a:ext cx="1255714" cy="846931"/>
            <a:chOff x="762000" y="2819400"/>
            <a:chExt cx="1255714" cy="846931"/>
          </a:xfrm>
        </p:grpSpPr>
        <p:grpSp>
          <p:nvGrpSpPr>
            <p:cNvPr id="303" name="Google Shape;303;p39"/>
            <p:cNvGrpSpPr/>
            <p:nvPr/>
          </p:nvGrpSpPr>
          <p:grpSpPr>
            <a:xfrm>
              <a:off x="1050926" y="3263106"/>
              <a:ext cx="677863" cy="403225"/>
              <a:chOff x="1122363" y="3263106"/>
              <a:chExt cx="677863" cy="403225"/>
            </a:xfrm>
          </p:grpSpPr>
          <p:sp>
            <p:nvSpPr>
              <p:cNvPr id="304" name="Google Shape;304;p39"/>
              <p:cNvSpPr/>
              <p:nvPr/>
            </p:nvSpPr>
            <p:spPr>
              <a:xfrm>
                <a:off x="1122363" y="3263106"/>
                <a:ext cx="677863" cy="4032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39"/>
              <p:cNvSpPr txBox="1"/>
              <p:nvPr/>
            </p:nvSpPr>
            <p:spPr>
              <a:xfrm>
                <a:off x="1291432" y="3266281"/>
                <a:ext cx="3397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C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grpSp>
        <p:sp>
          <p:nvSpPr>
            <p:cNvPr id="306" name="Google Shape;306;p39"/>
            <p:cNvSpPr txBox="1"/>
            <p:nvPr/>
          </p:nvSpPr>
          <p:spPr>
            <a:xfrm>
              <a:off x="762000" y="2819400"/>
              <a:ext cx="1255714"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num_nodes</a:t>
              </a:r>
              <a:endParaRPr b="0" i="0" sz="1600" u="none" cap="none" strike="noStrike">
                <a:solidFill>
                  <a:srgbClr val="0000FF"/>
                </a:solidFill>
                <a:latin typeface="Arial"/>
                <a:ea typeface="Arial"/>
                <a:cs typeface="Arial"/>
                <a:sym typeface="Arial"/>
              </a:endParaRPr>
            </a:p>
          </p:txBody>
        </p:sp>
      </p:grpSp>
      <p:grpSp>
        <p:nvGrpSpPr>
          <p:cNvPr id="307" name="Google Shape;307;p39"/>
          <p:cNvGrpSpPr/>
          <p:nvPr/>
        </p:nvGrpSpPr>
        <p:grpSpPr>
          <a:xfrm>
            <a:off x="2438400" y="2133600"/>
            <a:ext cx="5307013" cy="1250950"/>
            <a:chOff x="2438400" y="2819400"/>
            <a:chExt cx="5307013" cy="1250950"/>
          </a:xfrm>
        </p:grpSpPr>
        <p:sp>
          <p:nvSpPr>
            <p:cNvPr id="308" name="Google Shape;308;p39"/>
            <p:cNvSpPr/>
            <p:nvPr/>
          </p:nvSpPr>
          <p:spPr>
            <a:xfrm>
              <a:off x="2514600" y="3278188"/>
              <a:ext cx="5226050" cy="4159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Wide downward diagonal" id="309" name="Google Shape;309;p39"/>
            <p:cNvSpPr/>
            <p:nvPr/>
          </p:nvSpPr>
          <p:spPr>
            <a:xfrm>
              <a:off x="6325849" y="3313113"/>
              <a:ext cx="1395049" cy="359477"/>
            </a:xfrm>
            <a:prstGeom prst="rect">
              <a:avLst/>
            </a:prstGeom>
            <a:solidFill>
              <a:srgbClr val="B7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0" name="Google Shape;310;p39"/>
            <p:cNvCxnSpPr/>
            <p:nvPr/>
          </p:nvCxnSpPr>
          <p:spPr>
            <a:xfrm>
              <a:off x="3321050" y="3298825"/>
              <a:ext cx="0" cy="390525"/>
            </a:xfrm>
            <a:prstGeom prst="straightConnector1">
              <a:avLst/>
            </a:prstGeom>
            <a:noFill/>
            <a:ln cap="flat" cmpd="sng" w="19050">
              <a:solidFill>
                <a:schemeClr val="dk1"/>
              </a:solidFill>
              <a:prstDash val="solid"/>
              <a:round/>
              <a:headEnd len="sm" w="sm" type="none"/>
              <a:tailEnd len="sm" w="sm" type="none"/>
            </a:ln>
          </p:spPr>
        </p:cxnSp>
        <p:sp>
          <p:nvSpPr>
            <p:cNvPr id="311" name="Google Shape;311;p39"/>
            <p:cNvSpPr txBox="1"/>
            <p:nvPr/>
          </p:nvSpPr>
          <p:spPr>
            <a:xfrm>
              <a:off x="2438400" y="3260792"/>
              <a:ext cx="54353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sp>
          <p:nvSpPr>
            <p:cNvPr id="312" name="Google Shape;312;p39"/>
            <p:cNvSpPr txBox="1"/>
            <p:nvPr/>
          </p:nvSpPr>
          <p:spPr>
            <a:xfrm>
              <a:off x="2867025" y="3260822"/>
              <a:ext cx="485775"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sp>
          <p:nvSpPr>
            <p:cNvPr id="313" name="Google Shape;313;p39"/>
            <p:cNvSpPr txBox="1"/>
            <p:nvPr/>
          </p:nvSpPr>
          <p:spPr>
            <a:xfrm>
              <a:off x="3324225" y="3260822"/>
              <a:ext cx="422275"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sp>
          <p:nvSpPr>
            <p:cNvPr id="314" name="Google Shape;314;p39"/>
            <p:cNvSpPr txBox="1"/>
            <p:nvPr/>
          </p:nvSpPr>
          <p:spPr>
            <a:xfrm>
              <a:off x="5638800" y="3262410"/>
              <a:ext cx="565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n-1</a:t>
              </a:r>
              <a:endParaRPr b="0" i="1" sz="2000" u="none" cap="none" strike="noStrike">
                <a:solidFill>
                  <a:schemeClr val="dk1"/>
                </a:solidFill>
                <a:latin typeface="Arial"/>
                <a:ea typeface="Arial"/>
                <a:cs typeface="Arial"/>
                <a:sym typeface="Arial"/>
              </a:endParaRPr>
            </a:p>
          </p:txBody>
        </p:sp>
        <p:cxnSp>
          <p:nvCxnSpPr>
            <p:cNvPr id="315" name="Google Shape;315;p39"/>
            <p:cNvCxnSpPr/>
            <p:nvPr/>
          </p:nvCxnSpPr>
          <p:spPr>
            <a:xfrm>
              <a:off x="3727450" y="3287713"/>
              <a:ext cx="0" cy="390525"/>
            </a:xfrm>
            <a:prstGeom prst="straightConnector1">
              <a:avLst/>
            </a:prstGeom>
            <a:noFill/>
            <a:ln cap="flat" cmpd="sng" w="19050">
              <a:solidFill>
                <a:schemeClr val="dk1"/>
              </a:solidFill>
              <a:prstDash val="solid"/>
              <a:round/>
              <a:headEnd len="sm" w="sm" type="none"/>
              <a:tailEnd len="sm" w="sm" type="none"/>
            </a:ln>
          </p:spPr>
        </p:cxnSp>
        <p:cxnSp>
          <p:nvCxnSpPr>
            <p:cNvPr id="316" name="Google Shape;316;p39"/>
            <p:cNvCxnSpPr/>
            <p:nvPr/>
          </p:nvCxnSpPr>
          <p:spPr>
            <a:xfrm>
              <a:off x="5610225" y="3295650"/>
              <a:ext cx="0" cy="390525"/>
            </a:xfrm>
            <a:prstGeom prst="straightConnector1">
              <a:avLst/>
            </a:prstGeom>
            <a:noFill/>
            <a:ln cap="flat" cmpd="sng" w="19050">
              <a:solidFill>
                <a:schemeClr val="dk1"/>
              </a:solidFill>
              <a:prstDash val="solid"/>
              <a:round/>
              <a:headEnd len="sm" w="sm" type="none"/>
              <a:tailEnd len="sm" w="sm" type="none"/>
            </a:ln>
          </p:spPr>
        </p:cxnSp>
        <p:cxnSp>
          <p:nvCxnSpPr>
            <p:cNvPr id="317" name="Google Shape;317;p39"/>
            <p:cNvCxnSpPr/>
            <p:nvPr/>
          </p:nvCxnSpPr>
          <p:spPr>
            <a:xfrm>
              <a:off x="6326188" y="3303588"/>
              <a:ext cx="0" cy="390525"/>
            </a:xfrm>
            <a:prstGeom prst="straightConnector1">
              <a:avLst/>
            </a:prstGeom>
            <a:noFill/>
            <a:ln cap="flat" cmpd="sng" w="19050">
              <a:solidFill>
                <a:schemeClr val="dk1"/>
              </a:solidFill>
              <a:prstDash val="solid"/>
              <a:round/>
              <a:headEnd len="sm" w="sm" type="none"/>
              <a:tailEnd len="sm" w="sm" type="none"/>
            </a:ln>
          </p:spPr>
        </p:cxnSp>
        <p:sp>
          <p:nvSpPr>
            <p:cNvPr id="318" name="Google Shape;318;p39"/>
            <p:cNvSpPr txBox="1"/>
            <p:nvPr/>
          </p:nvSpPr>
          <p:spPr>
            <a:xfrm>
              <a:off x="2559050" y="2819400"/>
              <a:ext cx="3165475"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arr : array[0..m] of locations </a:t>
              </a:r>
              <a:endParaRPr b="0" i="0" sz="1400" u="none" cap="none" strike="noStrike">
                <a:solidFill>
                  <a:srgbClr val="000000"/>
                </a:solidFill>
                <a:latin typeface="Arial"/>
                <a:ea typeface="Arial"/>
                <a:cs typeface="Arial"/>
                <a:sym typeface="Arial"/>
              </a:endParaRPr>
            </a:p>
          </p:txBody>
        </p:sp>
        <p:cxnSp>
          <p:nvCxnSpPr>
            <p:cNvPr id="319" name="Google Shape;319;p39"/>
            <p:cNvCxnSpPr/>
            <p:nvPr/>
          </p:nvCxnSpPr>
          <p:spPr>
            <a:xfrm>
              <a:off x="2913063" y="3298825"/>
              <a:ext cx="0" cy="390525"/>
            </a:xfrm>
            <a:prstGeom prst="straightConnector1">
              <a:avLst/>
            </a:prstGeom>
            <a:noFill/>
            <a:ln cap="flat" cmpd="sng" w="19050">
              <a:solidFill>
                <a:schemeClr val="dk1"/>
              </a:solidFill>
              <a:prstDash val="solid"/>
              <a:round/>
              <a:headEnd len="sm" w="sm" type="none"/>
              <a:tailEnd len="sm" w="sm" type="none"/>
            </a:ln>
          </p:spPr>
        </p:cxnSp>
        <p:sp>
          <p:nvSpPr>
            <p:cNvPr id="320" name="Google Shape;320;p39"/>
            <p:cNvSpPr txBox="1"/>
            <p:nvPr/>
          </p:nvSpPr>
          <p:spPr>
            <a:xfrm>
              <a:off x="6553201" y="3277409"/>
              <a:ext cx="10287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rgbClr val="C00000"/>
                  </a:solidFill>
                  <a:latin typeface="Arial"/>
                  <a:ea typeface="Arial"/>
                  <a:cs typeface="Arial"/>
                  <a:sym typeface="Arial"/>
                </a:rPr>
                <a:t>unused</a:t>
              </a:r>
              <a:endParaRPr b="0" i="0" sz="1400" u="none" cap="none" strike="noStrike">
                <a:solidFill>
                  <a:srgbClr val="000000"/>
                </a:solidFill>
                <a:latin typeface="Arial"/>
                <a:ea typeface="Arial"/>
                <a:cs typeface="Arial"/>
                <a:sym typeface="Arial"/>
              </a:endParaRPr>
            </a:p>
          </p:txBody>
        </p:sp>
        <p:sp>
          <p:nvSpPr>
            <p:cNvPr id="321" name="Google Shape;321;p39"/>
            <p:cNvSpPr txBox="1"/>
            <p:nvPr/>
          </p:nvSpPr>
          <p:spPr>
            <a:xfrm>
              <a:off x="2597150" y="3733800"/>
              <a:ext cx="2968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22" name="Google Shape;322;p39"/>
            <p:cNvSpPr txBox="1"/>
            <p:nvPr/>
          </p:nvSpPr>
          <p:spPr>
            <a:xfrm>
              <a:off x="2949575" y="3733800"/>
              <a:ext cx="2968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23" name="Google Shape;323;p39"/>
            <p:cNvSpPr txBox="1"/>
            <p:nvPr/>
          </p:nvSpPr>
          <p:spPr>
            <a:xfrm>
              <a:off x="3348038" y="3733800"/>
              <a:ext cx="2968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24" name="Google Shape;324;p39"/>
            <p:cNvSpPr txBox="1"/>
            <p:nvPr/>
          </p:nvSpPr>
          <p:spPr>
            <a:xfrm>
              <a:off x="5762625" y="3733800"/>
              <a:ext cx="47783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n-1</a:t>
              </a:r>
              <a:endParaRPr b="0" i="0" sz="1400" u="none" cap="none" strike="noStrike">
                <a:solidFill>
                  <a:srgbClr val="000000"/>
                </a:solidFill>
                <a:latin typeface="Arial"/>
                <a:ea typeface="Arial"/>
                <a:cs typeface="Arial"/>
                <a:sym typeface="Arial"/>
              </a:endParaRPr>
            </a:p>
          </p:txBody>
        </p:sp>
        <p:sp>
          <p:nvSpPr>
            <p:cNvPr id="325" name="Google Shape;325;p39"/>
            <p:cNvSpPr txBox="1"/>
            <p:nvPr/>
          </p:nvSpPr>
          <p:spPr>
            <a:xfrm>
              <a:off x="7391400" y="3733800"/>
              <a:ext cx="3540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326" name="Google Shape;326;p39"/>
            <p:cNvSpPr txBox="1"/>
            <p:nvPr/>
          </p:nvSpPr>
          <p:spPr>
            <a:xfrm>
              <a:off x="4343400" y="3260792"/>
              <a:ext cx="95410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327" name="Google Shape;327;p3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(2/9)</a:t>
            </a:r>
            <a:endParaRPr/>
          </a:p>
        </p:txBody>
      </p:sp>
      <p:sp>
        <p:nvSpPr>
          <p:cNvPr id="334" name="Google Shape;334;p4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335" name="Google Shape;335;p40"/>
          <p:cNvSpPr txBox="1"/>
          <p:nvPr>
            <p:ph idx="1" type="body"/>
          </p:nvPr>
        </p:nvSpPr>
        <p:spPr>
          <a:xfrm>
            <a:off x="457200" y="1066800"/>
            <a:ext cx="8229600" cy="14478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lt2"/>
              </a:buClr>
              <a:buSzPts val="2400"/>
              <a:buFont typeface="Noto Sans Symbols"/>
              <a:buChar char="❑"/>
            </a:pPr>
            <a:r>
              <a:rPr lang="en-US" sz="2400"/>
              <a:t>We now create a class </a:t>
            </a:r>
            <a:r>
              <a:rPr lang="en-US" sz="2400">
                <a:solidFill>
                  <a:srgbClr val="0000FF"/>
                </a:solidFill>
              </a:rPr>
              <a:t>ListUsingArray </a:t>
            </a:r>
            <a:r>
              <a:rPr lang="en-US" sz="2400"/>
              <a:t>as an implementation of the interface </a:t>
            </a:r>
            <a:r>
              <a:rPr lang="en-US" sz="2400">
                <a:solidFill>
                  <a:srgbClr val="0000FF"/>
                </a:solidFill>
              </a:rPr>
              <a:t>ListInterface </a:t>
            </a:r>
            <a:r>
              <a:rPr lang="en-US" sz="2400"/>
              <a:t>(a user-defined interface, as defined in </a:t>
            </a:r>
            <a:r>
              <a:rPr lang="en-US" sz="2400" u="sng">
                <a:solidFill>
                  <a:schemeClr val="hlink"/>
                </a:solidFill>
                <a:hlinkClick action="ppaction://hlinksldjump" r:id="rId3"/>
              </a:rPr>
              <a:t>slide 9</a:t>
            </a:r>
            <a:r>
              <a:rPr lang="en-US" sz="2400"/>
              <a:t>)</a:t>
            </a:r>
            <a:endParaRPr/>
          </a:p>
        </p:txBody>
      </p:sp>
      <p:grpSp>
        <p:nvGrpSpPr>
          <p:cNvPr id="336" name="Google Shape;336;p40"/>
          <p:cNvGrpSpPr/>
          <p:nvPr/>
        </p:nvGrpSpPr>
        <p:grpSpPr>
          <a:xfrm>
            <a:off x="4876800" y="2362200"/>
            <a:ext cx="1676400" cy="2743199"/>
            <a:chOff x="3810000" y="2133600"/>
            <a:chExt cx="1676400" cy="2571749"/>
          </a:xfrm>
        </p:grpSpPr>
        <p:sp>
          <p:nvSpPr>
            <p:cNvPr id="337" name="Google Shape;337;p40"/>
            <p:cNvSpPr/>
            <p:nvPr/>
          </p:nvSpPr>
          <p:spPr>
            <a:xfrm>
              <a:off x="3810000" y="2133600"/>
              <a:ext cx="1676400" cy="500062"/>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8" name="Google Shape;338;p40"/>
            <p:cNvSpPr/>
            <p:nvPr/>
          </p:nvSpPr>
          <p:spPr>
            <a:xfrm>
              <a:off x="3810000" y="2633662"/>
              <a:ext cx="1676400" cy="3048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9" name="Google Shape;339;p40"/>
            <p:cNvSpPr/>
            <p:nvPr/>
          </p:nvSpPr>
          <p:spPr>
            <a:xfrm>
              <a:off x="3810000" y="2919412"/>
              <a:ext cx="1676400" cy="1785937"/>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0" name="Google Shape;340;p40"/>
            <p:cNvSpPr txBox="1"/>
            <p:nvPr/>
          </p:nvSpPr>
          <p:spPr>
            <a:xfrm>
              <a:off x="3810000" y="2133600"/>
              <a:ext cx="1676400" cy="2885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&lt;&lt;interface&gt;&gt;</a:t>
              </a:r>
              <a:endParaRPr b="0" i="0" sz="1400" u="none" cap="none" strike="noStrike">
                <a:solidFill>
                  <a:schemeClr val="dk1"/>
                </a:solidFill>
                <a:latin typeface="Arial"/>
                <a:ea typeface="Arial"/>
                <a:cs typeface="Arial"/>
                <a:sym typeface="Arial"/>
              </a:endParaRPr>
            </a:p>
          </p:txBody>
        </p:sp>
        <p:sp>
          <p:nvSpPr>
            <p:cNvPr id="341" name="Google Shape;341;p40"/>
            <p:cNvSpPr txBox="1"/>
            <p:nvPr/>
          </p:nvSpPr>
          <p:spPr>
            <a:xfrm>
              <a:off x="3810000" y="2971800"/>
              <a:ext cx="1676400" cy="15004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print()</a:t>
              </a:r>
              <a:endParaRPr b="0" i="0" sz="1400" u="none" cap="none" strike="noStrike">
                <a:solidFill>
                  <a:schemeClr val="dk1"/>
                </a:solidFill>
                <a:latin typeface="Arial"/>
                <a:ea typeface="Arial"/>
                <a:cs typeface="Arial"/>
                <a:sym typeface="Arial"/>
              </a:endParaRPr>
            </a:p>
          </p:txBody>
        </p:sp>
        <p:sp>
          <p:nvSpPr>
            <p:cNvPr id="342" name="Google Shape;342;p40"/>
            <p:cNvSpPr txBox="1"/>
            <p:nvPr/>
          </p:nvSpPr>
          <p:spPr>
            <a:xfrm>
              <a:off x="3810000" y="2347912"/>
              <a:ext cx="1676400" cy="2885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ListInterface</a:t>
              </a:r>
              <a:endParaRPr b="1" i="0" sz="1400" u="none" cap="none" strike="noStrike">
                <a:solidFill>
                  <a:schemeClr val="dk1"/>
                </a:solidFill>
                <a:latin typeface="Arial"/>
                <a:ea typeface="Arial"/>
                <a:cs typeface="Arial"/>
                <a:sym typeface="Arial"/>
              </a:endParaRPr>
            </a:p>
          </p:txBody>
        </p:sp>
      </p:grpSp>
      <p:grpSp>
        <p:nvGrpSpPr>
          <p:cNvPr id="343" name="Google Shape;343;p40"/>
          <p:cNvGrpSpPr/>
          <p:nvPr/>
        </p:nvGrpSpPr>
        <p:grpSpPr>
          <a:xfrm>
            <a:off x="1918741" y="2819400"/>
            <a:ext cx="1586459" cy="1600200"/>
            <a:chOff x="1537741" y="2743200"/>
            <a:chExt cx="1586459" cy="1600200"/>
          </a:xfrm>
        </p:grpSpPr>
        <p:sp>
          <p:nvSpPr>
            <p:cNvPr id="344" name="Google Shape;344;p40"/>
            <p:cNvSpPr/>
            <p:nvPr/>
          </p:nvSpPr>
          <p:spPr>
            <a:xfrm>
              <a:off x="1537741" y="3200400"/>
              <a:ext cx="1586459" cy="838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5" name="Google Shape;345;p40"/>
            <p:cNvSpPr txBox="1"/>
            <p:nvPr/>
          </p:nvSpPr>
          <p:spPr>
            <a:xfrm>
              <a:off x="1537741" y="3200400"/>
              <a:ext cx="158645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400" u="sng" cap="none" strike="noStrike">
                  <a:solidFill>
                    <a:srgbClr val="000000"/>
                  </a:solidFill>
                  <a:latin typeface="Arial"/>
                  <a:ea typeface="Arial"/>
                  <a:cs typeface="Arial"/>
                  <a:sym typeface="Arial"/>
                </a:rPr>
                <a:t>MAXSIZE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arr</a:t>
              </a:r>
              <a:endParaRPr b="0" i="0" sz="1400" u="none" cap="none" strike="noStrike">
                <a:solidFill>
                  <a:srgbClr val="000000"/>
                </a:solidFill>
                <a:latin typeface="Arial"/>
                <a:ea typeface="Arial"/>
                <a:cs typeface="Arial"/>
                <a:sym typeface="Arial"/>
              </a:endParaRPr>
            </a:p>
          </p:txBody>
        </p:sp>
        <p:sp>
          <p:nvSpPr>
            <p:cNvPr id="346" name="Google Shape;346;p40"/>
            <p:cNvSpPr/>
            <p:nvPr/>
          </p:nvSpPr>
          <p:spPr>
            <a:xfrm>
              <a:off x="1537741" y="2743200"/>
              <a:ext cx="1586459"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7" name="Google Shape;347;p40"/>
            <p:cNvSpPr/>
            <p:nvPr/>
          </p:nvSpPr>
          <p:spPr>
            <a:xfrm>
              <a:off x="1537741" y="4038600"/>
              <a:ext cx="1586459" cy="3048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8" name="Google Shape;348;p40"/>
            <p:cNvSpPr txBox="1"/>
            <p:nvPr/>
          </p:nvSpPr>
          <p:spPr>
            <a:xfrm>
              <a:off x="1537741" y="2819400"/>
              <a:ext cx="158645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ListUsingArray</a:t>
              </a:r>
              <a:endParaRPr b="1" i="0" sz="1400" u="none" cap="none" strike="noStrike">
                <a:solidFill>
                  <a:schemeClr val="dk1"/>
                </a:solidFill>
                <a:latin typeface="Arial"/>
                <a:ea typeface="Arial"/>
                <a:cs typeface="Arial"/>
                <a:sym typeface="Arial"/>
              </a:endParaRPr>
            </a:p>
          </p:txBody>
        </p:sp>
      </p:grpSp>
      <p:cxnSp>
        <p:nvCxnSpPr>
          <p:cNvPr id="349" name="Google Shape;349;p40"/>
          <p:cNvCxnSpPr/>
          <p:nvPr/>
        </p:nvCxnSpPr>
        <p:spPr>
          <a:xfrm>
            <a:off x="3581400" y="3429000"/>
            <a:ext cx="1219200" cy="0"/>
          </a:xfrm>
          <a:prstGeom prst="straightConnector1">
            <a:avLst/>
          </a:prstGeom>
          <a:noFill/>
          <a:ln cap="flat" cmpd="sng" w="19050">
            <a:solidFill>
              <a:schemeClr val="dk1"/>
            </a:solidFill>
            <a:prstDash val="dash"/>
            <a:round/>
            <a:headEnd len="sm" w="sm" type="none"/>
            <a:tailEnd len="med" w="med" type="triangle"/>
          </a:ln>
        </p:spPr>
      </p:cxnSp>
      <p:grpSp>
        <p:nvGrpSpPr>
          <p:cNvPr id="350" name="Google Shape;350;p40"/>
          <p:cNvGrpSpPr/>
          <p:nvPr/>
        </p:nvGrpSpPr>
        <p:grpSpPr>
          <a:xfrm>
            <a:off x="6934200" y="5029200"/>
            <a:ext cx="1905000" cy="1066800"/>
            <a:chOff x="6934200" y="5029200"/>
            <a:chExt cx="1905000" cy="1066800"/>
          </a:xfrm>
        </p:grpSpPr>
        <p:sp>
          <p:nvSpPr>
            <p:cNvPr id="351" name="Google Shape;351;p40"/>
            <p:cNvSpPr/>
            <p:nvPr/>
          </p:nvSpPr>
          <p:spPr>
            <a:xfrm>
              <a:off x="6934200" y="5029200"/>
              <a:ext cx="1905000" cy="1066800"/>
            </a:xfrm>
            <a:prstGeom prst="roundRect">
              <a:avLst>
                <a:gd fmla="val 16667" name="adj"/>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p40"/>
            <p:cNvSpPr txBox="1"/>
            <p:nvPr/>
          </p:nvSpPr>
          <p:spPr>
            <a:xfrm>
              <a:off x="6934200" y="5105400"/>
              <a:ext cx="990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Arial"/>
                  <a:ea typeface="Arial"/>
                  <a:cs typeface="Arial"/>
                  <a:sym typeface="Arial"/>
                </a:rPr>
                <a:t>Legend:</a:t>
              </a:r>
              <a:endParaRPr b="0" i="1" sz="1200" u="none" cap="none" strike="noStrike">
                <a:solidFill>
                  <a:schemeClr val="dk1"/>
                </a:solidFill>
                <a:latin typeface="Arial"/>
                <a:ea typeface="Arial"/>
                <a:cs typeface="Arial"/>
                <a:sym typeface="Arial"/>
              </a:endParaRPr>
            </a:p>
          </p:txBody>
        </p:sp>
        <p:cxnSp>
          <p:nvCxnSpPr>
            <p:cNvPr id="353" name="Google Shape;353;p40"/>
            <p:cNvCxnSpPr/>
            <p:nvPr/>
          </p:nvCxnSpPr>
          <p:spPr>
            <a:xfrm>
              <a:off x="7391400" y="5486400"/>
              <a:ext cx="838200" cy="0"/>
            </a:xfrm>
            <a:prstGeom prst="straightConnector1">
              <a:avLst/>
            </a:prstGeom>
            <a:noFill/>
            <a:ln cap="flat" cmpd="sng" w="19050">
              <a:solidFill>
                <a:schemeClr val="dk1"/>
              </a:solidFill>
              <a:prstDash val="dash"/>
              <a:round/>
              <a:headEnd len="sm" w="sm" type="none"/>
              <a:tailEnd len="med" w="med" type="triangle"/>
            </a:ln>
          </p:spPr>
        </p:cxnSp>
        <p:sp>
          <p:nvSpPr>
            <p:cNvPr id="354" name="Google Shape;354;p40"/>
            <p:cNvSpPr txBox="1"/>
            <p:nvPr/>
          </p:nvSpPr>
          <p:spPr>
            <a:xfrm>
              <a:off x="7315200" y="5562600"/>
              <a:ext cx="990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sp>
        <p:nvSpPr>
          <p:cNvPr id="355" name="Google Shape;355;p40"/>
          <p:cNvSpPr txBox="1"/>
          <p:nvPr/>
        </p:nvSpPr>
        <p:spPr>
          <a:xfrm>
            <a:off x="3657600" y="3124200"/>
            <a:ext cx="990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sp>
        <p:nvSpPr>
          <p:cNvPr id="356" name="Google Shape;356;p4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
        <p:nvSpPr>
          <p:cNvPr id="357" name="Google Shape;357;p40"/>
          <p:cNvSpPr/>
          <p:nvPr/>
        </p:nvSpPr>
        <p:spPr>
          <a:xfrm>
            <a:off x="7391400" y="3046557"/>
            <a:ext cx="1389185" cy="531912"/>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90912" y="-110962"/>
                </a:lnTo>
              </a:path>
            </a:pathLst>
          </a:custGeom>
          <a:solidFill>
            <a:srgbClr val="FFFFCC"/>
          </a:solidFill>
          <a:ln cap="flat" cmpd="sng" w="12700">
            <a:solidFill>
              <a:srgbClr val="276E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Representing an interface in UML diagrams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(3/9)</a:t>
            </a:r>
            <a:endParaRPr/>
          </a:p>
        </p:txBody>
      </p:sp>
      <p:sp>
        <p:nvSpPr>
          <p:cNvPr id="364" name="Google Shape;364;p4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365" name="Google Shape;365;p41"/>
          <p:cNvGrpSpPr/>
          <p:nvPr/>
        </p:nvGrpSpPr>
        <p:grpSpPr>
          <a:xfrm>
            <a:off x="304800" y="914400"/>
            <a:ext cx="8534400" cy="5585400"/>
            <a:chOff x="304800" y="914400"/>
            <a:chExt cx="8534400" cy="5585400"/>
          </a:xfrm>
        </p:grpSpPr>
        <p:sp>
          <p:nvSpPr>
            <p:cNvPr id="366" name="Google Shape;366;p41"/>
            <p:cNvSpPr txBox="1"/>
            <p:nvPr/>
          </p:nvSpPr>
          <p:spPr>
            <a:xfrm>
              <a:off x="304800" y="990600"/>
              <a:ext cx="8534400" cy="5509200"/>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030A0"/>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a:t>
              </a:r>
              <a:r>
                <a:rPr b="1" i="0" lang="en-US" sz="1600" u="none" cap="none" strike="noStrike">
                  <a:solidFill>
                    <a:schemeClr val="dk1"/>
                  </a:solidFill>
                  <a:latin typeface="Courier New"/>
                  <a:ea typeface="Courier New"/>
                  <a:cs typeface="Courier New"/>
                  <a:sym typeface="Courier New"/>
                </a:rPr>
                <a:t> ListUsingArray &lt;E&gt; </a:t>
              </a:r>
              <a:r>
                <a:rPr b="1" i="0" lang="en-US" sz="1600" u="none" cap="none" strike="noStrike">
                  <a:solidFill>
                    <a:srgbClr val="0000FF"/>
                  </a:solidFill>
                  <a:latin typeface="Courier New"/>
                  <a:ea typeface="Courier New"/>
                  <a:cs typeface="Courier New"/>
                  <a:sym typeface="Courier New"/>
                </a:rPr>
                <a:t>implements</a:t>
              </a:r>
              <a:r>
                <a:rPr b="1" i="0" lang="en-US" sz="1600" u="none" cap="none" strike="noStrike">
                  <a:solidFill>
                    <a:schemeClr val="dk1"/>
                  </a:solidFill>
                  <a:latin typeface="Courier New"/>
                  <a:ea typeface="Courier New"/>
                  <a:cs typeface="Courier New"/>
                  <a:sym typeface="Courier New"/>
                </a:rPr>
                <a:t> ListInterface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 static final int </a:t>
              </a:r>
              <a:r>
                <a:rPr b="1" i="0" lang="en-US" sz="1600" u="none" cap="none" strike="noStrike">
                  <a:solidFill>
                    <a:schemeClr val="dk1"/>
                  </a:solidFill>
                  <a:latin typeface="Courier New"/>
                  <a:ea typeface="Courier New"/>
                  <a:cs typeface="Courier New"/>
                  <a:sym typeface="Courier New"/>
                </a:rPr>
                <a:t>MAXSIZE = </a:t>
              </a:r>
              <a:r>
                <a:rPr b="1" i="0" lang="en-US" sz="1600" u="none" cap="none" strike="noStrike">
                  <a:solidFill>
                    <a:srgbClr val="006600"/>
                  </a:solidFill>
                  <a:latin typeface="Courier New"/>
                  <a:ea typeface="Courier New"/>
                  <a:cs typeface="Courier New"/>
                  <a:sym typeface="Courier New"/>
                </a:rPr>
                <a:t>1000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 int </a:t>
              </a:r>
              <a:r>
                <a:rPr b="1" i="0" lang="en-US" sz="1600" u="none" cap="none" strike="noStrike">
                  <a:solidFill>
                    <a:schemeClr val="dk1"/>
                  </a:solidFill>
                  <a:latin typeface="Courier New"/>
                  <a:ea typeface="Courier New"/>
                  <a:cs typeface="Courier New"/>
                  <a:sym typeface="Courier New"/>
                </a:rPr>
                <a:t>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E[] arr = (E[])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Object[MAXSIZE];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isEmpty()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num_nodes==0;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int </a:t>
              </a:r>
              <a:r>
                <a:rPr b="1" i="0" lang="en-US" sz="1600" u="none" cap="none" strike="noStrike">
                  <a:solidFill>
                    <a:schemeClr val="dk1"/>
                  </a:solidFill>
                  <a:latin typeface="Courier New"/>
                  <a:ea typeface="Courier New"/>
                  <a:cs typeface="Courier New"/>
                  <a:sym typeface="Courier New"/>
                </a:rPr>
                <a:t>size()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num_nodes;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getFirst()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400" u="none" cap="none" strike="noStrike">
                  <a:solidFill>
                    <a:srgbClr val="006600"/>
                  </a:solidFill>
                  <a:latin typeface="Courier New"/>
                  <a:ea typeface="Courier New"/>
                  <a:cs typeface="Courier New"/>
                  <a:sym typeface="Courier New"/>
                </a:rPr>
                <a:t>"can't get from an empty list"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else return </a:t>
              </a:r>
              <a:r>
                <a:rPr b="1" i="0" lang="en-US" sz="1600" u="none" cap="none" strike="noStrike">
                  <a:solidFill>
                    <a:schemeClr val="dk1"/>
                  </a:solidFill>
                  <a:latin typeface="Courier New"/>
                  <a:ea typeface="Courier New"/>
                  <a:cs typeface="Courier New"/>
                  <a:sym typeface="Courier New"/>
                </a:rPr>
                <a:t>arr[</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contains(E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i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i &lt; num_nodes;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(arr[i].equals(item))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6600"/>
                  </a:solidFill>
                  <a:latin typeface="Courier New"/>
                  <a:ea typeface="Courier New"/>
                  <a:cs typeface="Courier New"/>
                  <a:sym typeface="Courier New"/>
                </a:rPr>
                <a:t>true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6600"/>
                  </a:solidFill>
                  <a:latin typeface="Courier New"/>
                  <a:ea typeface="Courier New"/>
                  <a:cs typeface="Courier New"/>
                  <a:sym typeface="Courier New"/>
                </a:rPr>
                <a:t>false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367" name="Google Shape;367;p41"/>
            <p:cNvSpPr/>
            <p:nvPr/>
          </p:nvSpPr>
          <p:spPr>
            <a:xfrm>
              <a:off x="6477000" y="914400"/>
              <a:ext cx="21336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ListUsingArray.java</a:t>
              </a:r>
              <a:endParaRPr b="0" i="0" sz="1400" u="none" cap="none" strike="noStrike">
                <a:solidFill>
                  <a:srgbClr val="000000"/>
                </a:solidFill>
                <a:latin typeface="Arial"/>
                <a:ea typeface="Arial"/>
                <a:cs typeface="Arial"/>
                <a:sym typeface="Arial"/>
              </a:endParaRPr>
            </a:p>
          </p:txBody>
        </p:sp>
      </p:grpSp>
      <p:sp>
        <p:nvSpPr>
          <p:cNvPr id="368" name="Google Shape;368;p41"/>
          <p:cNvSpPr txBox="1"/>
          <p:nvPr/>
        </p:nvSpPr>
        <p:spPr>
          <a:xfrm>
            <a:off x="5867400" y="6096000"/>
            <a:ext cx="2667000" cy="338554"/>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C00000"/>
                </a:solidFill>
                <a:latin typeface="Arial"/>
                <a:ea typeface="Arial"/>
                <a:cs typeface="Arial"/>
                <a:sym typeface="Arial"/>
              </a:rPr>
              <a:t>Code continued in </a:t>
            </a:r>
            <a:r>
              <a:rPr b="0" i="1" lang="en-US" sz="1600" u="sng" cap="none" strike="noStrike">
                <a:solidFill>
                  <a:schemeClr val="hlink"/>
                </a:solidFill>
                <a:latin typeface="Arial"/>
                <a:ea typeface="Arial"/>
                <a:cs typeface="Arial"/>
                <a:sym typeface="Arial"/>
                <a:hlinkClick action="ppaction://hlinksldjump" r:id="rId3"/>
              </a:rPr>
              <a:t>slide 17</a:t>
            </a:r>
            <a:endParaRPr b="0" i="1" sz="1600" u="none" cap="none" strike="noStrike">
              <a:solidFill>
                <a:srgbClr val="C00000"/>
              </a:solidFill>
              <a:latin typeface="Arial"/>
              <a:ea typeface="Arial"/>
              <a:cs typeface="Arial"/>
              <a:sym typeface="Arial"/>
            </a:endParaRPr>
          </a:p>
        </p:txBody>
      </p:sp>
      <p:sp>
        <p:nvSpPr>
          <p:cNvPr id="369" name="Google Shape;369;p4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(4/9)</a:t>
            </a:r>
            <a:endParaRPr/>
          </a:p>
        </p:txBody>
      </p:sp>
      <p:sp>
        <p:nvSpPr>
          <p:cNvPr id="376" name="Google Shape;376;p4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377" name="Google Shape;377;p42"/>
          <p:cNvSpPr txBox="1"/>
          <p:nvPr>
            <p:ph idx="1" type="body"/>
          </p:nvPr>
        </p:nvSpPr>
        <p:spPr>
          <a:xfrm>
            <a:off x="457200" y="1066800"/>
            <a:ext cx="8229600" cy="990600"/>
          </a:xfrm>
          <a:prstGeom prst="rect">
            <a:avLst/>
          </a:prstGeom>
          <a:noFill/>
          <a:ln>
            <a:noFill/>
          </a:ln>
        </p:spPr>
        <p:txBody>
          <a:bodyPr anchorCtr="0" anchor="t" bIns="45700" lIns="91425" spcFirstLastPara="1" rIns="91425" wrap="square" tIns="45700">
            <a:normAutofit fontScale="925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t>For </a:t>
            </a:r>
            <a:r>
              <a:rPr lang="en-US" sz="2800">
                <a:solidFill>
                  <a:srgbClr val="0000FF"/>
                </a:solidFill>
              </a:rPr>
              <a:t>insertion into first position</a:t>
            </a:r>
            <a:r>
              <a:rPr lang="en-US" sz="2800"/>
              <a:t>, need to shift “right” (starting from the last element) to create room</a:t>
            </a:r>
            <a:endParaRPr sz="2000"/>
          </a:p>
        </p:txBody>
      </p:sp>
      <p:grpSp>
        <p:nvGrpSpPr>
          <p:cNvPr id="378" name="Google Shape;378;p42"/>
          <p:cNvGrpSpPr/>
          <p:nvPr/>
        </p:nvGrpSpPr>
        <p:grpSpPr>
          <a:xfrm>
            <a:off x="870449" y="2743200"/>
            <a:ext cx="6978151" cy="779463"/>
            <a:chOff x="870449" y="2481263"/>
            <a:chExt cx="6978151" cy="779463"/>
          </a:xfrm>
        </p:grpSpPr>
        <p:grpSp>
          <p:nvGrpSpPr>
            <p:cNvPr id="379" name="Google Shape;379;p42"/>
            <p:cNvGrpSpPr/>
            <p:nvPr/>
          </p:nvGrpSpPr>
          <p:grpSpPr>
            <a:xfrm>
              <a:off x="870449" y="2481263"/>
              <a:ext cx="1256096" cy="766763"/>
              <a:chOff x="870449" y="2481263"/>
              <a:chExt cx="1256096" cy="766763"/>
            </a:xfrm>
          </p:grpSpPr>
          <p:grpSp>
            <p:nvGrpSpPr>
              <p:cNvPr id="380" name="Google Shape;380;p42"/>
              <p:cNvGrpSpPr/>
              <p:nvPr/>
            </p:nvGrpSpPr>
            <p:grpSpPr>
              <a:xfrm>
                <a:off x="1159190" y="2840038"/>
                <a:ext cx="678615" cy="407988"/>
                <a:chOff x="1252994" y="2840038"/>
                <a:chExt cx="678615" cy="407988"/>
              </a:xfrm>
            </p:grpSpPr>
            <p:sp>
              <p:nvSpPr>
                <p:cNvPr id="381" name="Google Shape;381;p42"/>
                <p:cNvSpPr/>
                <p:nvPr/>
              </p:nvSpPr>
              <p:spPr>
                <a:xfrm>
                  <a:off x="1252994" y="2844801"/>
                  <a:ext cx="678615" cy="4032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42"/>
                <p:cNvSpPr txBox="1"/>
                <p:nvPr/>
              </p:nvSpPr>
              <p:spPr>
                <a:xfrm>
                  <a:off x="1418617" y="2840038"/>
                  <a:ext cx="32538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383" name="Google Shape;383;p42"/>
              <p:cNvSpPr txBox="1"/>
              <p:nvPr/>
            </p:nvSpPr>
            <p:spPr>
              <a:xfrm>
                <a:off x="870449" y="2481263"/>
                <a:ext cx="1256096"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num_nodes</a:t>
                </a:r>
                <a:endParaRPr b="0" i="0" sz="1600" u="none" cap="none" strike="noStrike">
                  <a:solidFill>
                    <a:srgbClr val="0000FF"/>
                  </a:solidFill>
                  <a:latin typeface="Arial"/>
                  <a:ea typeface="Arial"/>
                  <a:cs typeface="Arial"/>
                  <a:sym typeface="Arial"/>
                </a:endParaRPr>
              </a:p>
            </p:txBody>
          </p:sp>
        </p:grpSp>
        <p:grpSp>
          <p:nvGrpSpPr>
            <p:cNvPr id="384" name="Google Shape;384;p42"/>
            <p:cNvGrpSpPr/>
            <p:nvPr/>
          </p:nvGrpSpPr>
          <p:grpSpPr>
            <a:xfrm>
              <a:off x="2890170" y="2481263"/>
              <a:ext cx="4958430" cy="779463"/>
              <a:chOff x="2890170" y="2481263"/>
              <a:chExt cx="4958430" cy="779463"/>
            </a:xfrm>
          </p:grpSpPr>
          <p:sp>
            <p:nvSpPr>
              <p:cNvPr id="385" name="Google Shape;385;p42"/>
              <p:cNvSpPr txBox="1"/>
              <p:nvPr/>
            </p:nvSpPr>
            <p:spPr>
              <a:xfrm>
                <a:off x="2890170" y="2481263"/>
                <a:ext cx="433844"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arr</a:t>
                </a:r>
                <a:endParaRPr b="0" i="0" sz="1400" u="none" cap="none" strike="noStrike">
                  <a:solidFill>
                    <a:srgbClr val="000000"/>
                  </a:solidFill>
                  <a:latin typeface="Arial"/>
                  <a:ea typeface="Arial"/>
                  <a:cs typeface="Arial"/>
                  <a:sym typeface="Arial"/>
                </a:endParaRPr>
              </a:p>
            </p:txBody>
          </p:sp>
          <p:grpSp>
            <p:nvGrpSpPr>
              <p:cNvPr id="386" name="Google Shape;386;p42"/>
              <p:cNvGrpSpPr/>
              <p:nvPr/>
            </p:nvGrpSpPr>
            <p:grpSpPr>
              <a:xfrm>
                <a:off x="2928278" y="2841626"/>
                <a:ext cx="4920322" cy="419100"/>
                <a:chOff x="2928278" y="2841626"/>
                <a:chExt cx="4920322" cy="419100"/>
              </a:xfrm>
            </p:grpSpPr>
            <p:sp>
              <p:nvSpPr>
                <p:cNvPr id="387" name="Google Shape;387;p42"/>
                <p:cNvSpPr txBox="1"/>
                <p:nvPr/>
              </p:nvSpPr>
              <p:spPr>
                <a:xfrm>
                  <a:off x="4281110"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sp>
              <p:nvSpPr>
                <p:cNvPr id="388" name="Google Shape;388;p42"/>
                <p:cNvSpPr/>
                <p:nvPr/>
              </p:nvSpPr>
              <p:spPr>
                <a:xfrm>
                  <a:off x="2928278" y="2841626"/>
                  <a:ext cx="4920322" cy="4159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89" name="Google Shape;389;p42"/>
                <p:cNvCxnSpPr/>
                <p:nvPr/>
              </p:nvCxnSpPr>
              <p:spPr>
                <a:xfrm>
                  <a:off x="3397299" y="2852738"/>
                  <a:ext cx="0" cy="390525"/>
                </a:xfrm>
                <a:prstGeom prst="straightConnector1">
                  <a:avLst/>
                </a:prstGeom>
                <a:noFill/>
                <a:ln cap="flat" cmpd="sng" w="19050">
                  <a:solidFill>
                    <a:schemeClr val="dk1"/>
                  </a:solidFill>
                  <a:prstDash val="solid"/>
                  <a:round/>
                  <a:headEnd len="sm" w="sm" type="none"/>
                  <a:tailEnd len="sm" w="sm" type="none"/>
                </a:ln>
              </p:spPr>
            </p:cxnSp>
            <p:sp>
              <p:nvSpPr>
                <p:cNvPr id="390" name="Google Shape;390;p42"/>
                <p:cNvSpPr txBox="1"/>
                <p:nvPr/>
              </p:nvSpPr>
              <p:spPr>
                <a:xfrm>
                  <a:off x="2992768"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sp>
              <p:nvSpPr>
                <p:cNvPr id="391" name="Google Shape;391;p42"/>
                <p:cNvSpPr txBox="1"/>
                <p:nvPr/>
              </p:nvSpPr>
              <p:spPr>
                <a:xfrm>
                  <a:off x="3452995"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sp>
              <p:nvSpPr>
                <p:cNvPr id="392" name="Google Shape;392;p42"/>
                <p:cNvSpPr txBox="1"/>
                <p:nvPr/>
              </p:nvSpPr>
              <p:spPr>
                <a:xfrm>
                  <a:off x="3866320" y="2854326"/>
                  <a:ext cx="422119"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2</a:t>
                  </a:r>
                  <a:endParaRPr b="0" i="1" sz="2000" u="none" cap="none" strike="noStrike">
                    <a:solidFill>
                      <a:srgbClr val="0C0C0C"/>
                    </a:solidFill>
                    <a:latin typeface="Arial"/>
                    <a:ea typeface="Arial"/>
                    <a:cs typeface="Arial"/>
                    <a:sym typeface="Arial"/>
                  </a:endParaRPr>
                </a:p>
              </p:txBody>
            </p:sp>
            <p:sp>
              <p:nvSpPr>
                <p:cNvPr id="393" name="Google Shape;393;p42"/>
                <p:cNvSpPr txBox="1"/>
                <p:nvPr/>
              </p:nvSpPr>
              <p:spPr>
                <a:xfrm>
                  <a:off x="5557726"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6</a:t>
                  </a:r>
                  <a:endParaRPr b="0" i="1" sz="2000" u="none" cap="none" strike="noStrike">
                    <a:solidFill>
                      <a:schemeClr val="dk1"/>
                    </a:solidFill>
                    <a:latin typeface="Arial"/>
                    <a:ea typeface="Arial"/>
                    <a:cs typeface="Arial"/>
                    <a:sym typeface="Arial"/>
                  </a:endParaRPr>
                </a:p>
              </p:txBody>
            </p:sp>
            <p:sp>
              <p:nvSpPr>
                <p:cNvPr id="394" name="Google Shape;394;p42"/>
                <p:cNvSpPr txBox="1"/>
                <p:nvPr/>
              </p:nvSpPr>
              <p:spPr>
                <a:xfrm>
                  <a:off x="6019800"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7</a:t>
                  </a:r>
                  <a:endParaRPr b="0" i="1" sz="2000" u="none" cap="none" strike="noStrike">
                    <a:solidFill>
                      <a:schemeClr val="dk1"/>
                    </a:solidFill>
                    <a:latin typeface="Arial"/>
                    <a:ea typeface="Arial"/>
                    <a:cs typeface="Arial"/>
                    <a:sym typeface="Arial"/>
                  </a:endParaRPr>
                </a:p>
              </p:txBody>
            </p:sp>
            <p:cxnSp>
              <p:nvCxnSpPr>
                <p:cNvPr id="395" name="Google Shape;395;p42"/>
                <p:cNvCxnSpPr/>
                <p:nvPr/>
              </p:nvCxnSpPr>
              <p:spPr>
                <a:xfrm>
                  <a:off x="3831143" y="2843213"/>
                  <a:ext cx="0" cy="390525"/>
                </a:xfrm>
                <a:prstGeom prst="straightConnector1">
                  <a:avLst/>
                </a:prstGeom>
                <a:noFill/>
                <a:ln cap="flat" cmpd="sng" w="19050">
                  <a:solidFill>
                    <a:schemeClr val="dk1"/>
                  </a:solidFill>
                  <a:prstDash val="solid"/>
                  <a:round/>
                  <a:headEnd len="sm" w="sm" type="none"/>
                  <a:tailEnd len="sm" w="sm" type="none"/>
                </a:ln>
              </p:spPr>
            </p:cxnSp>
            <p:cxnSp>
              <p:nvCxnSpPr>
                <p:cNvPr id="396" name="Google Shape;396;p42"/>
                <p:cNvCxnSpPr/>
                <p:nvPr/>
              </p:nvCxnSpPr>
              <p:spPr>
                <a:xfrm>
                  <a:off x="5578246" y="2855913"/>
                  <a:ext cx="0" cy="390525"/>
                </a:xfrm>
                <a:prstGeom prst="straightConnector1">
                  <a:avLst/>
                </a:prstGeom>
                <a:noFill/>
                <a:ln cap="flat" cmpd="sng" w="19050">
                  <a:solidFill>
                    <a:schemeClr val="dk1"/>
                  </a:solidFill>
                  <a:prstDash val="solid"/>
                  <a:round/>
                  <a:headEnd len="sm" w="sm" type="none"/>
                  <a:tailEnd len="sm" w="sm" type="none"/>
                </a:ln>
              </p:spPr>
            </p:cxnSp>
            <p:cxnSp>
              <p:nvCxnSpPr>
                <p:cNvPr id="397" name="Google Shape;397;p42"/>
                <p:cNvCxnSpPr/>
                <p:nvPr/>
              </p:nvCxnSpPr>
              <p:spPr>
                <a:xfrm>
                  <a:off x="6434209" y="2841626"/>
                  <a:ext cx="0" cy="390525"/>
                </a:xfrm>
                <a:prstGeom prst="straightConnector1">
                  <a:avLst/>
                </a:prstGeom>
                <a:noFill/>
                <a:ln cap="flat" cmpd="sng" w="19050">
                  <a:solidFill>
                    <a:schemeClr val="dk1"/>
                  </a:solidFill>
                  <a:prstDash val="solid"/>
                  <a:round/>
                  <a:headEnd len="sm" w="sm" type="none"/>
                  <a:tailEnd len="sm" w="sm" type="none"/>
                </a:ln>
              </p:spPr>
            </p:cxnSp>
            <p:cxnSp>
              <p:nvCxnSpPr>
                <p:cNvPr id="398" name="Google Shape;398;p42"/>
                <p:cNvCxnSpPr/>
                <p:nvPr/>
              </p:nvCxnSpPr>
              <p:spPr>
                <a:xfrm>
                  <a:off x="6012090" y="2844801"/>
                  <a:ext cx="0" cy="390525"/>
                </a:xfrm>
                <a:prstGeom prst="straightConnector1">
                  <a:avLst/>
                </a:prstGeom>
                <a:noFill/>
                <a:ln cap="flat" cmpd="sng" w="19050">
                  <a:solidFill>
                    <a:schemeClr val="dk1"/>
                  </a:solidFill>
                  <a:prstDash val="solid"/>
                  <a:round/>
                  <a:headEnd len="sm" w="sm" type="none"/>
                  <a:tailEnd len="sm" w="sm" type="none"/>
                </a:ln>
              </p:spPr>
            </p:cxnSp>
            <p:cxnSp>
              <p:nvCxnSpPr>
                <p:cNvPr id="399" name="Google Shape;399;p42"/>
                <p:cNvCxnSpPr/>
                <p:nvPr/>
              </p:nvCxnSpPr>
              <p:spPr>
                <a:xfrm>
                  <a:off x="4244468" y="2870201"/>
                  <a:ext cx="0" cy="390525"/>
                </a:xfrm>
                <a:prstGeom prst="straightConnector1">
                  <a:avLst/>
                </a:prstGeom>
                <a:noFill/>
                <a:ln cap="flat" cmpd="sng" w="19050">
                  <a:solidFill>
                    <a:schemeClr val="dk1"/>
                  </a:solidFill>
                  <a:prstDash val="solid"/>
                  <a:round/>
                  <a:headEnd len="sm" w="sm" type="none"/>
                  <a:tailEnd len="sm" w="sm" type="none"/>
                </a:ln>
              </p:spPr>
            </p:cxnSp>
            <p:cxnSp>
              <p:nvCxnSpPr>
                <p:cNvPr id="400" name="Google Shape;400;p42"/>
                <p:cNvCxnSpPr/>
                <p:nvPr/>
              </p:nvCxnSpPr>
              <p:spPr>
                <a:xfrm>
                  <a:off x="4687106" y="2865438"/>
                  <a:ext cx="0" cy="390525"/>
                </a:xfrm>
                <a:prstGeom prst="straightConnector1">
                  <a:avLst/>
                </a:prstGeom>
                <a:noFill/>
                <a:ln cap="flat" cmpd="sng" w="19050">
                  <a:solidFill>
                    <a:schemeClr val="dk1"/>
                  </a:solidFill>
                  <a:prstDash val="solid"/>
                  <a:round/>
                  <a:headEnd len="sm" w="sm" type="none"/>
                  <a:tailEnd len="sm" w="sm" type="none"/>
                </a:ln>
              </p:spPr>
            </p:cxnSp>
            <p:sp>
              <p:nvSpPr>
                <p:cNvPr id="401" name="Google Shape;401;p42"/>
                <p:cNvSpPr txBox="1"/>
                <p:nvPr/>
              </p:nvSpPr>
              <p:spPr>
                <a:xfrm>
                  <a:off x="4741337"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4</a:t>
                  </a:r>
                  <a:endParaRPr b="0" i="1" sz="2000" u="none" cap="none" strike="noStrike">
                    <a:solidFill>
                      <a:schemeClr val="dk1"/>
                    </a:solidFill>
                    <a:latin typeface="Arial"/>
                    <a:ea typeface="Arial"/>
                    <a:cs typeface="Arial"/>
                    <a:sym typeface="Arial"/>
                  </a:endParaRPr>
                </a:p>
              </p:txBody>
            </p:sp>
            <p:sp>
              <p:nvSpPr>
                <p:cNvPr id="402" name="Google Shape;402;p42"/>
                <p:cNvSpPr txBox="1"/>
                <p:nvPr/>
              </p:nvSpPr>
              <p:spPr>
                <a:xfrm>
                  <a:off x="5201564"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5</a:t>
                  </a:r>
                  <a:endParaRPr b="0" i="1" sz="2000" u="none" cap="none" strike="noStrike">
                    <a:solidFill>
                      <a:schemeClr val="dk1"/>
                    </a:solidFill>
                    <a:latin typeface="Arial"/>
                    <a:ea typeface="Arial"/>
                    <a:cs typeface="Arial"/>
                    <a:sym typeface="Arial"/>
                  </a:endParaRPr>
                </a:p>
              </p:txBody>
            </p:sp>
            <p:cxnSp>
              <p:nvCxnSpPr>
                <p:cNvPr id="403" name="Google Shape;403;p42"/>
                <p:cNvCxnSpPr/>
                <p:nvPr/>
              </p:nvCxnSpPr>
              <p:spPr>
                <a:xfrm>
                  <a:off x="5120951" y="2855913"/>
                  <a:ext cx="0" cy="390525"/>
                </a:xfrm>
                <a:prstGeom prst="straightConnector1">
                  <a:avLst/>
                </a:prstGeom>
                <a:noFill/>
                <a:ln cap="flat" cmpd="sng" w="19050">
                  <a:solidFill>
                    <a:schemeClr val="dk1"/>
                  </a:solidFill>
                  <a:prstDash val="solid"/>
                  <a:round/>
                  <a:headEnd len="sm" w="sm" type="none"/>
                  <a:tailEnd len="sm" w="sm" type="none"/>
                </a:ln>
              </p:spPr>
            </p:cxnSp>
          </p:grpSp>
        </p:grpSp>
      </p:grpSp>
      <p:sp>
        <p:nvSpPr>
          <p:cNvPr id="404" name="Google Shape;404;p42"/>
          <p:cNvSpPr txBox="1"/>
          <p:nvPr/>
        </p:nvSpPr>
        <p:spPr>
          <a:xfrm>
            <a:off x="914400" y="2133600"/>
            <a:ext cx="323037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 </a:t>
            </a:r>
            <a:r>
              <a:rPr b="0" i="0" lang="en-US" sz="2400" u="none" cap="none" strike="noStrike">
                <a:solidFill>
                  <a:srgbClr val="0000FF"/>
                </a:solidFill>
                <a:latin typeface="Arial"/>
                <a:ea typeface="Arial"/>
                <a:cs typeface="Arial"/>
                <a:sym typeface="Arial"/>
              </a:rPr>
              <a:t>addFirst(“it”)</a:t>
            </a:r>
            <a:endParaRPr b="0" i="0" sz="2400" u="none" cap="none" strike="noStrike">
              <a:solidFill>
                <a:schemeClr val="dk1"/>
              </a:solidFill>
              <a:latin typeface="Arial"/>
              <a:ea typeface="Arial"/>
              <a:cs typeface="Arial"/>
              <a:sym typeface="Arial"/>
            </a:endParaRPr>
          </a:p>
        </p:txBody>
      </p:sp>
      <p:grpSp>
        <p:nvGrpSpPr>
          <p:cNvPr id="405" name="Google Shape;405;p42"/>
          <p:cNvGrpSpPr/>
          <p:nvPr/>
        </p:nvGrpSpPr>
        <p:grpSpPr>
          <a:xfrm>
            <a:off x="801573" y="4419600"/>
            <a:ext cx="7015264" cy="744542"/>
            <a:chOff x="801573" y="4038600"/>
            <a:chExt cx="7015264" cy="744542"/>
          </a:xfrm>
        </p:grpSpPr>
        <p:grpSp>
          <p:nvGrpSpPr>
            <p:cNvPr id="406" name="Google Shape;406;p42"/>
            <p:cNvGrpSpPr/>
            <p:nvPr/>
          </p:nvGrpSpPr>
          <p:grpSpPr>
            <a:xfrm>
              <a:off x="801573" y="4038600"/>
              <a:ext cx="1256181" cy="735008"/>
              <a:chOff x="801573" y="4038600"/>
              <a:chExt cx="1256181" cy="735008"/>
            </a:xfrm>
          </p:grpSpPr>
          <p:grpSp>
            <p:nvGrpSpPr>
              <p:cNvPr id="407" name="Google Shape;407;p42"/>
              <p:cNvGrpSpPr/>
              <p:nvPr/>
            </p:nvGrpSpPr>
            <p:grpSpPr>
              <a:xfrm>
                <a:off x="1079340" y="4343400"/>
                <a:ext cx="700647" cy="430208"/>
                <a:chOff x="1219200" y="4419600"/>
                <a:chExt cx="700647" cy="430208"/>
              </a:xfrm>
            </p:grpSpPr>
            <p:sp>
              <p:nvSpPr>
                <p:cNvPr id="408" name="Google Shape;408;p42"/>
                <p:cNvSpPr/>
                <p:nvPr/>
              </p:nvSpPr>
              <p:spPr>
                <a:xfrm>
                  <a:off x="1219200" y="4419600"/>
                  <a:ext cx="700647" cy="430208"/>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42"/>
                <p:cNvSpPr txBox="1"/>
                <p:nvPr/>
              </p:nvSpPr>
              <p:spPr>
                <a:xfrm>
                  <a:off x="1371601" y="4419601"/>
                  <a:ext cx="304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410" name="Google Shape;410;p42"/>
              <p:cNvSpPr txBox="1"/>
              <p:nvPr/>
            </p:nvSpPr>
            <p:spPr>
              <a:xfrm>
                <a:off x="801573" y="4038600"/>
                <a:ext cx="1256181"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num_nodes</a:t>
                </a:r>
                <a:endParaRPr b="0" i="0" sz="1600" u="none" cap="none" strike="noStrike">
                  <a:solidFill>
                    <a:srgbClr val="0000FF"/>
                  </a:solidFill>
                  <a:latin typeface="Arial"/>
                  <a:ea typeface="Arial"/>
                  <a:cs typeface="Arial"/>
                  <a:sym typeface="Arial"/>
                </a:endParaRPr>
              </a:p>
            </p:txBody>
          </p:sp>
        </p:grpSp>
        <p:grpSp>
          <p:nvGrpSpPr>
            <p:cNvPr id="411" name="Google Shape;411;p42"/>
            <p:cNvGrpSpPr/>
            <p:nvPr/>
          </p:nvGrpSpPr>
          <p:grpSpPr>
            <a:xfrm>
              <a:off x="2896185" y="4367217"/>
              <a:ext cx="4920652" cy="415925"/>
              <a:chOff x="2896185" y="4367217"/>
              <a:chExt cx="4920652" cy="415925"/>
            </a:xfrm>
          </p:grpSpPr>
          <p:sp>
            <p:nvSpPr>
              <p:cNvPr id="412" name="Google Shape;412;p42"/>
              <p:cNvSpPr/>
              <p:nvPr/>
            </p:nvSpPr>
            <p:spPr>
              <a:xfrm>
                <a:off x="2896185" y="4367217"/>
                <a:ext cx="4920652" cy="4159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13" name="Google Shape;413;p42"/>
              <p:cNvCxnSpPr/>
              <p:nvPr/>
            </p:nvCxnSpPr>
            <p:spPr>
              <a:xfrm>
                <a:off x="3365237" y="4378329"/>
                <a:ext cx="0" cy="390525"/>
              </a:xfrm>
              <a:prstGeom prst="straightConnector1">
                <a:avLst/>
              </a:prstGeom>
              <a:noFill/>
              <a:ln cap="flat" cmpd="sng" w="19050">
                <a:solidFill>
                  <a:schemeClr val="dk1"/>
                </a:solidFill>
                <a:prstDash val="solid"/>
                <a:round/>
                <a:headEnd len="sm" w="sm" type="none"/>
                <a:tailEnd len="sm" w="sm" type="none"/>
              </a:ln>
            </p:spPr>
          </p:cxnSp>
          <p:sp>
            <p:nvSpPr>
              <p:cNvPr id="414" name="Google Shape;414;p42"/>
              <p:cNvSpPr txBox="1"/>
              <p:nvPr/>
            </p:nvSpPr>
            <p:spPr>
              <a:xfrm>
                <a:off x="2960680" y="4379917"/>
                <a:ext cx="42214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sp>
            <p:nvSpPr>
              <p:cNvPr id="415" name="Google Shape;415;p42"/>
              <p:cNvSpPr txBox="1"/>
              <p:nvPr/>
            </p:nvSpPr>
            <p:spPr>
              <a:xfrm>
                <a:off x="3352800" y="4375154"/>
                <a:ext cx="42214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sp>
            <p:nvSpPr>
              <p:cNvPr id="416" name="Google Shape;416;p42"/>
              <p:cNvSpPr txBox="1"/>
              <p:nvPr/>
            </p:nvSpPr>
            <p:spPr>
              <a:xfrm>
                <a:off x="3822563" y="4375154"/>
                <a:ext cx="42214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1</a:t>
                </a:r>
                <a:endParaRPr b="0" i="1" sz="2000" u="none" cap="none" strike="noStrike">
                  <a:solidFill>
                    <a:srgbClr val="0C0C0C"/>
                  </a:solidFill>
                  <a:latin typeface="Arial"/>
                  <a:ea typeface="Arial"/>
                  <a:cs typeface="Arial"/>
                  <a:sym typeface="Arial"/>
                </a:endParaRPr>
              </a:p>
            </p:txBody>
          </p:sp>
          <p:sp>
            <p:nvSpPr>
              <p:cNvPr id="417" name="Google Shape;417;p42"/>
              <p:cNvSpPr txBox="1"/>
              <p:nvPr/>
            </p:nvSpPr>
            <p:spPr>
              <a:xfrm>
                <a:off x="6018315" y="4375154"/>
                <a:ext cx="41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6</a:t>
                </a:r>
                <a:endParaRPr b="0" i="1" sz="2000" u="none" cap="none" strike="noStrike">
                  <a:solidFill>
                    <a:schemeClr val="dk1"/>
                  </a:solidFill>
                  <a:latin typeface="Arial"/>
                  <a:ea typeface="Arial"/>
                  <a:cs typeface="Arial"/>
                  <a:sym typeface="Arial"/>
                </a:endParaRPr>
              </a:p>
            </p:txBody>
          </p:sp>
          <p:sp>
            <p:nvSpPr>
              <p:cNvPr id="418" name="Google Shape;418;p42"/>
              <p:cNvSpPr txBox="1"/>
              <p:nvPr/>
            </p:nvSpPr>
            <p:spPr>
              <a:xfrm>
                <a:off x="6452188" y="4375154"/>
                <a:ext cx="41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7</a:t>
                </a:r>
                <a:endParaRPr b="0" i="1" sz="2000" u="none" cap="none" strike="noStrike">
                  <a:solidFill>
                    <a:schemeClr val="dk1"/>
                  </a:solidFill>
                  <a:latin typeface="Arial"/>
                  <a:ea typeface="Arial"/>
                  <a:cs typeface="Arial"/>
                  <a:sym typeface="Arial"/>
                </a:endParaRPr>
              </a:p>
            </p:txBody>
          </p:sp>
          <p:cxnSp>
            <p:nvCxnSpPr>
              <p:cNvPr id="419" name="Google Shape;419;p42"/>
              <p:cNvCxnSpPr/>
              <p:nvPr/>
            </p:nvCxnSpPr>
            <p:spPr>
              <a:xfrm>
                <a:off x="379911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0" name="Google Shape;420;p42"/>
              <p:cNvCxnSpPr/>
              <p:nvPr/>
            </p:nvCxnSpPr>
            <p:spPr>
              <a:xfrm>
                <a:off x="554633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1" name="Google Shape;421;p42"/>
              <p:cNvCxnSpPr/>
              <p:nvPr/>
            </p:nvCxnSpPr>
            <p:spPr>
              <a:xfrm>
                <a:off x="640235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2" name="Google Shape;422;p42"/>
              <p:cNvCxnSpPr/>
              <p:nvPr/>
            </p:nvCxnSpPr>
            <p:spPr>
              <a:xfrm>
                <a:off x="5980204"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3" name="Google Shape;423;p42"/>
              <p:cNvCxnSpPr/>
              <p:nvPr/>
            </p:nvCxnSpPr>
            <p:spPr>
              <a:xfrm>
                <a:off x="4212463"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4" name="Google Shape;424;p42"/>
              <p:cNvCxnSpPr/>
              <p:nvPr/>
            </p:nvCxnSpPr>
            <p:spPr>
              <a:xfrm>
                <a:off x="4655131" y="4386267"/>
                <a:ext cx="0" cy="390525"/>
              </a:xfrm>
              <a:prstGeom prst="straightConnector1">
                <a:avLst/>
              </a:prstGeom>
              <a:noFill/>
              <a:ln cap="flat" cmpd="sng" w="19050">
                <a:solidFill>
                  <a:schemeClr val="dk1"/>
                </a:solidFill>
                <a:prstDash val="solid"/>
                <a:round/>
                <a:headEnd len="sm" w="sm" type="none"/>
                <a:tailEnd len="sm" w="sm" type="none"/>
              </a:ln>
            </p:spPr>
          </p:cxnSp>
          <p:sp>
            <p:nvSpPr>
              <p:cNvPr id="425" name="Google Shape;425;p42"/>
              <p:cNvSpPr txBox="1"/>
              <p:nvPr/>
            </p:nvSpPr>
            <p:spPr>
              <a:xfrm>
                <a:off x="4694708" y="4375154"/>
                <a:ext cx="41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sp>
            <p:nvSpPr>
              <p:cNvPr id="426" name="Google Shape;426;p42"/>
              <p:cNvSpPr txBox="1"/>
              <p:nvPr/>
            </p:nvSpPr>
            <p:spPr>
              <a:xfrm>
                <a:off x="5154965" y="4375154"/>
                <a:ext cx="41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4</a:t>
                </a:r>
                <a:endParaRPr b="0" i="1" sz="2000" u="none" cap="none" strike="noStrike">
                  <a:solidFill>
                    <a:schemeClr val="dk1"/>
                  </a:solidFill>
                  <a:latin typeface="Arial"/>
                  <a:ea typeface="Arial"/>
                  <a:cs typeface="Arial"/>
                  <a:sym typeface="Arial"/>
                </a:endParaRPr>
              </a:p>
            </p:txBody>
          </p:sp>
          <p:sp>
            <p:nvSpPr>
              <p:cNvPr id="427" name="Google Shape;427;p42"/>
              <p:cNvSpPr txBox="1"/>
              <p:nvPr/>
            </p:nvSpPr>
            <p:spPr>
              <a:xfrm>
                <a:off x="5591770" y="4375154"/>
                <a:ext cx="41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5</a:t>
                </a:r>
                <a:endParaRPr b="0" i="1" sz="2000" u="none" cap="none" strike="noStrike">
                  <a:solidFill>
                    <a:schemeClr val="dk1"/>
                  </a:solidFill>
                  <a:latin typeface="Arial"/>
                  <a:ea typeface="Arial"/>
                  <a:cs typeface="Arial"/>
                  <a:sym typeface="Arial"/>
                </a:endParaRPr>
              </a:p>
            </p:txBody>
          </p:sp>
          <p:cxnSp>
            <p:nvCxnSpPr>
              <p:cNvPr id="428" name="Google Shape;428;p42"/>
              <p:cNvCxnSpPr/>
              <p:nvPr/>
            </p:nvCxnSpPr>
            <p:spPr>
              <a:xfrm>
                <a:off x="5089005"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429" name="Google Shape;429;p42"/>
              <p:cNvCxnSpPr/>
              <p:nvPr/>
            </p:nvCxnSpPr>
            <p:spPr>
              <a:xfrm>
                <a:off x="6849417" y="4386267"/>
                <a:ext cx="0" cy="390525"/>
              </a:xfrm>
              <a:prstGeom prst="straightConnector1">
                <a:avLst/>
              </a:prstGeom>
              <a:noFill/>
              <a:ln cap="flat" cmpd="sng" w="19050">
                <a:solidFill>
                  <a:schemeClr val="dk1"/>
                </a:solidFill>
                <a:prstDash val="solid"/>
                <a:round/>
                <a:headEnd len="sm" w="sm" type="none"/>
                <a:tailEnd len="sm" w="sm" type="none"/>
              </a:ln>
            </p:spPr>
          </p:cxnSp>
          <p:sp>
            <p:nvSpPr>
              <p:cNvPr id="430" name="Google Shape;430;p42"/>
              <p:cNvSpPr txBox="1"/>
              <p:nvPr/>
            </p:nvSpPr>
            <p:spPr>
              <a:xfrm>
                <a:off x="4221258" y="4375154"/>
                <a:ext cx="42214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2</a:t>
                </a:r>
                <a:endParaRPr b="0" i="1" sz="2000" u="none" cap="none" strike="noStrike">
                  <a:solidFill>
                    <a:srgbClr val="0C0C0C"/>
                  </a:solidFill>
                  <a:latin typeface="Arial"/>
                  <a:ea typeface="Arial"/>
                  <a:cs typeface="Arial"/>
                  <a:sym typeface="Arial"/>
                </a:endParaRPr>
              </a:p>
            </p:txBody>
          </p:sp>
        </p:grpSp>
      </p:grpSp>
      <p:sp>
        <p:nvSpPr>
          <p:cNvPr id="431" name="Google Shape;431;p42"/>
          <p:cNvSpPr txBox="1"/>
          <p:nvPr/>
        </p:nvSpPr>
        <p:spPr>
          <a:xfrm>
            <a:off x="6554793" y="3886200"/>
            <a:ext cx="219868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Step 1 : Shift right</a:t>
            </a:r>
            <a:endParaRPr b="0" i="0" sz="1400" u="none" cap="none" strike="noStrike">
              <a:solidFill>
                <a:srgbClr val="000000"/>
              </a:solidFill>
              <a:latin typeface="Arial"/>
              <a:ea typeface="Arial"/>
              <a:cs typeface="Arial"/>
              <a:sym typeface="Arial"/>
            </a:endParaRPr>
          </a:p>
        </p:txBody>
      </p:sp>
      <p:sp>
        <p:nvSpPr>
          <p:cNvPr id="432" name="Google Shape;432;p42"/>
          <p:cNvSpPr txBox="1"/>
          <p:nvPr/>
        </p:nvSpPr>
        <p:spPr>
          <a:xfrm>
            <a:off x="228600" y="3733800"/>
            <a:ext cx="2692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Step 2 : Write into gap</a:t>
            </a:r>
            <a:endParaRPr b="0" i="0" sz="1400" u="none" cap="none" strike="noStrike">
              <a:solidFill>
                <a:srgbClr val="000000"/>
              </a:solidFill>
              <a:latin typeface="Arial"/>
              <a:ea typeface="Arial"/>
              <a:cs typeface="Arial"/>
              <a:sym typeface="Arial"/>
            </a:endParaRPr>
          </a:p>
        </p:txBody>
      </p:sp>
      <p:sp>
        <p:nvSpPr>
          <p:cNvPr id="433" name="Google Shape;433;p42"/>
          <p:cNvSpPr txBox="1"/>
          <p:nvPr/>
        </p:nvSpPr>
        <p:spPr>
          <a:xfrm>
            <a:off x="2981848" y="4770455"/>
            <a:ext cx="35761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Arial"/>
                <a:ea typeface="Arial"/>
                <a:cs typeface="Arial"/>
                <a:sym typeface="Arial"/>
              </a:rPr>
              <a:t>it</a:t>
            </a:r>
            <a:endParaRPr b="1" i="0" sz="1800" u="none" cap="none" strike="noStrike">
              <a:solidFill>
                <a:srgbClr val="C00000"/>
              </a:solidFill>
              <a:latin typeface="Arial"/>
              <a:ea typeface="Arial"/>
              <a:cs typeface="Arial"/>
              <a:sym typeface="Arial"/>
            </a:endParaRPr>
          </a:p>
        </p:txBody>
      </p:sp>
      <p:sp>
        <p:nvSpPr>
          <p:cNvPr id="434" name="Google Shape;434;p42"/>
          <p:cNvSpPr/>
          <p:nvPr/>
        </p:nvSpPr>
        <p:spPr>
          <a:xfrm>
            <a:off x="2590800" y="2667000"/>
            <a:ext cx="609710" cy="1922463"/>
          </a:xfrm>
          <a:custGeom>
            <a:rect b="b" l="l" r="r" t="t"/>
            <a:pathLst>
              <a:path extrusionOk="0" h="1264" w="581">
                <a:moveTo>
                  <a:pt x="229" y="0"/>
                </a:moveTo>
                <a:cubicBezTo>
                  <a:pt x="114" y="296"/>
                  <a:pt x="0" y="592"/>
                  <a:pt x="37" y="752"/>
                </a:cubicBezTo>
                <a:cubicBezTo>
                  <a:pt x="74" y="912"/>
                  <a:pt x="362" y="875"/>
                  <a:pt x="453" y="960"/>
                </a:cubicBezTo>
                <a:cubicBezTo>
                  <a:pt x="544" y="1045"/>
                  <a:pt x="562" y="1154"/>
                  <a:pt x="581" y="1264"/>
                </a:cubicBezTo>
              </a:path>
            </a:pathLst>
          </a:custGeom>
          <a:noFill/>
          <a:ln cap="flat" cmpd="sng" w="1905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42"/>
          <p:cNvSpPr txBox="1"/>
          <p:nvPr/>
        </p:nvSpPr>
        <p:spPr>
          <a:xfrm>
            <a:off x="500949" y="5295909"/>
            <a:ext cx="3374951" cy="4000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Step 3 : Update num_nodes</a:t>
            </a:r>
            <a:endParaRPr b="0" i="0" sz="1400" u="none" cap="none" strike="noStrike">
              <a:solidFill>
                <a:srgbClr val="000000"/>
              </a:solidFill>
              <a:latin typeface="Arial"/>
              <a:ea typeface="Arial"/>
              <a:cs typeface="Arial"/>
              <a:sym typeface="Arial"/>
            </a:endParaRPr>
          </a:p>
        </p:txBody>
      </p:sp>
      <p:sp>
        <p:nvSpPr>
          <p:cNvPr id="436" name="Google Shape;436;p42"/>
          <p:cNvSpPr txBox="1"/>
          <p:nvPr/>
        </p:nvSpPr>
        <p:spPr>
          <a:xfrm>
            <a:off x="1232597" y="4742821"/>
            <a:ext cx="3810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Arial"/>
                <a:ea typeface="Arial"/>
                <a:cs typeface="Arial"/>
                <a:sym typeface="Arial"/>
              </a:rPr>
              <a:t>9</a:t>
            </a:r>
            <a:endParaRPr b="1" i="0" sz="2000" u="none" cap="none" strike="noStrike">
              <a:solidFill>
                <a:srgbClr val="C00000"/>
              </a:solidFill>
              <a:latin typeface="Arial"/>
              <a:ea typeface="Arial"/>
              <a:cs typeface="Arial"/>
              <a:sym typeface="Arial"/>
            </a:endParaRPr>
          </a:p>
        </p:txBody>
      </p:sp>
      <p:grpSp>
        <p:nvGrpSpPr>
          <p:cNvPr id="437" name="Google Shape;437;p42"/>
          <p:cNvGrpSpPr/>
          <p:nvPr/>
        </p:nvGrpSpPr>
        <p:grpSpPr>
          <a:xfrm>
            <a:off x="3200400" y="3886200"/>
            <a:ext cx="3347000" cy="508000"/>
            <a:chOff x="3200400" y="3505200"/>
            <a:chExt cx="3347000" cy="508000"/>
          </a:xfrm>
        </p:grpSpPr>
        <p:cxnSp>
          <p:nvCxnSpPr>
            <p:cNvPr id="438" name="Google Shape;438;p42"/>
            <p:cNvCxnSpPr/>
            <p:nvPr/>
          </p:nvCxnSpPr>
          <p:spPr>
            <a:xfrm>
              <a:off x="3686245"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39" name="Google Shape;439;p42"/>
            <p:cNvCxnSpPr/>
            <p:nvPr/>
          </p:nvCxnSpPr>
          <p:spPr>
            <a:xfrm>
              <a:off x="4114800"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0" name="Google Shape;440;p42"/>
            <p:cNvCxnSpPr/>
            <p:nvPr/>
          </p:nvCxnSpPr>
          <p:spPr>
            <a:xfrm>
              <a:off x="4542935"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1" name="Google Shape;441;p42"/>
            <p:cNvCxnSpPr/>
            <p:nvPr/>
          </p:nvCxnSpPr>
          <p:spPr>
            <a:xfrm>
              <a:off x="4953000"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2" name="Google Shape;442;p42"/>
            <p:cNvCxnSpPr/>
            <p:nvPr/>
          </p:nvCxnSpPr>
          <p:spPr>
            <a:xfrm>
              <a:off x="5867400"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3" name="Google Shape;443;p42"/>
            <p:cNvCxnSpPr/>
            <p:nvPr/>
          </p:nvCxnSpPr>
          <p:spPr>
            <a:xfrm>
              <a:off x="6324600"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4" name="Google Shape;444;p42"/>
            <p:cNvCxnSpPr/>
            <p:nvPr/>
          </p:nvCxnSpPr>
          <p:spPr>
            <a:xfrm>
              <a:off x="3200400"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45" name="Google Shape;445;p42"/>
            <p:cNvCxnSpPr/>
            <p:nvPr/>
          </p:nvCxnSpPr>
          <p:spPr>
            <a:xfrm>
              <a:off x="5410200" y="3505200"/>
              <a:ext cx="222800" cy="508000"/>
            </a:xfrm>
            <a:prstGeom prst="straightConnector1">
              <a:avLst/>
            </a:prstGeom>
            <a:noFill/>
            <a:ln cap="flat" cmpd="sng" w="19050">
              <a:solidFill>
                <a:schemeClr val="dk1"/>
              </a:solidFill>
              <a:prstDash val="solid"/>
              <a:round/>
              <a:headEnd len="sm" w="sm" type="none"/>
              <a:tailEnd len="med" w="med" type="triangle"/>
            </a:ln>
          </p:spPr>
        </p:cxnSp>
      </p:grpSp>
      <p:sp>
        <p:nvSpPr>
          <p:cNvPr id="446" name="Google Shape;446;p4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500"/>
                                        <p:tgtEl>
                                          <p:spTgt spid="43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(5/9)</a:t>
            </a:r>
            <a:endParaRPr/>
          </a:p>
        </p:txBody>
      </p:sp>
      <p:sp>
        <p:nvSpPr>
          <p:cNvPr id="453" name="Google Shape;453;p4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454" name="Google Shape;454;p43"/>
          <p:cNvSpPr txBox="1"/>
          <p:nvPr>
            <p:ph idx="1" type="body"/>
          </p:nvPr>
        </p:nvSpPr>
        <p:spPr>
          <a:xfrm>
            <a:off x="457200" y="1066800"/>
            <a:ext cx="8229600" cy="9144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t>For </a:t>
            </a:r>
            <a:r>
              <a:rPr lang="en-US" sz="2800">
                <a:solidFill>
                  <a:srgbClr val="0000FF"/>
                </a:solidFill>
              </a:rPr>
              <a:t>deletion of first element</a:t>
            </a:r>
            <a:r>
              <a:rPr lang="en-US" sz="2800"/>
              <a:t>, need to shift “left” (starting from the first element) to close gap</a:t>
            </a:r>
            <a:endParaRPr sz="2000"/>
          </a:p>
        </p:txBody>
      </p:sp>
      <p:grpSp>
        <p:nvGrpSpPr>
          <p:cNvPr id="455" name="Google Shape;455;p43"/>
          <p:cNvGrpSpPr/>
          <p:nvPr/>
        </p:nvGrpSpPr>
        <p:grpSpPr>
          <a:xfrm>
            <a:off x="870449" y="2438400"/>
            <a:ext cx="6978151" cy="779463"/>
            <a:chOff x="870449" y="2481263"/>
            <a:chExt cx="6978151" cy="779463"/>
          </a:xfrm>
        </p:grpSpPr>
        <p:grpSp>
          <p:nvGrpSpPr>
            <p:cNvPr id="456" name="Google Shape;456;p43"/>
            <p:cNvGrpSpPr/>
            <p:nvPr/>
          </p:nvGrpSpPr>
          <p:grpSpPr>
            <a:xfrm>
              <a:off x="870449" y="2481263"/>
              <a:ext cx="1256096" cy="766763"/>
              <a:chOff x="870449" y="2481263"/>
              <a:chExt cx="1256096" cy="766763"/>
            </a:xfrm>
          </p:grpSpPr>
          <p:grpSp>
            <p:nvGrpSpPr>
              <p:cNvPr id="457" name="Google Shape;457;p43"/>
              <p:cNvGrpSpPr/>
              <p:nvPr/>
            </p:nvGrpSpPr>
            <p:grpSpPr>
              <a:xfrm>
                <a:off x="1159190" y="2840038"/>
                <a:ext cx="678615" cy="407988"/>
                <a:chOff x="1252994" y="2840038"/>
                <a:chExt cx="678615" cy="407988"/>
              </a:xfrm>
            </p:grpSpPr>
            <p:sp>
              <p:nvSpPr>
                <p:cNvPr id="458" name="Google Shape;458;p43"/>
                <p:cNvSpPr/>
                <p:nvPr/>
              </p:nvSpPr>
              <p:spPr>
                <a:xfrm>
                  <a:off x="1252994" y="2844801"/>
                  <a:ext cx="678615" cy="4032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43"/>
                <p:cNvSpPr txBox="1"/>
                <p:nvPr/>
              </p:nvSpPr>
              <p:spPr>
                <a:xfrm>
                  <a:off x="1418617" y="2840038"/>
                  <a:ext cx="32538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460" name="Google Shape;460;p43"/>
              <p:cNvSpPr txBox="1"/>
              <p:nvPr/>
            </p:nvSpPr>
            <p:spPr>
              <a:xfrm>
                <a:off x="870449" y="2481263"/>
                <a:ext cx="1256096"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num_nodes</a:t>
                </a:r>
                <a:endParaRPr b="0" i="0" sz="1600" u="none" cap="none" strike="noStrike">
                  <a:solidFill>
                    <a:srgbClr val="0000FF"/>
                  </a:solidFill>
                  <a:latin typeface="Arial"/>
                  <a:ea typeface="Arial"/>
                  <a:cs typeface="Arial"/>
                  <a:sym typeface="Arial"/>
                </a:endParaRPr>
              </a:p>
            </p:txBody>
          </p:sp>
        </p:grpSp>
        <p:grpSp>
          <p:nvGrpSpPr>
            <p:cNvPr id="461" name="Google Shape;461;p43"/>
            <p:cNvGrpSpPr/>
            <p:nvPr/>
          </p:nvGrpSpPr>
          <p:grpSpPr>
            <a:xfrm>
              <a:off x="2890170" y="2481263"/>
              <a:ext cx="4958430" cy="779463"/>
              <a:chOff x="2890170" y="2481263"/>
              <a:chExt cx="4958430" cy="779463"/>
            </a:xfrm>
          </p:grpSpPr>
          <p:sp>
            <p:nvSpPr>
              <p:cNvPr id="462" name="Google Shape;462;p43"/>
              <p:cNvSpPr txBox="1"/>
              <p:nvPr/>
            </p:nvSpPr>
            <p:spPr>
              <a:xfrm>
                <a:off x="2890170" y="2481263"/>
                <a:ext cx="433844"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arr</a:t>
                </a:r>
                <a:endParaRPr b="0" i="0" sz="1400" u="none" cap="none" strike="noStrike">
                  <a:solidFill>
                    <a:srgbClr val="000000"/>
                  </a:solidFill>
                  <a:latin typeface="Arial"/>
                  <a:ea typeface="Arial"/>
                  <a:cs typeface="Arial"/>
                  <a:sym typeface="Arial"/>
                </a:endParaRPr>
              </a:p>
            </p:txBody>
          </p:sp>
          <p:grpSp>
            <p:nvGrpSpPr>
              <p:cNvPr id="463" name="Google Shape;463;p43"/>
              <p:cNvGrpSpPr/>
              <p:nvPr/>
            </p:nvGrpSpPr>
            <p:grpSpPr>
              <a:xfrm>
                <a:off x="2928278" y="2841626"/>
                <a:ext cx="4920322" cy="419100"/>
                <a:chOff x="2928278" y="2841626"/>
                <a:chExt cx="4920322" cy="419100"/>
              </a:xfrm>
            </p:grpSpPr>
            <p:sp>
              <p:nvSpPr>
                <p:cNvPr id="464" name="Google Shape;464;p43"/>
                <p:cNvSpPr txBox="1"/>
                <p:nvPr/>
              </p:nvSpPr>
              <p:spPr>
                <a:xfrm>
                  <a:off x="4281110"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sp>
              <p:nvSpPr>
                <p:cNvPr id="465" name="Google Shape;465;p43"/>
                <p:cNvSpPr/>
                <p:nvPr/>
              </p:nvSpPr>
              <p:spPr>
                <a:xfrm>
                  <a:off x="2928278" y="2841626"/>
                  <a:ext cx="4920322" cy="4159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66" name="Google Shape;466;p43"/>
                <p:cNvCxnSpPr/>
                <p:nvPr/>
              </p:nvCxnSpPr>
              <p:spPr>
                <a:xfrm>
                  <a:off x="3397299" y="2852738"/>
                  <a:ext cx="0" cy="390525"/>
                </a:xfrm>
                <a:prstGeom prst="straightConnector1">
                  <a:avLst/>
                </a:prstGeom>
                <a:noFill/>
                <a:ln cap="flat" cmpd="sng" w="19050">
                  <a:solidFill>
                    <a:schemeClr val="dk1"/>
                  </a:solidFill>
                  <a:prstDash val="solid"/>
                  <a:round/>
                  <a:headEnd len="sm" w="sm" type="none"/>
                  <a:tailEnd len="sm" w="sm" type="none"/>
                </a:ln>
              </p:spPr>
            </p:cxnSp>
            <p:sp>
              <p:nvSpPr>
                <p:cNvPr id="467" name="Google Shape;467;p43"/>
                <p:cNvSpPr txBox="1"/>
                <p:nvPr/>
              </p:nvSpPr>
              <p:spPr>
                <a:xfrm>
                  <a:off x="2992768"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sp>
              <p:nvSpPr>
                <p:cNvPr id="468" name="Google Shape;468;p43"/>
                <p:cNvSpPr txBox="1"/>
                <p:nvPr/>
              </p:nvSpPr>
              <p:spPr>
                <a:xfrm>
                  <a:off x="3452995"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sp>
              <p:nvSpPr>
                <p:cNvPr id="469" name="Google Shape;469;p43"/>
                <p:cNvSpPr txBox="1"/>
                <p:nvPr/>
              </p:nvSpPr>
              <p:spPr>
                <a:xfrm>
                  <a:off x="3866320" y="2854326"/>
                  <a:ext cx="422119"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2</a:t>
                  </a:r>
                  <a:endParaRPr b="0" i="1" sz="2000" u="none" cap="none" strike="noStrike">
                    <a:solidFill>
                      <a:srgbClr val="0C0C0C"/>
                    </a:solidFill>
                    <a:latin typeface="Arial"/>
                    <a:ea typeface="Arial"/>
                    <a:cs typeface="Arial"/>
                    <a:sym typeface="Arial"/>
                  </a:endParaRPr>
                </a:p>
              </p:txBody>
            </p:sp>
            <p:sp>
              <p:nvSpPr>
                <p:cNvPr id="470" name="Google Shape;470;p43"/>
                <p:cNvSpPr txBox="1"/>
                <p:nvPr/>
              </p:nvSpPr>
              <p:spPr>
                <a:xfrm>
                  <a:off x="5557726"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6</a:t>
                  </a:r>
                  <a:endParaRPr b="0" i="1" sz="2000" u="none" cap="none" strike="noStrike">
                    <a:solidFill>
                      <a:schemeClr val="dk1"/>
                    </a:solidFill>
                    <a:latin typeface="Arial"/>
                    <a:ea typeface="Arial"/>
                    <a:cs typeface="Arial"/>
                    <a:sym typeface="Arial"/>
                  </a:endParaRPr>
                </a:p>
              </p:txBody>
            </p:sp>
            <p:sp>
              <p:nvSpPr>
                <p:cNvPr id="471" name="Google Shape;471;p43"/>
                <p:cNvSpPr txBox="1"/>
                <p:nvPr/>
              </p:nvSpPr>
              <p:spPr>
                <a:xfrm>
                  <a:off x="6019800"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7</a:t>
                  </a:r>
                  <a:endParaRPr b="0" i="1" sz="2000" u="none" cap="none" strike="noStrike">
                    <a:solidFill>
                      <a:schemeClr val="dk1"/>
                    </a:solidFill>
                    <a:latin typeface="Arial"/>
                    <a:ea typeface="Arial"/>
                    <a:cs typeface="Arial"/>
                    <a:sym typeface="Arial"/>
                  </a:endParaRPr>
                </a:p>
              </p:txBody>
            </p:sp>
            <p:cxnSp>
              <p:nvCxnSpPr>
                <p:cNvPr id="472" name="Google Shape;472;p43"/>
                <p:cNvCxnSpPr/>
                <p:nvPr/>
              </p:nvCxnSpPr>
              <p:spPr>
                <a:xfrm>
                  <a:off x="3831143" y="2843213"/>
                  <a:ext cx="0" cy="390525"/>
                </a:xfrm>
                <a:prstGeom prst="straightConnector1">
                  <a:avLst/>
                </a:prstGeom>
                <a:noFill/>
                <a:ln cap="flat" cmpd="sng" w="19050">
                  <a:solidFill>
                    <a:schemeClr val="dk1"/>
                  </a:solidFill>
                  <a:prstDash val="solid"/>
                  <a:round/>
                  <a:headEnd len="sm" w="sm" type="none"/>
                  <a:tailEnd len="sm" w="sm" type="none"/>
                </a:ln>
              </p:spPr>
            </p:cxnSp>
            <p:cxnSp>
              <p:nvCxnSpPr>
                <p:cNvPr id="473" name="Google Shape;473;p43"/>
                <p:cNvCxnSpPr/>
                <p:nvPr/>
              </p:nvCxnSpPr>
              <p:spPr>
                <a:xfrm>
                  <a:off x="5578246" y="2855913"/>
                  <a:ext cx="0" cy="390525"/>
                </a:xfrm>
                <a:prstGeom prst="straightConnector1">
                  <a:avLst/>
                </a:prstGeom>
                <a:noFill/>
                <a:ln cap="flat" cmpd="sng" w="19050">
                  <a:solidFill>
                    <a:schemeClr val="dk1"/>
                  </a:solidFill>
                  <a:prstDash val="solid"/>
                  <a:round/>
                  <a:headEnd len="sm" w="sm" type="none"/>
                  <a:tailEnd len="sm" w="sm" type="none"/>
                </a:ln>
              </p:spPr>
            </p:cxnSp>
            <p:cxnSp>
              <p:nvCxnSpPr>
                <p:cNvPr id="474" name="Google Shape;474;p43"/>
                <p:cNvCxnSpPr/>
                <p:nvPr/>
              </p:nvCxnSpPr>
              <p:spPr>
                <a:xfrm>
                  <a:off x="6434209" y="2841626"/>
                  <a:ext cx="0" cy="390525"/>
                </a:xfrm>
                <a:prstGeom prst="straightConnector1">
                  <a:avLst/>
                </a:prstGeom>
                <a:noFill/>
                <a:ln cap="flat" cmpd="sng" w="19050">
                  <a:solidFill>
                    <a:schemeClr val="dk1"/>
                  </a:solidFill>
                  <a:prstDash val="solid"/>
                  <a:round/>
                  <a:headEnd len="sm" w="sm" type="none"/>
                  <a:tailEnd len="sm" w="sm" type="none"/>
                </a:ln>
              </p:spPr>
            </p:cxnSp>
            <p:cxnSp>
              <p:nvCxnSpPr>
                <p:cNvPr id="475" name="Google Shape;475;p43"/>
                <p:cNvCxnSpPr/>
                <p:nvPr/>
              </p:nvCxnSpPr>
              <p:spPr>
                <a:xfrm>
                  <a:off x="6012090" y="2844801"/>
                  <a:ext cx="0" cy="390525"/>
                </a:xfrm>
                <a:prstGeom prst="straightConnector1">
                  <a:avLst/>
                </a:prstGeom>
                <a:noFill/>
                <a:ln cap="flat" cmpd="sng" w="19050">
                  <a:solidFill>
                    <a:schemeClr val="dk1"/>
                  </a:solidFill>
                  <a:prstDash val="solid"/>
                  <a:round/>
                  <a:headEnd len="sm" w="sm" type="none"/>
                  <a:tailEnd len="sm" w="sm" type="none"/>
                </a:ln>
              </p:spPr>
            </p:cxnSp>
            <p:cxnSp>
              <p:nvCxnSpPr>
                <p:cNvPr id="476" name="Google Shape;476;p43"/>
                <p:cNvCxnSpPr/>
                <p:nvPr/>
              </p:nvCxnSpPr>
              <p:spPr>
                <a:xfrm>
                  <a:off x="4244468" y="2870201"/>
                  <a:ext cx="0" cy="390525"/>
                </a:xfrm>
                <a:prstGeom prst="straightConnector1">
                  <a:avLst/>
                </a:prstGeom>
                <a:noFill/>
                <a:ln cap="flat" cmpd="sng" w="19050">
                  <a:solidFill>
                    <a:schemeClr val="dk1"/>
                  </a:solidFill>
                  <a:prstDash val="solid"/>
                  <a:round/>
                  <a:headEnd len="sm" w="sm" type="none"/>
                  <a:tailEnd len="sm" w="sm" type="none"/>
                </a:ln>
              </p:spPr>
            </p:cxnSp>
            <p:cxnSp>
              <p:nvCxnSpPr>
                <p:cNvPr id="477" name="Google Shape;477;p43"/>
                <p:cNvCxnSpPr/>
                <p:nvPr/>
              </p:nvCxnSpPr>
              <p:spPr>
                <a:xfrm>
                  <a:off x="4687106" y="2865438"/>
                  <a:ext cx="0" cy="390525"/>
                </a:xfrm>
                <a:prstGeom prst="straightConnector1">
                  <a:avLst/>
                </a:prstGeom>
                <a:noFill/>
                <a:ln cap="flat" cmpd="sng" w="19050">
                  <a:solidFill>
                    <a:schemeClr val="dk1"/>
                  </a:solidFill>
                  <a:prstDash val="solid"/>
                  <a:round/>
                  <a:headEnd len="sm" w="sm" type="none"/>
                  <a:tailEnd len="sm" w="sm" type="none"/>
                </a:ln>
              </p:spPr>
            </p:cxnSp>
            <p:sp>
              <p:nvSpPr>
                <p:cNvPr id="478" name="Google Shape;478;p43"/>
                <p:cNvSpPr txBox="1"/>
                <p:nvPr/>
              </p:nvSpPr>
              <p:spPr>
                <a:xfrm>
                  <a:off x="4741337"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4</a:t>
                  </a:r>
                  <a:endParaRPr b="0" i="1" sz="2000" u="none" cap="none" strike="noStrike">
                    <a:solidFill>
                      <a:schemeClr val="dk1"/>
                    </a:solidFill>
                    <a:latin typeface="Arial"/>
                    <a:ea typeface="Arial"/>
                    <a:cs typeface="Arial"/>
                    <a:sym typeface="Arial"/>
                  </a:endParaRPr>
                </a:p>
              </p:txBody>
            </p:sp>
            <p:sp>
              <p:nvSpPr>
                <p:cNvPr id="479" name="Google Shape;479;p43"/>
                <p:cNvSpPr txBox="1"/>
                <p:nvPr/>
              </p:nvSpPr>
              <p:spPr>
                <a:xfrm>
                  <a:off x="5201564" y="2854326"/>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5</a:t>
                  </a:r>
                  <a:endParaRPr b="0" i="1" sz="2000" u="none" cap="none" strike="noStrike">
                    <a:solidFill>
                      <a:schemeClr val="dk1"/>
                    </a:solidFill>
                    <a:latin typeface="Arial"/>
                    <a:ea typeface="Arial"/>
                    <a:cs typeface="Arial"/>
                    <a:sym typeface="Arial"/>
                  </a:endParaRPr>
                </a:p>
              </p:txBody>
            </p:sp>
            <p:cxnSp>
              <p:nvCxnSpPr>
                <p:cNvPr id="480" name="Google Shape;480;p43"/>
                <p:cNvCxnSpPr/>
                <p:nvPr/>
              </p:nvCxnSpPr>
              <p:spPr>
                <a:xfrm>
                  <a:off x="5120951" y="2855913"/>
                  <a:ext cx="0" cy="390525"/>
                </a:xfrm>
                <a:prstGeom prst="straightConnector1">
                  <a:avLst/>
                </a:prstGeom>
                <a:noFill/>
                <a:ln cap="flat" cmpd="sng" w="19050">
                  <a:solidFill>
                    <a:schemeClr val="dk1"/>
                  </a:solidFill>
                  <a:prstDash val="solid"/>
                  <a:round/>
                  <a:headEnd len="sm" w="sm" type="none"/>
                  <a:tailEnd len="sm" w="sm" type="none"/>
                </a:ln>
              </p:spPr>
            </p:cxnSp>
            <p:cxnSp>
              <p:nvCxnSpPr>
                <p:cNvPr id="481" name="Google Shape;481;p43"/>
                <p:cNvCxnSpPr/>
                <p:nvPr/>
              </p:nvCxnSpPr>
              <p:spPr>
                <a:xfrm>
                  <a:off x="6881244" y="2844801"/>
                  <a:ext cx="0" cy="390525"/>
                </a:xfrm>
                <a:prstGeom prst="straightConnector1">
                  <a:avLst/>
                </a:prstGeom>
                <a:noFill/>
                <a:ln cap="flat" cmpd="sng" w="19050">
                  <a:solidFill>
                    <a:schemeClr val="dk1"/>
                  </a:solidFill>
                  <a:prstDash val="solid"/>
                  <a:round/>
                  <a:headEnd len="sm" w="sm" type="none"/>
                  <a:tailEnd len="sm" w="sm" type="none"/>
                </a:ln>
              </p:spPr>
            </p:cxnSp>
          </p:grpSp>
        </p:grpSp>
      </p:grpSp>
      <p:sp>
        <p:nvSpPr>
          <p:cNvPr id="482" name="Google Shape;482;p43"/>
          <p:cNvSpPr txBox="1"/>
          <p:nvPr/>
        </p:nvSpPr>
        <p:spPr>
          <a:xfrm>
            <a:off x="914400" y="1981200"/>
            <a:ext cx="34868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 </a:t>
            </a:r>
            <a:r>
              <a:rPr b="0" i="0" lang="en-US" sz="2400" u="none" cap="none" strike="noStrike">
                <a:solidFill>
                  <a:srgbClr val="0000FF"/>
                </a:solidFill>
                <a:latin typeface="Arial"/>
                <a:ea typeface="Arial"/>
                <a:cs typeface="Arial"/>
                <a:sym typeface="Arial"/>
              </a:rPr>
              <a:t>removeFirst()</a:t>
            </a:r>
            <a:endParaRPr b="0" i="0" sz="2400" u="none" cap="none" strike="noStrike">
              <a:solidFill>
                <a:schemeClr val="dk1"/>
              </a:solidFill>
              <a:latin typeface="Arial"/>
              <a:ea typeface="Arial"/>
              <a:cs typeface="Arial"/>
              <a:sym typeface="Arial"/>
            </a:endParaRPr>
          </a:p>
        </p:txBody>
      </p:sp>
      <p:sp>
        <p:nvSpPr>
          <p:cNvPr id="483" name="Google Shape;483;p43"/>
          <p:cNvSpPr txBox="1"/>
          <p:nvPr/>
        </p:nvSpPr>
        <p:spPr>
          <a:xfrm>
            <a:off x="6554793" y="3581400"/>
            <a:ext cx="23487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Step 1 : Close Gap</a:t>
            </a:r>
            <a:endParaRPr b="0" i="0" sz="1400" u="none" cap="none" strike="noStrike">
              <a:solidFill>
                <a:srgbClr val="000000"/>
              </a:solidFill>
              <a:latin typeface="Arial"/>
              <a:ea typeface="Arial"/>
              <a:cs typeface="Arial"/>
              <a:sym typeface="Arial"/>
            </a:endParaRPr>
          </a:p>
        </p:txBody>
      </p:sp>
      <p:sp>
        <p:nvSpPr>
          <p:cNvPr id="484" name="Google Shape;484;p43"/>
          <p:cNvSpPr txBox="1"/>
          <p:nvPr/>
        </p:nvSpPr>
        <p:spPr>
          <a:xfrm>
            <a:off x="500949" y="4991109"/>
            <a:ext cx="3374951" cy="4000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Step 2 : Update num_nodes</a:t>
            </a:r>
            <a:endParaRPr b="0" i="0" sz="1400" u="none" cap="none" strike="noStrike">
              <a:solidFill>
                <a:srgbClr val="000000"/>
              </a:solidFill>
              <a:latin typeface="Arial"/>
              <a:ea typeface="Arial"/>
              <a:cs typeface="Arial"/>
              <a:sym typeface="Arial"/>
            </a:endParaRPr>
          </a:p>
        </p:txBody>
      </p:sp>
      <p:grpSp>
        <p:nvGrpSpPr>
          <p:cNvPr id="485" name="Google Shape;485;p43"/>
          <p:cNvGrpSpPr/>
          <p:nvPr/>
        </p:nvGrpSpPr>
        <p:grpSpPr>
          <a:xfrm flipH="1">
            <a:off x="3276600" y="3581400"/>
            <a:ext cx="2895600" cy="508000"/>
            <a:chOff x="3200400" y="3505200"/>
            <a:chExt cx="3253254" cy="508000"/>
          </a:xfrm>
        </p:grpSpPr>
        <p:cxnSp>
          <p:nvCxnSpPr>
            <p:cNvPr id="486" name="Google Shape;486;p43"/>
            <p:cNvCxnSpPr/>
            <p:nvPr/>
          </p:nvCxnSpPr>
          <p:spPr>
            <a:xfrm>
              <a:off x="3686245"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87" name="Google Shape;487;p43"/>
            <p:cNvCxnSpPr/>
            <p:nvPr/>
          </p:nvCxnSpPr>
          <p:spPr>
            <a:xfrm>
              <a:off x="4202203"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88" name="Google Shape;488;p43"/>
            <p:cNvCxnSpPr/>
            <p:nvPr/>
          </p:nvCxnSpPr>
          <p:spPr>
            <a:xfrm>
              <a:off x="4729886"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89" name="Google Shape;489;p43"/>
            <p:cNvCxnSpPr/>
            <p:nvPr/>
          </p:nvCxnSpPr>
          <p:spPr>
            <a:xfrm>
              <a:off x="5210665"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90" name="Google Shape;490;p43"/>
            <p:cNvCxnSpPr/>
            <p:nvPr/>
          </p:nvCxnSpPr>
          <p:spPr>
            <a:xfrm>
              <a:off x="5691444"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91" name="Google Shape;491;p43"/>
            <p:cNvCxnSpPr/>
            <p:nvPr/>
          </p:nvCxnSpPr>
          <p:spPr>
            <a:xfrm>
              <a:off x="6230854" y="3505200"/>
              <a:ext cx="222800" cy="508000"/>
            </a:xfrm>
            <a:prstGeom prst="straightConnector1">
              <a:avLst/>
            </a:prstGeom>
            <a:noFill/>
            <a:ln cap="flat" cmpd="sng" w="19050">
              <a:solidFill>
                <a:schemeClr val="dk1"/>
              </a:solidFill>
              <a:prstDash val="solid"/>
              <a:round/>
              <a:headEnd len="sm" w="sm" type="none"/>
              <a:tailEnd len="med" w="med" type="triangle"/>
            </a:ln>
          </p:spPr>
        </p:cxnSp>
        <p:cxnSp>
          <p:nvCxnSpPr>
            <p:cNvPr id="492" name="Google Shape;492;p43"/>
            <p:cNvCxnSpPr/>
            <p:nvPr/>
          </p:nvCxnSpPr>
          <p:spPr>
            <a:xfrm>
              <a:off x="3200400" y="3505200"/>
              <a:ext cx="222800" cy="508000"/>
            </a:xfrm>
            <a:prstGeom prst="straightConnector1">
              <a:avLst/>
            </a:prstGeom>
            <a:noFill/>
            <a:ln cap="flat" cmpd="sng" w="19050">
              <a:solidFill>
                <a:schemeClr val="dk1"/>
              </a:solidFill>
              <a:prstDash val="solid"/>
              <a:round/>
              <a:headEnd len="sm" w="sm" type="none"/>
              <a:tailEnd len="med" w="med" type="triangle"/>
            </a:ln>
          </p:spPr>
        </p:cxnSp>
      </p:grpSp>
      <p:grpSp>
        <p:nvGrpSpPr>
          <p:cNvPr id="493" name="Google Shape;493;p43"/>
          <p:cNvGrpSpPr/>
          <p:nvPr/>
        </p:nvGrpSpPr>
        <p:grpSpPr>
          <a:xfrm>
            <a:off x="801573" y="4114800"/>
            <a:ext cx="7015264" cy="744542"/>
            <a:chOff x="801573" y="4038600"/>
            <a:chExt cx="7015264" cy="744542"/>
          </a:xfrm>
        </p:grpSpPr>
        <p:grpSp>
          <p:nvGrpSpPr>
            <p:cNvPr id="494" name="Google Shape;494;p43"/>
            <p:cNvGrpSpPr/>
            <p:nvPr/>
          </p:nvGrpSpPr>
          <p:grpSpPr>
            <a:xfrm>
              <a:off x="801573" y="4038600"/>
              <a:ext cx="1256181" cy="735008"/>
              <a:chOff x="801573" y="4038600"/>
              <a:chExt cx="1256181" cy="735008"/>
            </a:xfrm>
          </p:grpSpPr>
          <p:grpSp>
            <p:nvGrpSpPr>
              <p:cNvPr id="495" name="Google Shape;495;p43"/>
              <p:cNvGrpSpPr/>
              <p:nvPr/>
            </p:nvGrpSpPr>
            <p:grpSpPr>
              <a:xfrm>
                <a:off x="1079340" y="4343400"/>
                <a:ext cx="700647" cy="430208"/>
                <a:chOff x="1219200" y="4419600"/>
                <a:chExt cx="700647" cy="430208"/>
              </a:xfrm>
            </p:grpSpPr>
            <p:sp>
              <p:nvSpPr>
                <p:cNvPr id="496" name="Google Shape;496;p43"/>
                <p:cNvSpPr/>
                <p:nvPr/>
              </p:nvSpPr>
              <p:spPr>
                <a:xfrm>
                  <a:off x="1219200" y="4419600"/>
                  <a:ext cx="700647" cy="430208"/>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43"/>
                <p:cNvSpPr txBox="1"/>
                <p:nvPr/>
              </p:nvSpPr>
              <p:spPr>
                <a:xfrm>
                  <a:off x="1371601" y="4419601"/>
                  <a:ext cx="304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498" name="Google Shape;498;p43"/>
              <p:cNvSpPr txBox="1"/>
              <p:nvPr/>
            </p:nvSpPr>
            <p:spPr>
              <a:xfrm>
                <a:off x="801573" y="4038600"/>
                <a:ext cx="1256181"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num_nodes</a:t>
                </a:r>
                <a:endParaRPr b="0" i="0" sz="1600" u="none" cap="none" strike="noStrike">
                  <a:solidFill>
                    <a:srgbClr val="0000FF"/>
                  </a:solidFill>
                  <a:latin typeface="Arial"/>
                  <a:ea typeface="Arial"/>
                  <a:cs typeface="Arial"/>
                  <a:sym typeface="Arial"/>
                </a:endParaRPr>
              </a:p>
            </p:txBody>
          </p:sp>
        </p:grpSp>
        <p:grpSp>
          <p:nvGrpSpPr>
            <p:cNvPr id="499" name="Google Shape;499;p43"/>
            <p:cNvGrpSpPr/>
            <p:nvPr/>
          </p:nvGrpSpPr>
          <p:grpSpPr>
            <a:xfrm>
              <a:off x="2896185" y="4367217"/>
              <a:ext cx="4920652" cy="415925"/>
              <a:chOff x="2896185" y="4367217"/>
              <a:chExt cx="4920652" cy="415925"/>
            </a:xfrm>
          </p:grpSpPr>
          <p:sp>
            <p:nvSpPr>
              <p:cNvPr id="500" name="Google Shape;500;p43"/>
              <p:cNvSpPr/>
              <p:nvPr/>
            </p:nvSpPr>
            <p:spPr>
              <a:xfrm>
                <a:off x="2896185" y="4367217"/>
                <a:ext cx="4920652" cy="4159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01" name="Google Shape;501;p43"/>
              <p:cNvCxnSpPr/>
              <p:nvPr/>
            </p:nvCxnSpPr>
            <p:spPr>
              <a:xfrm>
                <a:off x="3365237" y="4378329"/>
                <a:ext cx="0" cy="390525"/>
              </a:xfrm>
              <a:prstGeom prst="straightConnector1">
                <a:avLst/>
              </a:prstGeom>
              <a:noFill/>
              <a:ln cap="flat" cmpd="sng" w="19050">
                <a:solidFill>
                  <a:schemeClr val="dk1"/>
                </a:solidFill>
                <a:prstDash val="solid"/>
                <a:round/>
                <a:headEnd len="sm" w="sm" type="none"/>
                <a:tailEnd len="sm" w="sm" type="none"/>
              </a:ln>
            </p:spPr>
          </p:cxnSp>
          <p:sp>
            <p:nvSpPr>
              <p:cNvPr id="502" name="Google Shape;502;p43"/>
              <p:cNvSpPr txBox="1"/>
              <p:nvPr/>
            </p:nvSpPr>
            <p:spPr>
              <a:xfrm>
                <a:off x="2960680" y="437991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sp>
            <p:nvSpPr>
              <p:cNvPr id="503" name="Google Shape;503;p43"/>
              <p:cNvSpPr txBox="1"/>
              <p:nvPr/>
            </p:nvSpPr>
            <p:spPr>
              <a:xfrm>
                <a:off x="3352800"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sp>
            <p:nvSpPr>
              <p:cNvPr id="504" name="Google Shape;504;p43"/>
              <p:cNvSpPr txBox="1"/>
              <p:nvPr/>
            </p:nvSpPr>
            <p:spPr>
              <a:xfrm>
                <a:off x="3822563"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3</a:t>
                </a:r>
                <a:endParaRPr b="0" i="1" sz="2000" u="none" cap="none" strike="noStrike">
                  <a:solidFill>
                    <a:srgbClr val="0C0C0C"/>
                  </a:solidFill>
                  <a:latin typeface="Arial"/>
                  <a:ea typeface="Arial"/>
                  <a:cs typeface="Arial"/>
                  <a:sym typeface="Arial"/>
                </a:endParaRPr>
              </a:p>
            </p:txBody>
          </p:sp>
          <p:sp>
            <p:nvSpPr>
              <p:cNvPr id="505" name="Google Shape;505;p43"/>
              <p:cNvSpPr txBox="1"/>
              <p:nvPr/>
            </p:nvSpPr>
            <p:spPr>
              <a:xfrm>
                <a:off x="6018315" y="4375154"/>
                <a:ext cx="184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Arial"/>
                  <a:ea typeface="Arial"/>
                  <a:cs typeface="Arial"/>
                  <a:sym typeface="Arial"/>
                </a:endParaRPr>
              </a:p>
            </p:txBody>
          </p:sp>
          <p:cxnSp>
            <p:nvCxnSpPr>
              <p:cNvPr id="506" name="Google Shape;506;p43"/>
              <p:cNvCxnSpPr/>
              <p:nvPr/>
            </p:nvCxnSpPr>
            <p:spPr>
              <a:xfrm>
                <a:off x="379911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07" name="Google Shape;507;p43"/>
              <p:cNvCxnSpPr/>
              <p:nvPr/>
            </p:nvCxnSpPr>
            <p:spPr>
              <a:xfrm>
                <a:off x="554633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08" name="Google Shape;508;p43"/>
              <p:cNvCxnSpPr/>
              <p:nvPr/>
            </p:nvCxnSpPr>
            <p:spPr>
              <a:xfrm>
                <a:off x="6402351"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09" name="Google Shape;509;p43"/>
              <p:cNvCxnSpPr/>
              <p:nvPr/>
            </p:nvCxnSpPr>
            <p:spPr>
              <a:xfrm>
                <a:off x="5980204"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10" name="Google Shape;510;p43"/>
              <p:cNvCxnSpPr/>
              <p:nvPr/>
            </p:nvCxnSpPr>
            <p:spPr>
              <a:xfrm>
                <a:off x="4212463"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11" name="Google Shape;511;p43"/>
              <p:cNvCxnSpPr/>
              <p:nvPr/>
            </p:nvCxnSpPr>
            <p:spPr>
              <a:xfrm>
                <a:off x="4655131" y="4386267"/>
                <a:ext cx="0" cy="390525"/>
              </a:xfrm>
              <a:prstGeom prst="straightConnector1">
                <a:avLst/>
              </a:prstGeom>
              <a:noFill/>
              <a:ln cap="flat" cmpd="sng" w="19050">
                <a:solidFill>
                  <a:schemeClr val="dk1"/>
                </a:solidFill>
                <a:prstDash val="solid"/>
                <a:round/>
                <a:headEnd len="sm" w="sm" type="none"/>
                <a:tailEnd len="sm" w="sm" type="none"/>
              </a:ln>
            </p:spPr>
          </p:cxnSp>
          <p:sp>
            <p:nvSpPr>
              <p:cNvPr id="512" name="Google Shape;512;p43"/>
              <p:cNvSpPr txBox="1"/>
              <p:nvPr/>
            </p:nvSpPr>
            <p:spPr>
              <a:xfrm>
                <a:off x="4694708"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5</a:t>
                </a:r>
                <a:endParaRPr b="0" i="1" sz="2000" u="none" cap="none" strike="noStrike">
                  <a:solidFill>
                    <a:schemeClr val="dk1"/>
                  </a:solidFill>
                  <a:latin typeface="Arial"/>
                  <a:ea typeface="Arial"/>
                  <a:cs typeface="Arial"/>
                  <a:sym typeface="Arial"/>
                </a:endParaRPr>
              </a:p>
            </p:txBody>
          </p:sp>
          <p:sp>
            <p:nvSpPr>
              <p:cNvPr id="513" name="Google Shape;513;p43"/>
              <p:cNvSpPr txBox="1"/>
              <p:nvPr/>
            </p:nvSpPr>
            <p:spPr>
              <a:xfrm>
                <a:off x="5154965"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6</a:t>
                </a:r>
                <a:endParaRPr b="0" i="1" sz="2000" u="none" cap="none" strike="noStrike">
                  <a:solidFill>
                    <a:schemeClr val="dk1"/>
                  </a:solidFill>
                  <a:latin typeface="Arial"/>
                  <a:ea typeface="Arial"/>
                  <a:cs typeface="Arial"/>
                  <a:sym typeface="Arial"/>
                </a:endParaRPr>
              </a:p>
            </p:txBody>
          </p:sp>
          <p:sp>
            <p:nvSpPr>
              <p:cNvPr id="514" name="Google Shape;514;p43"/>
              <p:cNvSpPr txBox="1"/>
              <p:nvPr/>
            </p:nvSpPr>
            <p:spPr>
              <a:xfrm>
                <a:off x="5591770"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7</a:t>
                </a:r>
                <a:endParaRPr b="0" i="1" sz="2000" u="none" cap="none" strike="noStrike">
                  <a:solidFill>
                    <a:schemeClr val="dk1"/>
                  </a:solidFill>
                  <a:latin typeface="Arial"/>
                  <a:ea typeface="Arial"/>
                  <a:cs typeface="Arial"/>
                  <a:sym typeface="Arial"/>
                </a:endParaRPr>
              </a:p>
            </p:txBody>
          </p:sp>
          <p:cxnSp>
            <p:nvCxnSpPr>
              <p:cNvPr id="515" name="Google Shape;515;p43"/>
              <p:cNvCxnSpPr/>
              <p:nvPr/>
            </p:nvCxnSpPr>
            <p:spPr>
              <a:xfrm>
                <a:off x="5089005" y="4386267"/>
                <a:ext cx="0" cy="390525"/>
              </a:xfrm>
              <a:prstGeom prst="straightConnector1">
                <a:avLst/>
              </a:prstGeom>
              <a:noFill/>
              <a:ln cap="flat" cmpd="sng" w="19050">
                <a:solidFill>
                  <a:schemeClr val="dk1"/>
                </a:solidFill>
                <a:prstDash val="solid"/>
                <a:round/>
                <a:headEnd len="sm" w="sm" type="none"/>
                <a:tailEnd len="sm" w="sm" type="none"/>
              </a:ln>
            </p:spPr>
          </p:cxnSp>
          <p:cxnSp>
            <p:nvCxnSpPr>
              <p:cNvPr id="516" name="Google Shape;516;p43"/>
              <p:cNvCxnSpPr/>
              <p:nvPr/>
            </p:nvCxnSpPr>
            <p:spPr>
              <a:xfrm>
                <a:off x="6849417" y="4386267"/>
                <a:ext cx="0" cy="390525"/>
              </a:xfrm>
              <a:prstGeom prst="straightConnector1">
                <a:avLst/>
              </a:prstGeom>
              <a:noFill/>
              <a:ln cap="flat" cmpd="sng" w="19050">
                <a:solidFill>
                  <a:schemeClr val="dk1"/>
                </a:solidFill>
                <a:prstDash val="solid"/>
                <a:round/>
                <a:headEnd len="sm" w="sm" type="none"/>
                <a:tailEnd len="sm" w="sm" type="none"/>
              </a:ln>
            </p:spPr>
          </p:cxnSp>
          <p:sp>
            <p:nvSpPr>
              <p:cNvPr id="517" name="Google Shape;517;p43"/>
              <p:cNvSpPr txBox="1"/>
              <p:nvPr/>
            </p:nvSpPr>
            <p:spPr>
              <a:xfrm>
                <a:off x="4221258"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C0C0C"/>
                    </a:solidFill>
                    <a:latin typeface="Arial"/>
                    <a:ea typeface="Arial"/>
                    <a:cs typeface="Arial"/>
                    <a:sym typeface="Arial"/>
                  </a:rPr>
                  <a:t>a</a:t>
                </a:r>
                <a:r>
                  <a:rPr b="0" baseline="-25000" i="1" lang="en-US" sz="2000" u="none" cap="none" strike="noStrike">
                    <a:solidFill>
                      <a:srgbClr val="0C0C0C"/>
                    </a:solidFill>
                    <a:latin typeface="Arial"/>
                    <a:ea typeface="Arial"/>
                    <a:cs typeface="Arial"/>
                    <a:sym typeface="Arial"/>
                  </a:rPr>
                  <a:t>4</a:t>
                </a:r>
                <a:endParaRPr b="0" i="1" sz="2000" u="none" cap="none" strike="noStrike">
                  <a:solidFill>
                    <a:srgbClr val="0C0C0C"/>
                  </a:solidFill>
                  <a:latin typeface="Arial"/>
                  <a:ea typeface="Arial"/>
                  <a:cs typeface="Arial"/>
                  <a:sym typeface="Arial"/>
                </a:endParaRPr>
              </a:p>
            </p:txBody>
          </p:sp>
          <p:sp>
            <p:nvSpPr>
              <p:cNvPr id="518" name="Google Shape;518;p43"/>
              <p:cNvSpPr txBox="1"/>
              <p:nvPr/>
            </p:nvSpPr>
            <p:spPr>
              <a:xfrm>
                <a:off x="6019800" y="4375154"/>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7</a:t>
                </a:r>
                <a:endParaRPr b="0" i="1" sz="2000" u="none" cap="none" strike="noStrike">
                  <a:solidFill>
                    <a:schemeClr val="dk1"/>
                  </a:solidFill>
                  <a:latin typeface="Arial"/>
                  <a:ea typeface="Arial"/>
                  <a:cs typeface="Arial"/>
                  <a:sym typeface="Arial"/>
                </a:endParaRPr>
              </a:p>
            </p:txBody>
          </p:sp>
        </p:grpSp>
      </p:grpSp>
      <p:sp>
        <p:nvSpPr>
          <p:cNvPr id="519" name="Google Shape;519;p43"/>
          <p:cNvSpPr txBox="1"/>
          <p:nvPr/>
        </p:nvSpPr>
        <p:spPr>
          <a:xfrm>
            <a:off x="1226736" y="4441749"/>
            <a:ext cx="44966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Arial"/>
                <a:ea typeface="Arial"/>
                <a:cs typeface="Arial"/>
                <a:sym typeface="Arial"/>
              </a:rPr>
              <a:t>7</a:t>
            </a:r>
            <a:endParaRPr b="1" i="0" sz="2000" u="none" cap="none" strike="noStrike">
              <a:solidFill>
                <a:srgbClr val="C00000"/>
              </a:solidFill>
              <a:latin typeface="Arial"/>
              <a:ea typeface="Arial"/>
              <a:cs typeface="Arial"/>
              <a:sym typeface="Arial"/>
            </a:endParaRPr>
          </a:p>
        </p:txBody>
      </p:sp>
      <p:sp>
        <p:nvSpPr>
          <p:cNvPr id="520" name="Google Shape;520;p43"/>
          <p:cNvSpPr txBox="1"/>
          <p:nvPr/>
        </p:nvSpPr>
        <p:spPr>
          <a:xfrm>
            <a:off x="1828800" y="5715000"/>
            <a:ext cx="5666940" cy="646331"/>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Need to maintain </a:t>
            </a:r>
            <a:r>
              <a:rPr b="0" i="1" lang="en-US" sz="1800" u="none" cap="none" strike="noStrike">
                <a:solidFill>
                  <a:srgbClr val="C00000"/>
                </a:solidFill>
                <a:latin typeface="Arial"/>
                <a:ea typeface="Arial"/>
                <a:cs typeface="Arial"/>
                <a:sym typeface="Arial"/>
              </a:rPr>
              <a:t>num_nodes</a:t>
            </a:r>
            <a:r>
              <a:rPr b="0" i="0" lang="en-US" sz="1800" u="none" cap="none" strike="noStrike">
                <a:solidFill>
                  <a:schemeClr val="dk1"/>
                </a:solidFill>
                <a:latin typeface="Arial"/>
                <a:ea typeface="Arial"/>
                <a:cs typeface="Arial"/>
                <a:sym typeface="Arial"/>
              </a:rPr>
              <a:t> so that program would not access beyond the valid data.</a:t>
            </a:r>
            <a:endParaRPr b="0" i="0" sz="1400" u="none" cap="none" strike="noStrike">
              <a:solidFill>
                <a:srgbClr val="000000"/>
              </a:solidFill>
              <a:latin typeface="Arial"/>
              <a:ea typeface="Arial"/>
              <a:cs typeface="Arial"/>
              <a:sym typeface="Arial"/>
            </a:endParaRPr>
          </a:p>
        </p:txBody>
      </p:sp>
      <p:grpSp>
        <p:nvGrpSpPr>
          <p:cNvPr id="521" name="Google Shape;521;p43"/>
          <p:cNvGrpSpPr/>
          <p:nvPr/>
        </p:nvGrpSpPr>
        <p:grpSpPr>
          <a:xfrm>
            <a:off x="5943600" y="4495800"/>
            <a:ext cx="457200" cy="1219200"/>
            <a:chOff x="5943600" y="4419600"/>
            <a:chExt cx="457200" cy="1219200"/>
          </a:xfrm>
        </p:grpSpPr>
        <p:sp>
          <p:nvSpPr>
            <p:cNvPr id="522" name="Google Shape;522;p43"/>
            <p:cNvSpPr/>
            <p:nvPr/>
          </p:nvSpPr>
          <p:spPr>
            <a:xfrm>
              <a:off x="6019800" y="4419600"/>
              <a:ext cx="381000" cy="381000"/>
            </a:xfrm>
            <a:prstGeom prst="ellipse">
              <a:avLst/>
            </a:prstGeom>
            <a:noFill/>
            <a:ln cap="flat" cmpd="sng" w="19050">
              <a:solidFill>
                <a:srgbClr val="66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3" name="Google Shape;523;p43"/>
            <p:cNvCxnSpPr>
              <a:endCxn id="522" idx="4"/>
            </p:cNvCxnSpPr>
            <p:nvPr/>
          </p:nvCxnSpPr>
          <p:spPr>
            <a:xfrm flipH="1" rot="10800000">
              <a:off x="5943600" y="4800600"/>
              <a:ext cx="266700" cy="838200"/>
            </a:xfrm>
            <a:prstGeom prst="straightConnector1">
              <a:avLst/>
            </a:prstGeom>
            <a:noFill/>
            <a:ln cap="flat" cmpd="sng" w="19050">
              <a:solidFill>
                <a:schemeClr val="dk1"/>
              </a:solidFill>
              <a:prstDash val="solid"/>
              <a:round/>
              <a:headEnd len="sm" w="sm" type="none"/>
              <a:tailEnd len="med" w="med" type="triangle"/>
            </a:ln>
          </p:spPr>
        </p:cxnSp>
      </p:grpSp>
      <p:grpSp>
        <p:nvGrpSpPr>
          <p:cNvPr id="524" name="Google Shape;524;p43"/>
          <p:cNvGrpSpPr/>
          <p:nvPr/>
        </p:nvGrpSpPr>
        <p:grpSpPr>
          <a:xfrm>
            <a:off x="6019800" y="4953000"/>
            <a:ext cx="1752600" cy="521732"/>
            <a:chOff x="6019800" y="4876800"/>
            <a:chExt cx="1752600" cy="521732"/>
          </a:xfrm>
        </p:grpSpPr>
        <p:sp>
          <p:nvSpPr>
            <p:cNvPr id="525" name="Google Shape;525;p43"/>
            <p:cNvSpPr/>
            <p:nvPr/>
          </p:nvSpPr>
          <p:spPr>
            <a:xfrm rot="5400000">
              <a:off x="6781800" y="4114800"/>
              <a:ext cx="228600" cy="1752600"/>
            </a:xfrm>
            <a:prstGeom prst="rightBrace">
              <a:avLst>
                <a:gd fmla="val 35874"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43"/>
            <p:cNvSpPr txBox="1"/>
            <p:nvPr/>
          </p:nvSpPr>
          <p:spPr>
            <a:xfrm>
              <a:off x="6324600" y="5029200"/>
              <a:ext cx="11430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unused</a:t>
              </a:r>
              <a:endParaRPr b="0" i="0" sz="1400" u="none" cap="none" strike="noStrike">
                <a:solidFill>
                  <a:srgbClr val="000000"/>
                </a:solidFill>
                <a:latin typeface="Arial"/>
                <a:ea typeface="Arial"/>
                <a:cs typeface="Arial"/>
                <a:sym typeface="Arial"/>
              </a:endParaRPr>
            </a:p>
          </p:txBody>
        </p:sp>
      </p:grpSp>
      <p:sp>
        <p:nvSpPr>
          <p:cNvPr id="527" name="Google Shape;527;p4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500"/>
                                        <p:tgtEl>
                                          <p:spTgt spid="48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animEffect filter="fade" transition="in">
                                      <p:cBhvr>
                                        <p:cTn dur="500"/>
                                        <p:tgtEl>
                                          <p:spTgt spid="52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Acknowledgement</a:t>
            </a:r>
            <a:endParaRPr/>
          </a:p>
        </p:txBody>
      </p:sp>
      <p:sp>
        <p:nvSpPr>
          <p:cNvPr id="115" name="Google Shape;115;p26"/>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950"/>
              <a:buChar char="■"/>
            </a:pPr>
            <a:r>
              <a:rPr lang="en-US"/>
              <a:t>The contents of these slides have origin from School of Computing, National University of Singapore.</a:t>
            </a:r>
            <a:endParaRPr/>
          </a:p>
          <a:p>
            <a:pPr indent="-342900" lvl="0" marL="342900" rtl="0" algn="just">
              <a:lnSpc>
                <a:spcPct val="100000"/>
              </a:lnSpc>
              <a:spcBef>
                <a:spcPts val="600"/>
              </a:spcBef>
              <a:spcAft>
                <a:spcPts val="0"/>
              </a:spcAft>
              <a:buSzPts val="1950"/>
              <a:buChar char="■"/>
            </a:pPr>
            <a:r>
              <a:rPr lang="en-US"/>
              <a:t>We greatly appreciate support from Mr. Aaron Tan Tuck Choy, and Dr. Low Kok Lim for kindly sharing these materials.</a:t>
            </a:r>
            <a:endParaRPr/>
          </a:p>
        </p:txBody>
      </p:sp>
      <p:sp>
        <p:nvSpPr>
          <p:cNvPr id="116" name="Google Shape;116;p26"/>
          <p:cNvSpPr txBox="1"/>
          <p:nvPr>
            <p:ph idx="12" type="sldNum"/>
          </p:nvPr>
        </p:nvSpPr>
        <p:spPr>
          <a:xfrm>
            <a:off x="8458200" y="6400800"/>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List Implementation: Array (6/9)</a:t>
            </a:r>
            <a:endParaRPr/>
          </a:p>
        </p:txBody>
      </p:sp>
      <p:sp>
        <p:nvSpPr>
          <p:cNvPr id="534" name="Google Shape;534;p4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535" name="Google Shape;535;p44"/>
          <p:cNvGrpSpPr/>
          <p:nvPr/>
        </p:nvGrpSpPr>
        <p:grpSpPr>
          <a:xfrm>
            <a:off x="152400" y="990600"/>
            <a:ext cx="8839200" cy="5334000"/>
            <a:chOff x="152400" y="990600"/>
            <a:chExt cx="8839200" cy="5334000"/>
          </a:xfrm>
        </p:grpSpPr>
        <p:sp>
          <p:nvSpPr>
            <p:cNvPr id="536" name="Google Shape;536;p44"/>
            <p:cNvSpPr txBox="1"/>
            <p:nvPr/>
          </p:nvSpPr>
          <p:spPr>
            <a:xfrm>
              <a:off x="152400" y="990600"/>
              <a:ext cx="8839200" cy="526297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addFirst(E item)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IndexOutOfBoundsException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(num_nodes == MAXSIZE)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IndexOutOfBoundsException(</a:t>
              </a:r>
              <a:r>
                <a:rPr b="1" i="0" lang="en-US" sz="1400" u="none" cap="none" strike="noStrike">
                  <a:solidFill>
                    <a:srgbClr val="006600"/>
                  </a:solidFill>
                  <a:latin typeface="Courier New"/>
                  <a:ea typeface="Courier New"/>
                  <a:cs typeface="Courier New"/>
                  <a:sym typeface="Courier New"/>
                </a:rPr>
                <a:t>"insufficient space for add"</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i = num_nodes-</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i &gt;=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arr[i+</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 arr[i]; </a:t>
              </a:r>
              <a:r>
                <a:rPr b="1" i="0" lang="en-US" sz="1600" u="none" cap="none" strike="noStrike">
                  <a:solidFill>
                    <a:srgbClr val="663300"/>
                  </a:solidFill>
                  <a:latin typeface="Courier New"/>
                  <a:ea typeface="Courier New"/>
                  <a:cs typeface="Courier New"/>
                  <a:sym typeface="Courier New"/>
                </a:rPr>
                <a:t>// to shift elements to the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arr[</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 </a:t>
              </a:r>
              <a:r>
                <a:rPr b="1" i="0" lang="en-US" sz="1600" u="none" cap="none" strike="noStrike">
                  <a:solidFill>
                    <a:srgbClr val="663300"/>
                  </a:solidFill>
                  <a:latin typeface="Courier New"/>
                  <a:ea typeface="Courier New"/>
                  <a:cs typeface="Courier New"/>
                  <a:sym typeface="Courier New"/>
                </a:rPr>
                <a:t>// update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removeFirst()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400" u="none" cap="none" strike="noStrike">
                  <a:solidFill>
                    <a:srgbClr val="006600"/>
                  </a:solidFill>
                  <a:latin typeface="Courier New"/>
                  <a:ea typeface="Courier New"/>
                  <a:cs typeface="Courier New"/>
                  <a:sym typeface="Courier New"/>
                </a:rPr>
                <a:t>"can't remove from an empty list"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else</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 tmp = arr[</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i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i&lt;num_nodes-</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arr[i] = arr[i+</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to shift elements to the left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 </a:t>
              </a:r>
              <a:r>
                <a:rPr b="1" i="0" lang="en-US" sz="1600" u="none" cap="none" strike="noStrike">
                  <a:solidFill>
                    <a:srgbClr val="663300"/>
                  </a:solidFill>
                  <a:latin typeface="Courier New"/>
                  <a:ea typeface="Courier New"/>
                  <a:cs typeface="Courier New"/>
                  <a:sym typeface="Courier New"/>
                </a:rPr>
                <a:t>// update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537" name="Google Shape;537;p44"/>
            <p:cNvSpPr/>
            <p:nvPr/>
          </p:nvSpPr>
          <p:spPr>
            <a:xfrm>
              <a:off x="6324600" y="5943600"/>
              <a:ext cx="22098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ListUsingArray.java</a:t>
              </a:r>
              <a:endParaRPr b="0" i="0" sz="1400" u="none" cap="none" strike="noStrike">
                <a:solidFill>
                  <a:srgbClr val="000000"/>
                </a:solidFill>
                <a:latin typeface="Arial"/>
                <a:ea typeface="Arial"/>
                <a:cs typeface="Arial"/>
                <a:sym typeface="Arial"/>
              </a:endParaRPr>
            </a:p>
          </p:txBody>
        </p:sp>
      </p:grpSp>
      <p:sp>
        <p:nvSpPr>
          <p:cNvPr id="538" name="Google Shape;538;p44"/>
          <p:cNvSpPr txBox="1"/>
          <p:nvPr/>
        </p:nvSpPr>
        <p:spPr>
          <a:xfrm>
            <a:off x="3076575" y="5906700"/>
            <a:ext cx="3200400" cy="6465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print()</a:t>
            </a:r>
            <a:r>
              <a:rPr b="0" i="0" lang="en-US" sz="1800" u="none" cap="none" strike="noStrike">
                <a:solidFill>
                  <a:schemeClr val="dk1"/>
                </a:solidFill>
                <a:latin typeface="Arial"/>
                <a:ea typeface="Arial"/>
                <a:cs typeface="Arial"/>
                <a:sym typeface="Arial"/>
              </a:rPr>
              <a:t> method not shown here. Refer to program.</a:t>
            </a:r>
            <a:endParaRPr b="0" i="0" sz="1800" u="none" cap="none" strike="noStrike">
              <a:solidFill>
                <a:schemeClr val="dk1"/>
              </a:solidFill>
              <a:latin typeface="Arial"/>
              <a:ea typeface="Arial"/>
              <a:cs typeface="Arial"/>
              <a:sym typeface="Arial"/>
            </a:endParaRPr>
          </a:p>
        </p:txBody>
      </p:sp>
      <p:sp>
        <p:nvSpPr>
          <p:cNvPr id="539" name="Google Shape;539;p4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Testing Array Implementation (7/9)</a:t>
            </a:r>
            <a:endParaRPr/>
          </a:p>
        </p:txBody>
      </p:sp>
      <p:sp>
        <p:nvSpPr>
          <p:cNvPr id="546" name="Google Shape;546;p4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547" name="Google Shape;547;p45"/>
          <p:cNvGrpSpPr/>
          <p:nvPr/>
        </p:nvGrpSpPr>
        <p:grpSpPr>
          <a:xfrm>
            <a:off x="443459" y="1147011"/>
            <a:ext cx="8416977" cy="4858325"/>
            <a:chOff x="457200" y="990600"/>
            <a:chExt cx="8416977" cy="4858325"/>
          </a:xfrm>
        </p:grpSpPr>
        <p:sp>
          <p:nvSpPr>
            <p:cNvPr id="548" name="Google Shape;548;p45"/>
            <p:cNvSpPr txBox="1"/>
            <p:nvPr/>
          </p:nvSpPr>
          <p:spPr>
            <a:xfrm>
              <a:off x="457200" y="990600"/>
              <a:ext cx="8416977" cy="4832092"/>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030A0"/>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TestListUsingArray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ListUsingArray &lt;String&gt; list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ListUsingArray &lt;String&gt;();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"bbb"</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"ccc"</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"Testing removal"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(list.contains(</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"xxxx"</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549" name="Google Shape;549;p45"/>
            <p:cNvSpPr/>
            <p:nvPr/>
          </p:nvSpPr>
          <p:spPr>
            <a:xfrm>
              <a:off x="5896132" y="5467925"/>
              <a:ext cx="27432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TestListUsingArray.java</a:t>
              </a:r>
              <a:endParaRPr b="0" i="0" sz="1400" u="none" cap="none" strike="noStrike">
                <a:solidFill>
                  <a:srgbClr val="000000"/>
                </a:solidFill>
                <a:latin typeface="Arial"/>
                <a:ea typeface="Arial"/>
                <a:cs typeface="Arial"/>
                <a:sym typeface="Arial"/>
              </a:endParaRPr>
            </a:p>
          </p:txBody>
        </p:sp>
      </p:grpSp>
      <p:sp>
        <p:nvSpPr>
          <p:cNvPr id="550" name="Google Shape;550;p45"/>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51" name="Google Shape;551;p4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Analysis of Array Impl</a:t>
            </a:r>
            <a:r>
              <a:rPr b="1" baseline="30000" lang="en-US" sz="3600">
                <a:latin typeface="Federo"/>
                <a:ea typeface="Federo"/>
                <a:cs typeface="Federo"/>
                <a:sym typeface="Federo"/>
              </a:rPr>
              <a:t>n</a:t>
            </a:r>
            <a:r>
              <a:rPr b="1" lang="en-US" sz="3600">
                <a:latin typeface="Federo"/>
                <a:ea typeface="Federo"/>
                <a:cs typeface="Federo"/>
                <a:sym typeface="Federo"/>
              </a:rPr>
              <a:t> of List (8/9)</a:t>
            </a:r>
            <a:endParaRPr/>
          </a:p>
        </p:txBody>
      </p:sp>
      <p:sp>
        <p:nvSpPr>
          <p:cNvPr id="558" name="Google Shape;558;p4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559" name="Google Shape;559;p46"/>
          <p:cNvSpPr txBox="1"/>
          <p:nvPr>
            <p:ph idx="1" type="body"/>
          </p:nvPr>
        </p:nvSpPr>
        <p:spPr>
          <a:xfrm>
            <a:off x="464695" y="1066800"/>
            <a:ext cx="8544394"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Question: </a:t>
            </a:r>
            <a:r>
              <a:rPr lang="en-US" sz="2400">
                <a:solidFill>
                  <a:srgbClr val="0000FF"/>
                </a:solidFill>
              </a:rPr>
              <a:t>Time Efficiency? </a:t>
            </a:r>
            <a:endParaRPr/>
          </a:p>
          <a:p>
            <a:pPr indent="-325438" lvl="1" marL="669925" rtl="0" algn="l">
              <a:lnSpc>
                <a:spcPct val="100000"/>
              </a:lnSpc>
              <a:spcBef>
                <a:spcPts val="600"/>
              </a:spcBef>
              <a:spcAft>
                <a:spcPts val="0"/>
              </a:spcAft>
              <a:buSzPts val="1200"/>
              <a:buChar char="❑"/>
            </a:pPr>
            <a:r>
              <a:rPr lang="en-US" sz="2000"/>
              <a:t>Retrieval: </a:t>
            </a:r>
            <a:r>
              <a:rPr lang="en-US" sz="2000">
                <a:solidFill>
                  <a:srgbClr val="C00000"/>
                </a:solidFill>
              </a:rPr>
              <a:t>getFirst()</a:t>
            </a:r>
            <a:endParaRPr/>
          </a:p>
          <a:p>
            <a:pPr indent="-350838" lvl="2" marL="1022350" rtl="0" algn="l">
              <a:lnSpc>
                <a:spcPct val="100000"/>
              </a:lnSpc>
              <a:spcBef>
                <a:spcPts val="300"/>
              </a:spcBef>
              <a:spcAft>
                <a:spcPts val="0"/>
              </a:spcAft>
              <a:buSzPts val="1170"/>
              <a:buChar char="■"/>
            </a:pPr>
            <a:r>
              <a:rPr lang="en-US" sz="1800"/>
              <a:t>Always fast with 1 read operation</a:t>
            </a:r>
            <a:endParaRPr/>
          </a:p>
          <a:p>
            <a:pPr indent="-325438" lvl="1" marL="669925" rtl="0" algn="l">
              <a:lnSpc>
                <a:spcPct val="100000"/>
              </a:lnSpc>
              <a:spcBef>
                <a:spcPts val="600"/>
              </a:spcBef>
              <a:spcAft>
                <a:spcPts val="0"/>
              </a:spcAft>
              <a:buSzPts val="1200"/>
              <a:buChar char="❑"/>
            </a:pPr>
            <a:r>
              <a:rPr lang="en-US" sz="2000"/>
              <a:t>Insertion: </a:t>
            </a:r>
            <a:r>
              <a:rPr lang="en-US" sz="2000">
                <a:solidFill>
                  <a:srgbClr val="C00000"/>
                </a:solidFill>
              </a:rPr>
              <a:t>addFirst(E item)</a:t>
            </a:r>
            <a:endParaRPr/>
          </a:p>
          <a:p>
            <a:pPr indent="-350838" lvl="2" marL="1022350" rtl="0" algn="l">
              <a:lnSpc>
                <a:spcPct val="100000"/>
              </a:lnSpc>
              <a:spcBef>
                <a:spcPts val="300"/>
              </a:spcBef>
              <a:spcAft>
                <a:spcPts val="0"/>
              </a:spcAft>
              <a:buSzPts val="1170"/>
              <a:buChar char="■"/>
            </a:pPr>
            <a:r>
              <a:rPr lang="en-US" sz="1800"/>
              <a:t>Shifting of all </a:t>
            </a:r>
            <a:r>
              <a:rPr i="1" lang="en-US" sz="1800"/>
              <a:t>n</a:t>
            </a:r>
            <a:r>
              <a:rPr lang="en-US" sz="1800"/>
              <a:t> items – bad!</a:t>
            </a:r>
            <a:endParaRPr/>
          </a:p>
          <a:p>
            <a:pPr indent="-325438" lvl="1" marL="669925" rtl="0" algn="l">
              <a:lnSpc>
                <a:spcPct val="100000"/>
              </a:lnSpc>
              <a:spcBef>
                <a:spcPts val="600"/>
              </a:spcBef>
              <a:spcAft>
                <a:spcPts val="0"/>
              </a:spcAft>
              <a:buSzPts val="1200"/>
              <a:buChar char="❑"/>
            </a:pPr>
            <a:r>
              <a:rPr lang="en-US" sz="2000"/>
              <a:t>Insertion: </a:t>
            </a:r>
            <a:r>
              <a:rPr lang="en-US" sz="2000">
                <a:solidFill>
                  <a:srgbClr val="C00000"/>
                </a:solidFill>
              </a:rPr>
              <a:t>add(int index, E item)</a:t>
            </a:r>
            <a:endParaRPr/>
          </a:p>
          <a:p>
            <a:pPr indent="-350838" lvl="2" marL="1022350" rtl="0" algn="l">
              <a:lnSpc>
                <a:spcPct val="100000"/>
              </a:lnSpc>
              <a:spcBef>
                <a:spcPts val="300"/>
              </a:spcBef>
              <a:spcAft>
                <a:spcPts val="0"/>
              </a:spcAft>
              <a:buSzPts val="1170"/>
              <a:buChar char="■"/>
            </a:pPr>
            <a:r>
              <a:rPr lang="en-US" sz="1800"/>
              <a:t>Inserting into the specified position (not shown in ListUsingArray.java)</a:t>
            </a:r>
            <a:endParaRPr/>
          </a:p>
          <a:p>
            <a:pPr indent="-315913" lvl="3" marL="1339850" rtl="0" algn="l">
              <a:lnSpc>
                <a:spcPct val="100000"/>
              </a:lnSpc>
              <a:spcBef>
                <a:spcPts val="300"/>
              </a:spcBef>
              <a:spcAft>
                <a:spcPts val="0"/>
              </a:spcAft>
              <a:buSzPts val="1120"/>
              <a:buChar char="❑"/>
            </a:pPr>
            <a:r>
              <a:rPr lang="en-US" sz="1600">
                <a:solidFill>
                  <a:srgbClr val="0000FF"/>
                </a:solidFill>
              </a:rPr>
              <a:t>Best case: No shifting of items (add to the last place)</a:t>
            </a:r>
            <a:endParaRPr/>
          </a:p>
          <a:p>
            <a:pPr indent="-315913" lvl="3" marL="1339850" rtl="0" algn="l">
              <a:lnSpc>
                <a:spcPct val="100000"/>
              </a:lnSpc>
              <a:spcBef>
                <a:spcPts val="300"/>
              </a:spcBef>
              <a:spcAft>
                <a:spcPts val="0"/>
              </a:spcAft>
              <a:buSzPts val="1120"/>
              <a:buChar char="❑"/>
            </a:pPr>
            <a:r>
              <a:rPr lang="en-US" sz="1600">
                <a:solidFill>
                  <a:srgbClr val="0000FF"/>
                </a:solidFill>
              </a:rPr>
              <a:t>Worst case: Shifting of all items (add to the first place)</a:t>
            </a:r>
            <a:endParaRPr/>
          </a:p>
          <a:p>
            <a:pPr indent="-325438" lvl="1" marL="669925" rtl="0" algn="l">
              <a:lnSpc>
                <a:spcPct val="100000"/>
              </a:lnSpc>
              <a:spcBef>
                <a:spcPts val="600"/>
              </a:spcBef>
              <a:spcAft>
                <a:spcPts val="0"/>
              </a:spcAft>
              <a:buSzPts val="1200"/>
              <a:buChar char="❑"/>
            </a:pPr>
            <a:r>
              <a:rPr lang="en-US" sz="2000"/>
              <a:t>Deletion: </a:t>
            </a:r>
            <a:r>
              <a:rPr lang="en-US" sz="2000">
                <a:solidFill>
                  <a:srgbClr val="C00000"/>
                </a:solidFill>
              </a:rPr>
              <a:t>removeFirst(E item)</a:t>
            </a:r>
            <a:endParaRPr/>
          </a:p>
          <a:p>
            <a:pPr indent="-350838" lvl="2" marL="1022350" rtl="0" algn="l">
              <a:lnSpc>
                <a:spcPct val="100000"/>
              </a:lnSpc>
              <a:spcBef>
                <a:spcPts val="300"/>
              </a:spcBef>
              <a:spcAft>
                <a:spcPts val="0"/>
              </a:spcAft>
              <a:buSzPts val="1170"/>
              <a:buChar char="■"/>
            </a:pPr>
            <a:r>
              <a:rPr lang="en-US" sz="1800"/>
              <a:t>Shifting of all </a:t>
            </a:r>
            <a:r>
              <a:rPr i="1" lang="en-US" sz="1800"/>
              <a:t>n</a:t>
            </a:r>
            <a:r>
              <a:rPr lang="en-US" sz="1800"/>
              <a:t> items – bad!</a:t>
            </a:r>
            <a:endParaRPr/>
          </a:p>
          <a:p>
            <a:pPr indent="-325438" lvl="1" marL="669925" rtl="0" algn="l">
              <a:lnSpc>
                <a:spcPct val="100000"/>
              </a:lnSpc>
              <a:spcBef>
                <a:spcPts val="600"/>
              </a:spcBef>
              <a:spcAft>
                <a:spcPts val="0"/>
              </a:spcAft>
              <a:buSzPts val="1200"/>
              <a:buChar char="❑"/>
            </a:pPr>
            <a:r>
              <a:rPr lang="en-US" sz="2000"/>
              <a:t>Deletion: </a:t>
            </a:r>
            <a:r>
              <a:rPr lang="en-US" sz="2000">
                <a:solidFill>
                  <a:srgbClr val="C00000"/>
                </a:solidFill>
              </a:rPr>
              <a:t>remove(int index)</a:t>
            </a:r>
            <a:endParaRPr/>
          </a:p>
          <a:p>
            <a:pPr indent="-350838" lvl="2" marL="1022350" rtl="0" algn="l">
              <a:lnSpc>
                <a:spcPct val="100000"/>
              </a:lnSpc>
              <a:spcBef>
                <a:spcPts val="300"/>
              </a:spcBef>
              <a:spcAft>
                <a:spcPts val="0"/>
              </a:spcAft>
              <a:buSzPts val="1170"/>
              <a:buChar char="■"/>
            </a:pPr>
            <a:r>
              <a:rPr lang="en-US" sz="1800"/>
              <a:t>Delete the item at the specified position (not shown in ListUsingArray.java)</a:t>
            </a:r>
            <a:endParaRPr/>
          </a:p>
          <a:p>
            <a:pPr indent="-315913" lvl="3" marL="1339850" rtl="0" algn="l">
              <a:lnSpc>
                <a:spcPct val="100000"/>
              </a:lnSpc>
              <a:spcBef>
                <a:spcPts val="300"/>
              </a:spcBef>
              <a:spcAft>
                <a:spcPts val="0"/>
              </a:spcAft>
              <a:buSzPts val="1120"/>
              <a:buChar char="❑"/>
            </a:pPr>
            <a:r>
              <a:rPr lang="en-US" sz="1600">
                <a:solidFill>
                  <a:srgbClr val="0000FF"/>
                </a:solidFill>
              </a:rPr>
              <a:t>Best case: No shifting of items (delete the last item)</a:t>
            </a:r>
            <a:endParaRPr/>
          </a:p>
          <a:p>
            <a:pPr indent="-315913" lvl="3" marL="1339850" rtl="0" algn="l">
              <a:lnSpc>
                <a:spcPct val="100000"/>
              </a:lnSpc>
              <a:spcBef>
                <a:spcPts val="300"/>
              </a:spcBef>
              <a:spcAft>
                <a:spcPts val="0"/>
              </a:spcAft>
              <a:buSzPts val="1120"/>
              <a:buChar char="❑"/>
            </a:pPr>
            <a:r>
              <a:rPr lang="en-US" sz="1600">
                <a:solidFill>
                  <a:srgbClr val="0000FF"/>
                </a:solidFill>
              </a:rPr>
              <a:t>Worst case: Shifting of all items (delete the first item)</a:t>
            </a:r>
            <a:endParaRPr sz="2000">
              <a:solidFill>
                <a:srgbClr val="0000FF"/>
              </a:solidFill>
            </a:endParaRPr>
          </a:p>
        </p:txBody>
      </p:sp>
      <p:sp>
        <p:nvSpPr>
          <p:cNvPr id="560" name="Google Shape;560;p4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2. </a:t>
            </a:r>
            <a:r>
              <a:rPr b="1" lang="en-US" sz="3600">
                <a:latin typeface="Federo"/>
                <a:ea typeface="Federo"/>
                <a:cs typeface="Federo"/>
                <a:sym typeface="Federo"/>
              </a:rPr>
              <a:t>Analysis of Array Impl</a:t>
            </a:r>
            <a:r>
              <a:rPr b="1" baseline="30000" lang="en-US" sz="3600">
                <a:latin typeface="Federo"/>
                <a:ea typeface="Federo"/>
                <a:cs typeface="Federo"/>
                <a:sym typeface="Federo"/>
              </a:rPr>
              <a:t>n</a:t>
            </a:r>
            <a:r>
              <a:rPr b="1" lang="en-US" sz="3600">
                <a:latin typeface="Federo"/>
                <a:ea typeface="Federo"/>
                <a:cs typeface="Federo"/>
                <a:sym typeface="Federo"/>
              </a:rPr>
              <a:t> of List (9/9)</a:t>
            </a:r>
            <a:endParaRPr/>
          </a:p>
        </p:txBody>
      </p:sp>
      <p:sp>
        <p:nvSpPr>
          <p:cNvPr id="567" name="Google Shape;567;p4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568" name="Google Shape;568;p47"/>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Question: What is the </a:t>
            </a:r>
            <a:r>
              <a:rPr lang="en-US" sz="2400">
                <a:solidFill>
                  <a:srgbClr val="0000FF"/>
                </a:solidFill>
              </a:rPr>
              <a:t>Space Efficiency?</a:t>
            </a:r>
            <a:endParaRPr/>
          </a:p>
          <a:p>
            <a:pPr indent="-325438" lvl="1" marL="669925" rtl="0" algn="l">
              <a:lnSpc>
                <a:spcPct val="100000"/>
              </a:lnSpc>
              <a:spcBef>
                <a:spcPts val="0"/>
              </a:spcBef>
              <a:spcAft>
                <a:spcPts val="0"/>
              </a:spcAft>
              <a:buSzPts val="1200"/>
              <a:buChar char="❑"/>
            </a:pPr>
            <a:r>
              <a:rPr lang="en-US" sz="2000"/>
              <a:t>Size of array collection limited by MAXSIZE</a:t>
            </a:r>
            <a:endParaRPr/>
          </a:p>
          <a:p>
            <a:pPr indent="-325438" lvl="1" marL="669925" rtl="0" algn="l">
              <a:lnSpc>
                <a:spcPct val="100000"/>
              </a:lnSpc>
              <a:spcBef>
                <a:spcPts val="0"/>
              </a:spcBef>
              <a:spcAft>
                <a:spcPts val="0"/>
              </a:spcAft>
              <a:buSzPts val="1200"/>
              <a:buChar char="❑"/>
            </a:pPr>
            <a:r>
              <a:rPr lang="en-US" sz="2000"/>
              <a:t>Problems</a:t>
            </a:r>
            <a:endParaRPr/>
          </a:p>
          <a:p>
            <a:pPr indent="-350838" lvl="2" marL="1022350" rtl="0" algn="l">
              <a:lnSpc>
                <a:spcPct val="100000"/>
              </a:lnSpc>
              <a:spcBef>
                <a:spcPts val="0"/>
              </a:spcBef>
              <a:spcAft>
                <a:spcPts val="0"/>
              </a:spcAft>
              <a:buSzPts val="1170"/>
              <a:buChar char="■"/>
            </a:pPr>
            <a:r>
              <a:rPr lang="en-US" sz="1800"/>
              <a:t>We don’t always know the maximum size ahead of time</a:t>
            </a:r>
            <a:endParaRPr/>
          </a:p>
          <a:p>
            <a:pPr indent="-350838" lvl="2" marL="1022350" rtl="0" algn="l">
              <a:lnSpc>
                <a:spcPct val="100000"/>
              </a:lnSpc>
              <a:spcBef>
                <a:spcPts val="0"/>
              </a:spcBef>
              <a:spcAft>
                <a:spcPts val="0"/>
              </a:spcAft>
              <a:buSzPts val="1170"/>
              <a:buChar char="■"/>
            </a:pPr>
            <a:r>
              <a:rPr lang="en-US" sz="1800"/>
              <a:t>If MAXSIZE is too liberal, unused space is wasted</a:t>
            </a:r>
            <a:endParaRPr/>
          </a:p>
          <a:p>
            <a:pPr indent="-350838" lvl="2" marL="1022350" rtl="0" algn="l">
              <a:lnSpc>
                <a:spcPct val="100000"/>
              </a:lnSpc>
              <a:spcBef>
                <a:spcPts val="0"/>
              </a:spcBef>
              <a:spcAft>
                <a:spcPts val="0"/>
              </a:spcAft>
              <a:buSzPts val="1170"/>
              <a:buChar char="■"/>
            </a:pPr>
            <a:r>
              <a:rPr lang="en-US" sz="1800"/>
              <a:t>If MAXSIZE is too conservative, easy to run out of space</a:t>
            </a:r>
            <a:endParaRPr/>
          </a:p>
          <a:p>
            <a:pPr indent="-342900" lvl="0" marL="342900" rtl="0" algn="l">
              <a:lnSpc>
                <a:spcPct val="100000"/>
              </a:lnSpc>
              <a:spcBef>
                <a:spcPts val="1200"/>
              </a:spcBef>
              <a:spcAft>
                <a:spcPts val="0"/>
              </a:spcAft>
              <a:buSzPts val="1560"/>
              <a:buChar char="■"/>
            </a:pPr>
            <a:r>
              <a:rPr lang="en-US" sz="2400"/>
              <a:t>Idea: make MAXSIZE a variable, and create/copy to a larger array whenever the array runs out of space</a:t>
            </a:r>
            <a:endParaRPr/>
          </a:p>
          <a:p>
            <a:pPr indent="-325438" lvl="1" marL="669925" rtl="0" algn="l">
              <a:lnSpc>
                <a:spcPct val="100000"/>
              </a:lnSpc>
              <a:spcBef>
                <a:spcPts val="0"/>
              </a:spcBef>
              <a:spcAft>
                <a:spcPts val="0"/>
              </a:spcAft>
              <a:buSzPts val="1200"/>
              <a:buChar char="❑"/>
            </a:pPr>
            <a:r>
              <a:rPr lang="en-US" sz="2000"/>
              <a:t>No more limits on size</a:t>
            </a:r>
            <a:endParaRPr/>
          </a:p>
          <a:p>
            <a:pPr indent="-325438" lvl="1" marL="669925" rtl="0" algn="l">
              <a:lnSpc>
                <a:spcPct val="100000"/>
              </a:lnSpc>
              <a:spcBef>
                <a:spcPts val="0"/>
              </a:spcBef>
              <a:spcAft>
                <a:spcPts val="0"/>
              </a:spcAft>
              <a:buSzPts val="1200"/>
              <a:buChar char="❑"/>
            </a:pPr>
            <a:r>
              <a:rPr lang="en-US" sz="2000"/>
              <a:t>But copying overhead is still a problem</a:t>
            </a:r>
            <a:endParaRPr/>
          </a:p>
          <a:p>
            <a:pPr indent="-342900" lvl="0" marL="342900" rtl="0" algn="l">
              <a:lnSpc>
                <a:spcPct val="100000"/>
              </a:lnSpc>
              <a:spcBef>
                <a:spcPts val="1200"/>
              </a:spcBef>
              <a:spcAft>
                <a:spcPts val="0"/>
              </a:spcAft>
              <a:buSzPts val="1560"/>
              <a:buChar char="■"/>
            </a:pPr>
            <a:r>
              <a:rPr lang="en-US" sz="2400">
                <a:solidFill>
                  <a:srgbClr val="0000FF"/>
                </a:solidFill>
              </a:rPr>
              <a:t>When to use such a list?</a:t>
            </a:r>
            <a:endParaRPr/>
          </a:p>
          <a:p>
            <a:pPr indent="-325438" lvl="1" marL="669925" rtl="0" algn="l">
              <a:lnSpc>
                <a:spcPct val="100000"/>
              </a:lnSpc>
              <a:spcBef>
                <a:spcPts val="0"/>
              </a:spcBef>
              <a:spcAft>
                <a:spcPts val="0"/>
              </a:spcAft>
              <a:buSzPts val="1200"/>
              <a:buChar char="❑"/>
            </a:pPr>
            <a:r>
              <a:rPr lang="en-US" sz="2000"/>
              <a:t>For a fixed-size list, an array is good enough!</a:t>
            </a:r>
            <a:endParaRPr/>
          </a:p>
          <a:p>
            <a:pPr indent="-325438" lvl="1" marL="669925" rtl="0" algn="l">
              <a:lnSpc>
                <a:spcPct val="100000"/>
              </a:lnSpc>
              <a:spcBef>
                <a:spcPts val="0"/>
              </a:spcBef>
              <a:spcAft>
                <a:spcPts val="0"/>
              </a:spcAft>
              <a:buSzPts val="1200"/>
              <a:buChar char="❑"/>
            </a:pPr>
            <a:r>
              <a:rPr lang="en-US" sz="2000"/>
              <a:t>For a variable-size list, where dynamic operations such as insertion/deletion are common, an array is a poor choice; better alternative – </a:t>
            </a:r>
            <a:r>
              <a:rPr b="1" lang="en-US" sz="2000">
                <a:solidFill>
                  <a:srgbClr val="C00000"/>
                </a:solidFill>
              </a:rPr>
              <a:t>Linked List</a:t>
            </a:r>
            <a:endParaRPr/>
          </a:p>
          <a:p>
            <a:pPr indent="-249237" lvl="1" marL="669925" rtl="0" algn="l">
              <a:lnSpc>
                <a:spcPct val="100000"/>
              </a:lnSpc>
              <a:spcBef>
                <a:spcPts val="0"/>
              </a:spcBef>
              <a:spcAft>
                <a:spcPts val="0"/>
              </a:spcAft>
              <a:buSzPts val="1200"/>
              <a:buNone/>
            </a:pPr>
            <a:r>
              <a:t/>
            </a:r>
            <a:endParaRPr sz="2000"/>
          </a:p>
        </p:txBody>
      </p:sp>
      <p:sp>
        <p:nvSpPr>
          <p:cNvPr id="569" name="Google Shape;569;p4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8"/>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520700" lvl="0" marL="520700"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3</a:t>
            </a:r>
            <a:r>
              <a:rPr b="1" lang="en-US" sz="4400">
                <a:latin typeface="Federo"/>
                <a:ea typeface="Federo"/>
                <a:cs typeface="Federo"/>
                <a:sym typeface="Federo"/>
              </a:rPr>
              <a:t>	List Implementation via Linked List</a:t>
            </a:r>
            <a:endParaRPr/>
          </a:p>
        </p:txBody>
      </p:sp>
      <p:sp>
        <p:nvSpPr>
          <p:cNvPr id="576" name="Google Shape;576;p48"/>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Variable-size list</a:t>
            </a:r>
            <a:endParaRPr/>
          </a:p>
        </p:txBody>
      </p:sp>
      <p:grpSp>
        <p:nvGrpSpPr>
          <p:cNvPr id="577" name="Google Shape;577;p48"/>
          <p:cNvGrpSpPr/>
          <p:nvPr/>
        </p:nvGrpSpPr>
        <p:grpSpPr>
          <a:xfrm>
            <a:off x="2514600" y="4648200"/>
            <a:ext cx="3505200" cy="304800"/>
            <a:chOff x="2514600" y="4648200"/>
            <a:chExt cx="3505200" cy="304800"/>
          </a:xfrm>
        </p:grpSpPr>
        <p:grpSp>
          <p:nvGrpSpPr>
            <p:cNvPr id="578" name="Google Shape;578;p48"/>
            <p:cNvGrpSpPr/>
            <p:nvPr/>
          </p:nvGrpSpPr>
          <p:grpSpPr>
            <a:xfrm>
              <a:off x="2514600" y="4648200"/>
              <a:ext cx="457200" cy="304800"/>
              <a:chOff x="2514600" y="4648200"/>
              <a:chExt cx="457200" cy="304800"/>
            </a:xfrm>
          </p:grpSpPr>
          <p:sp>
            <p:nvSpPr>
              <p:cNvPr id="579" name="Google Shape;579;p48"/>
              <p:cNvSpPr/>
              <p:nvPr/>
            </p:nvSpPr>
            <p:spPr>
              <a:xfrm>
                <a:off x="2514600" y="4648200"/>
                <a:ext cx="304800" cy="304800"/>
              </a:xfrm>
              <a:prstGeom prst="rect">
                <a:avLst/>
              </a:prstGeom>
              <a:solidFill>
                <a:srgbClr val="FFC000"/>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0" name="Google Shape;580;p48"/>
              <p:cNvSpPr/>
              <p:nvPr/>
            </p:nvSpPr>
            <p:spPr>
              <a:xfrm>
                <a:off x="2819400" y="4648200"/>
                <a:ext cx="152400" cy="304800"/>
              </a:xfrm>
              <a:prstGeom prst="rect">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81" name="Google Shape;581;p48"/>
            <p:cNvGrpSpPr/>
            <p:nvPr/>
          </p:nvGrpSpPr>
          <p:grpSpPr>
            <a:xfrm>
              <a:off x="3276600" y="4648200"/>
              <a:ext cx="457200" cy="304800"/>
              <a:chOff x="3276600" y="4648200"/>
              <a:chExt cx="457200" cy="304800"/>
            </a:xfrm>
          </p:grpSpPr>
          <p:sp>
            <p:nvSpPr>
              <p:cNvPr id="582" name="Google Shape;582;p48"/>
              <p:cNvSpPr/>
              <p:nvPr/>
            </p:nvSpPr>
            <p:spPr>
              <a:xfrm>
                <a:off x="3276600" y="4648200"/>
                <a:ext cx="304800" cy="304800"/>
              </a:xfrm>
              <a:prstGeom prst="rect">
                <a:avLst/>
              </a:prstGeom>
              <a:solidFill>
                <a:srgbClr val="FFC000"/>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3" name="Google Shape;583;p48"/>
              <p:cNvSpPr/>
              <p:nvPr/>
            </p:nvSpPr>
            <p:spPr>
              <a:xfrm>
                <a:off x="3581400" y="4648200"/>
                <a:ext cx="152400" cy="304800"/>
              </a:xfrm>
              <a:prstGeom prst="rect">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84" name="Google Shape;584;p48"/>
            <p:cNvCxnSpPr/>
            <p:nvPr/>
          </p:nvCxnSpPr>
          <p:spPr>
            <a:xfrm>
              <a:off x="2895600" y="4800600"/>
              <a:ext cx="381000" cy="0"/>
            </a:xfrm>
            <a:prstGeom prst="straightConnector1">
              <a:avLst/>
            </a:prstGeom>
            <a:noFill/>
            <a:ln cap="flat" cmpd="sng" w="12700">
              <a:solidFill>
                <a:schemeClr val="dk1"/>
              </a:solidFill>
              <a:prstDash val="solid"/>
              <a:round/>
              <a:headEnd len="sm" w="sm" type="none"/>
              <a:tailEnd len="med" w="med" type="triangle"/>
            </a:ln>
          </p:spPr>
        </p:cxnSp>
        <p:grpSp>
          <p:nvGrpSpPr>
            <p:cNvPr id="585" name="Google Shape;585;p48"/>
            <p:cNvGrpSpPr/>
            <p:nvPr/>
          </p:nvGrpSpPr>
          <p:grpSpPr>
            <a:xfrm>
              <a:off x="4038600" y="4648200"/>
              <a:ext cx="457200" cy="304800"/>
              <a:chOff x="3276600" y="4648200"/>
              <a:chExt cx="457200" cy="304800"/>
            </a:xfrm>
          </p:grpSpPr>
          <p:sp>
            <p:nvSpPr>
              <p:cNvPr id="586" name="Google Shape;586;p48"/>
              <p:cNvSpPr/>
              <p:nvPr/>
            </p:nvSpPr>
            <p:spPr>
              <a:xfrm>
                <a:off x="3276600" y="4648200"/>
                <a:ext cx="304800" cy="304800"/>
              </a:xfrm>
              <a:prstGeom prst="rect">
                <a:avLst/>
              </a:prstGeom>
              <a:solidFill>
                <a:srgbClr val="FFC000"/>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7" name="Google Shape;587;p48"/>
              <p:cNvSpPr/>
              <p:nvPr/>
            </p:nvSpPr>
            <p:spPr>
              <a:xfrm>
                <a:off x="3581400" y="4648200"/>
                <a:ext cx="152400" cy="304800"/>
              </a:xfrm>
              <a:prstGeom prst="rect">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88" name="Google Shape;588;p48"/>
            <p:cNvCxnSpPr/>
            <p:nvPr/>
          </p:nvCxnSpPr>
          <p:spPr>
            <a:xfrm>
              <a:off x="3657600" y="4800600"/>
              <a:ext cx="381000" cy="0"/>
            </a:xfrm>
            <a:prstGeom prst="straightConnector1">
              <a:avLst/>
            </a:prstGeom>
            <a:noFill/>
            <a:ln cap="flat" cmpd="sng" w="12700">
              <a:solidFill>
                <a:schemeClr val="dk1"/>
              </a:solidFill>
              <a:prstDash val="solid"/>
              <a:round/>
              <a:headEnd len="sm" w="sm" type="none"/>
              <a:tailEnd len="med" w="med" type="triangle"/>
            </a:ln>
          </p:spPr>
        </p:cxnSp>
        <p:grpSp>
          <p:nvGrpSpPr>
            <p:cNvPr id="589" name="Google Shape;589;p48"/>
            <p:cNvGrpSpPr/>
            <p:nvPr/>
          </p:nvGrpSpPr>
          <p:grpSpPr>
            <a:xfrm>
              <a:off x="4800600" y="4648200"/>
              <a:ext cx="457200" cy="304800"/>
              <a:chOff x="3276600" y="4648200"/>
              <a:chExt cx="457200" cy="304800"/>
            </a:xfrm>
          </p:grpSpPr>
          <p:sp>
            <p:nvSpPr>
              <p:cNvPr id="590" name="Google Shape;590;p48"/>
              <p:cNvSpPr/>
              <p:nvPr/>
            </p:nvSpPr>
            <p:spPr>
              <a:xfrm>
                <a:off x="3276600" y="4648200"/>
                <a:ext cx="304800" cy="304800"/>
              </a:xfrm>
              <a:prstGeom prst="rect">
                <a:avLst/>
              </a:prstGeom>
              <a:solidFill>
                <a:srgbClr val="FFC000"/>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1" name="Google Shape;591;p48"/>
              <p:cNvSpPr/>
              <p:nvPr/>
            </p:nvSpPr>
            <p:spPr>
              <a:xfrm>
                <a:off x="3581400" y="4648200"/>
                <a:ext cx="152400" cy="304800"/>
              </a:xfrm>
              <a:prstGeom prst="rect">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92" name="Google Shape;592;p48"/>
            <p:cNvCxnSpPr/>
            <p:nvPr/>
          </p:nvCxnSpPr>
          <p:spPr>
            <a:xfrm>
              <a:off x="4419600" y="4800600"/>
              <a:ext cx="381000" cy="0"/>
            </a:xfrm>
            <a:prstGeom prst="straightConnector1">
              <a:avLst/>
            </a:prstGeom>
            <a:noFill/>
            <a:ln cap="flat" cmpd="sng" w="12700">
              <a:solidFill>
                <a:schemeClr val="dk1"/>
              </a:solidFill>
              <a:prstDash val="solid"/>
              <a:round/>
              <a:headEnd len="sm" w="sm" type="none"/>
              <a:tailEnd len="med" w="med" type="triangle"/>
            </a:ln>
          </p:spPr>
        </p:cxnSp>
        <p:grpSp>
          <p:nvGrpSpPr>
            <p:cNvPr id="593" name="Google Shape;593;p48"/>
            <p:cNvGrpSpPr/>
            <p:nvPr/>
          </p:nvGrpSpPr>
          <p:grpSpPr>
            <a:xfrm>
              <a:off x="5562600" y="4648200"/>
              <a:ext cx="457200" cy="304800"/>
              <a:chOff x="3276600" y="4648200"/>
              <a:chExt cx="457200" cy="304800"/>
            </a:xfrm>
          </p:grpSpPr>
          <p:sp>
            <p:nvSpPr>
              <p:cNvPr id="594" name="Google Shape;594;p48"/>
              <p:cNvSpPr/>
              <p:nvPr/>
            </p:nvSpPr>
            <p:spPr>
              <a:xfrm>
                <a:off x="3276600" y="4648200"/>
                <a:ext cx="304800" cy="304800"/>
              </a:xfrm>
              <a:prstGeom prst="rect">
                <a:avLst/>
              </a:prstGeom>
              <a:solidFill>
                <a:srgbClr val="FFC000"/>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5" name="Google Shape;595;p48"/>
              <p:cNvSpPr/>
              <p:nvPr/>
            </p:nvSpPr>
            <p:spPr>
              <a:xfrm>
                <a:off x="3581400" y="4648200"/>
                <a:ext cx="152400" cy="304800"/>
              </a:xfrm>
              <a:prstGeom prst="rect">
                <a:avLst/>
              </a:prstGeom>
              <a:solidFill>
                <a:srgbClr val="FFFFCC"/>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96" name="Google Shape;596;p48"/>
            <p:cNvCxnSpPr/>
            <p:nvPr/>
          </p:nvCxnSpPr>
          <p:spPr>
            <a:xfrm>
              <a:off x="5181600" y="4800600"/>
              <a:ext cx="381000" cy="0"/>
            </a:xfrm>
            <a:prstGeom prst="straightConnector1">
              <a:avLst/>
            </a:prstGeom>
            <a:noFill/>
            <a:ln cap="flat" cmpd="sng" w="12700">
              <a:solidFill>
                <a:schemeClr val="dk1"/>
              </a:solidFill>
              <a:prstDash val="solid"/>
              <a:round/>
              <a:headEnd len="sm" w="sm" type="none"/>
              <a:tailEnd len="med" w="med" type="triangle"/>
            </a:ln>
          </p:spPr>
        </p:cxnSp>
        <p:cxnSp>
          <p:nvCxnSpPr>
            <p:cNvPr id="597" name="Google Shape;597;p48"/>
            <p:cNvCxnSpPr/>
            <p:nvPr/>
          </p:nvCxnSpPr>
          <p:spPr>
            <a:xfrm flipH="1">
              <a:off x="5867400" y="4648200"/>
              <a:ext cx="152400" cy="304800"/>
            </a:xfrm>
            <a:prstGeom prst="straightConnector1">
              <a:avLst/>
            </a:prstGeom>
            <a:noFill/>
            <a:ln cap="flat" cmpd="sng" w="19050">
              <a:solidFill>
                <a:srgbClr val="006600"/>
              </a:solidFill>
              <a:prstDash val="solid"/>
              <a:round/>
              <a:headEnd len="sm" w="sm" type="none"/>
              <a:tailEnd len="sm" w="sm"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C00000"/>
                </a:solidFill>
                <a:latin typeface="Federo"/>
                <a:ea typeface="Federo"/>
                <a:cs typeface="Federo"/>
                <a:sym typeface="Federo"/>
              </a:rPr>
              <a:t>3.1 </a:t>
            </a:r>
            <a:r>
              <a:rPr b="1" lang="en-US" sz="3200">
                <a:latin typeface="Federo"/>
                <a:ea typeface="Federo"/>
                <a:cs typeface="Federo"/>
                <a:sym typeface="Federo"/>
              </a:rPr>
              <a:t>List Implementation: Linked List (1/3)</a:t>
            </a:r>
            <a:endParaRPr/>
          </a:p>
        </p:txBody>
      </p:sp>
      <p:sp>
        <p:nvSpPr>
          <p:cNvPr id="604" name="Google Shape;604;p4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605" name="Google Shape;605;p49"/>
          <p:cNvSpPr txBox="1"/>
          <p:nvPr>
            <p:ph idx="1" type="body"/>
          </p:nvPr>
        </p:nvSpPr>
        <p:spPr>
          <a:xfrm>
            <a:off x="457200" y="990600"/>
            <a:ext cx="8229600" cy="12192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solidFill>
                  <a:srgbClr val="0000FF"/>
                </a:solidFill>
              </a:rPr>
              <a:t>Recap when using an array... </a:t>
            </a:r>
            <a:endParaRPr/>
          </a:p>
          <a:p>
            <a:pPr indent="-457200" lvl="1" marL="784225" rtl="0" algn="l">
              <a:lnSpc>
                <a:spcPct val="100000"/>
              </a:lnSpc>
              <a:spcBef>
                <a:spcPts val="444"/>
              </a:spcBef>
              <a:spcAft>
                <a:spcPts val="0"/>
              </a:spcAft>
              <a:buClr>
                <a:schemeClr val="lt2"/>
              </a:buClr>
              <a:buSzPct val="100000"/>
              <a:buChar char="❑"/>
            </a:pPr>
            <a:r>
              <a:rPr lang="en-US" sz="2400"/>
              <a:t>X, A, B are elements of an array</a:t>
            </a:r>
            <a:endParaRPr/>
          </a:p>
          <a:p>
            <a:pPr indent="-457200" lvl="1" marL="784225" rtl="0" algn="l">
              <a:lnSpc>
                <a:spcPct val="100000"/>
              </a:lnSpc>
              <a:spcBef>
                <a:spcPts val="444"/>
              </a:spcBef>
              <a:spcAft>
                <a:spcPts val="0"/>
              </a:spcAft>
              <a:buClr>
                <a:schemeClr val="lt2"/>
              </a:buClr>
              <a:buSzPct val="100000"/>
              <a:buChar char="❑"/>
            </a:pPr>
            <a:r>
              <a:rPr lang="en-US" sz="2400"/>
              <a:t>Y is new element to be added</a:t>
            </a:r>
            <a:endParaRPr sz="2400"/>
          </a:p>
          <a:p>
            <a:pPr indent="-342900" lvl="0" marL="342900" rtl="0" algn="l">
              <a:lnSpc>
                <a:spcPct val="100000"/>
              </a:lnSpc>
              <a:spcBef>
                <a:spcPts val="370"/>
              </a:spcBef>
              <a:spcAft>
                <a:spcPts val="0"/>
              </a:spcAft>
              <a:buSzPct val="64998"/>
              <a:buNone/>
            </a:pPr>
            <a:r>
              <a:t/>
            </a:r>
            <a:endParaRPr sz="2000">
              <a:solidFill>
                <a:srgbClr val="0000FF"/>
              </a:solidFill>
            </a:endParaRPr>
          </a:p>
          <a:p>
            <a:pPr indent="-342900" lvl="0" marL="342900" rtl="0" algn="l">
              <a:lnSpc>
                <a:spcPct val="100000"/>
              </a:lnSpc>
              <a:spcBef>
                <a:spcPts val="370"/>
              </a:spcBef>
              <a:spcAft>
                <a:spcPts val="0"/>
              </a:spcAft>
              <a:buSzPct val="64998"/>
              <a:buNone/>
            </a:pPr>
            <a:r>
              <a:t/>
            </a:r>
            <a:endParaRPr sz="2000">
              <a:solidFill>
                <a:srgbClr val="0000FF"/>
              </a:solidFill>
            </a:endParaRPr>
          </a:p>
        </p:txBody>
      </p:sp>
      <p:sp>
        <p:nvSpPr>
          <p:cNvPr id="606" name="Google Shape;606;p49"/>
          <p:cNvSpPr/>
          <p:nvPr/>
        </p:nvSpPr>
        <p:spPr>
          <a:xfrm>
            <a:off x="6172200" y="2409095"/>
            <a:ext cx="27432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07" name="Google Shape;607;p49"/>
          <p:cNvGrpSpPr/>
          <p:nvPr/>
        </p:nvGrpSpPr>
        <p:grpSpPr>
          <a:xfrm>
            <a:off x="3200400" y="2332895"/>
            <a:ext cx="1295400" cy="1143000"/>
            <a:chOff x="2016" y="1728"/>
            <a:chExt cx="816" cy="720"/>
          </a:xfrm>
        </p:grpSpPr>
        <p:sp>
          <p:nvSpPr>
            <p:cNvPr id="608" name="Google Shape;608;p49"/>
            <p:cNvSpPr/>
            <p:nvPr/>
          </p:nvSpPr>
          <p:spPr>
            <a:xfrm>
              <a:off x="2016" y="1728"/>
              <a:ext cx="816" cy="288"/>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9" name="Google Shape;609;p49"/>
            <p:cNvSpPr/>
            <p:nvPr/>
          </p:nvSpPr>
          <p:spPr>
            <a:xfrm>
              <a:off x="2016" y="2016"/>
              <a:ext cx="528" cy="432"/>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49"/>
            <p:cNvSpPr/>
            <p:nvPr/>
          </p:nvSpPr>
          <p:spPr>
            <a:xfrm>
              <a:off x="2544" y="2016"/>
              <a:ext cx="288" cy="432"/>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49"/>
            <p:cNvSpPr txBox="1"/>
            <p:nvPr/>
          </p:nvSpPr>
          <p:spPr>
            <a:xfrm>
              <a:off x="2304" y="1776"/>
              <a:ext cx="24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grpSp>
      <p:grpSp>
        <p:nvGrpSpPr>
          <p:cNvPr id="612" name="Google Shape;612;p49"/>
          <p:cNvGrpSpPr/>
          <p:nvPr/>
        </p:nvGrpSpPr>
        <p:grpSpPr>
          <a:xfrm>
            <a:off x="4648200" y="2332895"/>
            <a:ext cx="1295400" cy="1143000"/>
            <a:chOff x="2928" y="1728"/>
            <a:chExt cx="816" cy="720"/>
          </a:xfrm>
        </p:grpSpPr>
        <p:sp>
          <p:nvSpPr>
            <p:cNvPr id="613" name="Google Shape;613;p49"/>
            <p:cNvSpPr/>
            <p:nvPr/>
          </p:nvSpPr>
          <p:spPr>
            <a:xfrm>
              <a:off x="2928" y="1728"/>
              <a:ext cx="816" cy="288"/>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4" name="Google Shape;614;p49"/>
            <p:cNvSpPr/>
            <p:nvPr/>
          </p:nvSpPr>
          <p:spPr>
            <a:xfrm>
              <a:off x="2928" y="2016"/>
              <a:ext cx="528" cy="432"/>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p49"/>
            <p:cNvSpPr/>
            <p:nvPr/>
          </p:nvSpPr>
          <p:spPr>
            <a:xfrm>
              <a:off x="3456" y="2016"/>
              <a:ext cx="288" cy="432"/>
            </a:xfrm>
            <a:prstGeom prst="flowChartProcess">
              <a:avLst/>
            </a:prstGeom>
            <a:solidFill>
              <a:schemeClr val="lt2"/>
            </a:solid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616" name="Google Shape;616;p49"/>
            <p:cNvSpPr txBox="1"/>
            <p:nvPr/>
          </p:nvSpPr>
          <p:spPr>
            <a:xfrm>
              <a:off x="3216" y="1776"/>
              <a:ext cx="19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grpSp>
      <p:grpSp>
        <p:nvGrpSpPr>
          <p:cNvPr id="617" name="Google Shape;617;p49"/>
          <p:cNvGrpSpPr/>
          <p:nvPr/>
        </p:nvGrpSpPr>
        <p:grpSpPr>
          <a:xfrm>
            <a:off x="1752600" y="2332895"/>
            <a:ext cx="1295400" cy="1143000"/>
            <a:chOff x="1104" y="1728"/>
            <a:chExt cx="816" cy="720"/>
          </a:xfrm>
        </p:grpSpPr>
        <p:sp>
          <p:nvSpPr>
            <p:cNvPr id="618" name="Google Shape;618;p49"/>
            <p:cNvSpPr/>
            <p:nvPr/>
          </p:nvSpPr>
          <p:spPr>
            <a:xfrm>
              <a:off x="1104" y="1728"/>
              <a:ext cx="816" cy="288"/>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49"/>
            <p:cNvSpPr/>
            <p:nvPr/>
          </p:nvSpPr>
          <p:spPr>
            <a:xfrm>
              <a:off x="1104" y="2016"/>
              <a:ext cx="528" cy="432"/>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49"/>
            <p:cNvSpPr/>
            <p:nvPr/>
          </p:nvSpPr>
          <p:spPr>
            <a:xfrm>
              <a:off x="1632" y="2016"/>
              <a:ext cx="288" cy="432"/>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49"/>
            <p:cNvSpPr txBox="1"/>
            <p:nvPr/>
          </p:nvSpPr>
          <p:spPr>
            <a:xfrm>
              <a:off x="1392" y="1776"/>
              <a:ext cx="28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X</a:t>
              </a:r>
              <a:endParaRPr b="0" i="0" sz="2400" u="none" cap="none" strike="noStrike">
                <a:solidFill>
                  <a:schemeClr val="dk1"/>
                </a:solidFill>
                <a:latin typeface="Helvetica Neue"/>
                <a:ea typeface="Helvetica Neue"/>
                <a:cs typeface="Helvetica Neue"/>
                <a:sym typeface="Helvetica Neue"/>
              </a:endParaRPr>
            </a:p>
          </p:txBody>
        </p:sp>
      </p:grpSp>
      <p:grpSp>
        <p:nvGrpSpPr>
          <p:cNvPr id="622" name="Google Shape;622;p49"/>
          <p:cNvGrpSpPr/>
          <p:nvPr/>
        </p:nvGrpSpPr>
        <p:grpSpPr>
          <a:xfrm>
            <a:off x="4648200" y="4923695"/>
            <a:ext cx="1295400" cy="1143000"/>
            <a:chOff x="2496" y="3360"/>
            <a:chExt cx="816" cy="720"/>
          </a:xfrm>
        </p:grpSpPr>
        <p:sp>
          <p:nvSpPr>
            <p:cNvPr id="623" name="Google Shape;623;p49"/>
            <p:cNvSpPr/>
            <p:nvPr/>
          </p:nvSpPr>
          <p:spPr>
            <a:xfrm>
              <a:off x="2496" y="3360"/>
              <a:ext cx="816" cy="288"/>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49"/>
            <p:cNvSpPr/>
            <p:nvPr/>
          </p:nvSpPr>
          <p:spPr>
            <a:xfrm>
              <a:off x="2496" y="3648"/>
              <a:ext cx="528" cy="432"/>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49"/>
            <p:cNvSpPr/>
            <p:nvPr/>
          </p:nvSpPr>
          <p:spPr>
            <a:xfrm>
              <a:off x="3024" y="3648"/>
              <a:ext cx="288" cy="432"/>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6" name="Google Shape;626;p49"/>
            <p:cNvSpPr txBox="1"/>
            <p:nvPr/>
          </p:nvSpPr>
          <p:spPr>
            <a:xfrm>
              <a:off x="2784" y="3408"/>
              <a:ext cx="24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Helvetica Neue"/>
                  <a:ea typeface="Helvetica Neue"/>
                  <a:cs typeface="Helvetica Neue"/>
                  <a:sym typeface="Helvetica Neue"/>
                </a:rPr>
                <a:t>Y</a:t>
              </a:r>
              <a:endParaRPr b="0" i="0" sz="1400" u="none" cap="none" strike="noStrike">
                <a:solidFill>
                  <a:srgbClr val="000000"/>
                </a:solidFill>
                <a:latin typeface="Arial"/>
                <a:ea typeface="Arial"/>
                <a:cs typeface="Arial"/>
                <a:sym typeface="Arial"/>
              </a:endParaRPr>
            </a:p>
          </p:txBody>
        </p:sp>
      </p:grpSp>
      <p:sp>
        <p:nvSpPr>
          <p:cNvPr id="627" name="Google Shape;627;p49"/>
          <p:cNvSpPr/>
          <p:nvPr/>
        </p:nvSpPr>
        <p:spPr>
          <a:xfrm>
            <a:off x="5181600" y="3780695"/>
            <a:ext cx="152400" cy="762000"/>
          </a:xfrm>
          <a:prstGeom prst="upArrow">
            <a:avLst>
              <a:gd fmla="val 50000" name="adj1"/>
              <a:gd fmla="val 125000"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49"/>
          <p:cNvSpPr/>
          <p:nvPr/>
        </p:nvSpPr>
        <p:spPr>
          <a:xfrm>
            <a:off x="1371600" y="5457095"/>
            <a:ext cx="457200" cy="457200"/>
          </a:xfrm>
          <a:prstGeom prst="smileyFace">
            <a:avLst>
              <a:gd fmla="val 4653" name="adj"/>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p49"/>
          <p:cNvSpPr/>
          <p:nvPr/>
        </p:nvSpPr>
        <p:spPr>
          <a:xfrm>
            <a:off x="152400" y="4085495"/>
            <a:ext cx="2286000" cy="914400"/>
          </a:xfrm>
          <a:prstGeom prst="cloudCallout">
            <a:avLst>
              <a:gd fmla="val 19213" name="adj1"/>
              <a:gd fmla="val 7830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 want to </a:t>
            </a:r>
            <a:r>
              <a:rPr b="0" i="0" lang="en-US" sz="1800" u="none" cap="none" strike="noStrike">
                <a:solidFill>
                  <a:srgbClr val="0000FF"/>
                </a:solidFill>
                <a:latin typeface="Arial"/>
                <a:ea typeface="Arial"/>
                <a:cs typeface="Arial"/>
                <a:sym typeface="Arial"/>
              </a:rPr>
              <a:t>add Y</a:t>
            </a:r>
            <a:r>
              <a:rPr b="0" i="0" lang="en-US" sz="1800" u="none" cap="none" strike="noStrike">
                <a:solidFill>
                  <a:schemeClr val="accent2"/>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after A</a:t>
            </a:r>
            <a:r>
              <a:rPr b="0" i="0" lang="en-US" sz="1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30" name="Google Shape;630;p49"/>
          <p:cNvSpPr/>
          <p:nvPr/>
        </p:nvSpPr>
        <p:spPr>
          <a:xfrm>
            <a:off x="2057400" y="4390295"/>
            <a:ext cx="2209800" cy="1143000"/>
          </a:xfrm>
          <a:prstGeom prst="cloudCallout">
            <a:avLst>
              <a:gd fmla="val -62421" name="adj1"/>
              <a:gd fmla="val 35278"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 want to </a:t>
            </a:r>
            <a:r>
              <a:rPr b="0" i="0" lang="en-US" sz="1800" u="none" cap="none" strike="noStrike">
                <a:solidFill>
                  <a:srgbClr val="C00000"/>
                </a:solidFill>
                <a:latin typeface="Arial"/>
                <a:ea typeface="Arial"/>
                <a:cs typeface="Arial"/>
                <a:sym typeface="Arial"/>
              </a:rPr>
              <a:t>remove A</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31" name="Google Shape;631;p49"/>
          <p:cNvSpPr/>
          <p:nvPr/>
        </p:nvSpPr>
        <p:spPr>
          <a:xfrm>
            <a:off x="6781800" y="1647095"/>
            <a:ext cx="1834662" cy="533400"/>
          </a:xfrm>
          <a:prstGeom prst="downArrowCallout">
            <a:avLst>
              <a:gd fmla="val 75000" name="adj1"/>
              <a:gd fmla="val 75000" name="adj2"/>
              <a:gd fmla="val 16667" name="adj3"/>
              <a:gd fmla="val 66667" name="adj4"/>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Unused spaces</a:t>
            </a:r>
            <a:endParaRPr b="0" i="0" sz="1400" u="none" cap="none" strike="noStrike">
              <a:solidFill>
                <a:srgbClr val="000000"/>
              </a:solidFill>
              <a:latin typeface="Arial"/>
              <a:ea typeface="Arial"/>
              <a:cs typeface="Arial"/>
              <a:sym typeface="Arial"/>
            </a:endParaRPr>
          </a:p>
        </p:txBody>
      </p:sp>
      <p:sp>
        <p:nvSpPr>
          <p:cNvPr id="632" name="Google Shape;632;p49"/>
          <p:cNvSpPr/>
          <p:nvPr/>
        </p:nvSpPr>
        <p:spPr>
          <a:xfrm>
            <a:off x="7543800" y="2409095"/>
            <a:ext cx="13716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49"/>
          <p:cNvSpPr/>
          <p:nvPr/>
        </p:nvSpPr>
        <p:spPr>
          <a:xfrm>
            <a:off x="6172200" y="2409095"/>
            <a:ext cx="27432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4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2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500"/>
                                        <p:tgtEl>
                                          <p:spTgt spid="606"/>
                                        </p:tgtEl>
                                      </p:cBhvr>
                                    </p:animEffect>
                                    <p:set>
                                      <p:cBhvr>
                                        <p:cTn dur="1" fill="hold">
                                          <p:stCondLst>
                                            <p:cond delay="500"/>
                                          </p:stCondLst>
                                        </p:cTn>
                                        <p:tgtEl>
                                          <p:spTgt spid="606"/>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29"/>
                                        </p:tgtEl>
                                      </p:cBhvr>
                                    </p:animEffect>
                                    <p:set>
                                      <p:cBhvr>
                                        <p:cTn dur="1" fill="hold">
                                          <p:stCondLst>
                                            <p:cond delay="500"/>
                                          </p:stCondLst>
                                        </p:cTn>
                                        <p:tgtEl>
                                          <p:spTgt spid="62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2000"/>
                                        <p:tgtEl>
                                          <p:spTgt spid="630"/>
                                        </p:tgtEl>
                                      </p:cBhvr>
                                    </p:animEffect>
                                  </p:childTnLst>
                                </p:cTn>
                              </p:par>
                            </p:childTnLst>
                          </p:cTn>
                        </p:par>
                        <p:par>
                          <p:cTn fill="hold">
                            <p:stCondLst>
                              <p:cond delay="2500"/>
                            </p:stCondLst>
                            <p:childTnLst>
                              <p:par>
                                <p:cTn fill="hold" nodeType="afterEffect" presetClass="exit" presetID="10" presetSubtype="0">
                                  <p:stCondLst>
                                    <p:cond delay="0"/>
                                  </p:stCondLst>
                                  <p:childTnLst>
                                    <p:animEffect filter="fade" transition="out">
                                      <p:cBhvr>
                                        <p:cTn dur="500"/>
                                        <p:tgtEl>
                                          <p:spTgt spid="607"/>
                                        </p:tgtEl>
                                      </p:cBhvr>
                                    </p:animEffect>
                                    <p:set>
                                      <p:cBhvr>
                                        <p:cTn dur="1" fill="hold">
                                          <p:stCondLst>
                                            <p:cond delay="500"/>
                                          </p:stCondLst>
                                        </p:cTn>
                                        <p:tgtEl>
                                          <p:spTgt spid="607"/>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C00000"/>
                </a:solidFill>
                <a:latin typeface="Federo"/>
                <a:ea typeface="Federo"/>
                <a:cs typeface="Federo"/>
                <a:sym typeface="Federo"/>
              </a:rPr>
              <a:t>3.1 </a:t>
            </a:r>
            <a:r>
              <a:rPr b="1" lang="en-US" sz="3200">
                <a:latin typeface="Federo"/>
                <a:ea typeface="Federo"/>
                <a:cs typeface="Federo"/>
                <a:sym typeface="Federo"/>
              </a:rPr>
              <a:t>List Implementation: Linked List (2/3)</a:t>
            </a:r>
            <a:endParaRPr/>
          </a:p>
        </p:txBody>
      </p:sp>
      <p:sp>
        <p:nvSpPr>
          <p:cNvPr id="641" name="Google Shape;641;p5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642" name="Google Shape;642;p50"/>
          <p:cNvSpPr txBox="1"/>
          <p:nvPr>
            <p:ph idx="1" type="body"/>
          </p:nvPr>
        </p:nvSpPr>
        <p:spPr>
          <a:xfrm>
            <a:off x="457200" y="990600"/>
            <a:ext cx="8229600" cy="12192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solidFill>
                  <a:srgbClr val="0000FF"/>
                </a:solidFill>
              </a:rPr>
              <a:t>Now, we see the </a:t>
            </a:r>
            <a:r>
              <a:rPr lang="en-US" sz="2800">
                <a:solidFill>
                  <a:srgbClr val="C00000"/>
                </a:solidFill>
              </a:rPr>
              <a:t>(add) </a:t>
            </a:r>
            <a:r>
              <a:rPr lang="en-US" sz="2800">
                <a:solidFill>
                  <a:srgbClr val="0000FF"/>
                </a:solidFill>
              </a:rPr>
              <a:t>action with linked list…</a:t>
            </a:r>
            <a:endParaRPr/>
          </a:p>
          <a:p>
            <a:pPr indent="-457200" lvl="1" marL="784225" rtl="0" algn="l">
              <a:lnSpc>
                <a:spcPct val="100000"/>
              </a:lnSpc>
              <a:spcBef>
                <a:spcPts val="444"/>
              </a:spcBef>
              <a:spcAft>
                <a:spcPts val="0"/>
              </a:spcAft>
              <a:buClr>
                <a:schemeClr val="lt2"/>
              </a:buClr>
              <a:buSzPct val="100000"/>
              <a:buChar char="❑"/>
            </a:pPr>
            <a:r>
              <a:rPr lang="en-US" sz="2400"/>
              <a:t>X, A, B are nodes of a linked list</a:t>
            </a:r>
            <a:endParaRPr/>
          </a:p>
          <a:p>
            <a:pPr indent="-457200" lvl="1" marL="784225" rtl="0" algn="l">
              <a:lnSpc>
                <a:spcPct val="100000"/>
              </a:lnSpc>
              <a:spcBef>
                <a:spcPts val="444"/>
              </a:spcBef>
              <a:spcAft>
                <a:spcPts val="0"/>
              </a:spcAft>
              <a:buClr>
                <a:schemeClr val="lt2"/>
              </a:buClr>
              <a:buSzPct val="100000"/>
              <a:buChar char="❑"/>
            </a:pPr>
            <a:r>
              <a:rPr lang="en-US" sz="2400"/>
              <a:t>Y is new node to be added</a:t>
            </a:r>
            <a:endParaRPr sz="2000"/>
          </a:p>
          <a:p>
            <a:pPr indent="-342900" lvl="0" marL="342900" rtl="0" algn="l">
              <a:lnSpc>
                <a:spcPct val="100000"/>
              </a:lnSpc>
              <a:spcBef>
                <a:spcPts val="370"/>
              </a:spcBef>
              <a:spcAft>
                <a:spcPts val="0"/>
              </a:spcAft>
              <a:buSzPct val="64998"/>
              <a:buNone/>
            </a:pPr>
            <a:r>
              <a:t/>
            </a:r>
            <a:endParaRPr sz="2000">
              <a:solidFill>
                <a:srgbClr val="0000FF"/>
              </a:solidFill>
            </a:endParaRPr>
          </a:p>
          <a:p>
            <a:pPr indent="-342900" lvl="0" marL="342900" rtl="0" algn="l">
              <a:lnSpc>
                <a:spcPct val="100000"/>
              </a:lnSpc>
              <a:spcBef>
                <a:spcPts val="370"/>
              </a:spcBef>
              <a:spcAft>
                <a:spcPts val="0"/>
              </a:spcAft>
              <a:buSzPct val="64998"/>
              <a:buNone/>
            </a:pPr>
            <a:r>
              <a:t/>
            </a:r>
            <a:endParaRPr sz="2000">
              <a:solidFill>
                <a:srgbClr val="0000FF"/>
              </a:solidFill>
            </a:endParaRPr>
          </a:p>
        </p:txBody>
      </p:sp>
      <p:grpSp>
        <p:nvGrpSpPr>
          <p:cNvPr id="643" name="Google Shape;643;p50"/>
          <p:cNvGrpSpPr/>
          <p:nvPr/>
        </p:nvGrpSpPr>
        <p:grpSpPr>
          <a:xfrm>
            <a:off x="4343400" y="2286000"/>
            <a:ext cx="1295400" cy="1143000"/>
            <a:chOff x="4343400" y="1946035"/>
            <a:chExt cx="1295400" cy="1143000"/>
          </a:xfrm>
        </p:grpSpPr>
        <p:sp>
          <p:nvSpPr>
            <p:cNvPr id="644" name="Google Shape;644;p50"/>
            <p:cNvSpPr/>
            <p:nvPr/>
          </p:nvSpPr>
          <p:spPr>
            <a:xfrm>
              <a:off x="4343400" y="1946035"/>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50"/>
            <p:cNvSpPr/>
            <p:nvPr/>
          </p:nvSpPr>
          <p:spPr>
            <a:xfrm>
              <a:off x="4343400" y="2403235"/>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50"/>
            <p:cNvSpPr/>
            <p:nvPr/>
          </p:nvSpPr>
          <p:spPr>
            <a:xfrm>
              <a:off x="5181600" y="2403235"/>
              <a:ext cx="457200" cy="685800"/>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50"/>
            <p:cNvSpPr txBox="1"/>
            <p:nvPr/>
          </p:nvSpPr>
          <p:spPr>
            <a:xfrm>
              <a:off x="4800600" y="2022235"/>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grpSp>
      <p:grpSp>
        <p:nvGrpSpPr>
          <p:cNvPr id="648" name="Google Shape;648;p50"/>
          <p:cNvGrpSpPr/>
          <p:nvPr/>
        </p:nvGrpSpPr>
        <p:grpSpPr>
          <a:xfrm>
            <a:off x="2057400" y="2286000"/>
            <a:ext cx="1295400" cy="1143000"/>
            <a:chOff x="2057400" y="1946035"/>
            <a:chExt cx="1295400" cy="1143000"/>
          </a:xfrm>
        </p:grpSpPr>
        <p:sp>
          <p:nvSpPr>
            <p:cNvPr id="649" name="Google Shape;649;p50"/>
            <p:cNvSpPr/>
            <p:nvPr/>
          </p:nvSpPr>
          <p:spPr>
            <a:xfrm>
              <a:off x="2057400" y="1946035"/>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50"/>
            <p:cNvSpPr/>
            <p:nvPr/>
          </p:nvSpPr>
          <p:spPr>
            <a:xfrm>
              <a:off x="2057400" y="2403235"/>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50"/>
            <p:cNvSpPr/>
            <p:nvPr/>
          </p:nvSpPr>
          <p:spPr>
            <a:xfrm>
              <a:off x="2895600" y="2403235"/>
              <a:ext cx="457200" cy="685800"/>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50"/>
            <p:cNvSpPr txBox="1"/>
            <p:nvPr/>
          </p:nvSpPr>
          <p:spPr>
            <a:xfrm>
              <a:off x="2514600" y="2022235"/>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X</a:t>
              </a:r>
              <a:endParaRPr b="0" i="0" sz="2400" u="none" cap="none" strike="noStrike">
                <a:solidFill>
                  <a:schemeClr val="dk1"/>
                </a:solidFill>
                <a:latin typeface="Helvetica Neue"/>
                <a:ea typeface="Helvetica Neue"/>
                <a:cs typeface="Helvetica Neue"/>
                <a:sym typeface="Helvetica Neue"/>
              </a:endParaRPr>
            </a:p>
          </p:txBody>
        </p:sp>
      </p:grpSp>
      <p:grpSp>
        <p:nvGrpSpPr>
          <p:cNvPr id="653" name="Google Shape;653;p50"/>
          <p:cNvGrpSpPr/>
          <p:nvPr/>
        </p:nvGrpSpPr>
        <p:grpSpPr>
          <a:xfrm>
            <a:off x="6019800" y="4648200"/>
            <a:ext cx="1295400" cy="1143000"/>
            <a:chOff x="6019800" y="4308235"/>
            <a:chExt cx="1295400" cy="1143000"/>
          </a:xfrm>
        </p:grpSpPr>
        <p:sp>
          <p:nvSpPr>
            <p:cNvPr id="654" name="Google Shape;654;p50"/>
            <p:cNvSpPr/>
            <p:nvPr/>
          </p:nvSpPr>
          <p:spPr>
            <a:xfrm>
              <a:off x="6019800" y="4308235"/>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50"/>
            <p:cNvSpPr/>
            <p:nvPr/>
          </p:nvSpPr>
          <p:spPr>
            <a:xfrm>
              <a:off x="6019800" y="4765435"/>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50"/>
            <p:cNvSpPr/>
            <p:nvPr/>
          </p:nvSpPr>
          <p:spPr>
            <a:xfrm>
              <a:off x="6858000" y="4765435"/>
              <a:ext cx="457200" cy="685800"/>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50"/>
            <p:cNvSpPr txBox="1"/>
            <p:nvPr/>
          </p:nvSpPr>
          <p:spPr>
            <a:xfrm>
              <a:off x="6477000" y="4384435"/>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Helvetica Neue"/>
                  <a:ea typeface="Helvetica Neue"/>
                  <a:cs typeface="Helvetica Neue"/>
                  <a:sym typeface="Helvetica Neue"/>
                </a:rPr>
                <a:t>Y</a:t>
              </a:r>
              <a:endParaRPr b="0" i="0" sz="1400" u="none" cap="none" strike="noStrike">
                <a:solidFill>
                  <a:srgbClr val="000000"/>
                </a:solidFill>
                <a:latin typeface="Arial"/>
                <a:ea typeface="Arial"/>
                <a:cs typeface="Arial"/>
                <a:sym typeface="Arial"/>
              </a:endParaRPr>
            </a:p>
          </p:txBody>
        </p:sp>
      </p:grpSp>
      <p:sp>
        <p:nvSpPr>
          <p:cNvPr id="658" name="Google Shape;658;p50"/>
          <p:cNvSpPr txBox="1"/>
          <p:nvPr/>
        </p:nvSpPr>
        <p:spPr>
          <a:xfrm>
            <a:off x="6934200" y="51816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2F2F2"/>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grpSp>
        <p:nvGrpSpPr>
          <p:cNvPr id="659" name="Google Shape;659;p50"/>
          <p:cNvGrpSpPr/>
          <p:nvPr/>
        </p:nvGrpSpPr>
        <p:grpSpPr>
          <a:xfrm>
            <a:off x="6629400" y="2286000"/>
            <a:ext cx="1371600" cy="1143000"/>
            <a:chOff x="6629400" y="1946035"/>
            <a:chExt cx="1371600" cy="1143000"/>
          </a:xfrm>
        </p:grpSpPr>
        <p:sp>
          <p:nvSpPr>
            <p:cNvPr id="660" name="Google Shape;660;p50"/>
            <p:cNvSpPr/>
            <p:nvPr/>
          </p:nvSpPr>
          <p:spPr>
            <a:xfrm>
              <a:off x="6629400" y="1946035"/>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50"/>
            <p:cNvSpPr/>
            <p:nvPr/>
          </p:nvSpPr>
          <p:spPr>
            <a:xfrm>
              <a:off x="6629400" y="2403235"/>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50"/>
            <p:cNvSpPr/>
            <p:nvPr/>
          </p:nvSpPr>
          <p:spPr>
            <a:xfrm>
              <a:off x="7467600" y="2403235"/>
              <a:ext cx="457200" cy="685800"/>
            </a:xfrm>
            <a:prstGeom prst="flowChartProcess">
              <a:avLst/>
            </a:prstGeom>
            <a:solidFill>
              <a:schemeClr val="lt2"/>
            </a:solid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Helvetica Neue"/>
                <a:ea typeface="Helvetica Neue"/>
                <a:cs typeface="Helvetica Neue"/>
                <a:sym typeface="Helvetica Neue"/>
              </a:endParaRPr>
            </a:p>
          </p:txBody>
        </p:sp>
        <p:sp>
          <p:nvSpPr>
            <p:cNvPr id="663" name="Google Shape;663;p50"/>
            <p:cNvSpPr txBox="1"/>
            <p:nvPr/>
          </p:nvSpPr>
          <p:spPr>
            <a:xfrm>
              <a:off x="7086600" y="2022235"/>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664" name="Google Shape;664;p50"/>
            <p:cNvSpPr txBox="1"/>
            <p:nvPr/>
          </p:nvSpPr>
          <p:spPr>
            <a:xfrm>
              <a:off x="7543800" y="2479435"/>
              <a:ext cx="4572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2F2F2"/>
                </a:solidFill>
                <a:latin typeface="Helvetica Neue"/>
                <a:ea typeface="Helvetica Neue"/>
                <a:cs typeface="Helvetica Neue"/>
                <a:sym typeface="Helvetica Neue"/>
              </a:endParaRPr>
            </a:p>
          </p:txBody>
        </p:sp>
      </p:grpSp>
      <p:sp>
        <p:nvSpPr>
          <p:cNvPr id="665" name="Google Shape;665;p50"/>
          <p:cNvSpPr/>
          <p:nvPr/>
        </p:nvSpPr>
        <p:spPr>
          <a:xfrm>
            <a:off x="1430215" y="5679830"/>
            <a:ext cx="457200" cy="444244"/>
          </a:xfrm>
          <a:prstGeom prst="smileyFace">
            <a:avLst>
              <a:gd fmla="val 4653" name="adj"/>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6" name="Google Shape;666;p50"/>
          <p:cNvSpPr/>
          <p:nvPr/>
        </p:nvSpPr>
        <p:spPr>
          <a:xfrm>
            <a:off x="1752600" y="4226165"/>
            <a:ext cx="2362200" cy="1219200"/>
          </a:xfrm>
          <a:prstGeom prst="cloudCallout">
            <a:avLst>
              <a:gd fmla="val -43750" name="adj1"/>
              <a:gd fmla="val 7000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I want to </a:t>
            </a:r>
            <a:r>
              <a:rPr b="1" i="0" lang="en-US" sz="1800" u="none" cap="none" strike="noStrike">
                <a:solidFill>
                  <a:srgbClr val="0000FF"/>
                </a:solidFill>
                <a:latin typeface="Helvetica Neue"/>
                <a:ea typeface="Helvetica Neue"/>
                <a:cs typeface="Helvetica Neue"/>
                <a:sym typeface="Helvetica Neue"/>
              </a:rPr>
              <a:t>add Y</a:t>
            </a:r>
            <a:r>
              <a:rPr b="0" i="0" lang="en-US" sz="1800" u="none" cap="none" strike="noStrike">
                <a:solidFill>
                  <a:schemeClr val="dk1"/>
                </a:solidFill>
                <a:latin typeface="Helvetica Neue"/>
                <a:ea typeface="Helvetica Neue"/>
                <a:cs typeface="Helvetica Neue"/>
                <a:sym typeface="Helvetica Neue"/>
              </a:rPr>
              <a:t> after A.</a:t>
            </a:r>
            <a:endParaRPr b="0" i="0" sz="1400" u="none" cap="none" strike="noStrike">
              <a:solidFill>
                <a:srgbClr val="000000"/>
              </a:solidFill>
              <a:latin typeface="Arial"/>
              <a:ea typeface="Arial"/>
              <a:cs typeface="Arial"/>
              <a:sym typeface="Arial"/>
            </a:endParaRPr>
          </a:p>
        </p:txBody>
      </p:sp>
      <p:cxnSp>
        <p:nvCxnSpPr>
          <p:cNvPr id="667" name="Google Shape;667;p50"/>
          <p:cNvCxnSpPr/>
          <p:nvPr/>
        </p:nvCxnSpPr>
        <p:spPr>
          <a:xfrm>
            <a:off x="5486400" y="3352800"/>
            <a:ext cx="609600" cy="1676400"/>
          </a:xfrm>
          <a:prstGeom prst="straightConnector1">
            <a:avLst/>
          </a:prstGeom>
          <a:noFill/>
          <a:ln cap="flat" cmpd="sng" w="12700">
            <a:solidFill>
              <a:srgbClr val="C00000"/>
            </a:solidFill>
            <a:prstDash val="solid"/>
            <a:round/>
            <a:headEnd len="sm" w="sm" type="none"/>
            <a:tailEnd len="med" w="med" type="triangle"/>
          </a:ln>
        </p:spPr>
      </p:cxnSp>
      <p:cxnSp>
        <p:nvCxnSpPr>
          <p:cNvPr id="668" name="Google Shape;668;p50"/>
          <p:cNvCxnSpPr/>
          <p:nvPr/>
        </p:nvCxnSpPr>
        <p:spPr>
          <a:xfrm>
            <a:off x="7162800" y="5369165"/>
            <a:ext cx="685800" cy="0"/>
          </a:xfrm>
          <a:prstGeom prst="straightConnector1">
            <a:avLst/>
          </a:prstGeom>
          <a:noFill/>
          <a:ln cap="flat" cmpd="sng" w="12700">
            <a:solidFill>
              <a:srgbClr val="C00000"/>
            </a:solidFill>
            <a:prstDash val="solid"/>
            <a:round/>
            <a:headEnd len="sm" w="sm" type="none"/>
            <a:tailEnd len="sm" w="sm" type="none"/>
          </a:ln>
        </p:spPr>
      </p:cxnSp>
      <p:cxnSp>
        <p:nvCxnSpPr>
          <p:cNvPr id="669" name="Google Shape;669;p50"/>
          <p:cNvCxnSpPr/>
          <p:nvPr/>
        </p:nvCxnSpPr>
        <p:spPr>
          <a:xfrm rot="10800000">
            <a:off x="6705600" y="3428998"/>
            <a:ext cx="1143000" cy="1940167"/>
          </a:xfrm>
          <a:prstGeom prst="straightConnector1">
            <a:avLst/>
          </a:prstGeom>
          <a:noFill/>
          <a:ln cap="flat" cmpd="sng" w="12700">
            <a:solidFill>
              <a:srgbClr val="C00000"/>
            </a:solidFill>
            <a:prstDash val="solid"/>
            <a:round/>
            <a:headEnd len="sm" w="sm" type="none"/>
            <a:tailEnd len="med" w="med" type="triangle"/>
          </a:ln>
        </p:spPr>
      </p:cxnSp>
      <p:cxnSp>
        <p:nvCxnSpPr>
          <p:cNvPr id="670" name="Google Shape;670;p50"/>
          <p:cNvCxnSpPr/>
          <p:nvPr/>
        </p:nvCxnSpPr>
        <p:spPr>
          <a:xfrm>
            <a:off x="3200400" y="3083165"/>
            <a:ext cx="1143000" cy="1"/>
          </a:xfrm>
          <a:prstGeom prst="straightConnector1">
            <a:avLst/>
          </a:prstGeom>
          <a:noFill/>
          <a:ln cap="flat" cmpd="sng" w="9525">
            <a:solidFill>
              <a:schemeClr val="dk1"/>
            </a:solidFill>
            <a:prstDash val="solid"/>
            <a:round/>
            <a:headEnd len="sm" w="sm" type="none"/>
            <a:tailEnd len="med" w="med" type="triangle"/>
          </a:ln>
        </p:spPr>
      </p:cxnSp>
      <p:cxnSp>
        <p:nvCxnSpPr>
          <p:cNvPr id="671" name="Google Shape;671;p50"/>
          <p:cNvCxnSpPr/>
          <p:nvPr/>
        </p:nvCxnSpPr>
        <p:spPr>
          <a:xfrm>
            <a:off x="5486400" y="3083165"/>
            <a:ext cx="1143000" cy="0"/>
          </a:xfrm>
          <a:prstGeom prst="straightConnector1">
            <a:avLst/>
          </a:prstGeom>
          <a:noFill/>
          <a:ln cap="flat" cmpd="sng" w="9525">
            <a:solidFill>
              <a:schemeClr val="dk1"/>
            </a:solidFill>
            <a:prstDash val="solid"/>
            <a:round/>
            <a:headEnd len="sm" w="sm" type="none"/>
            <a:tailEnd len="med" w="med" type="triangle"/>
          </a:ln>
        </p:spPr>
      </p:cxnSp>
      <p:cxnSp>
        <p:nvCxnSpPr>
          <p:cNvPr id="672" name="Google Shape;672;p50"/>
          <p:cNvCxnSpPr/>
          <p:nvPr/>
        </p:nvCxnSpPr>
        <p:spPr>
          <a:xfrm>
            <a:off x="7772400" y="3083165"/>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673" name="Google Shape;673;p50"/>
          <p:cNvCxnSpPr/>
          <p:nvPr/>
        </p:nvCxnSpPr>
        <p:spPr>
          <a:xfrm>
            <a:off x="1295400" y="3083165"/>
            <a:ext cx="762000" cy="0"/>
          </a:xfrm>
          <a:prstGeom prst="straightConnector1">
            <a:avLst/>
          </a:prstGeom>
          <a:noFill/>
          <a:ln cap="flat" cmpd="sng" w="9525">
            <a:solidFill>
              <a:schemeClr val="dk1"/>
            </a:solidFill>
            <a:prstDash val="solid"/>
            <a:round/>
            <a:headEnd len="sm" w="sm" type="none"/>
            <a:tailEnd len="med" w="med" type="triangle"/>
          </a:ln>
        </p:spPr>
      </p:cxnSp>
      <p:sp>
        <p:nvSpPr>
          <p:cNvPr id="674" name="Google Shape;674;p5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2000"/>
                                        <p:tgtEl>
                                          <p:spTgt spid="66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658"/>
                                        </p:tgtEl>
                                      </p:cBhvr>
                                    </p:animEffect>
                                    <p:set>
                                      <p:cBhvr>
                                        <p:cTn dur="1" fill="hold">
                                          <p:stCondLst>
                                            <p:cond delay="500"/>
                                          </p:stCondLst>
                                        </p:cTn>
                                        <p:tgtEl>
                                          <p:spTgt spid="6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671"/>
                                        </p:tgtEl>
                                      </p:cBhvr>
                                    </p:animEffect>
                                    <p:set>
                                      <p:cBhvr>
                                        <p:cTn dur="1" fill="hold">
                                          <p:stCondLst>
                                            <p:cond delay="500"/>
                                          </p:stCondLst>
                                        </p:cTn>
                                        <p:tgtEl>
                                          <p:spTgt spid="6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C00000"/>
                </a:solidFill>
                <a:latin typeface="Federo"/>
                <a:ea typeface="Federo"/>
                <a:cs typeface="Federo"/>
                <a:sym typeface="Federo"/>
              </a:rPr>
              <a:t>3.1 </a:t>
            </a:r>
            <a:r>
              <a:rPr b="1" lang="en-US" sz="3200">
                <a:latin typeface="Federo"/>
                <a:ea typeface="Federo"/>
                <a:cs typeface="Federo"/>
                <a:sym typeface="Federo"/>
              </a:rPr>
              <a:t>List Implementation: Linked List (3/3)</a:t>
            </a:r>
            <a:endParaRPr/>
          </a:p>
        </p:txBody>
      </p:sp>
      <p:sp>
        <p:nvSpPr>
          <p:cNvPr id="681" name="Google Shape;681;p5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682" name="Google Shape;682;p51"/>
          <p:cNvSpPr txBox="1"/>
          <p:nvPr>
            <p:ph idx="1" type="body"/>
          </p:nvPr>
        </p:nvSpPr>
        <p:spPr>
          <a:xfrm>
            <a:off x="457200" y="990600"/>
            <a:ext cx="8229600" cy="762000"/>
          </a:xfrm>
          <a:prstGeom prst="rect">
            <a:avLst/>
          </a:prstGeom>
          <a:noFill/>
          <a:ln>
            <a:noFill/>
          </a:ln>
        </p:spPr>
        <p:txBody>
          <a:bodyPr anchorCtr="0" anchor="t" bIns="45700" lIns="91425" spcFirstLastPara="1" rIns="91425" wrap="square" tIns="45700">
            <a:normAutofit fontScale="925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solidFill>
                  <a:srgbClr val="0000FF"/>
                </a:solidFill>
              </a:rPr>
              <a:t>Now, we see the </a:t>
            </a:r>
            <a:r>
              <a:rPr lang="en-US" sz="2800">
                <a:solidFill>
                  <a:srgbClr val="C00000"/>
                </a:solidFill>
              </a:rPr>
              <a:t>(remove) </a:t>
            </a:r>
            <a:r>
              <a:rPr lang="en-US" sz="2800">
                <a:solidFill>
                  <a:srgbClr val="0000FF"/>
                </a:solidFill>
              </a:rPr>
              <a:t>action with linked list…</a:t>
            </a:r>
            <a:endParaRPr sz="2000"/>
          </a:p>
          <a:p>
            <a:pPr indent="-342900" lvl="0" marL="342900" rtl="0" algn="l">
              <a:lnSpc>
                <a:spcPct val="100000"/>
              </a:lnSpc>
              <a:spcBef>
                <a:spcPts val="370"/>
              </a:spcBef>
              <a:spcAft>
                <a:spcPts val="0"/>
              </a:spcAft>
              <a:buSzPct val="64998"/>
              <a:buNone/>
            </a:pPr>
            <a:r>
              <a:t/>
            </a:r>
            <a:endParaRPr sz="2000">
              <a:solidFill>
                <a:srgbClr val="0000FF"/>
              </a:solidFill>
            </a:endParaRPr>
          </a:p>
          <a:p>
            <a:pPr indent="-342900" lvl="0" marL="342900" rtl="0" algn="l">
              <a:lnSpc>
                <a:spcPct val="100000"/>
              </a:lnSpc>
              <a:spcBef>
                <a:spcPts val="370"/>
              </a:spcBef>
              <a:spcAft>
                <a:spcPts val="0"/>
              </a:spcAft>
              <a:buSzPct val="64998"/>
              <a:buNone/>
            </a:pPr>
            <a:r>
              <a:t/>
            </a:r>
            <a:endParaRPr sz="2000">
              <a:solidFill>
                <a:srgbClr val="0000FF"/>
              </a:solidFill>
            </a:endParaRPr>
          </a:p>
        </p:txBody>
      </p:sp>
      <p:grpSp>
        <p:nvGrpSpPr>
          <p:cNvPr id="683" name="Google Shape;683;p51"/>
          <p:cNvGrpSpPr/>
          <p:nvPr/>
        </p:nvGrpSpPr>
        <p:grpSpPr>
          <a:xfrm>
            <a:off x="4343400" y="1933575"/>
            <a:ext cx="1295400" cy="1143000"/>
            <a:chOff x="4343400" y="2039819"/>
            <a:chExt cx="1295400" cy="1143000"/>
          </a:xfrm>
        </p:grpSpPr>
        <p:sp>
          <p:nvSpPr>
            <p:cNvPr id="684" name="Google Shape;684;p51"/>
            <p:cNvSpPr/>
            <p:nvPr/>
          </p:nvSpPr>
          <p:spPr>
            <a:xfrm>
              <a:off x="4343400" y="2039819"/>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51"/>
            <p:cNvSpPr/>
            <p:nvPr/>
          </p:nvSpPr>
          <p:spPr>
            <a:xfrm>
              <a:off x="4343400" y="2497019"/>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51"/>
            <p:cNvSpPr/>
            <p:nvPr/>
          </p:nvSpPr>
          <p:spPr>
            <a:xfrm>
              <a:off x="5181600" y="2497019"/>
              <a:ext cx="457200" cy="685800"/>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51"/>
            <p:cNvSpPr txBox="1"/>
            <p:nvPr/>
          </p:nvSpPr>
          <p:spPr>
            <a:xfrm>
              <a:off x="4800600" y="2116019"/>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grpSp>
      <p:grpSp>
        <p:nvGrpSpPr>
          <p:cNvPr id="688" name="Google Shape;688;p51"/>
          <p:cNvGrpSpPr/>
          <p:nvPr/>
        </p:nvGrpSpPr>
        <p:grpSpPr>
          <a:xfrm>
            <a:off x="2057400" y="1933575"/>
            <a:ext cx="1295400" cy="1143000"/>
            <a:chOff x="2057400" y="2039819"/>
            <a:chExt cx="1295400" cy="1143000"/>
          </a:xfrm>
        </p:grpSpPr>
        <p:sp>
          <p:nvSpPr>
            <p:cNvPr id="689" name="Google Shape;689;p51"/>
            <p:cNvSpPr/>
            <p:nvPr/>
          </p:nvSpPr>
          <p:spPr>
            <a:xfrm>
              <a:off x="2057400" y="2039819"/>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51"/>
            <p:cNvSpPr/>
            <p:nvPr/>
          </p:nvSpPr>
          <p:spPr>
            <a:xfrm>
              <a:off x="2057400" y="2497019"/>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51"/>
            <p:cNvSpPr/>
            <p:nvPr/>
          </p:nvSpPr>
          <p:spPr>
            <a:xfrm>
              <a:off x="2895600" y="2497019"/>
              <a:ext cx="457200" cy="685800"/>
            </a:xfrm>
            <a:prstGeom prst="flowChartProcess">
              <a:avLst/>
            </a:prstGeom>
            <a:solidFill>
              <a:schemeClr val="lt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2" name="Google Shape;692;p51"/>
            <p:cNvSpPr txBox="1"/>
            <p:nvPr/>
          </p:nvSpPr>
          <p:spPr>
            <a:xfrm>
              <a:off x="2514600" y="2116019"/>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X</a:t>
              </a:r>
              <a:endParaRPr b="0" i="0" sz="2400" u="none" cap="none" strike="noStrike">
                <a:solidFill>
                  <a:schemeClr val="dk1"/>
                </a:solidFill>
                <a:latin typeface="Helvetica Neue"/>
                <a:ea typeface="Helvetica Neue"/>
                <a:cs typeface="Helvetica Neue"/>
                <a:sym typeface="Helvetica Neue"/>
              </a:endParaRPr>
            </a:p>
          </p:txBody>
        </p:sp>
      </p:grpSp>
      <p:cxnSp>
        <p:nvCxnSpPr>
          <p:cNvPr id="693" name="Google Shape;693;p51"/>
          <p:cNvCxnSpPr/>
          <p:nvPr/>
        </p:nvCxnSpPr>
        <p:spPr>
          <a:xfrm>
            <a:off x="3200400" y="2743198"/>
            <a:ext cx="1143000" cy="1"/>
          </a:xfrm>
          <a:prstGeom prst="straightConnector1">
            <a:avLst/>
          </a:prstGeom>
          <a:noFill/>
          <a:ln cap="flat" cmpd="sng" w="9525">
            <a:solidFill>
              <a:schemeClr val="dk1"/>
            </a:solidFill>
            <a:prstDash val="solid"/>
            <a:round/>
            <a:headEnd len="sm" w="sm" type="none"/>
            <a:tailEnd len="med" w="med" type="triangle"/>
          </a:ln>
        </p:spPr>
      </p:cxnSp>
      <p:cxnSp>
        <p:nvCxnSpPr>
          <p:cNvPr id="694" name="Google Shape;694;p51"/>
          <p:cNvCxnSpPr/>
          <p:nvPr/>
        </p:nvCxnSpPr>
        <p:spPr>
          <a:xfrm>
            <a:off x="5486400" y="2743200"/>
            <a:ext cx="1125415" cy="0"/>
          </a:xfrm>
          <a:prstGeom prst="straightConnector1">
            <a:avLst/>
          </a:prstGeom>
          <a:noFill/>
          <a:ln cap="flat" cmpd="sng" w="9525">
            <a:solidFill>
              <a:schemeClr val="dk1"/>
            </a:solidFill>
            <a:prstDash val="solid"/>
            <a:round/>
            <a:headEnd len="sm" w="sm" type="none"/>
            <a:tailEnd len="med" w="med" type="triangle"/>
          </a:ln>
        </p:spPr>
      </p:cxnSp>
      <p:grpSp>
        <p:nvGrpSpPr>
          <p:cNvPr id="695" name="Google Shape;695;p51"/>
          <p:cNvGrpSpPr/>
          <p:nvPr/>
        </p:nvGrpSpPr>
        <p:grpSpPr>
          <a:xfrm>
            <a:off x="6629400" y="1933575"/>
            <a:ext cx="1371600" cy="1143000"/>
            <a:chOff x="6629400" y="2039819"/>
            <a:chExt cx="1371600" cy="1143000"/>
          </a:xfrm>
        </p:grpSpPr>
        <p:sp>
          <p:nvSpPr>
            <p:cNvPr id="696" name="Google Shape;696;p51"/>
            <p:cNvSpPr/>
            <p:nvPr/>
          </p:nvSpPr>
          <p:spPr>
            <a:xfrm>
              <a:off x="6629400" y="2039819"/>
              <a:ext cx="1295400" cy="457200"/>
            </a:xfrm>
            <a:prstGeom prst="flowChartExtract">
              <a:avLst/>
            </a:prstGeom>
            <a:solidFill>
              <a:schemeClr val="accent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7" name="Google Shape;697;p51"/>
            <p:cNvSpPr/>
            <p:nvPr/>
          </p:nvSpPr>
          <p:spPr>
            <a:xfrm>
              <a:off x="6629400" y="2497019"/>
              <a:ext cx="838200" cy="685800"/>
            </a:xfrm>
            <a:prstGeom prst="flowChartProcess">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8" name="Google Shape;698;p51"/>
            <p:cNvSpPr/>
            <p:nvPr/>
          </p:nvSpPr>
          <p:spPr>
            <a:xfrm>
              <a:off x="7467600" y="2497019"/>
              <a:ext cx="457200" cy="685800"/>
            </a:xfrm>
            <a:prstGeom prst="flowChartProcess">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Helvetica Neue"/>
                <a:ea typeface="Helvetica Neue"/>
                <a:cs typeface="Helvetica Neue"/>
                <a:sym typeface="Helvetica Neue"/>
              </a:endParaRPr>
            </a:p>
          </p:txBody>
        </p:sp>
        <p:sp>
          <p:nvSpPr>
            <p:cNvPr id="699" name="Google Shape;699;p51"/>
            <p:cNvSpPr txBox="1"/>
            <p:nvPr/>
          </p:nvSpPr>
          <p:spPr>
            <a:xfrm>
              <a:off x="7086600" y="2116019"/>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700" name="Google Shape;700;p51"/>
            <p:cNvSpPr txBox="1"/>
            <p:nvPr/>
          </p:nvSpPr>
          <p:spPr>
            <a:xfrm>
              <a:off x="7543800" y="2573219"/>
              <a:ext cx="4572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2F2F2"/>
                </a:solidFill>
                <a:latin typeface="Helvetica Neue"/>
                <a:ea typeface="Helvetica Neue"/>
                <a:cs typeface="Helvetica Neue"/>
                <a:sym typeface="Helvetica Neue"/>
              </a:endParaRPr>
            </a:p>
          </p:txBody>
        </p:sp>
      </p:grpSp>
      <p:sp>
        <p:nvSpPr>
          <p:cNvPr id="701" name="Google Shape;701;p51"/>
          <p:cNvSpPr/>
          <p:nvPr/>
        </p:nvSpPr>
        <p:spPr>
          <a:xfrm>
            <a:off x="1219200" y="5468819"/>
            <a:ext cx="457200" cy="457200"/>
          </a:xfrm>
          <a:prstGeom prst="smileyFace">
            <a:avLst>
              <a:gd fmla="val 4653" name="adj"/>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51"/>
          <p:cNvSpPr/>
          <p:nvPr/>
        </p:nvSpPr>
        <p:spPr>
          <a:xfrm>
            <a:off x="1600200" y="4173419"/>
            <a:ext cx="2438400" cy="1143000"/>
          </a:xfrm>
          <a:prstGeom prst="cloudCallout">
            <a:avLst>
              <a:gd fmla="val -43750" name="adj1"/>
              <a:gd fmla="val 7000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I want to </a:t>
            </a:r>
            <a:r>
              <a:rPr b="1" i="0" lang="en-US" sz="1800" u="none" cap="none" strike="noStrike">
                <a:solidFill>
                  <a:srgbClr val="C00000"/>
                </a:solidFill>
                <a:latin typeface="Helvetica Neue"/>
                <a:ea typeface="Helvetica Neue"/>
                <a:cs typeface="Helvetica Neue"/>
                <a:sym typeface="Helvetica Neue"/>
              </a:rPr>
              <a:t>remove A</a:t>
            </a:r>
            <a:r>
              <a:rPr b="0" i="0" lang="en-US" sz="1800" u="none" cap="none" strike="noStrike">
                <a:solidFill>
                  <a:schemeClr val="dk1"/>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cxnSp>
        <p:nvCxnSpPr>
          <p:cNvPr id="703" name="Google Shape;703;p51"/>
          <p:cNvCxnSpPr/>
          <p:nvPr/>
        </p:nvCxnSpPr>
        <p:spPr>
          <a:xfrm>
            <a:off x="7772400" y="2743200"/>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704" name="Google Shape;704;p51"/>
          <p:cNvCxnSpPr/>
          <p:nvPr/>
        </p:nvCxnSpPr>
        <p:spPr>
          <a:xfrm>
            <a:off x="1295400" y="2743200"/>
            <a:ext cx="762000" cy="0"/>
          </a:xfrm>
          <a:prstGeom prst="straightConnector1">
            <a:avLst/>
          </a:prstGeom>
          <a:noFill/>
          <a:ln cap="flat" cmpd="sng" w="9525">
            <a:solidFill>
              <a:schemeClr val="dk1"/>
            </a:solidFill>
            <a:prstDash val="solid"/>
            <a:round/>
            <a:headEnd len="sm" w="sm" type="none"/>
            <a:tailEnd len="med" w="med" type="triangle"/>
          </a:ln>
        </p:spPr>
      </p:cxnSp>
      <p:sp>
        <p:nvSpPr>
          <p:cNvPr id="705" name="Google Shape;705;p51"/>
          <p:cNvSpPr/>
          <p:nvPr/>
        </p:nvSpPr>
        <p:spPr>
          <a:xfrm>
            <a:off x="3228975" y="2838450"/>
            <a:ext cx="3352800" cy="819150"/>
          </a:xfrm>
          <a:custGeom>
            <a:rect b="b" l="l" r="r" t="t"/>
            <a:pathLst>
              <a:path extrusionOk="0" h="819150" w="3352800">
                <a:moveTo>
                  <a:pt x="0" y="0"/>
                </a:moveTo>
                <a:cubicBezTo>
                  <a:pt x="630237" y="409575"/>
                  <a:pt x="1260475" y="819150"/>
                  <a:pt x="1819275" y="819150"/>
                </a:cubicBezTo>
                <a:cubicBezTo>
                  <a:pt x="2378075" y="819150"/>
                  <a:pt x="2865437" y="409575"/>
                  <a:pt x="3352800" y="0"/>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51"/>
          <p:cNvSpPr txBox="1"/>
          <p:nvPr/>
        </p:nvSpPr>
        <p:spPr>
          <a:xfrm>
            <a:off x="5257800" y="4495800"/>
            <a:ext cx="2819400" cy="92333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Node A becomes a </a:t>
            </a:r>
            <a:r>
              <a:rPr b="0" i="1" lang="en-US" sz="1800" u="none" cap="none" strike="noStrike">
                <a:solidFill>
                  <a:srgbClr val="0000FF"/>
                </a:solidFill>
                <a:latin typeface="Arial"/>
                <a:ea typeface="Arial"/>
                <a:cs typeface="Arial"/>
                <a:sym typeface="Arial"/>
              </a:rPr>
              <a:t>garbage</a:t>
            </a:r>
            <a:r>
              <a:rPr b="0" i="0" lang="en-US" sz="1800" u="none" cap="none" strike="noStrike">
                <a:solidFill>
                  <a:schemeClr val="dk1"/>
                </a:solidFill>
                <a:latin typeface="Arial"/>
                <a:ea typeface="Arial"/>
                <a:cs typeface="Arial"/>
                <a:sym typeface="Arial"/>
              </a:rPr>
              <a:t>. To be removed during garbage collection.</a:t>
            </a:r>
            <a:endParaRPr b="0" i="0" sz="1800" u="none" cap="none" strike="noStrike">
              <a:solidFill>
                <a:schemeClr val="dk1"/>
              </a:solidFill>
              <a:latin typeface="Arial"/>
              <a:ea typeface="Arial"/>
              <a:cs typeface="Arial"/>
              <a:sym typeface="Arial"/>
            </a:endParaRPr>
          </a:p>
        </p:txBody>
      </p:sp>
      <p:sp>
        <p:nvSpPr>
          <p:cNvPr id="707" name="Google Shape;707;p5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693"/>
                                        </p:tgtEl>
                                      </p:cBhvr>
                                    </p:animEffect>
                                    <p:set>
                                      <p:cBhvr>
                                        <p:cTn dur="1" fill="hold">
                                          <p:stCondLst>
                                            <p:cond delay="500"/>
                                          </p:stCondLst>
                                        </p:cTn>
                                        <p:tgtEl>
                                          <p:spTgt spid="6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3.2 </a:t>
            </a:r>
            <a:r>
              <a:rPr b="1" lang="en-US" sz="3600">
                <a:latin typeface="Federo"/>
                <a:ea typeface="Federo"/>
                <a:cs typeface="Federo"/>
                <a:sym typeface="Federo"/>
              </a:rPr>
              <a:t>Linked List Approach (1/4)</a:t>
            </a:r>
            <a:endParaRPr/>
          </a:p>
        </p:txBody>
      </p:sp>
      <p:sp>
        <p:nvSpPr>
          <p:cNvPr id="714" name="Google Shape;714;p52"/>
          <p:cNvSpPr txBox="1"/>
          <p:nvPr>
            <p:ph idx="1" type="body"/>
          </p:nvPr>
        </p:nvSpPr>
        <p:spPr>
          <a:xfrm>
            <a:off x="228600" y="1066800"/>
            <a:ext cx="8763000" cy="1828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400"/>
              <a:buFont typeface="Noto Sans Symbols"/>
              <a:buChar char="❑"/>
            </a:pPr>
            <a:r>
              <a:rPr lang="en-US" sz="2400">
                <a:solidFill>
                  <a:srgbClr val="0000FF"/>
                </a:solidFill>
              </a:rPr>
              <a:t>Idea</a:t>
            </a:r>
            <a:endParaRPr/>
          </a:p>
          <a:p>
            <a:pPr indent="-457200" lvl="1" marL="784225" rtl="0" algn="l">
              <a:lnSpc>
                <a:spcPct val="100000"/>
              </a:lnSpc>
              <a:spcBef>
                <a:spcPts val="0"/>
              </a:spcBef>
              <a:spcAft>
                <a:spcPts val="0"/>
              </a:spcAft>
              <a:buClr>
                <a:schemeClr val="lt2"/>
              </a:buClr>
              <a:buSzPts val="2000"/>
              <a:buChar char="❑"/>
            </a:pPr>
            <a:r>
              <a:rPr lang="en-US" sz="2000"/>
              <a:t>Each element in the list is stored in a </a:t>
            </a:r>
            <a:r>
              <a:rPr i="1" lang="en-US" sz="2000">
                <a:solidFill>
                  <a:srgbClr val="C00000"/>
                </a:solidFill>
              </a:rPr>
              <a:t>node</a:t>
            </a:r>
            <a:r>
              <a:rPr lang="en-US" sz="2000"/>
              <a:t>, which also contains a </a:t>
            </a:r>
            <a:r>
              <a:rPr lang="en-US" sz="2000">
                <a:solidFill>
                  <a:srgbClr val="C00000"/>
                </a:solidFill>
              </a:rPr>
              <a:t>next pointer</a:t>
            </a:r>
            <a:endParaRPr/>
          </a:p>
          <a:p>
            <a:pPr indent="-457200" lvl="1" marL="784225" rtl="0" algn="l">
              <a:lnSpc>
                <a:spcPct val="100000"/>
              </a:lnSpc>
              <a:spcBef>
                <a:spcPts val="0"/>
              </a:spcBef>
              <a:spcAft>
                <a:spcPts val="0"/>
              </a:spcAft>
              <a:buClr>
                <a:schemeClr val="lt2"/>
              </a:buClr>
              <a:buSzPts val="2000"/>
              <a:buChar char="❑"/>
            </a:pPr>
            <a:r>
              <a:rPr lang="en-US" sz="2000"/>
              <a:t>Allow elements in the list to occupy </a:t>
            </a:r>
            <a:r>
              <a:rPr i="1" lang="en-US" sz="2000">
                <a:solidFill>
                  <a:srgbClr val="C00000"/>
                </a:solidFill>
              </a:rPr>
              <a:t>non-contiguous</a:t>
            </a:r>
            <a:r>
              <a:rPr lang="en-US" sz="2000"/>
              <a:t> memory</a:t>
            </a:r>
            <a:endParaRPr/>
          </a:p>
          <a:p>
            <a:pPr indent="-457200" lvl="1" marL="784225" rtl="0" algn="l">
              <a:lnSpc>
                <a:spcPct val="100000"/>
              </a:lnSpc>
              <a:spcBef>
                <a:spcPts val="0"/>
              </a:spcBef>
              <a:spcAft>
                <a:spcPts val="0"/>
              </a:spcAft>
              <a:buClr>
                <a:schemeClr val="lt2"/>
              </a:buClr>
              <a:buSzPts val="2000"/>
              <a:buChar char="❑"/>
            </a:pPr>
            <a:r>
              <a:rPr lang="en-US" sz="2000"/>
              <a:t>Order the nodes by associating each with its neighbour(s)</a:t>
            </a:r>
            <a:endParaRPr sz="2000"/>
          </a:p>
        </p:txBody>
      </p:sp>
      <p:sp>
        <p:nvSpPr>
          <p:cNvPr id="715" name="Google Shape;715;p5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716" name="Google Shape;716;p52"/>
          <p:cNvGrpSpPr/>
          <p:nvPr/>
        </p:nvGrpSpPr>
        <p:grpSpPr>
          <a:xfrm>
            <a:off x="1318861" y="2819400"/>
            <a:ext cx="2923824" cy="1125538"/>
            <a:chOff x="1500539" y="3381624"/>
            <a:chExt cx="2923824" cy="1125538"/>
          </a:xfrm>
        </p:grpSpPr>
        <p:cxnSp>
          <p:nvCxnSpPr>
            <p:cNvPr id="717" name="Google Shape;717;p52"/>
            <p:cNvCxnSpPr/>
            <p:nvPr/>
          </p:nvCxnSpPr>
          <p:spPr>
            <a:xfrm>
              <a:off x="2582676" y="3783262"/>
              <a:ext cx="0" cy="723900"/>
            </a:xfrm>
            <a:prstGeom prst="straightConnector1">
              <a:avLst/>
            </a:prstGeom>
            <a:noFill/>
            <a:ln cap="flat" cmpd="sng" w="19050">
              <a:solidFill>
                <a:schemeClr val="dk1"/>
              </a:solidFill>
              <a:prstDash val="solid"/>
              <a:round/>
              <a:headEnd len="sm" w="sm" type="none"/>
              <a:tailEnd len="sm" w="sm" type="none"/>
            </a:ln>
          </p:spPr>
        </p:cxnSp>
        <p:sp>
          <p:nvSpPr>
            <p:cNvPr id="718" name="Google Shape;718;p52"/>
            <p:cNvSpPr txBox="1"/>
            <p:nvPr/>
          </p:nvSpPr>
          <p:spPr>
            <a:xfrm>
              <a:off x="1842189" y="3984874"/>
              <a:ext cx="3607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i</a:t>
              </a:r>
              <a:endParaRPr b="0" i="1" sz="2000" u="none" cap="none" strike="noStrike">
                <a:solidFill>
                  <a:schemeClr val="dk1"/>
                </a:solidFill>
                <a:latin typeface="Arial"/>
                <a:ea typeface="Arial"/>
                <a:cs typeface="Arial"/>
                <a:sym typeface="Arial"/>
              </a:endParaRPr>
            </a:p>
          </p:txBody>
        </p:sp>
        <p:sp>
          <p:nvSpPr>
            <p:cNvPr id="719" name="Google Shape;719;p52"/>
            <p:cNvSpPr txBox="1"/>
            <p:nvPr/>
          </p:nvSpPr>
          <p:spPr>
            <a:xfrm>
              <a:off x="1500539" y="3381624"/>
              <a:ext cx="108800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element</a:t>
              </a:r>
              <a:endParaRPr b="0" i="0" sz="1400" u="none" cap="none" strike="noStrike">
                <a:solidFill>
                  <a:srgbClr val="000000"/>
                </a:solidFill>
                <a:latin typeface="Arial"/>
                <a:ea typeface="Arial"/>
                <a:cs typeface="Arial"/>
                <a:sym typeface="Arial"/>
              </a:endParaRPr>
            </a:p>
          </p:txBody>
        </p:sp>
        <p:sp>
          <p:nvSpPr>
            <p:cNvPr id="720" name="Google Shape;720;p52"/>
            <p:cNvSpPr txBox="1"/>
            <p:nvPr/>
          </p:nvSpPr>
          <p:spPr>
            <a:xfrm>
              <a:off x="2779162" y="3381624"/>
              <a:ext cx="66423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sp>
          <p:nvSpPr>
            <p:cNvPr id="721" name="Google Shape;721;p52"/>
            <p:cNvSpPr/>
            <p:nvPr/>
          </p:nvSpPr>
          <p:spPr>
            <a:xfrm>
              <a:off x="1526933" y="3795962"/>
              <a:ext cx="2064566" cy="711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22" name="Google Shape;722;p52"/>
            <p:cNvCxnSpPr/>
            <p:nvPr/>
          </p:nvCxnSpPr>
          <p:spPr>
            <a:xfrm>
              <a:off x="3016705" y="4164262"/>
              <a:ext cx="1407658" cy="0"/>
            </a:xfrm>
            <a:prstGeom prst="straightConnector1">
              <a:avLst/>
            </a:prstGeom>
            <a:noFill/>
            <a:ln cap="flat" cmpd="sng" w="19050">
              <a:solidFill>
                <a:schemeClr val="dk1"/>
              </a:solidFill>
              <a:prstDash val="solid"/>
              <a:round/>
              <a:headEnd len="sm" w="sm" type="none"/>
              <a:tailEnd len="med" w="med" type="triangle"/>
            </a:ln>
          </p:spPr>
        </p:cxnSp>
      </p:grpSp>
      <p:grpSp>
        <p:nvGrpSpPr>
          <p:cNvPr id="723" name="Google Shape;723;p52"/>
          <p:cNvGrpSpPr/>
          <p:nvPr/>
        </p:nvGrpSpPr>
        <p:grpSpPr>
          <a:xfrm>
            <a:off x="4191000" y="2819400"/>
            <a:ext cx="3491797" cy="1125538"/>
            <a:chOff x="4372678" y="3381624"/>
            <a:chExt cx="3491797" cy="1125538"/>
          </a:xfrm>
        </p:grpSpPr>
        <p:sp>
          <p:nvSpPr>
            <p:cNvPr id="724" name="Google Shape;724;p52"/>
            <p:cNvSpPr txBox="1"/>
            <p:nvPr/>
          </p:nvSpPr>
          <p:spPr>
            <a:xfrm>
              <a:off x="4372678" y="3381624"/>
              <a:ext cx="108800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element</a:t>
              </a:r>
              <a:endParaRPr b="0" i="0" sz="1400" u="none" cap="none" strike="noStrike">
                <a:solidFill>
                  <a:srgbClr val="000000"/>
                </a:solidFill>
                <a:latin typeface="Arial"/>
                <a:ea typeface="Arial"/>
                <a:cs typeface="Arial"/>
                <a:sym typeface="Arial"/>
              </a:endParaRPr>
            </a:p>
          </p:txBody>
        </p:sp>
        <p:sp>
          <p:nvSpPr>
            <p:cNvPr id="725" name="Google Shape;725;p52"/>
            <p:cNvSpPr txBox="1"/>
            <p:nvPr/>
          </p:nvSpPr>
          <p:spPr>
            <a:xfrm>
              <a:off x="5721684" y="3381624"/>
              <a:ext cx="66423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sp>
          <p:nvSpPr>
            <p:cNvPr id="726" name="Google Shape;726;p52"/>
            <p:cNvSpPr/>
            <p:nvPr/>
          </p:nvSpPr>
          <p:spPr>
            <a:xfrm>
              <a:off x="4422533" y="3795962"/>
              <a:ext cx="2064566" cy="711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27" name="Google Shape;727;p52"/>
            <p:cNvCxnSpPr/>
            <p:nvPr/>
          </p:nvCxnSpPr>
          <p:spPr>
            <a:xfrm>
              <a:off x="5478276" y="3783262"/>
              <a:ext cx="0" cy="723900"/>
            </a:xfrm>
            <a:prstGeom prst="straightConnector1">
              <a:avLst/>
            </a:prstGeom>
            <a:noFill/>
            <a:ln cap="flat" cmpd="sng" w="19050">
              <a:solidFill>
                <a:schemeClr val="dk1"/>
              </a:solidFill>
              <a:prstDash val="solid"/>
              <a:round/>
              <a:headEnd len="sm" w="sm" type="none"/>
              <a:tailEnd len="sm" w="sm" type="none"/>
            </a:ln>
          </p:spPr>
        </p:cxnSp>
        <p:sp>
          <p:nvSpPr>
            <p:cNvPr id="728" name="Google Shape;728;p52"/>
            <p:cNvSpPr txBox="1"/>
            <p:nvPr/>
          </p:nvSpPr>
          <p:spPr>
            <a:xfrm>
              <a:off x="4737789" y="3984874"/>
              <a:ext cx="54986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i+1</a:t>
              </a:r>
              <a:endParaRPr b="0" i="1" sz="2000" u="none" cap="none" strike="noStrike">
                <a:solidFill>
                  <a:schemeClr val="dk1"/>
                </a:solidFill>
                <a:latin typeface="Arial"/>
                <a:ea typeface="Arial"/>
                <a:cs typeface="Arial"/>
                <a:sym typeface="Arial"/>
              </a:endParaRPr>
            </a:p>
          </p:txBody>
        </p:sp>
        <p:cxnSp>
          <p:nvCxnSpPr>
            <p:cNvPr id="729" name="Google Shape;729;p52"/>
            <p:cNvCxnSpPr/>
            <p:nvPr/>
          </p:nvCxnSpPr>
          <p:spPr>
            <a:xfrm>
              <a:off x="5912304" y="4164262"/>
              <a:ext cx="1407659" cy="0"/>
            </a:xfrm>
            <a:prstGeom prst="straightConnector1">
              <a:avLst/>
            </a:prstGeom>
            <a:noFill/>
            <a:ln cap="flat" cmpd="sng" w="19050">
              <a:solidFill>
                <a:schemeClr val="dk1"/>
              </a:solidFill>
              <a:prstDash val="solid"/>
              <a:round/>
              <a:headEnd len="sm" w="sm" type="none"/>
              <a:tailEnd len="med" w="med" type="triangle"/>
            </a:ln>
          </p:spPr>
        </p:cxnSp>
        <p:sp>
          <p:nvSpPr>
            <p:cNvPr id="730" name="Google Shape;730;p52"/>
            <p:cNvSpPr txBox="1"/>
            <p:nvPr/>
          </p:nvSpPr>
          <p:spPr>
            <a:xfrm>
              <a:off x="7375525" y="3810249"/>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sp>
        <p:nvSpPr>
          <p:cNvPr id="731" name="Google Shape;731;p52"/>
          <p:cNvSpPr txBox="1"/>
          <p:nvPr/>
        </p:nvSpPr>
        <p:spPr>
          <a:xfrm>
            <a:off x="1301291" y="4108939"/>
            <a:ext cx="2018501" cy="646331"/>
          </a:xfrm>
          <a:prstGeom prst="rect">
            <a:avLst/>
          </a:prstGeom>
          <a:solidFill>
            <a:schemeClr val="lt1">
              <a:alpha val="79215"/>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3300"/>
                </a:solidFill>
                <a:latin typeface="Arial"/>
                <a:ea typeface="Arial"/>
                <a:cs typeface="Arial"/>
                <a:sym typeface="Arial"/>
              </a:rPr>
              <a:t>This is one node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3300"/>
                </a:solidFill>
                <a:latin typeface="Arial"/>
                <a:ea typeface="Arial"/>
                <a:cs typeface="Arial"/>
                <a:sym typeface="Arial"/>
              </a:rPr>
              <a:t>of the collection…</a:t>
            </a:r>
            <a:endParaRPr b="0" i="0" sz="1400" u="none" cap="none" strike="noStrike">
              <a:solidFill>
                <a:srgbClr val="000000"/>
              </a:solidFill>
              <a:latin typeface="Arial"/>
              <a:ea typeface="Arial"/>
              <a:cs typeface="Arial"/>
              <a:sym typeface="Arial"/>
            </a:endParaRPr>
          </a:p>
        </p:txBody>
      </p:sp>
      <p:sp>
        <p:nvSpPr>
          <p:cNvPr id="732" name="Google Shape;732;p52"/>
          <p:cNvSpPr txBox="1"/>
          <p:nvPr/>
        </p:nvSpPr>
        <p:spPr>
          <a:xfrm>
            <a:off x="3886200" y="4108939"/>
            <a:ext cx="4724400" cy="1200329"/>
          </a:xfrm>
          <a:prstGeom prst="rect">
            <a:avLst/>
          </a:prstGeom>
          <a:solidFill>
            <a:schemeClr val="lt1">
              <a:alpha val="79215"/>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3300"/>
                </a:solidFill>
                <a:latin typeface="Arial"/>
                <a:ea typeface="Arial"/>
                <a:cs typeface="Arial"/>
                <a:sym typeface="Arial"/>
              </a:rPr>
              <a:t>… and this one comes after it in the collection (most likely not occupying contiguous memory that is next to the previous node).</a:t>
            </a:r>
            <a:endParaRPr b="0" i="0" sz="1400" u="none" cap="none" strike="noStrike">
              <a:solidFill>
                <a:srgbClr val="000000"/>
              </a:solidFill>
              <a:latin typeface="Arial"/>
              <a:ea typeface="Arial"/>
              <a:cs typeface="Arial"/>
              <a:sym typeface="Arial"/>
            </a:endParaRPr>
          </a:p>
        </p:txBody>
      </p:sp>
      <p:grpSp>
        <p:nvGrpSpPr>
          <p:cNvPr id="733" name="Google Shape;733;p52"/>
          <p:cNvGrpSpPr/>
          <p:nvPr/>
        </p:nvGrpSpPr>
        <p:grpSpPr>
          <a:xfrm>
            <a:off x="1447800" y="5105400"/>
            <a:ext cx="2095477" cy="1125538"/>
            <a:chOff x="1447800" y="5105400"/>
            <a:chExt cx="2095477" cy="1125538"/>
          </a:xfrm>
        </p:grpSpPr>
        <p:cxnSp>
          <p:nvCxnSpPr>
            <p:cNvPr id="734" name="Google Shape;734;p52"/>
            <p:cNvCxnSpPr/>
            <p:nvPr/>
          </p:nvCxnSpPr>
          <p:spPr>
            <a:xfrm>
              <a:off x="2529937" y="5507038"/>
              <a:ext cx="0" cy="723900"/>
            </a:xfrm>
            <a:prstGeom prst="straightConnector1">
              <a:avLst/>
            </a:prstGeom>
            <a:noFill/>
            <a:ln cap="flat" cmpd="sng" w="19050">
              <a:solidFill>
                <a:schemeClr val="dk1"/>
              </a:solidFill>
              <a:prstDash val="solid"/>
              <a:round/>
              <a:headEnd len="sm" w="sm" type="none"/>
              <a:tailEnd len="sm" w="sm" type="none"/>
            </a:ln>
          </p:spPr>
        </p:cxnSp>
        <p:sp>
          <p:nvSpPr>
            <p:cNvPr id="735" name="Google Shape;735;p52"/>
            <p:cNvSpPr txBox="1"/>
            <p:nvPr/>
          </p:nvSpPr>
          <p:spPr>
            <a:xfrm>
              <a:off x="1789450" y="5708650"/>
              <a:ext cx="4122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k</a:t>
              </a:r>
              <a:endParaRPr b="0" i="1" sz="2000" u="none" cap="none" strike="noStrike">
                <a:solidFill>
                  <a:schemeClr val="dk1"/>
                </a:solidFill>
                <a:latin typeface="Arial"/>
                <a:ea typeface="Arial"/>
                <a:cs typeface="Arial"/>
                <a:sym typeface="Arial"/>
              </a:endParaRPr>
            </a:p>
          </p:txBody>
        </p:sp>
        <p:sp>
          <p:nvSpPr>
            <p:cNvPr id="736" name="Google Shape;736;p52"/>
            <p:cNvSpPr txBox="1"/>
            <p:nvPr/>
          </p:nvSpPr>
          <p:spPr>
            <a:xfrm>
              <a:off x="1447800" y="5105400"/>
              <a:ext cx="108800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element</a:t>
              </a:r>
              <a:endParaRPr b="0" i="0" sz="1400" u="none" cap="none" strike="noStrike">
                <a:solidFill>
                  <a:srgbClr val="000000"/>
                </a:solidFill>
                <a:latin typeface="Arial"/>
                <a:ea typeface="Arial"/>
                <a:cs typeface="Arial"/>
                <a:sym typeface="Arial"/>
              </a:endParaRPr>
            </a:p>
          </p:txBody>
        </p:sp>
        <p:sp>
          <p:nvSpPr>
            <p:cNvPr id="737" name="Google Shape;737;p52"/>
            <p:cNvSpPr txBox="1"/>
            <p:nvPr/>
          </p:nvSpPr>
          <p:spPr>
            <a:xfrm>
              <a:off x="2726423" y="5105400"/>
              <a:ext cx="66423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sp>
          <p:nvSpPr>
            <p:cNvPr id="738" name="Google Shape;738;p52"/>
            <p:cNvSpPr/>
            <p:nvPr/>
          </p:nvSpPr>
          <p:spPr>
            <a:xfrm>
              <a:off x="1474194" y="5519738"/>
              <a:ext cx="2064566" cy="711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39" name="Google Shape;739;p52"/>
            <p:cNvCxnSpPr>
              <a:endCxn id="738" idx="2"/>
            </p:cNvCxnSpPr>
            <p:nvPr/>
          </p:nvCxnSpPr>
          <p:spPr>
            <a:xfrm flipH="1">
              <a:off x="2506477" y="5524438"/>
              <a:ext cx="1036800" cy="706500"/>
            </a:xfrm>
            <a:prstGeom prst="straightConnector1">
              <a:avLst/>
            </a:prstGeom>
            <a:noFill/>
            <a:ln cap="flat" cmpd="sng" w="28575">
              <a:solidFill>
                <a:schemeClr val="dk1"/>
              </a:solidFill>
              <a:prstDash val="solid"/>
              <a:round/>
              <a:headEnd len="sm" w="sm" type="none"/>
              <a:tailEnd len="sm" w="sm" type="none"/>
            </a:ln>
          </p:spPr>
        </p:cxnSp>
      </p:grpSp>
      <p:sp>
        <p:nvSpPr>
          <p:cNvPr id="740" name="Google Shape;740;p52"/>
          <p:cNvSpPr txBox="1"/>
          <p:nvPr/>
        </p:nvSpPr>
        <p:spPr>
          <a:xfrm>
            <a:off x="3810001" y="5638801"/>
            <a:ext cx="3581399" cy="646331"/>
          </a:xfrm>
          <a:prstGeom prst="rect">
            <a:avLst/>
          </a:prstGeom>
          <a:solidFill>
            <a:schemeClr val="lt1">
              <a:alpha val="79215"/>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3300"/>
                </a:solidFill>
                <a:latin typeface="Arial"/>
                <a:ea typeface="Arial"/>
                <a:cs typeface="Arial"/>
                <a:sym typeface="Arial"/>
              </a:rPr>
              <a:t>Next pointer of this node is “null”, i.e. it has no next neighbour.</a:t>
            </a:r>
            <a:endParaRPr b="0" i="0" sz="1400" u="none" cap="none" strike="noStrike">
              <a:solidFill>
                <a:srgbClr val="000000"/>
              </a:solidFill>
              <a:latin typeface="Arial"/>
              <a:ea typeface="Arial"/>
              <a:cs typeface="Arial"/>
              <a:sym typeface="Arial"/>
            </a:endParaRPr>
          </a:p>
        </p:txBody>
      </p:sp>
      <p:sp>
        <p:nvSpPr>
          <p:cNvPr id="741" name="Google Shape;741;p5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500"/>
                                        <p:tgtEl>
                                          <p:spTgt spid="71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3.2 </a:t>
            </a:r>
            <a:r>
              <a:rPr b="1" lang="en-US" sz="3600">
                <a:latin typeface="Federo"/>
                <a:ea typeface="Federo"/>
                <a:cs typeface="Federo"/>
                <a:sym typeface="Federo"/>
              </a:rPr>
              <a:t>Linked List Approach (2/4)</a:t>
            </a:r>
            <a:endParaRPr/>
          </a:p>
        </p:txBody>
      </p:sp>
      <p:sp>
        <p:nvSpPr>
          <p:cNvPr id="748" name="Google Shape;748;p53"/>
          <p:cNvSpPr txBox="1"/>
          <p:nvPr>
            <p:ph idx="1" type="body"/>
          </p:nvPr>
        </p:nvSpPr>
        <p:spPr>
          <a:xfrm>
            <a:off x="457200" y="1066800"/>
            <a:ext cx="8534400" cy="1447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solidFill>
                  <a:srgbClr val="0000FF"/>
                </a:solidFill>
              </a:rPr>
              <a:t>Recap: Object References (1/2)</a:t>
            </a:r>
            <a:endParaRPr/>
          </a:p>
          <a:p>
            <a:pPr indent="-457200" lvl="1" marL="784225" rtl="0" algn="l">
              <a:lnSpc>
                <a:spcPct val="100000"/>
              </a:lnSpc>
              <a:spcBef>
                <a:spcPts val="600"/>
              </a:spcBef>
              <a:spcAft>
                <a:spcPts val="0"/>
              </a:spcAft>
              <a:buClr>
                <a:schemeClr val="lt2"/>
              </a:buClr>
              <a:buSzPts val="2400"/>
              <a:buChar char="❑"/>
            </a:pPr>
            <a:r>
              <a:rPr lang="en-US" sz="2400"/>
              <a:t>Note the difference between primitive data types and reference data types</a:t>
            </a:r>
            <a:endParaRPr/>
          </a:p>
        </p:txBody>
      </p:sp>
      <p:sp>
        <p:nvSpPr>
          <p:cNvPr id="749" name="Google Shape;749;p5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750" name="Google Shape;750;p53"/>
          <p:cNvGrpSpPr/>
          <p:nvPr/>
        </p:nvGrpSpPr>
        <p:grpSpPr>
          <a:xfrm>
            <a:off x="1219200" y="2356338"/>
            <a:ext cx="5117123" cy="634572"/>
            <a:chOff x="1219200" y="2356338"/>
            <a:chExt cx="5117123" cy="634572"/>
          </a:xfrm>
        </p:grpSpPr>
        <p:grpSp>
          <p:nvGrpSpPr>
            <p:cNvPr id="751" name="Google Shape;751;p53"/>
            <p:cNvGrpSpPr/>
            <p:nvPr/>
          </p:nvGrpSpPr>
          <p:grpSpPr>
            <a:xfrm>
              <a:off x="5117123" y="2356338"/>
              <a:ext cx="1219200" cy="609600"/>
              <a:chOff x="4794737" y="2379785"/>
              <a:chExt cx="1219200" cy="609600"/>
            </a:xfrm>
          </p:grpSpPr>
          <p:sp>
            <p:nvSpPr>
              <p:cNvPr id="752" name="Google Shape;752;p53"/>
              <p:cNvSpPr/>
              <p:nvPr/>
            </p:nvSpPr>
            <p:spPr>
              <a:xfrm>
                <a:off x="5099537" y="2379785"/>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753" name="Google Shape;753;p53"/>
              <p:cNvSpPr txBox="1"/>
              <p:nvPr/>
            </p:nvSpPr>
            <p:spPr>
              <a:xfrm>
                <a:off x="4794737" y="2385647"/>
                <a:ext cx="296863"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sp>
          <p:nvSpPr>
            <p:cNvPr id="754" name="Google Shape;754;p53"/>
            <p:cNvSpPr txBox="1"/>
            <p:nvPr/>
          </p:nvSpPr>
          <p:spPr>
            <a:xfrm>
              <a:off x="1219200" y="25908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x = 20;</a:t>
              </a:r>
              <a:endParaRPr b="1" i="0" sz="2000" u="none" cap="none" strike="noStrike">
                <a:solidFill>
                  <a:schemeClr val="dk1"/>
                </a:solidFill>
                <a:latin typeface="Courier New"/>
                <a:ea typeface="Courier New"/>
                <a:cs typeface="Courier New"/>
                <a:sym typeface="Courier New"/>
              </a:endParaRPr>
            </a:p>
          </p:txBody>
        </p:sp>
      </p:grpSp>
      <p:grpSp>
        <p:nvGrpSpPr>
          <p:cNvPr id="755" name="Google Shape;755;p53"/>
          <p:cNvGrpSpPr/>
          <p:nvPr/>
        </p:nvGrpSpPr>
        <p:grpSpPr>
          <a:xfrm>
            <a:off x="457200" y="3276600"/>
            <a:ext cx="7391400" cy="900113"/>
            <a:chOff x="457200" y="3276600"/>
            <a:chExt cx="7391400" cy="900113"/>
          </a:xfrm>
        </p:grpSpPr>
        <p:grpSp>
          <p:nvGrpSpPr>
            <p:cNvPr id="756" name="Google Shape;756;p53"/>
            <p:cNvGrpSpPr/>
            <p:nvPr/>
          </p:nvGrpSpPr>
          <p:grpSpPr>
            <a:xfrm>
              <a:off x="5105400" y="3276600"/>
              <a:ext cx="2743200" cy="900113"/>
              <a:chOff x="4783014" y="3300047"/>
              <a:chExt cx="2743200" cy="900113"/>
            </a:xfrm>
          </p:grpSpPr>
          <p:sp>
            <p:nvSpPr>
              <p:cNvPr id="757" name="Google Shape;757;p53"/>
              <p:cNvSpPr/>
              <p:nvPr/>
            </p:nvSpPr>
            <p:spPr>
              <a:xfrm>
                <a:off x="5087814" y="3300047"/>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8" name="Google Shape;758;p53"/>
              <p:cNvSpPr/>
              <p:nvPr/>
            </p:nvSpPr>
            <p:spPr>
              <a:xfrm>
                <a:off x="6611814" y="3300047"/>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cxnSp>
            <p:nvCxnSpPr>
              <p:cNvPr id="759" name="Google Shape;759;p53"/>
              <p:cNvCxnSpPr/>
              <p:nvPr/>
            </p:nvCxnSpPr>
            <p:spPr>
              <a:xfrm>
                <a:off x="5545014" y="3604847"/>
                <a:ext cx="1066800" cy="0"/>
              </a:xfrm>
              <a:prstGeom prst="straightConnector1">
                <a:avLst/>
              </a:prstGeom>
              <a:noFill/>
              <a:ln cap="flat" cmpd="sng" w="28575">
                <a:solidFill>
                  <a:schemeClr val="dk1"/>
                </a:solidFill>
                <a:prstDash val="solid"/>
                <a:round/>
                <a:headEnd len="sm" w="sm" type="none"/>
                <a:tailEnd len="med" w="med" type="triangle"/>
              </a:ln>
            </p:spPr>
          </p:cxnSp>
          <p:sp>
            <p:nvSpPr>
              <p:cNvPr id="760" name="Google Shape;760;p53"/>
              <p:cNvSpPr txBox="1"/>
              <p:nvPr/>
            </p:nvSpPr>
            <p:spPr>
              <a:xfrm>
                <a:off x="4783014" y="3300047"/>
                <a:ext cx="29686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761" name="Google Shape;761;p53"/>
              <p:cNvSpPr txBox="1"/>
              <p:nvPr/>
            </p:nvSpPr>
            <p:spPr>
              <a:xfrm>
                <a:off x="5087814" y="3833447"/>
                <a:ext cx="92392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7030A0"/>
                    </a:solidFill>
                    <a:latin typeface="Arial"/>
                    <a:ea typeface="Arial"/>
                    <a:cs typeface="Arial"/>
                    <a:sym typeface="Arial"/>
                  </a:rPr>
                  <a:t>Integer</a:t>
                </a:r>
                <a:endParaRPr b="0" i="0" sz="1400" u="none" cap="none" strike="noStrike">
                  <a:solidFill>
                    <a:srgbClr val="000000"/>
                  </a:solidFill>
                  <a:latin typeface="Arial"/>
                  <a:ea typeface="Arial"/>
                  <a:cs typeface="Arial"/>
                  <a:sym typeface="Arial"/>
                </a:endParaRPr>
              </a:p>
            </p:txBody>
          </p:sp>
        </p:grpSp>
        <p:sp>
          <p:nvSpPr>
            <p:cNvPr id="762" name="Google Shape;762;p53"/>
            <p:cNvSpPr txBox="1"/>
            <p:nvPr/>
          </p:nvSpPr>
          <p:spPr>
            <a:xfrm>
              <a:off x="457200" y="3352800"/>
              <a:ext cx="48006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Integer y = </a:t>
              </a:r>
              <a:r>
                <a:rPr b="1" i="0" lang="en-US" sz="2000" u="none" cap="none" strike="noStrike">
                  <a:solidFill>
                    <a:srgbClr val="0000FF"/>
                  </a:solidFill>
                  <a:latin typeface="Courier New"/>
                  <a:ea typeface="Courier New"/>
                  <a:cs typeface="Courier New"/>
                  <a:sym typeface="Courier New"/>
                </a:rPr>
                <a:t>new</a:t>
              </a:r>
              <a:r>
                <a:rPr b="1" i="0" lang="en-US" sz="2000" u="none" cap="none" strike="noStrike">
                  <a:solidFill>
                    <a:schemeClr val="dk1"/>
                  </a:solidFill>
                  <a:latin typeface="Courier New"/>
                  <a:ea typeface="Courier New"/>
                  <a:cs typeface="Courier New"/>
                  <a:sym typeface="Courier New"/>
                </a:rPr>
                <a:t> Integer(</a:t>
              </a:r>
              <a:r>
                <a:rPr b="1" i="0" lang="en-US" sz="2000" u="none" cap="none" strike="noStrike">
                  <a:solidFill>
                    <a:srgbClr val="006600"/>
                  </a:solidFill>
                  <a:latin typeface="Courier New"/>
                  <a:ea typeface="Courier New"/>
                  <a:cs typeface="Courier New"/>
                  <a:sym typeface="Courier New"/>
                </a:rPr>
                <a:t>20</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grpSp>
      <p:grpSp>
        <p:nvGrpSpPr>
          <p:cNvPr id="763" name="Google Shape;763;p53"/>
          <p:cNvGrpSpPr/>
          <p:nvPr/>
        </p:nvGrpSpPr>
        <p:grpSpPr>
          <a:xfrm>
            <a:off x="228600" y="4267200"/>
            <a:ext cx="8610600" cy="1019963"/>
            <a:chOff x="228600" y="4267200"/>
            <a:chExt cx="8610600" cy="1019963"/>
          </a:xfrm>
        </p:grpSpPr>
        <p:grpSp>
          <p:nvGrpSpPr>
            <p:cNvPr id="764" name="Google Shape;764;p53"/>
            <p:cNvGrpSpPr/>
            <p:nvPr/>
          </p:nvGrpSpPr>
          <p:grpSpPr>
            <a:xfrm>
              <a:off x="5105400" y="4267200"/>
              <a:ext cx="3733800" cy="1019963"/>
              <a:chOff x="4783014" y="4290647"/>
              <a:chExt cx="3733800" cy="1019963"/>
            </a:xfrm>
          </p:grpSpPr>
          <p:sp>
            <p:nvSpPr>
              <p:cNvPr id="765" name="Google Shape;765;p53"/>
              <p:cNvSpPr/>
              <p:nvPr/>
            </p:nvSpPr>
            <p:spPr>
              <a:xfrm>
                <a:off x="5087814" y="4331678"/>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6" name="Google Shape;766;p53"/>
              <p:cNvSpPr/>
              <p:nvPr/>
            </p:nvSpPr>
            <p:spPr>
              <a:xfrm>
                <a:off x="6611814" y="4331678"/>
                <a:ext cx="3810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cxnSp>
            <p:nvCxnSpPr>
              <p:cNvPr id="767" name="Google Shape;767;p53"/>
              <p:cNvCxnSpPr/>
              <p:nvPr/>
            </p:nvCxnSpPr>
            <p:spPr>
              <a:xfrm>
                <a:off x="5545014" y="4636478"/>
                <a:ext cx="1066800" cy="0"/>
              </a:xfrm>
              <a:prstGeom prst="straightConnector1">
                <a:avLst/>
              </a:prstGeom>
              <a:noFill/>
              <a:ln cap="flat" cmpd="sng" w="28575">
                <a:solidFill>
                  <a:schemeClr val="dk1"/>
                </a:solidFill>
                <a:prstDash val="solid"/>
                <a:round/>
                <a:headEnd len="sm" w="sm" type="none"/>
                <a:tailEnd len="med" w="med" type="triangle"/>
              </a:ln>
            </p:spPr>
          </p:cxnSp>
          <p:sp>
            <p:nvSpPr>
              <p:cNvPr id="768" name="Google Shape;768;p53"/>
              <p:cNvSpPr/>
              <p:nvPr/>
            </p:nvSpPr>
            <p:spPr>
              <a:xfrm>
                <a:off x="6992814" y="4331678"/>
                <a:ext cx="3810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69" name="Google Shape;769;p53"/>
              <p:cNvSpPr/>
              <p:nvPr/>
            </p:nvSpPr>
            <p:spPr>
              <a:xfrm>
                <a:off x="7373814" y="4331678"/>
                <a:ext cx="3810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0" name="Google Shape;770;p53"/>
              <p:cNvSpPr/>
              <p:nvPr/>
            </p:nvSpPr>
            <p:spPr>
              <a:xfrm>
                <a:off x="7754814" y="4331678"/>
                <a:ext cx="3810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71" name="Google Shape;771;p53"/>
              <p:cNvSpPr/>
              <p:nvPr/>
            </p:nvSpPr>
            <p:spPr>
              <a:xfrm>
                <a:off x="8135814" y="4331678"/>
                <a:ext cx="3810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72" name="Google Shape;772;p53"/>
              <p:cNvSpPr txBox="1"/>
              <p:nvPr/>
            </p:nvSpPr>
            <p:spPr>
              <a:xfrm>
                <a:off x="5087814" y="4941278"/>
                <a:ext cx="787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7030A0"/>
                    </a:solidFill>
                    <a:latin typeface="Arial"/>
                    <a:ea typeface="Arial"/>
                    <a:cs typeface="Arial"/>
                    <a:sym typeface="Arial"/>
                  </a:rPr>
                  <a:t>String</a:t>
                </a:r>
                <a:endParaRPr b="0" i="0" sz="1400" u="none" cap="none" strike="noStrike">
                  <a:solidFill>
                    <a:srgbClr val="000000"/>
                  </a:solidFill>
                  <a:latin typeface="Arial"/>
                  <a:ea typeface="Arial"/>
                  <a:cs typeface="Arial"/>
                  <a:sym typeface="Arial"/>
                </a:endParaRPr>
              </a:p>
            </p:txBody>
          </p:sp>
          <p:sp>
            <p:nvSpPr>
              <p:cNvPr id="773" name="Google Shape;773;p53"/>
              <p:cNvSpPr txBox="1"/>
              <p:nvPr/>
            </p:nvSpPr>
            <p:spPr>
              <a:xfrm>
                <a:off x="4783014" y="4290647"/>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grpSp>
        <p:sp>
          <p:nvSpPr>
            <p:cNvPr id="774" name="Google Shape;774;p53"/>
            <p:cNvSpPr txBox="1"/>
            <p:nvPr/>
          </p:nvSpPr>
          <p:spPr>
            <a:xfrm>
              <a:off x="228600" y="4343400"/>
              <a:ext cx="4953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String z = </a:t>
              </a:r>
              <a:r>
                <a:rPr b="1" i="0" lang="en-US" sz="2000" u="none" cap="none" strike="noStrike">
                  <a:solidFill>
                    <a:srgbClr val="0000FF"/>
                  </a:solidFill>
                  <a:latin typeface="Courier New"/>
                  <a:ea typeface="Courier New"/>
                  <a:cs typeface="Courier New"/>
                  <a:sym typeface="Courier New"/>
                </a:rPr>
                <a:t>new</a:t>
              </a:r>
              <a:r>
                <a:rPr b="1" i="0" lang="en-US" sz="2000" u="none" cap="none" strike="noStrike">
                  <a:solidFill>
                    <a:schemeClr val="dk1"/>
                  </a:solidFill>
                  <a:latin typeface="Courier New"/>
                  <a:ea typeface="Courier New"/>
                  <a:cs typeface="Courier New"/>
                  <a:sym typeface="Courier New"/>
                </a:rPr>
                <a:t> String(</a:t>
              </a:r>
              <a:r>
                <a:rPr b="1" i="0" lang="en-US" sz="2000" u="none" cap="none" strike="noStrike">
                  <a:solidFill>
                    <a:srgbClr val="006600"/>
                  </a:solidFill>
                  <a:latin typeface="Courier New"/>
                  <a:ea typeface="Courier New"/>
                  <a:cs typeface="Courier New"/>
                  <a:sym typeface="Courier New"/>
                </a:rPr>
                <a:t>"hi th"</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grpSp>
      <p:sp>
        <p:nvSpPr>
          <p:cNvPr id="775" name="Google Shape;775;p53"/>
          <p:cNvSpPr txBox="1"/>
          <p:nvPr/>
        </p:nvSpPr>
        <p:spPr>
          <a:xfrm>
            <a:off x="381000" y="5287163"/>
            <a:ext cx="8534400" cy="118983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2"/>
              </a:buClr>
              <a:buSzPts val="2000"/>
              <a:buFont typeface="Noto Sans Symbols"/>
              <a:buChar char="❑"/>
            </a:pPr>
            <a:r>
              <a:rPr b="0" i="0" lang="en-US" sz="2000" u="none" cap="none" strike="noStrike">
                <a:solidFill>
                  <a:schemeClr val="dk1"/>
                </a:solidFill>
                <a:latin typeface="Arial"/>
                <a:ea typeface="Arial"/>
                <a:cs typeface="Arial"/>
                <a:sym typeface="Arial"/>
              </a:rPr>
              <a:t>An instance (object) of a class only comes into existence (constructed) when the</a:t>
            </a:r>
            <a:r>
              <a:rPr b="0" i="0" lang="en-US" sz="2000" u="none" cap="none" strike="noStrike">
                <a:solidFill>
                  <a:srgbClr val="0000FF"/>
                </a:solidFill>
                <a:latin typeface="Arial"/>
                <a:ea typeface="Arial"/>
                <a:cs typeface="Arial"/>
                <a:sym typeface="Arial"/>
              </a:rPr>
              <a:t> new </a:t>
            </a:r>
            <a:r>
              <a:rPr b="0" i="0" lang="en-US" sz="2000" u="none" cap="none" strike="noStrike">
                <a:solidFill>
                  <a:schemeClr val="dk1"/>
                </a:solidFill>
                <a:latin typeface="Arial"/>
                <a:ea typeface="Arial"/>
                <a:cs typeface="Arial"/>
                <a:sym typeface="Arial"/>
              </a:rPr>
              <a:t>operator is applied</a:t>
            </a:r>
            <a:endParaRPr b="0" i="0" sz="2000" u="none" cap="none" strike="noStrike">
              <a:solidFill>
                <a:schemeClr val="dk1"/>
              </a:solidFill>
              <a:latin typeface="Arial"/>
              <a:ea typeface="Arial"/>
              <a:cs typeface="Arial"/>
              <a:sym typeface="Arial"/>
            </a:endParaRPr>
          </a:p>
          <a:p>
            <a:pPr indent="-457200" lvl="0" marL="457200" marR="0" rtl="0" algn="l">
              <a:lnSpc>
                <a:spcPct val="100000"/>
              </a:lnSpc>
              <a:spcBef>
                <a:spcPts val="600"/>
              </a:spcBef>
              <a:spcAft>
                <a:spcPts val="0"/>
              </a:spcAft>
              <a:buClr>
                <a:schemeClr val="lt2"/>
              </a:buClr>
              <a:buSzPts val="2000"/>
              <a:buFont typeface="Noto Sans Symbols"/>
              <a:buChar char="❑"/>
            </a:pPr>
            <a:r>
              <a:rPr b="0" i="0" lang="en-US" sz="2000" u="none" cap="none" strike="noStrike">
                <a:solidFill>
                  <a:schemeClr val="dk1"/>
                </a:solidFill>
                <a:latin typeface="Arial"/>
                <a:ea typeface="Arial"/>
                <a:cs typeface="Arial"/>
                <a:sym typeface="Arial"/>
              </a:rPr>
              <a:t>A reference variable only contains a reference or pointer to an object.</a:t>
            </a:r>
            <a:endParaRPr b="0" i="0" sz="2000" u="none" cap="none" strike="noStrike">
              <a:solidFill>
                <a:schemeClr val="dk1"/>
              </a:solidFill>
              <a:latin typeface="Arial"/>
              <a:ea typeface="Arial"/>
              <a:cs typeface="Arial"/>
              <a:sym typeface="Arial"/>
            </a:endParaRPr>
          </a:p>
        </p:txBody>
      </p:sp>
      <p:sp>
        <p:nvSpPr>
          <p:cNvPr id="776" name="Google Shape;776;p5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Policies for students</a:t>
            </a:r>
            <a:endParaRPr/>
          </a:p>
        </p:txBody>
      </p:sp>
      <p:sp>
        <p:nvSpPr>
          <p:cNvPr id="123" name="Google Shape;123;p27"/>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950"/>
              <a:buChar char="■"/>
            </a:pPr>
            <a:r>
              <a:rPr lang="en-US"/>
              <a:t>These contents are only used for students PERSONALLY.</a:t>
            </a:r>
            <a:endParaRPr/>
          </a:p>
          <a:p>
            <a:pPr indent="-342900" lvl="0" marL="342900" rtl="0" algn="just">
              <a:lnSpc>
                <a:spcPct val="100000"/>
              </a:lnSpc>
              <a:spcBef>
                <a:spcPts val="600"/>
              </a:spcBef>
              <a:spcAft>
                <a:spcPts val="0"/>
              </a:spcAft>
              <a:buSzPts val="1950"/>
              <a:buChar char="■"/>
            </a:pPr>
            <a:r>
              <a:rPr lang="en-US"/>
              <a:t>Students are NOT allowed to modify or deliver these contents to anywhere or anyone for any purpose.</a:t>
            </a:r>
            <a:endParaRPr/>
          </a:p>
          <a:p>
            <a:pPr indent="-219075" lvl="0" marL="342900" rtl="0" algn="l">
              <a:lnSpc>
                <a:spcPct val="100000"/>
              </a:lnSpc>
              <a:spcBef>
                <a:spcPts val="600"/>
              </a:spcBef>
              <a:spcAft>
                <a:spcPts val="0"/>
              </a:spcAft>
              <a:buSzPts val="1950"/>
              <a:buNone/>
            </a:pPr>
            <a:r>
              <a:t/>
            </a:r>
            <a:endParaRPr/>
          </a:p>
        </p:txBody>
      </p:sp>
      <p:sp>
        <p:nvSpPr>
          <p:cNvPr id="124" name="Google Shape;124;p27"/>
          <p:cNvSpPr txBox="1"/>
          <p:nvPr>
            <p:ph idx="12" type="sldNum"/>
          </p:nvPr>
        </p:nvSpPr>
        <p:spPr>
          <a:xfrm>
            <a:off x="8458200" y="6400800"/>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3.2 </a:t>
            </a:r>
            <a:r>
              <a:rPr b="1" lang="en-US" sz="3600">
                <a:latin typeface="Federo"/>
                <a:ea typeface="Federo"/>
                <a:cs typeface="Federo"/>
                <a:sym typeface="Federo"/>
              </a:rPr>
              <a:t>Linked List Approach (3/4)</a:t>
            </a:r>
            <a:endParaRPr/>
          </a:p>
        </p:txBody>
      </p:sp>
      <p:sp>
        <p:nvSpPr>
          <p:cNvPr id="783" name="Google Shape;783;p54"/>
          <p:cNvSpPr txBox="1"/>
          <p:nvPr>
            <p:ph idx="1" type="body"/>
          </p:nvPr>
        </p:nvSpPr>
        <p:spPr>
          <a:xfrm>
            <a:off x="457200" y="1066800"/>
            <a:ext cx="8534400" cy="1447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solidFill>
                  <a:srgbClr val="0000FF"/>
                </a:solidFill>
              </a:rPr>
              <a:t>Recap: Object References (2/2)</a:t>
            </a:r>
            <a:endParaRPr/>
          </a:p>
          <a:p>
            <a:pPr indent="-457200" lvl="1" marL="784225" rtl="0" algn="l">
              <a:lnSpc>
                <a:spcPct val="100000"/>
              </a:lnSpc>
              <a:spcBef>
                <a:spcPts val="600"/>
              </a:spcBef>
              <a:spcAft>
                <a:spcPts val="0"/>
              </a:spcAft>
              <a:buClr>
                <a:schemeClr val="lt2"/>
              </a:buClr>
              <a:buSzPts val="2400"/>
              <a:buChar char="❑"/>
            </a:pPr>
            <a:r>
              <a:rPr lang="en-US" sz="2400"/>
              <a:t>Look at it in more details:</a:t>
            </a:r>
            <a:endParaRPr/>
          </a:p>
        </p:txBody>
      </p:sp>
      <p:sp>
        <p:nvSpPr>
          <p:cNvPr id="784" name="Google Shape;784;p5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785" name="Google Shape;785;p54"/>
          <p:cNvSpPr/>
          <p:nvPr/>
        </p:nvSpPr>
        <p:spPr>
          <a:xfrm>
            <a:off x="457200" y="2362200"/>
            <a:ext cx="142539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Integer y</a:t>
            </a:r>
            <a:endParaRPr b="0" i="0" sz="1400" u="none" cap="none" strike="noStrike">
              <a:solidFill>
                <a:srgbClr val="000000"/>
              </a:solidFill>
              <a:latin typeface="Arial"/>
              <a:ea typeface="Arial"/>
              <a:cs typeface="Arial"/>
              <a:sym typeface="Arial"/>
            </a:endParaRPr>
          </a:p>
        </p:txBody>
      </p:sp>
      <p:sp>
        <p:nvSpPr>
          <p:cNvPr id="786" name="Google Shape;786;p54"/>
          <p:cNvSpPr/>
          <p:nvPr/>
        </p:nvSpPr>
        <p:spPr>
          <a:xfrm>
            <a:off x="2057400" y="2362200"/>
            <a:ext cx="239039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new</a:t>
            </a:r>
            <a:r>
              <a:rPr b="1" i="0" lang="en-US" sz="1800" u="none" cap="none" strike="noStrike">
                <a:solidFill>
                  <a:schemeClr val="dk1"/>
                </a:solidFill>
                <a:latin typeface="Courier New"/>
                <a:ea typeface="Courier New"/>
                <a:cs typeface="Courier New"/>
                <a:sym typeface="Courier New"/>
              </a:rPr>
              <a:t> Integer(20);</a:t>
            </a:r>
            <a:endParaRPr b="0" i="0" sz="1400" u="none" cap="none" strike="noStrike">
              <a:solidFill>
                <a:srgbClr val="000000"/>
              </a:solidFill>
              <a:latin typeface="Arial"/>
              <a:ea typeface="Arial"/>
              <a:cs typeface="Arial"/>
              <a:sym typeface="Arial"/>
            </a:endParaRPr>
          </a:p>
        </p:txBody>
      </p:sp>
      <p:sp>
        <p:nvSpPr>
          <p:cNvPr id="787" name="Google Shape;787;p54"/>
          <p:cNvSpPr/>
          <p:nvPr/>
        </p:nvSpPr>
        <p:spPr>
          <a:xfrm>
            <a:off x="1828800" y="2362200"/>
            <a:ext cx="3225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788" name="Google Shape;788;p54"/>
          <p:cNvSpPr/>
          <p:nvPr/>
        </p:nvSpPr>
        <p:spPr>
          <a:xfrm>
            <a:off x="7719647" y="2286000"/>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grpSp>
        <p:nvGrpSpPr>
          <p:cNvPr id="789" name="Google Shape;789;p54"/>
          <p:cNvGrpSpPr/>
          <p:nvPr/>
        </p:nvGrpSpPr>
        <p:grpSpPr>
          <a:xfrm>
            <a:off x="5410200" y="2286000"/>
            <a:ext cx="1252172" cy="911836"/>
            <a:chOff x="4929553" y="2274277"/>
            <a:chExt cx="1252172" cy="911836"/>
          </a:xfrm>
        </p:grpSpPr>
        <p:sp>
          <p:nvSpPr>
            <p:cNvPr id="790" name="Google Shape;790;p54"/>
            <p:cNvSpPr/>
            <p:nvPr/>
          </p:nvSpPr>
          <p:spPr>
            <a:xfrm>
              <a:off x="5257800" y="2286000"/>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1" name="Google Shape;791;p54"/>
            <p:cNvSpPr txBox="1"/>
            <p:nvPr/>
          </p:nvSpPr>
          <p:spPr>
            <a:xfrm>
              <a:off x="4929553" y="2274277"/>
              <a:ext cx="29686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792" name="Google Shape;792;p54"/>
            <p:cNvSpPr txBox="1"/>
            <p:nvPr/>
          </p:nvSpPr>
          <p:spPr>
            <a:xfrm>
              <a:off x="5257800" y="2819400"/>
              <a:ext cx="92392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7030A0"/>
                  </a:solidFill>
                  <a:latin typeface="Arial"/>
                  <a:ea typeface="Arial"/>
                  <a:cs typeface="Arial"/>
                  <a:sym typeface="Arial"/>
                </a:rPr>
                <a:t>Integer</a:t>
              </a:r>
              <a:endParaRPr b="0" i="0" sz="1400" u="none" cap="none" strike="noStrike">
                <a:solidFill>
                  <a:srgbClr val="000000"/>
                </a:solidFill>
                <a:latin typeface="Arial"/>
                <a:ea typeface="Arial"/>
                <a:cs typeface="Arial"/>
                <a:sym typeface="Arial"/>
              </a:endParaRPr>
            </a:p>
          </p:txBody>
        </p:sp>
      </p:grpSp>
      <p:sp>
        <p:nvSpPr>
          <p:cNvPr id="793" name="Google Shape;793;p54"/>
          <p:cNvSpPr/>
          <p:nvPr/>
        </p:nvSpPr>
        <p:spPr>
          <a:xfrm>
            <a:off x="457200" y="2768600"/>
            <a:ext cx="17156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Integer w;</a:t>
            </a:r>
            <a:endParaRPr b="0" i="0" sz="1400" u="none" cap="none" strike="noStrike">
              <a:solidFill>
                <a:srgbClr val="000000"/>
              </a:solidFill>
              <a:latin typeface="Arial"/>
              <a:ea typeface="Arial"/>
              <a:cs typeface="Arial"/>
              <a:sym typeface="Arial"/>
            </a:endParaRPr>
          </a:p>
        </p:txBody>
      </p:sp>
      <p:grpSp>
        <p:nvGrpSpPr>
          <p:cNvPr id="794" name="Google Shape;794;p54"/>
          <p:cNvGrpSpPr/>
          <p:nvPr/>
        </p:nvGrpSpPr>
        <p:grpSpPr>
          <a:xfrm>
            <a:off x="381000" y="3079750"/>
            <a:ext cx="8534400" cy="2940050"/>
            <a:chOff x="381000" y="3079750"/>
            <a:chExt cx="8534400" cy="2940050"/>
          </a:xfrm>
        </p:grpSpPr>
        <p:sp>
          <p:nvSpPr>
            <p:cNvPr id="795" name="Google Shape;795;p54"/>
            <p:cNvSpPr txBox="1"/>
            <p:nvPr/>
          </p:nvSpPr>
          <p:spPr>
            <a:xfrm>
              <a:off x="381000" y="5486400"/>
              <a:ext cx="8534400" cy="533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2"/>
                </a:buClr>
                <a:buSzPts val="2000"/>
                <a:buFont typeface="Noto Sans Symbols"/>
                <a:buChar char="❑"/>
              </a:pPr>
              <a:r>
                <a:rPr b="0" i="0" lang="en-US" sz="2000" u="none" cap="none" strike="noStrike">
                  <a:solidFill>
                    <a:schemeClr val="dk1"/>
                  </a:solidFill>
                  <a:latin typeface="Arial"/>
                  <a:ea typeface="Arial"/>
                  <a:cs typeface="Arial"/>
                  <a:sym typeface="Arial"/>
                </a:rPr>
                <a:t>Output:</a:t>
              </a:r>
              <a:endParaRPr b="0" i="0" sz="2000" u="none" cap="none" strike="noStrike">
                <a:solidFill>
                  <a:schemeClr val="dk1"/>
                </a:solidFill>
                <a:latin typeface="Arial"/>
                <a:ea typeface="Arial"/>
                <a:cs typeface="Arial"/>
                <a:sym typeface="Arial"/>
              </a:endParaRPr>
            </a:p>
          </p:txBody>
        </p:sp>
        <p:sp>
          <p:nvSpPr>
            <p:cNvPr id="796" name="Google Shape;796;p54"/>
            <p:cNvSpPr/>
            <p:nvPr/>
          </p:nvSpPr>
          <p:spPr>
            <a:xfrm>
              <a:off x="990600" y="3079750"/>
              <a:ext cx="239039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new</a:t>
              </a:r>
              <a:r>
                <a:rPr b="1" i="0" lang="en-US" sz="1800" u="none" cap="none" strike="noStrike">
                  <a:solidFill>
                    <a:schemeClr val="dk1"/>
                  </a:solidFill>
                  <a:latin typeface="Courier New"/>
                  <a:ea typeface="Courier New"/>
                  <a:cs typeface="Courier New"/>
                  <a:sym typeface="Courier New"/>
                </a:rPr>
                <a:t> Integer(</a:t>
              </a:r>
              <a:r>
                <a:rPr b="1" i="0" lang="en-US" sz="1800" u="none" cap="none" strike="noStrike">
                  <a:solidFill>
                    <a:srgbClr val="006600"/>
                  </a:solidFill>
                  <a:latin typeface="Courier New"/>
                  <a:ea typeface="Courier New"/>
                  <a:cs typeface="Courier New"/>
                  <a:sym typeface="Courier New"/>
                </a:rPr>
                <a:t>20</a:t>
              </a: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797" name="Google Shape;797;p54"/>
            <p:cNvGrpSpPr/>
            <p:nvPr/>
          </p:nvGrpSpPr>
          <p:grpSpPr>
            <a:xfrm>
              <a:off x="457201" y="3079750"/>
              <a:ext cx="682625" cy="400050"/>
              <a:chOff x="384" y="1972"/>
              <a:chExt cx="430" cy="252"/>
            </a:xfrm>
          </p:grpSpPr>
          <p:sp>
            <p:nvSpPr>
              <p:cNvPr id="798" name="Google Shape;798;p54"/>
              <p:cNvSpPr/>
              <p:nvPr/>
            </p:nvSpPr>
            <p:spPr>
              <a:xfrm>
                <a:off x="480" y="1972"/>
                <a:ext cx="334" cy="2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r>
                  <a:rPr b="1"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799" name="Google Shape;799;p54"/>
              <p:cNvSpPr/>
              <p:nvPr/>
            </p:nvSpPr>
            <p:spPr>
              <a:xfrm>
                <a:off x="384" y="1972"/>
                <a:ext cx="203" cy="2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w</a:t>
                </a:r>
                <a:endParaRPr b="0" i="0" sz="1400" u="none" cap="none" strike="noStrike">
                  <a:solidFill>
                    <a:srgbClr val="000000"/>
                  </a:solidFill>
                  <a:latin typeface="Arial"/>
                  <a:ea typeface="Arial"/>
                  <a:cs typeface="Arial"/>
                  <a:sym typeface="Arial"/>
                </a:endParaRPr>
              </a:p>
            </p:txBody>
          </p:sp>
        </p:grpSp>
        <p:sp>
          <p:nvSpPr>
            <p:cNvPr id="800" name="Google Shape;800;p54"/>
            <p:cNvSpPr/>
            <p:nvPr/>
          </p:nvSpPr>
          <p:spPr>
            <a:xfrm>
              <a:off x="457200" y="3443288"/>
              <a:ext cx="500970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(w == 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System.out.println(</a:t>
              </a:r>
              <a:r>
                <a:rPr b="1" i="0" lang="en-US" sz="1800" u="none" cap="none" strike="noStrike">
                  <a:solidFill>
                    <a:srgbClr val="006600"/>
                  </a:solidFill>
                  <a:latin typeface="Courier New"/>
                  <a:ea typeface="Courier New"/>
                  <a:cs typeface="Courier New"/>
                  <a:sym typeface="Courier New"/>
                </a:rPr>
                <a:t>"1. w == y"</a:t>
              </a: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801" name="Google Shape;801;p54"/>
            <p:cNvSpPr/>
            <p:nvPr/>
          </p:nvSpPr>
          <p:spPr>
            <a:xfrm>
              <a:off x="457200" y="4181228"/>
              <a:ext cx="10118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w = y;</a:t>
              </a:r>
              <a:endParaRPr b="0" i="0" sz="1400" u="none" cap="none" strike="noStrike">
                <a:solidFill>
                  <a:srgbClr val="000000"/>
                </a:solidFill>
                <a:latin typeface="Arial"/>
                <a:ea typeface="Arial"/>
                <a:cs typeface="Arial"/>
                <a:sym typeface="Arial"/>
              </a:endParaRPr>
            </a:p>
          </p:txBody>
        </p:sp>
        <p:sp>
          <p:nvSpPr>
            <p:cNvPr id="802" name="Google Shape;802;p54"/>
            <p:cNvSpPr/>
            <p:nvPr/>
          </p:nvSpPr>
          <p:spPr>
            <a:xfrm>
              <a:off x="457200" y="4562228"/>
              <a:ext cx="528542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(w == 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System.out.println(</a:t>
              </a:r>
              <a:r>
                <a:rPr b="1" i="0" lang="en-US" sz="1800" u="none" cap="none" strike="noStrike">
                  <a:solidFill>
                    <a:srgbClr val="006600"/>
                  </a:solidFill>
                  <a:latin typeface="Courier New"/>
                  <a:ea typeface="Courier New"/>
                  <a:cs typeface="Courier New"/>
                  <a:sym typeface="Courier New"/>
                </a:rPr>
                <a:t>"2. w == y"</a:t>
              </a: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grpSp>
        <p:nvGrpSpPr>
          <p:cNvPr id="803" name="Google Shape;803;p54"/>
          <p:cNvGrpSpPr/>
          <p:nvPr/>
        </p:nvGrpSpPr>
        <p:grpSpPr>
          <a:xfrm>
            <a:off x="5410200" y="3669323"/>
            <a:ext cx="1228725" cy="900113"/>
            <a:chOff x="4953000" y="3657600"/>
            <a:chExt cx="1228725" cy="900113"/>
          </a:xfrm>
        </p:grpSpPr>
        <p:sp>
          <p:nvSpPr>
            <p:cNvPr id="804" name="Google Shape;804;p54"/>
            <p:cNvSpPr/>
            <p:nvPr/>
          </p:nvSpPr>
          <p:spPr>
            <a:xfrm>
              <a:off x="5257800" y="3657600"/>
              <a:ext cx="914400" cy="6096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54"/>
            <p:cNvSpPr txBox="1"/>
            <p:nvPr/>
          </p:nvSpPr>
          <p:spPr>
            <a:xfrm>
              <a:off x="4953000" y="3657600"/>
              <a:ext cx="3513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806" name="Google Shape;806;p54"/>
            <p:cNvSpPr txBox="1"/>
            <p:nvPr/>
          </p:nvSpPr>
          <p:spPr>
            <a:xfrm>
              <a:off x="5257800" y="4191000"/>
              <a:ext cx="92392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7030A0"/>
                  </a:solidFill>
                  <a:latin typeface="Arial"/>
                  <a:ea typeface="Arial"/>
                  <a:cs typeface="Arial"/>
                  <a:sym typeface="Arial"/>
                </a:rPr>
                <a:t>Integer</a:t>
              </a:r>
              <a:endParaRPr b="0" i="0" sz="1400" u="none" cap="none" strike="noStrike">
                <a:solidFill>
                  <a:srgbClr val="000000"/>
                </a:solidFill>
                <a:latin typeface="Arial"/>
                <a:ea typeface="Arial"/>
                <a:cs typeface="Arial"/>
                <a:sym typeface="Arial"/>
              </a:endParaRPr>
            </a:p>
          </p:txBody>
        </p:sp>
      </p:grpSp>
      <p:cxnSp>
        <p:nvCxnSpPr>
          <p:cNvPr id="807" name="Google Shape;807;p54"/>
          <p:cNvCxnSpPr/>
          <p:nvPr/>
        </p:nvCxnSpPr>
        <p:spPr>
          <a:xfrm>
            <a:off x="6172199" y="2590800"/>
            <a:ext cx="1547447" cy="0"/>
          </a:xfrm>
          <a:prstGeom prst="straightConnector1">
            <a:avLst/>
          </a:prstGeom>
          <a:noFill/>
          <a:ln cap="flat" cmpd="sng" w="28575">
            <a:solidFill>
              <a:schemeClr val="dk1"/>
            </a:solidFill>
            <a:prstDash val="solid"/>
            <a:round/>
            <a:headEnd len="sm" w="sm" type="none"/>
            <a:tailEnd len="med" w="med" type="triangle"/>
          </a:ln>
        </p:spPr>
      </p:cxnSp>
      <p:sp>
        <p:nvSpPr>
          <p:cNvPr id="808" name="Google Shape;808;p54"/>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09" name="Google Shape;809;p5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3.2 </a:t>
            </a:r>
            <a:r>
              <a:rPr b="1" lang="en-US" sz="3600">
                <a:latin typeface="Federo"/>
                <a:ea typeface="Federo"/>
                <a:cs typeface="Federo"/>
                <a:sym typeface="Federo"/>
              </a:rPr>
              <a:t>Linked List Approach (4/4)</a:t>
            </a:r>
            <a:endParaRPr/>
          </a:p>
        </p:txBody>
      </p:sp>
      <p:sp>
        <p:nvSpPr>
          <p:cNvPr id="816" name="Google Shape;816;p55"/>
          <p:cNvSpPr txBox="1"/>
          <p:nvPr>
            <p:ph idx="1" type="body"/>
          </p:nvPr>
        </p:nvSpPr>
        <p:spPr>
          <a:xfrm>
            <a:off x="457200" y="1066800"/>
            <a:ext cx="8534400" cy="609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t>Quiz: Which is the right representation of </a:t>
            </a:r>
            <a:r>
              <a:rPr lang="en-US" sz="2800">
                <a:solidFill>
                  <a:srgbClr val="C00000"/>
                </a:solidFill>
              </a:rPr>
              <a:t>e</a:t>
            </a:r>
            <a:r>
              <a:rPr lang="en-US" sz="2800"/>
              <a:t>?</a:t>
            </a:r>
            <a:endParaRPr/>
          </a:p>
        </p:txBody>
      </p:sp>
      <p:sp>
        <p:nvSpPr>
          <p:cNvPr id="817" name="Google Shape;817;p5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818" name="Google Shape;818;p55"/>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19" name="Google Shape;819;p55"/>
          <p:cNvSpPr txBox="1"/>
          <p:nvPr/>
        </p:nvSpPr>
        <p:spPr>
          <a:xfrm>
            <a:off x="365300" y="1781900"/>
            <a:ext cx="2817600" cy="14775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Arial"/>
                <a:ea typeface="Arial"/>
                <a:cs typeface="Arial"/>
                <a:sym typeface="Arial"/>
              </a:rPr>
              <a:t>class</a:t>
            </a:r>
            <a:r>
              <a:rPr b="0" i="0" lang="en-US" sz="1800" u="none" cap="none" strike="noStrike">
                <a:solidFill>
                  <a:schemeClr val="dk1"/>
                </a:solidFill>
                <a:latin typeface="Arial"/>
                <a:ea typeface="Arial"/>
                <a:cs typeface="Arial"/>
                <a:sym typeface="Arial"/>
              </a:rPr>
              <a:t> Employee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private </a:t>
            </a:r>
            <a:r>
              <a:rPr b="0" i="0" lang="en-US" sz="1800" u="none" cap="none" strike="noStrike">
                <a:solidFill>
                  <a:schemeClr val="dk1"/>
                </a:solidFill>
                <a:latin typeface="Arial"/>
                <a:ea typeface="Arial"/>
                <a:cs typeface="Arial"/>
                <a:sym typeface="Arial"/>
              </a:rPr>
              <a:t>String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private int </a:t>
            </a:r>
            <a:r>
              <a:rPr b="0" i="0" lang="en-US" sz="1800" u="none" cap="none" strike="noStrike">
                <a:solidFill>
                  <a:schemeClr val="dk1"/>
                </a:solidFill>
                <a:latin typeface="Arial"/>
                <a:ea typeface="Arial"/>
                <a:cs typeface="Arial"/>
                <a:sym typeface="Arial"/>
              </a:rPr>
              <a:t>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663300"/>
                </a:solidFill>
                <a:latin typeface="Arial"/>
                <a:ea typeface="Arial"/>
                <a:cs typeface="Arial"/>
                <a:sym typeface="Arial"/>
              </a:rPr>
              <a:t>//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820" name="Google Shape;820;p55"/>
          <p:cNvSpPr txBox="1"/>
          <p:nvPr/>
        </p:nvSpPr>
        <p:spPr>
          <a:xfrm>
            <a:off x="3182911" y="2057798"/>
            <a:ext cx="5791200" cy="430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Employee </a:t>
            </a:r>
            <a:r>
              <a:rPr b="0" i="0" lang="en-US" sz="2200" u="none" cap="none" strike="noStrike">
                <a:solidFill>
                  <a:srgbClr val="C00000"/>
                </a:solidFill>
                <a:latin typeface="Arial"/>
                <a:ea typeface="Arial"/>
                <a:cs typeface="Arial"/>
                <a:sym typeface="Arial"/>
              </a:rPr>
              <a:t>e </a:t>
            </a:r>
            <a:r>
              <a:rPr b="0" i="0" lang="en-US" sz="2200" u="none" cap="none" strike="noStrike">
                <a:solidFill>
                  <a:schemeClr val="dk1"/>
                </a:solidFill>
                <a:latin typeface="Arial"/>
                <a:ea typeface="Arial"/>
                <a:cs typeface="Arial"/>
                <a:sym typeface="Arial"/>
              </a:rPr>
              <a:t>= </a:t>
            </a:r>
            <a:r>
              <a:rPr b="0" i="0" lang="en-US" sz="2200" u="none" cap="none" strike="noStrike">
                <a:solidFill>
                  <a:srgbClr val="0000FF"/>
                </a:solidFill>
                <a:latin typeface="Arial"/>
                <a:ea typeface="Arial"/>
                <a:cs typeface="Arial"/>
                <a:sym typeface="Arial"/>
              </a:rPr>
              <a:t>new</a:t>
            </a:r>
            <a:r>
              <a:rPr b="0" i="0" lang="en-US" sz="2200" u="none" cap="none" strike="noStrike">
                <a:solidFill>
                  <a:schemeClr val="dk1"/>
                </a:solidFill>
                <a:latin typeface="Arial"/>
                <a:ea typeface="Arial"/>
                <a:cs typeface="Arial"/>
                <a:sym typeface="Arial"/>
              </a:rPr>
              <a:t> Employee(</a:t>
            </a:r>
            <a:r>
              <a:rPr b="0" i="0" lang="en-US" sz="2200" u="none" cap="none" strike="noStrike">
                <a:solidFill>
                  <a:srgbClr val="006600"/>
                </a:solidFill>
                <a:latin typeface="Arial"/>
                <a:ea typeface="Arial"/>
                <a:cs typeface="Arial"/>
                <a:sym typeface="Arial"/>
              </a:rPr>
              <a:t>"Alan"</a:t>
            </a:r>
            <a:r>
              <a:rPr b="0" i="0" lang="en-US" sz="2200" u="none" cap="none" strike="noStrike">
                <a:solidFill>
                  <a:schemeClr val="dk1"/>
                </a:solidFill>
                <a:latin typeface="Arial"/>
                <a:ea typeface="Arial"/>
                <a:cs typeface="Arial"/>
                <a:sym typeface="Arial"/>
              </a:rPr>
              <a:t>, </a:t>
            </a:r>
            <a:r>
              <a:rPr b="0" i="0" lang="en-US" sz="2200" u="none" cap="none" strike="noStrike">
                <a:solidFill>
                  <a:srgbClr val="006600"/>
                </a:solidFill>
                <a:latin typeface="Arial"/>
                <a:ea typeface="Arial"/>
                <a:cs typeface="Arial"/>
                <a:sym typeface="Arial"/>
              </a:rPr>
              <a:t>2000</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grpSp>
        <p:nvGrpSpPr>
          <p:cNvPr id="821" name="Google Shape;821;p55"/>
          <p:cNvGrpSpPr/>
          <p:nvPr/>
        </p:nvGrpSpPr>
        <p:grpSpPr>
          <a:xfrm>
            <a:off x="609600" y="3505200"/>
            <a:ext cx="3581400" cy="685800"/>
            <a:chOff x="609600" y="3505200"/>
            <a:chExt cx="3581400" cy="685800"/>
          </a:xfrm>
        </p:grpSpPr>
        <p:sp>
          <p:nvSpPr>
            <p:cNvPr id="822" name="Google Shape;822;p55"/>
            <p:cNvSpPr txBox="1"/>
            <p:nvPr/>
          </p:nvSpPr>
          <p:spPr>
            <a:xfrm>
              <a:off x="609600" y="3505200"/>
              <a:ext cx="6096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Arial"/>
                  <a:ea typeface="Arial"/>
                  <a:cs typeface="Arial"/>
                  <a:sym typeface="Arial"/>
                </a:rPr>
                <a:t>(A)</a:t>
              </a:r>
              <a:endParaRPr b="0" i="0" sz="2000" u="none" cap="none" strike="noStrike">
                <a:solidFill>
                  <a:srgbClr val="0000FF"/>
                </a:solidFill>
                <a:latin typeface="Arial"/>
                <a:ea typeface="Arial"/>
                <a:cs typeface="Arial"/>
                <a:sym typeface="Arial"/>
              </a:endParaRPr>
            </a:p>
          </p:txBody>
        </p:sp>
        <p:grpSp>
          <p:nvGrpSpPr>
            <p:cNvPr id="823" name="Google Shape;823;p55"/>
            <p:cNvGrpSpPr/>
            <p:nvPr/>
          </p:nvGrpSpPr>
          <p:grpSpPr>
            <a:xfrm>
              <a:off x="1219200" y="3581400"/>
              <a:ext cx="2971800" cy="609600"/>
              <a:chOff x="1219200" y="3581400"/>
              <a:chExt cx="2971800" cy="609600"/>
            </a:xfrm>
          </p:grpSpPr>
          <p:sp>
            <p:nvSpPr>
              <p:cNvPr id="824" name="Google Shape;824;p55"/>
              <p:cNvSpPr/>
              <p:nvPr/>
            </p:nvSpPr>
            <p:spPr>
              <a:xfrm>
                <a:off x="1524000" y="3657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55"/>
              <p:cNvSpPr/>
              <p:nvPr/>
            </p:nvSpPr>
            <p:spPr>
              <a:xfrm>
                <a:off x="2667000" y="3657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Alan</a:t>
                </a:r>
                <a:endParaRPr b="0" i="0" sz="1400" u="none" cap="none" strike="noStrike">
                  <a:solidFill>
                    <a:srgbClr val="000000"/>
                  </a:solidFill>
                  <a:latin typeface="Arial"/>
                  <a:ea typeface="Arial"/>
                  <a:cs typeface="Arial"/>
                  <a:sym typeface="Arial"/>
                </a:endParaRPr>
              </a:p>
            </p:txBody>
          </p:sp>
          <p:cxnSp>
            <p:nvCxnSpPr>
              <p:cNvPr id="826" name="Google Shape;826;p55"/>
              <p:cNvCxnSpPr/>
              <p:nvPr/>
            </p:nvCxnSpPr>
            <p:spPr>
              <a:xfrm>
                <a:off x="1981200" y="3962400"/>
                <a:ext cx="685800" cy="0"/>
              </a:xfrm>
              <a:prstGeom prst="straightConnector1">
                <a:avLst/>
              </a:prstGeom>
              <a:noFill/>
              <a:ln cap="flat" cmpd="sng" w="28575">
                <a:solidFill>
                  <a:schemeClr val="dk1"/>
                </a:solidFill>
                <a:prstDash val="solid"/>
                <a:round/>
                <a:headEnd len="sm" w="sm" type="none"/>
                <a:tailEnd len="med" w="med" type="triangle"/>
              </a:ln>
            </p:spPr>
          </p:cxnSp>
          <p:sp>
            <p:nvSpPr>
              <p:cNvPr id="827" name="Google Shape;827;p55"/>
              <p:cNvSpPr txBox="1"/>
              <p:nvPr/>
            </p:nvSpPr>
            <p:spPr>
              <a:xfrm>
                <a:off x="1219200" y="3581400"/>
                <a:ext cx="30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28" name="Google Shape;828;p55"/>
              <p:cNvSpPr/>
              <p:nvPr/>
            </p:nvSpPr>
            <p:spPr>
              <a:xfrm>
                <a:off x="3429000" y="3657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2000</a:t>
                </a:r>
                <a:endParaRPr b="0" i="0" sz="1400" u="none" cap="none" strike="noStrike">
                  <a:solidFill>
                    <a:srgbClr val="000000"/>
                  </a:solidFill>
                  <a:latin typeface="Arial"/>
                  <a:ea typeface="Arial"/>
                  <a:cs typeface="Arial"/>
                  <a:sym typeface="Arial"/>
                </a:endParaRPr>
              </a:p>
            </p:txBody>
          </p:sp>
        </p:grpSp>
      </p:grpSp>
      <p:grpSp>
        <p:nvGrpSpPr>
          <p:cNvPr id="829" name="Google Shape;829;p55"/>
          <p:cNvGrpSpPr/>
          <p:nvPr/>
        </p:nvGrpSpPr>
        <p:grpSpPr>
          <a:xfrm>
            <a:off x="4953000" y="3505200"/>
            <a:ext cx="2514600" cy="685800"/>
            <a:chOff x="4953000" y="3505200"/>
            <a:chExt cx="2514600" cy="685800"/>
          </a:xfrm>
        </p:grpSpPr>
        <p:sp>
          <p:nvSpPr>
            <p:cNvPr id="830" name="Google Shape;830;p55"/>
            <p:cNvSpPr txBox="1"/>
            <p:nvPr/>
          </p:nvSpPr>
          <p:spPr>
            <a:xfrm>
              <a:off x="4953000" y="3505200"/>
              <a:ext cx="6096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Arial"/>
                  <a:ea typeface="Arial"/>
                  <a:cs typeface="Arial"/>
                  <a:sym typeface="Arial"/>
                </a:rPr>
                <a:t>(B)</a:t>
              </a:r>
              <a:endParaRPr b="0" i="0" sz="2000" u="none" cap="none" strike="noStrike">
                <a:solidFill>
                  <a:srgbClr val="0000FF"/>
                </a:solidFill>
                <a:latin typeface="Arial"/>
                <a:ea typeface="Arial"/>
                <a:cs typeface="Arial"/>
                <a:sym typeface="Arial"/>
              </a:endParaRPr>
            </a:p>
          </p:txBody>
        </p:sp>
        <p:grpSp>
          <p:nvGrpSpPr>
            <p:cNvPr id="831" name="Google Shape;831;p55"/>
            <p:cNvGrpSpPr/>
            <p:nvPr/>
          </p:nvGrpSpPr>
          <p:grpSpPr>
            <a:xfrm>
              <a:off x="5638800" y="3581400"/>
              <a:ext cx="1828800" cy="609600"/>
              <a:chOff x="5638800" y="3581400"/>
              <a:chExt cx="1828800" cy="609600"/>
            </a:xfrm>
          </p:grpSpPr>
          <p:sp>
            <p:nvSpPr>
              <p:cNvPr id="832" name="Google Shape;832;p55"/>
              <p:cNvSpPr/>
              <p:nvPr/>
            </p:nvSpPr>
            <p:spPr>
              <a:xfrm>
                <a:off x="5943600" y="3657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Alan</a:t>
                </a:r>
                <a:endParaRPr b="0" i="0" sz="1400" u="none" cap="none" strike="noStrike">
                  <a:solidFill>
                    <a:srgbClr val="000000"/>
                  </a:solidFill>
                  <a:latin typeface="Arial"/>
                  <a:ea typeface="Arial"/>
                  <a:cs typeface="Arial"/>
                  <a:sym typeface="Arial"/>
                </a:endParaRPr>
              </a:p>
            </p:txBody>
          </p:sp>
          <p:sp>
            <p:nvSpPr>
              <p:cNvPr id="833" name="Google Shape;833;p55"/>
              <p:cNvSpPr txBox="1"/>
              <p:nvPr/>
            </p:nvSpPr>
            <p:spPr>
              <a:xfrm>
                <a:off x="5638800" y="3581400"/>
                <a:ext cx="30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34" name="Google Shape;834;p55"/>
              <p:cNvSpPr/>
              <p:nvPr/>
            </p:nvSpPr>
            <p:spPr>
              <a:xfrm>
                <a:off x="6705600" y="3657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2000</a:t>
                </a:r>
                <a:endParaRPr b="0" i="0" sz="1400" u="none" cap="none" strike="noStrike">
                  <a:solidFill>
                    <a:srgbClr val="000000"/>
                  </a:solidFill>
                  <a:latin typeface="Arial"/>
                  <a:ea typeface="Arial"/>
                  <a:cs typeface="Arial"/>
                  <a:sym typeface="Arial"/>
                </a:endParaRPr>
              </a:p>
            </p:txBody>
          </p:sp>
        </p:grpSp>
      </p:grpSp>
      <p:grpSp>
        <p:nvGrpSpPr>
          <p:cNvPr id="835" name="Google Shape;835;p55"/>
          <p:cNvGrpSpPr/>
          <p:nvPr/>
        </p:nvGrpSpPr>
        <p:grpSpPr>
          <a:xfrm>
            <a:off x="609600" y="4572000"/>
            <a:ext cx="3581400" cy="1600200"/>
            <a:chOff x="609600" y="4572000"/>
            <a:chExt cx="3581400" cy="1600200"/>
          </a:xfrm>
        </p:grpSpPr>
        <p:sp>
          <p:nvSpPr>
            <p:cNvPr id="836" name="Google Shape;836;p55"/>
            <p:cNvSpPr txBox="1"/>
            <p:nvPr/>
          </p:nvSpPr>
          <p:spPr>
            <a:xfrm>
              <a:off x="609600" y="4572000"/>
              <a:ext cx="6096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Arial"/>
                  <a:ea typeface="Arial"/>
                  <a:cs typeface="Arial"/>
                  <a:sym typeface="Arial"/>
                </a:rPr>
                <a:t>(C)</a:t>
              </a:r>
              <a:endParaRPr b="0" i="0" sz="2000" u="none" cap="none" strike="noStrike">
                <a:solidFill>
                  <a:srgbClr val="0000FF"/>
                </a:solidFill>
                <a:latin typeface="Arial"/>
                <a:ea typeface="Arial"/>
                <a:cs typeface="Arial"/>
                <a:sym typeface="Arial"/>
              </a:endParaRPr>
            </a:p>
          </p:txBody>
        </p:sp>
        <p:grpSp>
          <p:nvGrpSpPr>
            <p:cNvPr id="837" name="Google Shape;837;p55"/>
            <p:cNvGrpSpPr/>
            <p:nvPr/>
          </p:nvGrpSpPr>
          <p:grpSpPr>
            <a:xfrm>
              <a:off x="1219200" y="4648200"/>
              <a:ext cx="2971800" cy="1524000"/>
              <a:chOff x="1219200" y="4648200"/>
              <a:chExt cx="2971800" cy="1524000"/>
            </a:xfrm>
          </p:grpSpPr>
          <p:sp>
            <p:nvSpPr>
              <p:cNvPr id="838" name="Google Shape;838;p55"/>
              <p:cNvSpPr/>
              <p:nvPr/>
            </p:nvSpPr>
            <p:spPr>
              <a:xfrm>
                <a:off x="1524000" y="47244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55"/>
              <p:cNvSpPr/>
              <p:nvPr/>
            </p:nvSpPr>
            <p:spPr>
              <a:xfrm>
                <a:off x="2667000" y="56388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Alan</a:t>
                </a:r>
                <a:endParaRPr b="0" i="0" sz="1400" u="none" cap="none" strike="noStrike">
                  <a:solidFill>
                    <a:srgbClr val="000000"/>
                  </a:solidFill>
                  <a:latin typeface="Arial"/>
                  <a:ea typeface="Arial"/>
                  <a:cs typeface="Arial"/>
                  <a:sym typeface="Arial"/>
                </a:endParaRPr>
              </a:p>
            </p:txBody>
          </p:sp>
          <p:cxnSp>
            <p:nvCxnSpPr>
              <p:cNvPr id="840" name="Google Shape;840;p55"/>
              <p:cNvCxnSpPr/>
              <p:nvPr/>
            </p:nvCxnSpPr>
            <p:spPr>
              <a:xfrm>
                <a:off x="1981200" y="5029200"/>
                <a:ext cx="685800" cy="0"/>
              </a:xfrm>
              <a:prstGeom prst="straightConnector1">
                <a:avLst/>
              </a:prstGeom>
              <a:noFill/>
              <a:ln cap="flat" cmpd="sng" w="28575">
                <a:solidFill>
                  <a:schemeClr val="dk1"/>
                </a:solidFill>
                <a:prstDash val="solid"/>
                <a:round/>
                <a:headEnd len="sm" w="sm" type="none"/>
                <a:tailEnd len="med" w="med" type="triangle"/>
              </a:ln>
            </p:spPr>
          </p:cxnSp>
          <p:sp>
            <p:nvSpPr>
              <p:cNvPr id="841" name="Google Shape;841;p55"/>
              <p:cNvSpPr txBox="1"/>
              <p:nvPr/>
            </p:nvSpPr>
            <p:spPr>
              <a:xfrm>
                <a:off x="1219200" y="4648200"/>
                <a:ext cx="30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42" name="Google Shape;842;p55"/>
              <p:cNvSpPr/>
              <p:nvPr/>
            </p:nvSpPr>
            <p:spPr>
              <a:xfrm>
                <a:off x="3429000" y="47244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2000</a:t>
                </a:r>
                <a:endParaRPr b="0" i="0" sz="1400" u="none" cap="none" strike="noStrike">
                  <a:solidFill>
                    <a:srgbClr val="000000"/>
                  </a:solidFill>
                  <a:latin typeface="Arial"/>
                  <a:ea typeface="Arial"/>
                  <a:cs typeface="Arial"/>
                  <a:sym typeface="Arial"/>
                </a:endParaRPr>
              </a:p>
            </p:txBody>
          </p:sp>
          <p:sp>
            <p:nvSpPr>
              <p:cNvPr id="843" name="Google Shape;843;p55"/>
              <p:cNvSpPr/>
              <p:nvPr/>
            </p:nvSpPr>
            <p:spPr>
              <a:xfrm>
                <a:off x="2667000" y="47244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44" name="Google Shape;844;p55"/>
              <p:cNvCxnSpPr/>
              <p:nvPr/>
            </p:nvCxnSpPr>
            <p:spPr>
              <a:xfrm>
                <a:off x="3048000" y="5029200"/>
                <a:ext cx="0" cy="609600"/>
              </a:xfrm>
              <a:prstGeom prst="straightConnector1">
                <a:avLst/>
              </a:prstGeom>
              <a:noFill/>
              <a:ln cap="flat" cmpd="sng" w="28575">
                <a:solidFill>
                  <a:schemeClr val="dk1"/>
                </a:solidFill>
                <a:prstDash val="solid"/>
                <a:round/>
                <a:headEnd len="sm" w="sm" type="none"/>
                <a:tailEnd len="med" w="med" type="triangle"/>
              </a:ln>
            </p:spPr>
          </p:cxnSp>
        </p:grpSp>
      </p:grpSp>
      <p:grpSp>
        <p:nvGrpSpPr>
          <p:cNvPr id="845" name="Google Shape;845;p55"/>
          <p:cNvGrpSpPr/>
          <p:nvPr/>
        </p:nvGrpSpPr>
        <p:grpSpPr>
          <a:xfrm>
            <a:off x="4953000" y="4572000"/>
            <a:ext cx="3810000" cy="1524000"/>
            <a:chOff x="4953000" y="4572000"/>
            <a:chExt cx="3810000" cy="1524000"/>
          </a:xfrm>
        </p:grpSpPr>
        <p:sp>
          <p:nvSpPr>
            <p:cNvPr id="846" name="Google Shape;846;p55"/>
            <p:cNvSpPr txBox="1"/>
            <p:nvPr/>
          </p:nvSpPr>
          <p:spPr>
            <a:xfrm>
              <a:off x="5638800" y="4572000"/>
              <a:ext cx="30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47" name="Google Shape;847;p55"/>
            <p:cNvSpPr txBox="1"/>
            <p:nvPr/>
          </p:nvSpPr>
          <p:spPr>
            <a:xfrm>
              <a:off x="4953000" y="4572000"/>
              <a:ext cx="6096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Arial"/>
                  <a:ea typeface="Arial"/>
                  <a:cs typeface="Arial"/>
                  <a:sym typeface="Arial"/>
                </a:rPr>
                <a:t>(D)</a:t>
              </a:r>
              <a:endParaRPr b="0" i="0" sz="2000" u="none" cap="none" strike="noStrike">
                <a:solidFill>
                  <a:srgbClr val="0000FF"/>
                </a:solidFill>
                <a:latin typeface="Arial"/>
                <a:ea typeface="Arial"/>
                <a:cs typeface="Arial"/>
                <a:sym typeface="Arial"/>
              </a:endParaRPr>
            </a:p>
          </p:txBody>
        </p:sp>
        <p:grpSp>
          <p:nvGrpSpPr>
            <p:cNvPr id="848" name="Google Shape;848;p55"/>
            <p:cNvGrpSpPr/>
            <p:nvPr/>
          </p:nvGrpSpPr>
          <p:grpSpPr>
            <a:xfrm>
              <a:off x="5943600" y="4648200"/>
              <a:ext cx="2819400" cy="1447800"/>
              <a:chOff x="5943600" y="4648200"/>
              <a:chExt cx="2819400" cy="1447800"/>
            </a:xfrm>
          </p:grpSpPr>
          <p:sp>
            <p:nvSpPr>
              <p:cNvPr id="849" name="Google Shape;849;p55"/>
              <p:cNvSpPr/>
              <p:nvPr/>
            </p:nvSpPr>
            <p:spPr>
              <a:xfrm>
                <a:off x="5943600" y="46482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55"/>
              <p:cNvSpPr/>
              <p:nvPr/>
            </p:nvSpPr>
            <p:spPr>
              <a:xfrm>
                <a:off x="6934200" y="5562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Alan</a:t>
                </a:r>
                <a:endParaRPr b="0" i="0" sz="1400" u="none" cap="none" strike="noStrike">
                  <a:solidFill>
                    <a:srgbClr val="000000"/>
                  </a:solidFill>
                  <a:latin typeface="Arial"/>
                  <a:ea typeface="Arial"/>
                  <a:cs typeface="Arial"/>
                  <a:sym typeface="Arial"/>
                </a:endParaRPr>
              </a:p>
            </p:txBody>
          </p:sp>
          <p:cxnSp>
            <p:nvCxnSpPr>
              <p:cNvPr id="851" name="Google Shape;851;p55"/>
              <p:cNvCxnSpPr/>
              <p:nvPr/>
            </p:nvCxnSpPr>
            <p:spPr>
              <a:xfrm>
                <a:off x="6400800" y="4953000"/>
                <a:ext cx="685800" cy="0"/>
              </a:xfrm>
              <a:prstGeom prst="straightConnector1">
                <a:avLst/>
              </a:prstGeom>
              <a:noFill/>
              <a:ln cap="flat" cmpd="sng" w="28575">
                <a:solidFill>
                  <a:schemeClr val="dk1"/>
                </a:solidFill>
                <a:prstDash val="solid"/>
                <a:round/>
                <a:headEnd len="sm" w="sm" type="none"/>
                <a:tailEnd len="med" w="med" type="triangle"/>
              </a:ln>
            </p:spPr>
          </p:cxnSp>
          <p:sp>
            <p:nvSpPr>
              <p:cNvPr id="852" name="Google Shape;852;p55"/>
              <p:cNvSpPr/>
              <p:nvPr/>
            </p:nvSpPr>
            <p:spPr>
              <a:xfrm>
                <a:off x="8001000" y="55626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2000</a:t>
                </a:r>
                <a:endParaRPr b="0" i="0" sz="1400" u="none" cap="none" strike="noStrike">
                  <a:solidFill>
                    <a:srgbClr val="000000"/>
                  </a:solidFill>
                  <a:latin typeface="Arial"/>
                  <a:ea typeface="Arial"/>
                  <a:cs typeface="Arial"/>
                  <a:sym typeface="Arial"/>
                </a:endParaRPr>
              </a:p>
            </p:txBody>
          </p:sp>
          <p:sp>
            <p:nvSpPr>
              <p:cNvPr id="853" name="Google Shape;853;p55"/>
              <p:cNvSpPr/>
              <p:nvPr/>
            </p:nvSpPr>
            <p:spPr>
              <a:xfrm>
                <a:off x="7086600" y="46482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54" name="Google Shape;854;p55"/>
              <p:cNvCxnSpPr/>
              <p:nvPr/>
            </p:nvCxnSpPr>
            <p:spPr>
              <a:xfrm>
                <a:off x="7467600" y="4953000"/>
                <a:ext cx="0" cy="609600"/>
              </a:xfrm>
              <a:prstGeom prst="straightConnector1">
                <a:avLst/>
              </a:prstGeom>
              <a:noFill/>
              <a:ln cap="flat" cmpd="sng" w="28575">
                <a:solidFill>
                  <a:schemeClr val="dk1"/>
                </a:solidFill>
                <a:prstDash val="solid"/>
                <a:round/>
                <a:headEnd len="sm" w="sm" type="none"/>
                <a:tailEnd len="med" w="med" type="triangle"/>
              </a:ln>
            </p:spPr>
          </p:cxnSp>
          <p:sp>
            <p:nvSpPr>
              <p:cNvPr id="855" name="Google Shape;855;p55"/>
              <p:cNvSpPr/>
              <p:nvPr/>
            </p:nvSpPr>
            <p:spPr>
              <a:xfrm>
                <a:off x="7848600" y="4648200"/>
                <a:ext cx="7620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56" name="Google Shape;856;p55"/>
              <p:cNvCxnSpPr/>
              <p:nvPr/>
            </p:nvCxnSpPr>
            <p:spPr>
              <a:xfrm>
                <a:off x="8229600" y="4953000"/>
                <a:ext cx="0" cy="609600"/>
              </a:xfrm>
              <a:prstGeom prst="straightConnector1">
                <a:avLst/>
              </a:prstGeom>
              <a:noFill/>
              <a:ln cap="flat" cmpd="sng" w="28575">
                <a:solidFill>
                  <a:schemeClr val="dk1"/>
                </a:solidFill>
                <a:prstDash val="solid"/>
                <a:round/>
                <a:headEnd len="sm" w="sm" type="none"/>
                <a:tailEnd len="med" w="med" type="triangle"/>
              </a:ln>
            </p:spPr>
          </p:cxnSp>
        </p:grpSp>
      </p:grpSp>
      <p:sp>
        <p:nvSpPr>
          <p:cNvPr id="857" name="Google Shape;857;p5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3.3 </a:t>
            </a:r>
            <a:r>
              <a:rPr b="1" lang="en-US" sz="3600">
                <a:latin typeface="Federo"/>
                <a:ea typeface="Federo"/>
                <a:cs typeface="Federo"/>
                <a:sym typeface="Federo"/>
              </a:rPr>
              <a:t>ListNode (using generic)</a:t>
            </a:r>
            <a:endParaRPr/>
          </a:p>
        </p:txBody>
      </p:sp>
      <p:sp>
        <p:nvSpPr>
          <p:cNvPr id="864" name="Google Shape;864;p5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865" name="Google Shape;865;p56"/>
          <p:cNvGrpSpPr/>
          <p:nvPr/>
        </p:nvGrpSpPr>
        <p:grpSpPr>
          <a:xfrm>
            <a:off x="533400" y="838200"/>
            <a:ext cx="8229600" cy="6030932"/>
            <a:chOff x="533400" y="838200"/>
            <a:chExt cx="8229600" cy="6030932"/>
          </a:xfrm>
        </p:grpSpPr>
        <p:sp>
          <p:nvSpPr>
            <p:cNvPr id="866" name="Google Shape;866;p56"/>
            <p:cNvSpPr txBox="1"/>
            <p:nvPr/>
          </p:nvSpPr>
          <p:spPr>
            <a:xfrm>
              <a:off x="533400" y="990600"/>
              <a:ext cx="8229600" cy="5878532"/>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a:t>
              </a:r>
              <a:r>
                <a:rPr b="1" i="0" lang="en-US" sz="1600" u="none" cap="none" strike="noStrike">
                  <a:solidFill>
                    <a:schemeClr val="dk1"/>
                  </a:solidFill>
                  <a:latin typeface="Courier New"/>
                  <a:ea typeface="Courier New"/>
                  <a:cs typeface="Courier New"/>
                  <a:sym typeface="Courier New"/>
                </a:rPr>
                <a:t> ListNode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data attributes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E </a:t>
              </a:r>
              <a:r>
                <a:rPr b="1" i="0" lang="en-US" sz="1600" u="none" cap="none" strike="noStrike">
                  <a:solidFill>
                    <a:srgbClr val="C00000"/>
                  </a:solidFill>
                  <a:latin typeface="Courier New"/>
                  <a:ea typeface="Courier New"/>
                  <a:cs typeface="Courier New"/>
                  <a:sym typeface="Courier New"/>
                </a:rPr>
                <a:t>element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ListNode &lt;E&gt; </a:t>
              </a:r>
              <a:r>
                <a:rPr b="1" i="0" lang="en-US" sz="1600" u="none" cap="none" strike="noStrike">
                  <a:solidFill>
                    <a:srgbClr val="C00000"/>
                  </a:solidFill>
                  <a:latin typeface="Courier New"/>
                  <a:ea typeface="Courier New"/>
                  <a:cs typeface="Courier New"/>
                  <a:sym typeface="Courier New"/>
                </a:rPr>
                <a:t>next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constructors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ListNode(E item) { </a:t>
              </a:r>
              <a:r>
                <a:rPr b="1" i="0" lang="en-US" sz="1600" u="none" cap="none" strike="noStrike">
                  <a:solidFill>
                    <a:srgbClr val="0000FF"/>
                  </a:solidFill>
                  <a:latin typeface="Courier New"/>
                  <a:ea typeface="Courier New"/>
                  <a:cs typeface="Courier New"/>
                  <a:sym typeface="Courier New"/>
                </a:rPr>
                <a:t>this</a:t>
              </a:r>
              <a:r>
                <a:rPr b="1" i="0" lang="en-US" sz="1600" u="none" cap="none" strike="noStrike">
                  <a:solidFill>
                    <a:schemeClr val="dk1"/>
                  </a:solidFill>
                  <a:latin typeface="Courier New"/>
                  <a:ea typeface="Courier New"/>
                  <a:cs typeface="Courier New"/>
                  <a:sym typeface="Courier New"/>
                </a:rPr>
                <a:t>(item,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Element =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Next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ListNode(E item, ListNode &lt;E&gt; 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element =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next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get the next ListNode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ListNode &lt;E&gt; getNext()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next;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get the element of the ListNode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getElement()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element;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set the next reference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setNext(ListNode &lt;E&gt; n) { next = n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867" name="Google Shape;867;p56"/>
            <p:cNvSpPr/>
            <p:nvPr/>
          </p:nvSpPr>
          <p:spPr>
            <a:xfrm>
              <a:off x="6934200" y="838200"/>
              <a:ext cx="17526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ListNode.java</a:t>
              </a:r>
              <a:endParaRPr b="0" i="0" sz="1400" u="none" cap="none" strike="noStrike">
                <a:solidFill>
                  <a:srgbClr val="000000"/>
                </a:solidFill>
                <a:latin typeface="Arial"/>
                <a:ea typeface="Arial"/>
                <a:cs typeface="Arial"/>
                <a:sym typeface="Arial"/>
              </a:endParaRPr>
            </a:p>
          </p:txBody>
        </p:sp>
      </p:grpSp>
      <p:grpSp>
        <p:nvGrpSpPr>
          <p:cNvPr id="868" name="Google Shape;868;p56"/>
          <p:cNvGrpSpPr/>
          <p:nvPr/>
        </p:nvGrpSpPr>
        <p:grpSpPr>
          <a:xfrm>
            <a:off x="6629400" y="1295400"/>
            <a:ext cx="1823106" cy="762000"/>
            <a:chOff x="5410200" y="1371600"/>
            <a:chExt cx="1823106" cy="762000"/>
          </a:xfrm>
        </p:grpSpPr>
        <p:grpSp>
          <p:nvGrpSpPr>
            <p:cNvPr id="869" name="Google Shape;869;p56"/>
            <p:cNvGrpSpPr/>
            <p:nvPr/>
          </p:nvGrpSpPr>
          <p:grpSpPr>
            <a:xfrm>
              <a:off x="5410200" y="1371600"/>
              <a:ext cx="1005403" cy="762000"/>
              <a:chOff x="5410200" y="1371600"/>
              <a:chExt cx="1005403" cy="762000"/>
            </a:xfrm>
          </p:grpSpPr>
          <p:sp>
            <p:nvSpPr>
              <p:cNvPr id="870" name="Google Shape;870;p56"/>
              <p:cNvSpPr txBox="1"/>
              <p:nvPr/>
            </p:nvSpPr>
            <p:spPr>
              <a:xfrm>
                <a:off x="5410200" y="1371600"/>
                <a:ext cx="10054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FF"/>
                    </a:solidFill>
                    <a:latin typeface="Arial"/>
                    <a:ea typeface="Arial"/>
                    <a:cs typeface="Arial"/>
                    <a:sym typeface="Arial"/>
                  </a:rPr>
                  <a:t>element</a:t>
                </a:r>
                <a:endParaRPr b="0" i="0" sz="1400" u="none" cap="none" strike="noStrike">
                  <a:solidFill>
                    <a:srgbClr val="000000"/>
                  </a:solidFill>
                  <a:latin typeface="Arial"/>
                  <a:ea typeface="Arial"/>
                  <a:cs typeface="Arial"/>
                  <a:sym typeface="Arial"/>
                </a:endParaRPr>
              </a:p>
            </p:txBody>
          </p:sp>
          <p:sp>
            <p:nvSpPr>
              <p:cNvPr id="871" name="Google Shape;871;p56"/>
              <p:cNvSpPr/>
              <p:nvPr/>
            </p:nvSpPr>
            <p:spPr>
              <a:xfrm>
                <a:off x="5531901" y="1676400"/>
                <a:ext cx="762000" cy="457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872" name="Google Shape;872;p56"/>
            <p:cNvGrpSpPr/>
            <p:nvPr/>
          </p:nvGrpSpPr>
          <p:grpSpPr>
            <a:xfrm>
              <a:off x="6612623" y="1371600"/>
              <a:ext cx="620683" cy="762000"/>
              <a:chOff x="6612623" y="1371600"/>
              <a:chExt cx="620683" cy="762000"/>
            </a:xfrm>
          </p:grpSpPr>
          <p:sp>
            <p:nvSpPr>
              <p:cNvPr id="873" name="Google Shape;873;p56"/>
              <p:cNvSpPr txBox="1"/>
              <p:nvPr/>
            </p:nvSpPr>
            <p:spPr>
              <a:xfrm>
                <a:off x="6612623" y="1371600"/>
                <a:ext cx="6206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FF"/>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sp>
            <p:nvSpPr>
              <p:cNvPr id="874" name="Google Shape;874;p56"/>
              <p:cNvSpPr/>
              <p:nvPr/>
            </p:nvSpPr>
            <p:spPr>
              <a:xfrm>
                <a:off x="6705600" y="1676400"/>
                <a:ext cx="457200" cy="457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875" name="Google Shape;875;p56"/>
          <p:cNvSpPr txBox="1"/>
          <p:nvPr/>
        </p:nvSpPr>
        <p:spPr>
          <a:xfrm>
            <a:off x="3276600" y="4131860"/>
            <a:ext cx="5486400" cy="64633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Arial"/>
                <a:ea typeface="Arial"/>
                <a:cs typeface="Arial"/>
                <a:sym typeface="Arial"/>
              </a:rPr>
              <a:t>Mark this slide </a:t>
            </a:r>
            <a:r>
              <a:rPr b="0" i="0" lang="en-US" sz="1800" u="none" cap="none" strike="noStrike">
                <a:solidFill>
                  <a:schemeClr val="dk1"/>
                </a:solidFill>
                <a:latin typeface="Arial"/>
                <a:ea typeface="Arial"/>
                <a:cs typeface="Arial"/>
                <a:sym typeface="Arial"/>
              </a:rPr>
              <a:t>– You may need to refer to it later when we study the different variants of linked list.</a:t>
            </a:r>
            <a:endParaRPr b="0" i="0" sz="1800" u="none" cap="none" strike="noStrike">
              <a:solidFill>
                <a:schemeClr val="dk1"/>
              </a:solidFill>
              <a:latin typeface="Arial"/>
              <a:ea typeface="Arial"/>
              <a:cs typeface="Arial"/>
              <a:sym typeface="Arial"/>
            </a:endParaRPr>
          </a:p>
        </p:txBody>
      </p:sp>
      <p:pic>
        <p:nvPicPr>
          <p:cNvPr descr="notes.png" id="876" name="Google Shape;876;p56"/>
          <p:cNvPicPr preferRelativeResize="0"/>
          <p:nvPr/>
        </p:nvPicPr>
        <p:blipFill rotWithShape="1">
          <a:blip r:embed="rId3">
            <a:alphaModFix/>
          </a:blip>
          <a:srcRect b="0" l="0" r="0" t="0"/>
          <a:stretch/>
        </p:blipFill>
        <p:spPr>
          <a:xfrm>
            <a:off x="7946036" y="0"/>
            <a:ext cx="838200" cy="838200"/>
          </a:xfrm>
          <a:prstGeom prst="rect">
            <a:avLst/>
          </a:prstGeom>
          <a:noFill/>
          <a:ln>
            <a:noFill/>
          </a:ln>
        </p:spPr>
      </p:pic>
      <p:sp>
        <p:nvSpPr>
          <p:cNvPr id="877" name="Google Shape;877;p5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5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3.4 </a:t>
            </a:r>
            <a:r>
              <a:rPr b="1" lang="en-US" sz="3600">
                <a:latin typeface="Federo"/>
                <a:ea typeface="Federo"/>
                <a:cs typeface="Federo"/>
                <a:sym typeface="Federo"/>
              </a:rPr>
              <a:t>Forming a Linked List (1/3)</a:t>
            </a:r>
            <a:endParaRPr/>
          </a:p>
        </p:txBody>
      </p:sp>
      <p:sp>
        <p:nvSpPr>
          <p:cNvPr id="884" name="Google Shape;884;p57"/>
          <p:cNvSpPr txBox="1"/>
          <p:nvPr>
            <p:ph idx="1" type="body"/>
          </p:nvPr>
        </p:nvSpPr>
        <p:spPr>
          <a:xfrm>
            <a:off x="457200" y="1066800"/>
            <a:ext cx="8229600" cy="7620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t>For a sequence of </a:t>
            </a:r>
            <a:r>
              <a:rPr lang="en-US" sz="2800">
                <a:solidFill>
                  <a:srgbClr val="0000FF"/>
                </a:solidFill>
              </a:rPr>
              <a:t>4 items </a:t>
            </a:r>
            <a:r>
              <a:rPr lang="en-US" sz="2800">
                <a:solidFill>
                  <a:srgbClr val="C00000"/>
                </a:solidFill>
              </a:rPr>
              <a:t>&lt;</a:t>
            </a:r>
            <a:r>
              <a:rPr i="1" lang="en-US" sz="2800">
                <a:solidFill>
                  <a:srgbClr val="C00000"/>
                </a:solidFill>
              </a:rPr>
              <a:t> a</a:t>
            </a:r>
            <a:r>
              <a:rPr baseline="-25000" i="1" lang="en-US" sz="2800">
                <a:solidFill>
                  <a:srgbClr val="C00000"/>
                </a:solidFill>
              </a:rPr>
              <a:t>0</a:t>
            </a:r>
            <a:r>
              <a:rPr i="1" lang="en-US" sz="2800">
                <a:solidFill>
                  <a:srgbClr val="C00000"/>
                </a:solidFill>
              </a:rPr>
              <a:t>, a</a:t>
            </a:r>
            <a:r>
              <a:rPr baseline="-25000" i="1" lang="en-US" sz="2800">
                <a:solidFill>
                  <a:srgbClr val="C00000"/>
                </a:solidFill>
              </a:rPr>
              <a:t>1</a:t>
            </a:r>
            <a:r>
              <a:rPr i="1" lang="en-US" sz="2800">
                <a:solidFill>
                  <a:srgbClr val="C00000"/>
                </a:solidFill>
              </a:rPr>
              <a:t>, a</a:t>
            </a:r>
            <a:r>
              <a:rPr baseline="-25000" i="1" lang="en-US" sz="2800">
                <a:solidFill>
                  <a:srgbClr val="C00000"/>
                </a:solidFill>
              </a:rPr>
              <a:t>2</a:t>
            </a:r>
            <a:r>
              <a:rPr i="1" lang="en-US" sz="2800">
                <a:solidFill>
                  <a:srgbClr val="C00000"/>
                </a:solidFill>
              </a:rPr>
              <a:t>, a</a:t>
            </a:r>
            <a:r>
              <a:rPr baseline="-25000" i="1" lang="en-US" sz="2800">
                <a:solidFill>
                  <a:srgbClr val="C00000"/>
                </a:solidFill>
              </a:rPr>
              <a:t>3</a:t>
            </a:r>
            <a:r>
              <a:rPr lang="en-US" sz="2800">
                <a:solidFill>
                  <a:srgbClr val="C00000"/>
                </a:solidFill>
              </a:rPr>
              <a:t> &gt;</a:t>
            </a:r>
            <a:endParaRPr/>
          </a:p>
        </p:txBody>
      </p:sp>
      <p:sp>
        <p:nvSpPr>
          <p:cNvPr id="885" name="Google Shape;885;p5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886" name="Google Shape;886;p57"/>
          <p:cNvGrpSpPr/>
          <p:nvPr/>
        </p:nvGrpSpPr>
        <p:grpSpPr>
          <a:xfrm>
            <a:off x="776288" y="2286000"/>
            <a:ext cx="7464299" cy="1468921"/>
            <a:chOff x="776288" y="2286000"/>
            <a:chExt cx="7464299" cy="1468921"/>
          </a:xfrm>
        </p:grpSpPr>
        <p:sp>
          <p:nvSpPr>
            <p:cNvPr id="887" name="Google Shape;887;p57"/>
            <p:cNvSpPr/>
            <p:nvPr/>
          </p:nvSpPr>
          <p:spPr>
            <a:xfrm>
              <a:off x="1541623" y="2363787"/>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57"/>
            <p:cNvSpPr txBox="1"/>
            <p:nvPr/>
          </p:nvSpPr>
          <p:spPr>
            <a:xfrm>
              <a:off x="776288" y="2286000"/>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889" name="Google Shape;889;p57"/>
            <p:cNvCxnSpPr/>
            <p:nvPr/>
          </p:nvCxnSpPr>
          <p:spPr>
            <a:xfrm>
              <a:off x="1870042" y="2516187"/>
              <a:ext cx="152480" cy="673100"/>
            </a:xfrm>
            <a:prstGeom prst="straightConnector1">
              <a:avLst/>
            </a:prstGeom>
            <a:noFill/>
            <a:ln cap="flat" cmpd="sng" w="31750">
              <a:solidFill>
                <a:srgbClr val="C00000"/>
              </a:solidFill>
              <a:prstDash val="solid"/>
              <a:round/>
              <a:headEnd len="sm" w="sm" type="none"/>
              <a:tailEnd len="med" w="med" type="triangle"/>
            </a:ln>
          </p:spPr>
        </p:cxnSp>
        <p:sp>
          <p:nvSpPr>
            <p:cNvPr id="890" name="Google Shape;890;p57"/>
            <p:cNvSpPr txBox="1"/>
            <p:nvPr/>
          </p:nvSpPr>
          <p:spPr>
            <a:xfrm>
              <a:off x="6096000" y="2484921"/>
              <a:ext cx="214458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rgbClr val="660066"/>
                  </a:solidFill>
                  <a:latin typeface="Arial"/>
                  <a:ea typeface="Arial"/>
                  <a:cs typeface="Arial"/>
                  <a:sym typeface="Arial"/>
                </a:rPr>
                <a:t>represents null</a:t>
              </a:r>
              <a:endParaRPr b="0" i="0" sz="1400" u="none" cap="none" strike="noStrike">
                <a:solidFill>
                  <a:srgbClr val="000000"/>
                </a:solidFill>
                <a:latin typeface="Arial"/>
                <a:ea typeface="Arial"/>
                <a:cs typeface="Arial"/>
                <a:sym typeface="Arial"/>
              </a:endParaRPr>
            </a:p>
          </p:txBody>
        </p:sp>
        <p:cxnSp>
          <p:nvCxnSpPr>
            <p:cNvPr id="891" name="Google Shape;891;p57"/>
            <p:cNvCxnSpPr/>
            <p:nvPr/>
          </p:nvCxnSpPr>
          <p:spPr>
            <a:xfrm>
              <a:off x="7315200" y="2865921"/>
              <a:ext cx="228600" cy="609600"/>
            </a:xfrm>
            <a:prstGeom prst="straightConnector1">
              <a:avLst/>
            </a:prstGeom>
            <a:noFill/>
            <a:ln cap="flat" cmpd="sng" w="28575">
              <a:solidFill>
                <a:srgbClr val="660066"/>
              </a:solidFill>
              <a:prstDash val="solid"/>
              <a:round/>
              <a:headEnd len="sm" w="sm" type="none"/>
              <a:tailEnd len="med" w="med" type="triangle"/>
            </a:ln>
          </p:spPr>
        </p:cxnSp>
        <p:cxnSp>
          <p:nvCxnSpPr>
            <p:cNvPr id="892" name="Google Shape;892;p57"/>
            <p:cNvCxnSpPr/>
            <p:nvPr/>
          </p:nvCxnSpPr>
          <p:spPr>
            <a:xfrm flipH="1">
              <a:off x="7391400" y="3246921"/>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893" name="Google Shape;893;p57"/>
            <p:cNvGrpSpPr/>
            <p:nvPr/>
          </p:nvGrpSpPr>
          <p:grpSpPr>
            <a:xfrm>
              <a:off x="1371600" y="3246921"/>
              <a:ext cx="6495197" cy="508000"/>
              <a:chOff x="1371600" y="3246921"/>
              <a:chExt cx="6495197" cy="508000"/>
            </a:xfrm>
          </p:grpSpPr>
          <p:grpSp>
            <p:nvGrpSpPr>
              <p:cNvPr id="894" name="Google Shape;894;p57"/>
              <p:cNvGrpSpPr/>
              <p:nvPr/>
            </p:nvGrpSpPr>
            <p:grpSpPr>
              <a:xfrm>
                <a:off x="4919652" y="3246921"/>
                <a:ext cx="1161197" cy="508000"/>
                <a:chOff x="4919652" y="3447566"/>
                <a:chExt cx="1161197" cy="508000"/>
              </a:xfrm>
            </p:grpSpPr>
            <p:sp>
              <p:nvSpPr>
                <p:cNvPr id="895" name="Google Shape;895;p57"/>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96" name="Google Shape;896;p57"/>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897" name="Google Shape;897;p57"/>
                <p:cNvSpPr txBox="1"/>
                <p:nvPr/>
              </p:nvSpPr>
              <p:spPr>
                <a:xfrm>
                  <a:off x="5105400" y="3509479"/>
                  <a:ext cx="41638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nvGrpSpPr>
              <p:cNvPr id="898" name="Google Shape;898;p57"/>
              <p:cNvGrpSpPr/>
              <p:nvPr/>
            </p:nvGrpSpPr>
            <p:grpSpPr>
              <a:xfrm>
                <a:off x="1371600" y="3246921"/>
                <a:ext cx="1161197" cy="508000"/>
                <a:chOff x="1676400" y="4267200"/>
                <a:chExt cx="1161197" cy="508000"/>
              </a:xfrm>
            </p:grpSpPr>
            <p:sp>
              <p:nvSpPr>
                <p:cNvPr id="899" name="Google Shape;899;p5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00" name="Google Shape;900;p5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901" name="Google Shape;901;p5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902" name="Google Shape;902;p57"/>
              <p:cNvGrpSpPr/>
              <p:nvPr/>
            </p:nvGrpSpPr>
            <p:grpSpPr>
              <a:xfrm>
                <a:off x="3124200" y="3246921"/>
                <a:ext cx="1161197" cy="508000"/>
                <a:chOff x="1676400" y="4267200"/>
                <a:chExt cx="1161197" cy="508000"/>
              </a:xfrm>
            </p:grpSpPr>
            <p:sp>
              <p:nvSpPr>
                <p:cNvPr id="903" name="Google Shape;903;p5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04" name="Google Shape;904;p5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905" name="Google Shape;905;p5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906" name="Google Shape;906;p57"/>
              <p:cNvGrpSpPr/>
              <p:nvPr/>
            </p:nvGrpSpPr>
            <p:grpSpPr>
              <a:xfrm>
                <a:off x="6705600" y="3246921"/>
                <a:ext cx="1161197" cy="508000"/>
                <a:chOff x="1676400" y="4267200"/>
                <a:chExt cx="1161197" cy="508000"/>
              </a:xfrm>
            </p:grpSpPr>
            <p:sp>
              <p:nvSpPr>
                <p:cNvPr id="907" name="Google Shape;907;p5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08" name="Google Shape;908;p5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909" name="Google Shape;909;p5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910" name="Google Shape;910;p57"/>
              <p:cNvCxnSpPr/>
              <p:nvPr/>
            </p:nvCxnSpPr>
            <p:spPr>
              <a:xfrm>
                <a:off x="2286000" y="3500921"/>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911" name="Google Shape;911;p57"/>
              <p:cNvCxnSpPr/>
              <p:nvPr/>
            </p:nvCxnSpPr>
            <p:spPr>
              <a:xfrm>
                <a:off x="4038600" y="3500921"/>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912" name="Google Shape;912;p57"/>
              <p:cNvCxnSpPr/>
              <p:nvPr/>
            </p:nvCxnSpPr>
            <p:spPr>
              <a:xfrm>
                <a:off x="5867400" y="3500921"/>
                <a:ext cx="838200" cy="0"/>
              </a:xfrm>
              <a:prstGeom prst="straightConnector1">
                <a:avLst/>
              </a:prstGeom>
              <a:noFill/>
              <a:ln cap="flat" cmpd="sng" w="31750">
                <a:solidFill>
                  <a:schemeClr val="dk1"/>
                </a:solidFill>
                <a:prstDash val="solid"/>
                <a:round/>
                <a:headEnd len="sm" w="sm" type="none"/>
                <a:tailEnd len="med" w="med" type="triangle"/>
              </a:ln>
            </p:spPr>
          </p:cxnSp>
        </p:grpSp>
      </p:grpSp>
      <p:sp>
        <p:nvSpPr>
          <p:cNvPr id="913" name="Google Shape;913;p57"/>
          <p:cNvSpPr txBox="1"/>
          <p:nvPr/>
        </p:nvSpPr>
        <p:spPr>
          <a:xfrm>
            <a:off x="990600" y="4273067"/>
            <a:ext cx="7162800" cy="83099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We need a </a:t>
            </a:r>
            <a:r>
              <a:rPr b="0" i="1" lang="en-US" sz="2400" u="none" cap="none" strike="noStrike">
                <a:solidFill>
                  <a:srgbClr val="C00000"/>
                </a:solidFill>
                <a:latin typeface="Arial"/>
                <a:ea typeface="Arial"/>
                <a:cs typeface="Arial"/>
                <a:sym typeface="Arial"/>
              </a:rPr>
              <a:t>head</a:t>
            </a:r>
            <a:r>
              <a:rPr b="0" i="0" lang="en-US" sz="2400" u="none" cap="none" strike="noStrike">
                <a:solidFill>
                  <a:schemeClr val="dk1"/>
                </a:solidFill>
                <a:latin typeface="Arial"/>
                <a:ea typeface="Arial"/>
                <a:cs typeface="Arial"/>
                <a:sym typeface="Arial"/>
              </a:rPr>
              <a:t> to indicate where the first node is.  From the </a:t>
            </a:r>
            <a:r>
              <a:rPr b="0" i="1" lang="en-US" sz="2400" u="none" cap="none" strike="noStrike">
                <a:solidFill>
                  <a:srgbClr val="C00000"/>
                </a:solidFill>
                <a:latin typeface="Arial"/>
                <a:ea typeface="Arial"/>
                <a:cs typeface="Arial"/>
                <a:sym typeface="Arial"/>
              </a:rPr>
              <a:t>head</a:t>
            </a:r>
            <a:r>
              <a:rPr b="0" i="0" lang="en-US" sz="2400" u="none" cap="none" strike="noStrike">
                <a:solidFill>
                  <a:schemeClr val="dk1"/>
                </a:solidFill>
                <a:latin typeface="Arial"/>
                <a:ea typeface="Arial"/>
                <a:cs typeface="Arial"/>
                <a:sym typeface="Arial"/>
              </a:rPr>
              <a:t> we can get to the rest.</a:t>
            </a:r>
            <a:endParaRPr b="0" i="0" sz="1400" u="none" cap="none" strike="noStrike">
              <a:solidFill>
                <a:srgbClr val="000000"/>
              </a:solidFill>
              <a:latin typeface="Arial"/>
              <a:ea typeface="Arial"/>
              <a:cs typeface="Arial"/>
              <a:sym typeface="Arial"/>
            </a:endParaRPr>
          </a:p>
        </p:txBody>
      </p:sp>
      <p:sp>
        <p:nvSpPr>
          <p:cNvPr id="914" name="Google Shape;914;p5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5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3.4 </a:t>
            </a:r>
            <a:r>
              <a:rPr b="1" lang="en-US" sz="3600">
                <a:latin typeface="Federo"/>
                <a:ea typeface="Federo"/>
                <a:cs typeface="Federo"/>
                <a:sym typeface="Federo"/>
              </a:rPr>
              <a:t>Forming a Linked List (2/3)</a:t>
            </a:r>
            <a:endParaRPr/>
          </a:p>
        </p:txBody>
      </p:sp>
      <p:sp>
        <p:nvSpPr>
          <p:cNvPr id="921" name="Google Shape;921;p58"/>
          <p:cNvSpPr txBox="1"/>
          <p:nvPr>
            <p:ph idx="1" type="body"/>
          </p:nvPr>
        </p:nvSpPr>
        <p:spPr>
          <a:xfrm>
            <a:off x="457200" y="1066800"/>
            <a:ext cx="8229600" cy="6096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lt2"/>
              </a:buClr>
              <a:buSzPts val="2800"/>
              <a:buFont typeface="Noto Sans Symbols"/>
              <a:buChar char="❑"/>
            </a:pPr>
            <a:r>
              <a:rPr lang="en-US" sz="2800"/>
              <a:t>For a sequence of </a:t>
            </a:r>
            <a:r>
              <a:rPr lang="en-US" sz="2800">
                <a:solidFill>
                  <a:srgbClr val="0000FF"/>
                </a:solidFill>
              </a:rPr>
              <a:t>4 items </a:t>
            </a:r>
            <a:r>
              <a:rPr lang="en-US" sz="2800">
                <a:solidFill>
                  <a:srgbClr val="C00000"/>
                </a:solidFill>
              </a:rPr>
              <a:t>&lt;</a:t>
            </a:r>
            <a:r>
              <a:rPr i="1" lang="en-US" sz="2800">
                <a:solidFill>
                  <a:srgbClr val="C00000"/>
                </a:solidFill>
              </a:rPr>
              <a:t> a</a:t>
            </a:r>
            <a:r>
              <a:rPr baseline="-25000" i="1" lang="en-US" sz="2800">
                <a:solidFill>
                  <a:srgbClr val="C00000"/>
                </a:solidFill>
              </a:rPr>
              <a:t>0</a:t>
            </a:r>
            <a:r>
              <a:rPr i="1" lang="en-US" sz="2800">
                <a:solidFill>
                  <a:srgbClr val="C00000"/>
                </a:solidFill>
              </a:rPr>
              <a:t>, a</a:t>
            </a:r>
            <a:r>
              <a:rPr baseline="-25000" i="1" lang="en-US" sz="2800">
                <a:solidFill>
                  <a:srgbClr val="C00000"/>
                </a:solidFill>
              </a:rPr>
              <a:t>1</a:t>
            </a:r>
            <a:r>
              <a:rPr i="1" lang="en-US" sz="2800">
                <a:solidFill>
                  <a:srgbClr val="C00000"/>
                </a:solidFill>
              </a:rPr>
              <a:t>, a</a:t>
            </a:r>
            <a:r>
              <a:rPr baseline="-25000" i="1" lang="en-US" sz="2800">
                <a:solidFill>
                  <a:srgbClr val="C00000"/>
                </a:solidFill>
              </a:rPr>
              <a:t>2</a:t>
            </a:r>
            <a:r>
              <a:rPr i="1" lang="en-US" sz="2800">
                <a:solidFill>
                  <a:srgbClr val="C00000"/>
                </a:solidFill>
              </a:rPr>
              <a:t>, a</a:t>
            </a:r>
            <a:r>
              <a:rPr baseline="-25000" i="1" lang="en-US" sz="2800">
                <a:solidFill>
                  <a:srgbClr val="C00000"/>
                </a:solidFill>
              </a:rPr>
              <a:t>3</a:t>
            </a:r>
            <a:r>
              <a:rPr lang="en-US" sz="2800">
                <a:solidFill>
                  <a:srgbClr val="C00000"/>
                </a:solidFill>
              </a:rPr>
              <a:t> &gt;</a:t>
            </a:r>
            <a:endParaRPr/>
          </a:p>
        </p:txBody>
      </p:sp>
      <p:sp>
        <p:nvSpPr>
          <p:cNvPr id="922" name="Google Shape;922;p5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923" name="Google Shape;923;p58"/>
          <p:cNvSpPr txBox="1"/>
          <p:nvPr/>
        </p:nvSpPr>
        <p:spPr>
          <a:xfrm>
            <a:off x="838200" y="1676400"/>
            <a:ext cx="7924800" cy="107721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chemeClr val="dk1"/>
                </a:solidFill>
                <a:latin typeface="Courier New"/>
                <a:ea typeface="Courier New"/>
                <a:cs typeface="Courier New"/>
                <a:sym typeface="Courier New"/>
              </a:rPr>
              <a:t>ListNode &lt;String&gt; node3	= </a:t>
            </a:r>
            <a:r>
              <a:rPr i="0" lang="en-US" sz="1600" u="none" cap="none" strike="noStrike">
                <a:solidFill>
                  <a:srgbClr val="0000FF"/>
                </a:solidFill>
                <a:latin typeface="Courier New"/>
                <a:ea typeface="Courier New"/>
                <a:cs typeface="Courier New"/>
                <a:sym typeface="Courier New"/>
              </a:rPr>
              <a:t>new</a:t>
            </a:r>
            <a:r>
              <a:rPr i="0" lang="en-US" sz="1600" u="none" cap="none" strike="noStrike">
                <a:solidFill>
                  <a:schemeClr val="dk1"/>
                </a:solidFill>
                <a:latin typeface="Courier New"/>
                <a:ea typeface="Courier New"/>
                <a:cs typeface="Courier New"/>
                <a:sym typeface="Courier New"/>
              </a:rPr>
              <a:t> ListNode &lt;String&gt;(</a:t>
            </a:r>
            <a:r>
              <a:rPr i="0" lang="en-US" sz="1600" u="none" cap="none" strike="noStrike">
                <a:solidFill>
                  <a:srgbClr val="006600"/>
                </a:solidFill>
                <a:latin typeface="Courier New"/>
                <a:ea typeface="Courier New"/>
                <a:cs typeface="Courier New"/>
                <a:sym typeface="Courier New"/>
              </a:rPr>
              <a:t>"a3"</a:t>
            </a:r>
            <a:r>
              <a:rPr i="0" lang="en-US" sz="1600" u="none" cap="none" strike="noStrike">
                <a:solidFill>
                  <a:schemeClr val="dk1"/>
                </a:solidFill>
                <a:latin typeface="Courier New"/>
                <a:ea typeface="Courier New"/>
                <a:cs typeface="Courier New"/>
                <a:sym typeface="Courier New"/>
              </a:rPr>
              <a:t>, </a:t>
            </a:r>
            <a:r>
              <a:rPr i="0" lang="en-US" sz="1600" u="none" cap="none" strike="noStrike">
                <a:solidFill>
                  <a:srgbClr val="006600"/>
                </a:solidFill>
                <a:latin typeface="Courier New"/>
                <a:ea typeface="Courier New"/>
                <a:cs typeface="Courier New"/>
                <a:sym typeface="Courier New"/>
              </a:rPr>
              <a:t>null</a:t>
            </a:r>
            <a:r>
              <a:rPr i="0" lang="en-US" sz="1600" u="none" cap="none" strike="noStrike">
                <a:solidFill>
                  <a:schemeClr val="dk1"/>
                </a:solidFill>
                <a:latin typeface="Courier New"/>
                <a:ea typeface="Courier New"/>
                <a:cs typeface="Courier New"/>
                <a:sym typeface="Courier New"/>
              </a:rPr>
              <a:t>);   </a:t>
            </a:r>
            <a:endParaRPr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chemeClr val="dk1"/>
                </a:solidFill>
                <a:latin typeface="Courier New"/>
                <a:ea typeface="Courier New"/>
                <a:cs typeface="Courier New"/>
                <a:sym typeface="Courier New"/>
              </a:rPr>
              <a:t>ListNode &lt;String&gt; node2	= </a:t>
            </a:r>
            <a:r>
              <a:rPr i="0" lang="en-US" sz="1600" u="none" cap="none" strike="noStrike">
                <a:solidFill>
                  <a:srgbClr val="0000FF"/>
                </a:solidFill>
                <a:latin typeface="Courier New"/>
                <a:ea typeface="Courier New"/>
                <a:cs typeface="Courier New"/>
                <a:sym typeface="Courier New"/>
              </a:rPr>
              <a:t>new </a:t>
            </a:r>
            <a:r>
              <a:rPr i="0" lang="en-US" sz="1600" u="none" cap="none" strike="noStrike">
                <a:solidFill>
                  <a:schemeClr val="dk1"/>
                </a:solidFill>
                <a:latin typeface="Courier New"/>
                <a:ea typeface="Courier New"/>
                <a:cs typeface="Courier New"/>
                <a:sym typeface="Courier New"/>
              </a:rPr>
              <a:t>ListNode &lt;String&gt;(</a:t>
            </a:r>
            <a:r>
              <a:rPr i="0" lang="en-US" sz="1600" u="none" cap="none" strike="noStrike">
                <a:solidFill>
                  <a:srgbClr val="006600"/>
                </a:solidFill>
                <a:latin typeface="Courier New"/>
                <a:ea typeface="Courier New"/>
                <a:cs typeface="Courier New"/>
                <a:sym typeface="Courier New"/>
              </a:rPr>
              <a:t>"a2"</a:t>
            </a:r>
            <a:r>
              <a:rPr i="0" lang="en-US" sz="1600" u="none" cap="none" strike="noStrike">
                <a:solidFill>
                  <a:schemeClr val="dk1"/>
                </a:solidFill>
                <a:latin typeface="Courier New"/>
                <a:ea typeface="Courier New"/>
                <a:cs typeface="Courier New"/>
                <a:sym typeface="Courier New"/>
              </a:rPr>
              <a:t>, node3);</a:t>
            </a:r>
            <a:endParaRPr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chemeClr val="dk1"/>
                </a:solidFill>
                <a:latin typeface="Courier New"/>
                <a:ea typeface="Courier New"/>
                <a:cs typeface="Courier New"/>
                <a:sym typeface="Courier New"/>
              </a:rPr>
              <a:t>ListNode &lt;String&gt; node1	= </a:t>
            </a:r>
            <a:r>
              <a:rPr i="0" lang="en-US" sz="1600" u="none" cap="none" strike="noStrike">
                <a:solidFill>
                  <a:srgbClr val="0000FF"/>
                </a:solidFill>
                <a:latin typeface="Courier New"/>
                <a:ea typeface="Courier New"/>
                <a:cs typeface="Courier New"/>
                <a:sym typeface="Courier New"/>
              </a:rPr>
              <a:t>new</a:t>
            </a:r>
            <a:r>
              <a:rPr i="0" lang="en-US" sz="1600" u="none" cap="none" strike="noStrike">
                <a:solidFill>
                  <a:schemeClr val="dk1"/>
                </a:solidFill>
                <a:latin typeface="Courier New"/>
                <a:ea typeface="Courier New"/>
                <a:cs typeface="Courier New"/>
                <a:sym typeface="Courier New"/>
              </a:rPr>
              <a:t> ListNode &lt;String&gt;(</a:t>
            </a:r>
            <a:r>
              <a:rPr i="0" lang="en-US" sz="1600" u="none" cap="none" strike="noStrike">
                <a:solidFill>
                  <a:srgbClr val="006600"/>
                </a:solidFill>
                <a:latin typeface="Courier New"/>
                <a:ea typeface="Courier New"/>
                <a:cs typeface="Courier New"/>
                <a:sym typeface="Courier New"/>
              </a:rPr>
              <a:t>"a1"</a:t>
            </a:r>
            <a:r>
              <a:rPr i="0" lang="en-US" sz="1600" u="none" cap="none" strike="noStrike">
                <a:solidFill>
                  <a:schemeClr val="dk1"/>
                </a:solidFill>
                <a:latin typeface="Courier New"/>
                <a:ea typeface="Courier New"/>
                <a:cs typeface="Courier New"/>
                <a:sym typeface="Courier New"/>
              </a:rPr>
              <a:t>, node2);</a:t>
            </a:r>
            <a:endParaRPr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chemeClr val="dk1"/>
                </a:solidFill>
                <a:latin typeface="Courier New"/>
                <a:ea typeface="Courier New"/>
                <a:cs typeface="Courier New"/>
                <a:sym typeface="Courier New"/>
              </a:rPr>
              <a:t>ListNode &lt;String&gt; head	= </a:t>
            </a:r>
            <a:r>
              <a:rPr i="0" lang="en-US" sz="1600" u="none" cap="none" strike="noStrike">
                <a:solidFill>
                  <a:srgbClr val="0000FF"/>
                </a:solidFill>
                <a:latin typeface="Courier New"/>
                <a:ea typeface="Courier New"/>
                <a:cs typeface="Courier New"/>
                <a:sym typeface="Courier New"/>
              </a:rPr>
              <a:t>new</a:t>
            </a:r>
            <a:r>
              <a:rPr i="0" lang="en-US" sz="1600" u="none" cap="none" strike="noStrike">
                <a:solidFill>
                  <a:schemeClr val="dk1"/>
                </a:solidFill>
                <a:latin typeface="Courier New"/>
                <a:ea typeface="Courier New"/>
                <a:cs typeface="Courier New"/>
                <a:sym typeface="Courier New"/>
              </a:rPr>
              <a:t> ListNode &lt;String&gt;(</a:t>
            </a:r>
            <a:r>
              <a:rPr i="0" lang="en-US" sz="1600" u="none" cap="none" strike="noStrike">
                <a:solidFill>
                  <a:srgbClr val="006600"/>
                </a:solidFill>
                <a:latin typeface="Courier New"/>
                <a:ea typeface="Courier New"/>
                <a:cs typeface="Courier New"/>
                <a:sym typeface="Courier New"/>
              </a:rPr>
              <a:t>"a0"</a:t>
            </a:r>
            <a:r>
              <a:rPr i="0" lang="en-US" sz="1600" u="none" cap="none" strike="noStrike">
                <a:solidFill>
                  <a:schemeClr val="dk1"/>
                </a:solidFill>
                <a:latin typeface="Courier New"/>
                <a:ea typeface="Courier New"/>
                <a:cs typeface="Courier New"/>
                <a:sym typeface="Courier New"/>
              </a:rPr>
              <a:t>, node1);</a:t>
            </a:r>
            <a:endParaRPr i="0" sz="1400" u="none" cap="none" strike="noStrike">
              <a:solidFill>
                <a:srgbClr val="000000"/>
              </a:solidFill>
              <a:latin typeface="Courier New"/>
              <a:ea typeface="Courier New"/>
              <a:cs typeface="Courier New"/>
              <a:sym typeface="Courier New"/>
            </a:endParaRPr>
          </a:p>
        </p:txBody>
      </p:sp>
      <p:grpSp>
        <p:nvGrpSpPr>
          <p:cNvPr id="924" name="Google Shape;924;p58"/>
          <p:cNvGrpSpPr/>
          <p:nvPr/>
        </p:nvGrpSpPr>
        <p:grpSpPr>
          <a:xfrm>
            <a:off x="3176952" y="3197361"/>
            <a:ext cx="5181600" cy="1981200"/>
            <a:chOff x="3176952" y="3197361"/>
            <a:chExt cx="5181600" cy="1981200"/>
          </a:xfrm>
        </p:grpSpPr>
        <p:sp>
          <p:nvSpPr>
            <p:cNvPr id="925" name="Google Shape;925;p58"/>
            <p:cNvSpPr/>
            <p:nvPr/>
          </p:nvSpPr>
          <p:spPr>
            <a:xfrm>
              <a:off x="3176952" y="4035561"/>
              <a:ext cx="5181600" cy="1143000"/>
            </a:xfrm>
            <a:prstGeom prst="rect">
              <a:avLst/>
            </a:prstGeom>
            <a:noFill/>
            <a:ln cap="flat" cmpd="sng" w="952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6" name="Google Shape;926;p58"/>
            <p:cNvSpPr/>
            <p:nvPr/>
          </p:nvSpPr>
          <p:spPr>
            <a:xfrm>
              <a:off x="4724400" y="3197361"/>
              <a:ext cx="2033952" cy="838200"/>
            </a:xfrm>
            <a:prstGeom prst="downArrowCallout">
              <a:avLst>
                <a:gd fmla="val 28040" name="adj1"/>
                <a:gd fmla="val 43556" name="adj2"/>
                <a:gd fmla="val 18750" name="adj3"/>
                <a:gd fmla="val 70454" name="adj4"/>
              </a:avLst>
            </a:prstGeom>
            <a:solidFill>
              <a:srgbClr val="B7C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 longer needed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after list is built.</a:t>
              </a:r>
              <a:endParaRPr b="0" i="0" sz="1400" u="none" cap="none" strike="noStrike">
                <a:solidFill>
                  <a:srgbClr val="000000"/>
                </a:solidFill>
                <a:latin typeface="Arial"/>
                <a:ea typeface="Arial"/>
                <a:cs typeface="Arial"/>
                <a:sym typeface="Arial"/>
              </a:endParaRPr>
            </a:p>
          </p:txBody>
        </p:sp>
      </p:grpSp>
      <p:grpSp>
        <p:nvGrpSpPr>
          <p:cNvPr id="927" name="Google Shape;927;p58"/>
          <p:cNvGrpSpPr/>
          <p:nvPr/>
        </p:nvGrpSpPr>
        <p:grpSpPr>
          <a:xfrm>
            <a:off x="1219200" y="4419600"/>
            <a:ext cx="2415810" cy="2060578"/>
            <a:chOff x="1165590" y="4419600"/>
            <a:chExt cx="2415810" cy="2060578"/>
          </a:xfrm>
        </p:grpSpPr>
        <p:grpSp>
          <p:nvGrpSpPr>
            <p:cNvPr id="928" name="Google Shape;928;p58"/>
            <p:cNvGrpSpPr/>
            <p:nvPr/>
          </p:nvGrpSpPr>
          <p:grpSpPr>
            <a:xfrm>
              <a:off x="1165590" y="4419600"/>
              <a:ext cx="1633537" cy="903288"/>
              <a:chOff x="482" y="2439"/>
              <a:chExt cx="1114" cy="569"/>
            </a:xfrm>
          </p:grpSpPr>
          <p:sp>
            <p:nvSpPr>
              <p:cNvPr id="929" name="Google Shape;929;p58"/>
              <p:cNvSpPr/>
              <p:nvPr/>
            </p:nvSpPr>
            <p:spPr>
              <a:xfrm>
                <a:off x="1004" y="2488"/>
                <a:ext cx="592" cy="17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58"/>
              <p:cNvSpPr txBox="1"/>
              <p:nvPr/>
            </p:nvSpPr>
            <p:spPr>
              <a:xfrm>
                <a:off x="482" y="2439"/>
                <a:ext cx="51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931" name="Google Shape;931;p58"/>
              <p:cNvCxnSpPr/>
              <p:nvPr/>
            </p:nvCxnSpPr>
            <p:spPr>
              <a:xfrm>
                <a:off x="1228" y="2584"/>
                <a:ext cx="104" cy="424"/>
              </a:xfrm>
              <a:prstGeom prst="straightConnector1">
                <a:avLst/>
              </a:prstGeom>
              <a:noFill/>
              <a:ln cap="flat" cmpd="sng" w="38100">
                <a:solidFill>
                  <a:srgbClr val="C00000"/>
                </a:solidFill>
                <a:prstDash val="solid"/>
                <a:round/>
                <a:headEnd len="sm" w="sm" type="none"/>
                <a:tailEnd len="med" w="med" type="triangle"/>
              </a:ln>
            </p:spPr>
          </p:cxnSp>
        </p:grpSp>
        <p:grpSp>
          <p:nvGrpSpPr>
            <p:cNvPr id="932" name="Google Shape;932;p58"/>
            <p:cNvGrpSpPr/>
            <p:nvPr/>
          </p:nvGrpSpPr>
          <p:grpSpPr>
            <a:xfrm>
              <a:off x="1930765" y="5400638"/>
              <a:ext cx="1650635" cy="1079540"/>
              <a:chOff x="1930765" y="5430974"/>
              <a:chExt cx="1650635" cy="1079540"/>
            </a:xfrm>
          </p:grpSpPr>
          <p:sp>
            <p:nvSpPr>
              <p:cNvPr id="933" name="Google Shape;933;p58"/>
              <p:cNvSpPr/>
              <p:nvPr/>
            </p:nvSpPr>
            <p:spPr>
              <a:xfrm>
                <a:off x="1930765" y="5443674"/>
                <a:ext cx="1161084" cy="4953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34" name="Google Shape;934;p58"/>
              <p:cNvCxnSpPr/>
              <p:nvPr/>
            </p:nvCxnSpPr>
            <p:spPr>
              <a:xfrm>
                <a:off x="2610996" y="5430974"/>
                <a:ext cx="1466" cy="504825"/>
              </a:xfrm>
              <a:prstGeom prst="straightConnector1">
                <a:avLst/>
              </a:prstGeom>
              <a:noFill/>
              <a:ln cap="flat" cmpd="sng" w="19050">
                <a:solidFill>
                  <a:schemeClr val="dk1"/>
                </a:solidFill>
                <a:prstDash val="solid"/>
                <a:round/>
                <a:headEnd len="sm" w="sm" type="none"/>
                <a:tailEnd len="sm" w="sm" type="none"/>
              </a:ln>
            </p:spPr>
          </p:cxnSp>
          <p:sp>
            <p:nvSpPr>
              <p:cNvPr id="935" name="Google Shape;935;p58"/>
              <p:cNvSpPr txBox="1"/>
              <p:nvPr/>
            </p:nvSpPr>
            <p:spPr>
              <a:xfrm>
                <a:off x="2128383" y="6110404"/>
                <a:ext cx="4700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a0</a:t>
                </a:r>
                <a:endParaRPr b="0" i="1" sz="2000" u="none" cap="none" strike="noStrike">
                  <a:solidFill>
                    <a:schemeClr val="dk1"/>
                  </a:solidFill>
                  <a:latin typeface="Arial"/>
                  <a:ea typeface="Arial"/>
                  <a:cs typeface="Arial"/>
                  <a:sym typeface="Arial"/>
                </a:endParaRPr>
              </a:p>
            </p:txBody>
          </p:sp>
          <p:cxnSp>
            <p:nvCxnSpPr>
              <p:cNvPr id="936" name="Google Shape;936;p58"/>
              <p:cNvCxnSpPr/>
              <p:nvPr/>
            </p:nvCxnSpPr>
            <p:spPr>
              <a:xfrm flipH="1" rot="10800000">
                <a:off x="2895600" y="5714999"/>
                <a:ext cx="685800" cy="1"/>
              </a:xfrm>
              <a:prstGeom prst="straightConnector1">
                <a:avLst/>
              </a:prstGeom>
              <a:noFill/>
              <a:ln cap="flat" cmpd="sng" w="28575">
                <a:solidFill>
                  <a:schemeClr val="dk1"/>
                </a:solidFill>
                <a:prstDash val="solid"/>
                <a:round/>
                <a:headEnd len="sm" w="sm" type="none"/>
                <a:tailEnd len="med" w="med" type="triangle"/>
              </a:ln>
            </p:spPr>
          </p:cxnSp>
          <p:cxnSp>
            <p:nvCxnSpPr>
              <p:cNvPr id="937" name="Google Shape;937;p58"/>
              <p:cNvCxnSpPr>
                <a:endCxn id="935" idx="0"/>
              </p:cNvCxnSpPr>
              <p:nvPr/>
            </p:nvCxnSpPr>
            <p:spPr>
              <a:xfrm>
                <a:off x="2315683" y="5700004"/>
                <a:ext cx="47700" cy="410400"/>
              </a:xfrm>
              <a:prstGeom prst="straightConnector1">
                <a:avLst/>
              </a:prstGeom>
              <a:solidFill>
                <a:schemeClr val="accent1"/>
              </a:solidFill>
              <a:ln cap="sq" cmpd="sng" w="12700">
                <a:solidFill>
                  <a:schemeClr val="dk1"/>
                </a:solidFill>
                <a:prstDash val="solid"/>
                <a:round/>
                <a:headEnd len="sm" w="sm" type="none"/>
                <a:tailEnd len="med" w="med" type="stealth"/>
              </a:ln>
            </p:spPr>
          </p:cxnSp>
        </p:grpSp>
      </p:grpSp>
      <p:grpSp>
        <p:nvGrpSpPr>
          <p:cNvPr id="938" name="Google Shape;938;p58"/>
          <p:cNvGrpSpPr/>
          <p:nvPr/>
        </p:nvGrpSpPr>
        <p:grpSpPr>
          <a:xfrm>
            <a:off x="6910752" y="4184650"/>
            <a:ext cx="1247775" cy="2295528"/>
            <a:chOff x="6910752" y="4184650"/>
            <a:chExt cx="1247775" cy="2295528"/>
          </a:xfrm>
        </p:grpSpPr>
        <p:grpSp>
          <p:nvGrpSpPr>
            <p:cNvPr id="939" name="Google Shape;939;p58"/>
            <p:cNvGrpSpPr/>
            <p:nvPr/>
          </p:nvGrpSpPr>
          <p:grpSpPr>
            <a:xfrm>
              <a:off x="6996477" y="5424490"/>
              <a:ext cx="1162050" cy="1055688"/>
              <a:chOff x="4460" y="3072"/>
              <a:chExt cx="792" cy="665"/>
            </a:xfrm>
          </p:grpSpPr>
          <p:sp>
            <p:nvSpPr>
              <p:cNvPr id="940" name="Google Shape;940;p58"/>
              <p:cNvSpPr/>
              <p:nvPr/>
            </p:nvSpPr>
            <p:spPr>
              <a:xfrm>
                <a:off x="4460" y="3080"/>
                <a:ext cx="792" cy="312"/>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41" name="Google Shape;941;p58"/>
              <p:cNvCxnSpPr/>
              <p:nvPr/>
            </p:nvCxnSpPr>
            <p:spPr>
              <a:xfrm>
                <a:off x="4924" y="3072"/>
                <a:ext cx="1" cy="318"/>
              </a:xfrm>
              <a:prstGeom prst="straightConnector1">
                <a:avLst/>
              </a:prstGeom>
              <a:noFill/>
              <a:ln cap="flat" cmpd="sng" w="19050">
                <a:solidFill>
                  <a:schemeClr val="dk1"/>
                </a:solidFill>
                <a:prstDash val="solid"/>
                <a:round/>
                <a:headEnd len="sm" w="sm" type="none"/>
                <a:tailEnd len="sm" w="sm" type="none"/>
              </a:ln>
            </p:spPr>
          </p:cxnSp>
          <p:sp>
            <p:nvSpPr>
              <p:cNvPr id="942" name="Google Shape;942;p58"/>
              <p:cNvSpPr txBox="1"/>
              <p:nvPr/>
            </p:nvSpPr>
            <p:spPr>
              <a:xfrm>
                <a:off x="4602" y="3485"/>
                <a:ext cx="320" cy="25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a3</a:t>
                </a:r>
                <a:endParaRPr b="0" i="1" sz="2000" u="none" cap="none" strike="noStrike">
                  <a:solidFill>
                    <a:schemeClr val="dk1"/>
                  </a:solidFill>
                  <a:latin typeface="Arial"/>
                  <a:ea typeface="Arial"/>
                  <a:cs typeface="Arial"/>
                  <a:sym typeface="Arial"/>
                </a:endParaRPr>
              </a:p>
            </p:txBody>
          </p:sp>
          <p:cxnSp>
            <p:nvCxnSpPr>
              <p:cNvPr id="943" name="Google Shape;943;p58"/>
              <p:cNvCxnSpPr/>
              <p:nvPr/>
            </p:nvCxnSpPr>
            <p:spPr>
              <a:xfrm flipH="1">
                <a:off x="4924" y="3088"/>
                <a:ext cx="327" cy="304"/>
              </a:xfrm>
              <a:prstGeom prst="straightConnector1">
                <a:avLst/>
              </a:prstGeom>
              <a:noFill/>
              <a:ln cap="flat" cmpd="sng" w="28575">
                <a:solidFill>
                  <a:schemeClr val="dk1"/>
                </a:solidFill>
                <a:prstDash val="solid"/>
                <a:round/>
                <a:headEnd len="sm" w="sm" type="none"/>
                <a:tailEnd len="sm" w="sm" type="none"/>
              </a:ln>
            </p:spPr>
          </p:cxnSp>
        </p:grpSp>
        <p:grpSp>
          <p:nvGrpSpPr>
            <p:cNvPr id="944" name="Google Shape;944;p58"/>
            <p:cNvGrpSpPr/>
            <p:nvPr/>
          </p:nvGrpSpPr>
          <p:grpSpPr>
            <a:xfrm>
              <a:off x="6910752" y="4184650"/>
              <a:ext cx="890588" cy="1214438"/>
              <a:chOff x="4401" y="2291"/>
              <a:chExt cx="607" cy="765"/>
            </a:xfrm>
          </p:grpSpPr>
          <p:grpSp>
            <p:nvGrpSpPr>
              <p:cNvPr id="945" name="Google Shape;945;p58"/>
              <p:cNvGrpSpPr/>
              <p:nvPr/>
            </p:nvGrpSpPr>
            <p:grpSpPr>
              <a:xfrm>
                <a:off x="4411" y="2536"/>
                <a:ext cx="592" cy="520"/>
                <a:chOff x="4411" y="2536"/>
                <a:chExt cx="592" cy="520"/>
              </a:xfrm>
            </p:grpSpPr>
            <p:sp>
              <p:nvSpPr>
                <p:cNvPr id="946" name="Google Shape;946;p58"/>
                <p:cNvSpPr/>
                <p:nvPr/>
              </p:nvSpPr>
              <p:spPr>
                <a:xfrm>
                  <a:off x="4411" y="2536"/>
                  <a:ext cx="592" cy="17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47" name="Google Shape;947;p58"/>
                <p:cNvCxnSpPr/>
                <p:nvPr/>
              </p:nvCxnSpPr>
              <p:spPr>
                <a:xfrm>
                  <a:off x="4588" y="2632"/>
                  <a:ext cx="104" cy="424"/>
                </a:xfrm>
                <a:prstGeom prst="straightConnector1">
                  <a:avLst/>
                </a:prstGeom>
                <a:noFill/>
                <a:ln cap="flat" cmpd="sng" w="28575">
                  <a:solidFill>
                    <a:schemeClr val="dk1"/>
                  </a:solidFill>
                  <a:prstDash val="solid"/>
                  <a:round/>
                  <a:headEnd len="sm" w="sm" type="none"/>
                  <a:tailEnd len="med" w="med" type="triangle"/>
                </a:ln>
              </p:spPr>
            </p:cxnSp>
          </p:grpSp>
          <p:sp>
            <p:nvSpPr>
              <p:cNvPr id="948" name="Google Shape;948;p58"/>
              <p:cNvSpPr txBox="1"/>
              <p:nvPr/>
            </p:nvSpPr>
            <p:spPr>
              <a:xfrm>
                <a:off x="4401" y="2291"/>
                <a:ext cx="60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node3</a:t>
                </a:r>
                <a:endParaRPr b="0" i="1" sz="2000" u="none" cap="none" strike="noStrike">
                  <a:solidFill>
                    <a:schemeClr val="dk1"/>
                  </a:solidFill>
                  <a:latin typeface="Arial"/>
                  <a:ea typeface="Arial"/>
                  <a:cs typeface="Arial"/>
                  <a:sym typeface="Arial"/>
                </a:endParaRPr>
              </a:p>
            </p:txBody>
          </p:sp>
        </p:grpSp>
        <p:cxnSp>
          <p:nvCxnSpPr>
            <p:cNvPr id="949" name="Google Shape;949;p58"/>
            <p:cNvCxnSpPr>
              <a:endCxn id="942" idx="0"/>
            </p:cNvCxnSpPr>
            <p:nvPr/>
          </p:nvCxnSpPr>
          <p:spPr>
            <a:xfrm>
              <a:off x="7291382" y="5653228"/>
              <a:ext cx="148200" cy="426900"/>
            </a:xfrm>
            <a:prstGeom prst="straightConnector1">
              <a:avLst/>
            </a:prstGeom>
            <a:solidFill>
              <a:schemeClr val="accent1"/>
            </a:solidFill>
            <a:ln cap="sq" cmpd="sng" w="12700">
              <a:solidFill>
                <a:schemeClr val="dk1"/>
              </a:solidFill>
              <a:prstDash val="solid"/>
              <a:round/>
              <a:headEnd len="sm" w="sm" type="none"/>
              <a:tailEnd len="med" w="med" type="stealth"/>
            </a:ln>
          </p:spPr>
        </p:cxnSp>
      </p:grpSp>
      <p:grpSp>
        <p:nvGrpSpPr>
          <p:cNvPr id="950" name="Google Shape;950;p58"/>
          <p:cNvGrpSpPr/>
          <p:nvPr/>
        </p:nvGrpSpPr>
        <p:grpSpPr>
          <a:xfrm>
            <a:off x="3657600" y="4184514"/>
            <a:ext cx="1650635" cy="2295664"/>
            <a:chOff x="3657600" y="4184514"/>
            <a:chExt cx="1650635" cy="2295664"/>
          </a:xfrm>
        </p:grpSpPr>
        <p:grpSp>
          <p:nvGrpSpPr>
            <p:cNvPr id="951" name="Google Shape;951;p58"/>
            <p:cNvGrpSpPr/>
            <p:nvPr/>
          </p:nvGrpSpPr>
          <p:grpSpPr>
            <a:xfrm>
              <a:off x="3733800" y="4184514"/>
              <a:ext cx="890588" cy="1214438"/>
              <a:chOff x="4401" y="2291"/>
              <a:chExt cx="607" cy="765"/>
            </a:xfrm>
          </p:grpSpPr>
          <p:grpSp>
            <p:nvGrpSpPr>
              <p:cNvPr id="952" name="Google Shape;952;p58"/>
              <p:cNvGrpSpPr/>
              <p:nvPr/>
            </p:nvGrpSpPr>
            <p:grpSpPr>
              <a:xfrm>
                <a:off x="4411" y="2536"/>
                <a:ext cx="592" cy="520"/>
                <a:chOff x="4411" y="2536"/>
                <a:chExt cx="592" cy="520"/>
              </a:xfrm>
            </p:grpSpPr>
            <p:sp>
              <p:nvSpPr>
                <p:cNvPr id="953" name="Google Shape;953;p58"/>
                <p:cNvSpPr/>
                <p:nvPr/>
              </p:nvSpPr>
              <p:spPr>
                <a:xfrm>
                  <a:off x="4411" y="2536"/>
                  <a:ext cx="592" cy="17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54" name="Google Shape;954;p58"/>
                <p:cNvCxnSpPr/>
                <p:nvPr/>
              </p:nvCxnSpPr>
              <p:spPr>
                <a:xfrm>
                  <a:off x="4588" y="2632"/>
                  <a:ext cx="104" cy="424"/>
                </a:xfrm>
                <a:prstGeom prst="straightConnector1">
                  <a:avLst/>
                </a:prstGeom>
                <a:noFill/>
                <a:ln cap="flat" cmpd="sng" w="28575">
                  <a:solidFill>
                    <a:schemeClr val="dk1"/>
                  </a:solidFill>
                  <a:prstDash val="solid"/>
                  <a:round/>
                  <a:headEnd len="sm" w="sm" type="none"/>
                  <a:tailEnd len="med" w="med" type="triangle"/>
                </a:ln>
              </p:spPr>
            </p:cxnSp>
          </p:grpSp>
          <p:sp>
            <p:nvSpPr>
              <p:cNvPr id="955" name="Google Shape;955;p58"/>
              <p:cNvSpPr txBox="1"/>
              <p:nvPr/>
            </p:nvSpPr>
            <p:spPr>
              <a:xfrm>
                <a:off x="4401" y="2291"/>
                <a:ext cx="60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node1</a:t>
                </a:r>
                <a:endParaRPr b="0" i="1" sz="2000" u="none" cap="none" strike="noStrike">
                  <a:solidFill>
                    <a:schemeClr val="dk1"/>
                  </a:solidFill>
                  <a:latin typeface="Arial"/>
                  <a:ea typeface="Arial"/>
                  <a:cs typeface="Arial"/>
                  <a:sym typeface="Arial"/>
                </a:endParaRPr>
              </a:p>
            </p:txBody>
          </p:sp>
        </p:grpSp>
        <p:grpSp>
          <p:nvGrpSpPr>
            <p:cNvPr id="956" name="Google Shape;956;p58"/>
            <p:cNvGrpSpPr/>
            <p:nvPr/>
          </p:nvGrpSpPr>
          <p:grpSpPr>
            <a:xfrm>
              <a:off x="3657600" y="5400638"/>
              <a:ext cx="1650635" cy="1079540"/>
              <a:chOff x="1930765" y="5430974"/>
              <a:chExt cx="1650635" cy="1079540"/>
            </a:xfrm>
          </p:grpSpPr>
          <p:sp>
            <p:nvSpPr>
              <p:cNvPr id="957" name="Google Shape;957;p58"/>
              <p:cNvSpPr/>
              <p:nvPr/>
            </p:nvSpPr>
            <p:spPr>
              <a:xfrm>
                <a:off x="1930765" y="5443674"/>
                <a:ext cx="1161084" cy="4953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58" name="Google Shape;958;p58"/>
              <p:cNvCxnSpPr/>
              <p:nvPr/>
            </p:nvCxnSpPr>
            <p:spPr>
              <a:xfrm>
                <a:off x="2610996" y="5430974"/>
                <a:ext cx="1466" cy="504825"/>
              </a:xfrm>
              <a:prstGeom prst="straightConnector1">
                <a:avLst/>
              </a:prstGeom>
              <a:noFill/>
              <a:ln cap="flat" cmpd="sng" w="19050">
                <a:solidFill>
                  <a:schemeClr val="dk1"/>
                </a:solidFill>
                <a:prstDash val="solid"/>
                <a:round/>
                <a:headEnd len="sm" w="sm" type="none"/>
                <a:tailEnd len="sm" w="sm" type="none"/>
              </a:ln>
            </p:spPr>
          </p:cxnSp>
          <p:sp>
            <p:nvSpPr>
              <p:cNvPr id="959" name="Google Shape;959;p58"/>
              <p:cNvSpPr txBox="1"/>
              <p:nvPr/>
            </p:nvSpPr>
            <p:spPr>
              <a:xfrm>
                <a:off x="2128383" y="6110404"/>
                <a:ext cx="4700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a1</a:t>
                </a:r>
                <a:endParaRPr b="0" i="1" sz="2000" u="none" cap="none" strike="noStrike">
                  <a:solidFill>
                    <a:schemeClr val="dk1"/>
                  </a:solidFill>
                  <a:latin typeface="Arial"/>
                  <a:ea typeface="Arial"/>
                  <a:cs typeface="Arial"/>
                  <a:sym typeface="Arial"/>
                </a:endParaRPr>
              </a:p>
            </p:txBody>
          </p:sp>
          <p:cxnSp>
            <p:nvCxnSpPr>
              <p:cNvPr id="960" name="Google Shape;960;p58"/>
              <p:cNvCxnSpPr/>
              <p:nvPr/>
            </p:nvCxnSpPr>
            <p:spPr>
              <a:xfrm flipH="1" rot="10800000">
                <a:off x="2895600" y="5714999"/>
                <a:ext cx="685800" cy="1"/>
              </a:xfrm>
              <a:prstGeom prst="straightConnector1">
                <a:avLst/>
              </a:prstGeom>
              <a:noFill/>
              <a:ln cap="flat" cmpd="sng" w="28575">
                <a:solidFill>
                  <a:schemeClr val="dk1"/>
                </a:solidFill>
                <a:prstDash val="solid"/>
                <a:round/>
                <a:headEnd len="sm" w="sm" type="none"/>
                <a:tailEnd len="med" w="med" type="triangle"/>
              </a:ln>
            </p:spPr>
          </p:cxnSp>
          <p:cxnSp>
            <p:nvCxnSpPr>
              <p:cNvPr id="961" name="Google Shape;961;p58"/>
              <p:cNvCxnSpPr>
                <a:endCxn id="959" idx="0"/>
              </p:cNvCxnSpPr>
              <p:nvPr/>
            </p:nvCxnSpPr>
            <p:spPr>
              <a:xfrm>
                <a:off x="2315683" y="5700004"/>
                <a:ext cx="47700" cy="410400"/>
              </a:xfrm>
              <a:prstGeom prst="straightConnector1">
                <a:avLst/>
              </a:prstGeom>
              <a:solidFill>
                <a:schemeClr val="accent1"/>
              </a:solidFill>
              <a:ln cap="sq" cmpd="sng" w="12700">
                <a:solidFill>
                  <a:schemeClr val="dk1"/>
                </a:solidFill>
                <a:prstDash val="solid"/>
                <a:round/>
                <a:headEnd len="sm" w="sm" type="none"/>
                <a:tailEnd len="med" w="med" type="stealth"/>
              </a:ln>
            </p:spPr>
          </p:cxnSp>
        </p:grpSp>
      </p:grpSp>
      <p:grpSp>
        <p:nvGrpSpPr>
          <p:cNvPr id="962" name="Google Shape;962;p58"/>
          <p:cNvGrpSpPr/>
          <p:nvPr/>
        </p:nvGrpSpPr>
        <p:grpSpPr>
          <a:xfrm>
            <a:off x="5334000" y="4184514"/>
            <a:ext cx="1650635" cy="2295664"/>
            <a:chOff x="5334000" y="4184514"/>
            <a:chExt cx="1650635" cy="2295664"/>
          </a:xfrm>
        </p:grpSpPr>
        <p:grpSp>
          <p:nvGrpSpPr>
            <p:cNvPr id="963" name="Google Shape;963;p58"/>
            <p:cNvGrpSpPr/>
            <p:nvPr/>
          </p:nvGrpSpPr>
          <p:grpSpPr>
            <a:xfrm>
              <a:off x="5410200" y="4184514"/>
              <a:ext cx="890588" cy="1214438"/>
              <a:chOff x="4401" y="2291"/>
              <a:chExt cx="607" cy="765"/>
            </a:xfrm>
          </p:grpSpPr>
          <p:grpSp>
            <p:nvGrpSpPr>
              <p:cNvPr id="964" name="Google Shape;964;p58"/>
              <p:cNvGrpSpPr/>
              <p:nvPr/>
            </p:nvGrpSpPr>
            <p:grpSpPr>
              <a:xfrm>
                <a:off x="4411" y="2536"/>
                <a:ext cx="592" cy="520"/>
                <a:chOff x="4411" y="2536"/>
                <a:chExt cx="592" cy="520"/>
              </a:xfrm>
            </p:grpSpPr>
            <p:sp>
              <p:nvSpPr>
                <p:cNvPr id="965" name="Google Shape;965;p58"/>
                <p:cNvSpPr/>
                <p:nvPr/>
              </p:nvSpPr>
              <p:spPr>
                <a:xfrm>
                  <a:off x="4411" y="2536"/>
                  <a:ext cx="592" cy="17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66" name="Google Shape;966;p58"/>
                <p:cNvCxnSpPr/>
                <p:nvPr/>
              </p:nvCxnSpPr>
              <p:spPr>
                <a:xfrm>
                  <a:off x="4588" y="2632"/>
                  <a:ext cx="104" cy="424"/>
                </a:xfrm>
                <a:prstGeom prst="straightConnector1">
                  <a:avLst/>
                </a:prstGeom>
                <a:noFill/>
                <a:ln cap="flat" cmpd="sng" w="28575">
                  <a:solidFill>
                    <a:schemeClr val="dk1"/>
                  </a:solidFill>
                  <a:prstDash val="solid"/>
                  <a:round/>
                  <a:headEnd len="sm" w="sm" type="none"/>
                  <a:tailEnd len="med" w="med" type="triangle"/>
                </a:ln>
              </p:spPr>
            </p:cxnSp>
          </p:grpSp>
          <p:sp>
            <p:nvSpPr>
              <p:cNvPr id="967" name="Google Shape;967;p58"/>
              <p:cNvSpPr txBox="1"/>
              <p:nvPr/>
            </p:nvSpPr>
            <p:spPr>
              <a:xfrm>
                <a:off x="4401" y="2291"/>
                <a:ext cx="60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node2</a:t>
                </a:r>
                <a:endParaRPr b="0" i="1" sz="2000" u="none" cap="none" strike="noStrike">
                  <a:solidFill>
                    <a:schemeClr val="dk1"/>
                  </a:solidFill>
                  <a:latin typeface="Arial"/>
                  <a:ea typeface="Arial"/>
                  <a:cs typeface="Arial"/>
                  <a:sym typeface="Arial"/>
                </a:endParaRPr>
              </a:p>
            </p:txBody>
          </p:sp>
        </p:grpSp>
        <p:grpSp>
          <p:nvGrpSpPr>
            <p:cNvPr id="968" name="Google Shape;968;p58"/>
            <p:cNvGrpSpPr/>
            <p:nvPr/>
          </p:nvGrpSpPr>
          <p:grpSpPr>
            <a:xfrm>
              <a:off x="5334000" y="5400638"/>
              <a:ext cx="1650635" cy="1079540"/>
              <a:chOff x="1930765" y="5430974"/>
              <a:chExt cx="1650635" cy="1079540"/>
            </a:xfrm>
          </p:grpSpPr>
          <p:sp>
            <p:nvSpPr>
              <p:cNvPr id="969" name="Google Shape;969;p58"/>
              <p:cNvSpPr/>
              <p:nvPr/>
            </p:nvSpPr>
            <p:spPr>
              <a:xfrm>
                <a:off x="1930765" y="5443674"/>
                <a:ext cx="1161084" cy="4953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70" name="Google Shape;970;p58"/>
              <p:cNvCxnSpPr/>
              <p:nvPr/>
            </p:nvCxnSpPr>
            <p:spPr>
              <a:xfrm>
                <a:off x="2610996" y="5430974"/>
                <a:ext cx="1466" cy="504825"/>
              </a:xfrm>
              <a:prstGeom prst="straightConnector1">
                <a:avLst/>
              </a:prstGeom>
              <a:noFill/>
              <a:ln cap="flat" cmpd="sng" w="19050">
                <a:solidFill>
                  <a:schemeClr val="dk1"/>
                </a:solidFill>
                <a:prstDash val="solid"/>
                <a:round/>
                <a:headEnd len="sm" w="sm" type="none"/>
                <a:tailEnd len="sm" w="sm" type="none"/>
              </a:ln>
            </p:spPr>
          </p:cxnSp>
          <p:sp>
            <p:nvSpPr>
              <p:cNvPr id="971" name="Google Shape;971;p58"/>
              <p:cNvSpPr txBox="1"/>
              <p:nvPr/>
            </p:nvSpPr>
            <p:spPr>
              <a:xfrm>
                <a:off x="2128383" y="6110404"/>
                <a:ext cx="4700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a2</a:t>
                </a:r>
                <a:endParaRPr b="0" i="1" sz="2000" u="none" cap="none" strike="noStrike">
                  <a:solidFill>
                    <a:schemeClr val="dk1"/>
                  </a:solidFill>
                  <a:latin typeface="Arial"/>
                  <a:ea typeface="Arial"/>
                  <a:cs typeface="Arial"/>
                  <a:sym typeface="Arial"/>
                </a:endParaRPr>
              </a:p>
            </p:txBody>
          </p:sp>
          <p:cxnSp>
            <p:nvCxnSpPr>
              <p:cNvPr id="972" name="Google Shape;972;p58"/>
              <p:cNvCxnSpPr/>
              <p:nvPr/>
            </p:nvCxnSpPr>
            <p:spPr>
              <a:xfrm flipH="1" rot="10800000">
                <a:off x="2895600" y="5714999"/>
                <a:ext cx="685800" cy="1"/>
              </a:xfrm>
              <a:prstGeom prst="straightConnector1">
                <a:avLst/>
              </a:prstGeom>
              <a:noFill/>
              <a:ln cap="flat" cmpd="sng" w="28575">
                <a:solidFill>
                  <a:schemeClr val="dk1"/>
                </a:solidFill>
                <a:prstDash val="solid"/>
                <a:round/>
                <a:headEnd len="sm" w="sm" type="none"/>
                <a:tailEnd len="med" w="med" type="triangle"/>
              </a:ln>
            </p:spPr>
          </p:cxnSp>
          <p:cxnSp>
            <p:nvCxnSpPr>
              <p:cNvPr id="973" name="Google Shape;973;p58"/>
              <p:cNvCxnSpPr>
                <a:endCxn id="971" idx="0"/>
              </p:cNvCxnSpPr>
              <p:nvPr/>
            </p:nvCxnSpPr>
            <p:spPr>
              <a:xfrm>
                <a:off x="2315683" y="5700004"/>
                <a:ext cx="47700" cy="410400"/>
              </a:xfrm>
              <a:prstGeom prst="straightConnector1">
                <a:avLst/>
              </a:prstGeom>
              <a:solidFill>
                <a:schemeClr val="accent1"/>
              </a:solidFill>
              <a:ln cap="sq" cmpd="sng" w="12700">
                <a:solidFill>
                  <a:schemeClr val="dk1"/>
                </a:solidFill>
                <a:prstDash val="solid"/>
                <a:round/>
                <a:headEnd len="sm" w="sm" type="none"/>
                <a:tailEnd len="med" w="med" type="stealth"/>
              </a:ln>
            </p:spPr>
          </p:cxnSp>
        </p:grpSp>
      </p:grpSp>
      <p:sp>
        <p:nvSpPr>
          <p:cNvPr id="974" name="Google Shape;974;p58"/>
          <p:cNvSpPr txBox="1"/>
          <p:nvPr/>
        </p:nvSpPr>
        <p:spPr>
          <a:xfrm>
            <a:off x="385690" y="2945567"/>
            <a:ext cx="4159852" cy="1015663"/>
          </a:xfrm>
          <a:prstGeom prst="rect">
            <a:avLst/>
          </a:prstGeom>
          <a:solidFill>
            <a:srgbClr val="FFFFCC"/>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3300"/>
                </a:solidFill>
                <a:latin typeface="Arial"/>
                <a:ea typeface="Arial"/>
                <a:cs typeface="Arial"/>
                <a:sym typeface="Arial"/>
              </a:rPr>
              <a:t>Can the code be rewritten without using these object references  </a:t>
            </a:r>
            <a:r>
              <a:rPr b="0" i="0" lang="en-US" sz="2000" u="none" cap="none" strike="noStrike">
                <a:solidFill>
                  <a:srgbClr val="0000FF"/>
                </a:solidFill>
                <a:latin typeface="Arial"/>
                <a:ea typeface="Arial"/>
                <a:cs typeface="Arial"/>
                <a:sym typeface="Arial"/>
              </a:rPr>
              <a:t>node1</a:t>
            </a:r>
            <a:r>
              <a:rPr b="0" i="0" lang="en-US" sz="2000" u="none" cap="none" strike="noStrike">
                <a:solidFill>
                  <a:srgbClr val="003300"/>
                </a:solidFill>
                <a:latin typeface="Arial"/>
                <a:ea typeface="Arial"/>
                <a:cs typeface="Arial"/>
                <a:sym typeface="Arial"/>
              </a:rPr>
              <a:t>, </a:t>
            </a:r>
            <a:r>
              <a:rPr b="0" i="0" lang="en-US" sz="2000" u="none" cap="none" strike="noStrike">
                <a:solidFill>
                  <a:srgbClr val="0000FF"/>
                </a:solidFill>
                <a:latin typeface="Arial"/>
                <a:ea typeface="Arial"/>
                <a:cs typeface="Arial"/>
                <a:sym typeface="Arial"/>
              </a:rPr>
              <a:t>node2</a:t>
            </a:r>
            <a:r>
              <a:rPr b="0" i="0" lang="en-US" sz="2000" u="none" cap="none" strike="noStrike">
                <a:solidFill>
                  <a:srgbClr val="003300"/>
                </a:solidFill>
                <a:latin typeface="Arial"/>
                <a:ea typeface="Arial"/>
                <a:cs typeface="Arial"/>
                <a:sym typeface="Arial"/>
              </a:rPr>
              <a:t>, </a:t>
            </a:r>
            <a:r>
              <a:rPr b="0" i="0" lang="en-US" sz="2000" u="none" cap="none" strike="noStrike">
                <a:solidFill>
                  <a:srgbClr val="0000FF"/>
                </a:solidFill>
                <a:latin typeface="Arial"/>
                <a:ea typeface="Arial"/>
                <a:cs typeface="Arial"/>
                <a:sym typeface="Arial"/>
              </a:rPr>
              <a:t>node3</a:t>
            </a:r>
            <a:r>
              <a:rPr b="0" i="0" lang="en-US" sz="2000" u="none" cap="none" strike="noStrike">
                <a:solidFill>
                  <a:srgbClr val="003300"/>
                </a:solidFill>
                <a:latin typeface="Arial"/>
                <a:ea typeface="Arial"/>
                <a:cs typeface="Arial"/>
                <a:sym typeface="Arial"/>
              </a:rPr>
              <a:t>?</a:t>
            </a:r>
            <a:endParaRPr b="0" i="0" sz="2000" u="none" cap="none" strike="noStrike">
              <a:solidFill>
                <a:srgbClr val="003300"/>
              </a:solidFill>
              <a:latin typeface="Arial"/>
              <a:ea typeface="Arial"/>
              <a:cs typeface="Arial"/>
              <a:sym typeface="Arial"/>
            </a:endParaRPr>
          </a:p>
        </p:txBody>
      </p:sp>
      <p:sp>
        <p:nvSpPr>
          <p:cNvPr id="975" name="Google Shape;975;p5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xEl>
                                              <p:pRg end="0" st="0"/>
                                            </p:txEl>
                                          </p:spTgt>
                                        </p:tgtEl>
                                        <p:attrNameLst>
                                          <p:attrName>style.visibility</p:attrName>
                                        </p:attrNameLst>
                                      </p:cBhvr>
                                      <p:to>
                                        <p:strVal val="visible"/>
                                      </p:to>
                                    </p:set>
                                    <p:animEffect filter="fade" transition="in">
                                      <p:cBhvr>
                                        <p:cTn dur="500"/>
                                        <p:tgtEl>
                                          <p:spTgt spid="9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xEl>
                                              <p:pRg end="1" st="1"/>
                                            </p:txEl>
                                          </p:spTgt>
                                        </p:tgtEl>
                                        <p:attrNameLst>
                                          <p:attrName>style.visibility</p:attrName>
                                        </p:attrNameLst>
                                      </p:cBhvr>
                                      <p:to>
                                        <p:strVal val="visible"/>
                                      </p:to>
                                    </p:set>
                                    <p:animEffect filter="fade" transition="in">
                                      <p:cBhvr>
                                        <p:cTn dur="500"/>
                                        <p:tgtEl>
                                          <p:spTgt spid="9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xEl>
                                              <p:pRg end="2" st="2"/>
                                            </p:txEl>
                                          </p:spTgt>
                                        </p:tgtEl>
                                        <p:attrNameLst>
                                          <p:attrName>style.visibility</p:attrName>
                                        </p:attrNameLst>
                                      </p:cBhvr>
                                      <p:to>
                                        <p:strVal val="visible"/>
                                      </p:to>
                                    </p:set>
                                    <p:animEffect filter="fade" transition="in">
                                      <p:cBhvr>
                                        <p:cTn dur="500"/>
                                        <p:tgtEl>
                                          <p:spTgt spid="9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xEl>
                                              <p:pRg end="3" st="3"/>
                                            </p:txEl>
                                          </p:spTgt>
                                        </p:tgtEl>
                                        <p:attrNameLst>
                                          <p:attrName>style.visibility</p:attrName>
                                        </p:attrNameLst>
                                      </p:cBhvr>
                                      <p:to>
                                        <p:strVal val="visible"/>
                                      </p:to>
                                    </p:set>
                                    <p:animEffect filter="fade" transition="in">
                                      <p:cBhvr>
                                        <p:cTn dur="500"/>
                                        <p:tgtEl>
                                          <p:spTgt spid="923">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500"/>
                                        <p:tgtEl>
                                          <p:spTgt spid="9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500"/>
                                        <p:tgtEl>
                                          <p:spTgt spid="9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3.4 </a:t>
            </a:r>
            <a:r>
              <a:rPr b="1" lang="en-US" sz="3600">
                <a:latin typeface="Federo"/>
                <a:ea typeface="Federo"/>
                <a:cs typeface="Federo"/>
                <a:sym typeface="Federo"/>
              </a:rPr>
              <a:t>Forming a Linked List (3/3)</a:t>
            </a:r>
            <a:endParaRPr/>
          </a:p>
        </p:txBody>
      </p:sp>
      <p:sp>
        <p:nvSpPr>
          <p:cNvPr id="982" name="Google Shape;982;p59"/>
          <p:cNvSpPr txBox="1"/>
          <p:nvPr>
            <p:ph idx="1" type="body"/>
          </p:nvPr>
        </p:nvSpPr>
        <p:spPr>
          <a:xfrm>
            <a:off x="457200" y="1066800"/>
            <a:ext cx="8229600" cy="1066800"/>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100000"/>
              </a:lnSpc>
              <a:spcBef>
                <a:spcPts val="0"/>
              </a:spcBef>
              <a:spcAft>
                <a:spcPts val="0"/>
              </a:spcAft>
              <a:buClr>
                <a:schemeClr val="lt2"/>
              </a:buClr>
              <a:buSzPct val="100000"/>
              <a:buFont typeface="Noto Sans Symbols"/>
              <a:buChar char="❑"/>
            </a:pPr>
            <a:r>
              <a:rPr lang="en-US" sz="2800"/>
              <a:t>Alternatively we can form the linked list as follows:</a:t>
            </a:r>
            <a:endParaRPr/>
          </a:p>
          <a:p>
            <a:pPr indent="-457200" lvl="1" marL="784225" rtl="0" algn="l">
              <a:lnSpc>
                <a:spcPct val="100000"/>
              </a:lnSpc>
              <a:spcBef>
                <a:spcPts val="444"/>
              </a:spcBef>
              <a:spcAft>
                <a:spcPts val="0"/>
              </a:spcAft>
              <a:buClr>
                <a:schemeClr val="lt2"/>
              </a:buClr>
              <a:buSzPct val="100000"/>
              <a:buChar char="❑"/>
            </a:pPr>
            <a:r>
              <a:rPr lang="en-US" sz="2400"/>
              <a:t>For a sequence of </a:t>
            </a:r>
            <a:r>
              <a:rPr lang="en-US" sz="2400">
                <a:solidFill>
                  <a:srgbClr val="0000FF"/>
                </a:solidFill>
              </a:rPr>
              <a:t>4 items </a:t>
            </a:r>
            <a:r>
              <a:rPr lang="en-US" sz="2400">
                <a:solidFill>
                  <a:srgbClr val="C00000"/>
                </a:solidFill>
              </a:rPr>
              <a:t>&lt;</a:t>
            </a:r>
            <a:r>
              <a:rPr i="1" lang="en-US" sz="2400">
                <a:solidFill>
                  <a:srgbClr val="C00000"/>
                </a:solidFill>
              </a:rPr>
              <a:t> a</a:t>
            </a:r>
            <a:r>
              <a:rPr baseline="-25000" i="1" lang="en-US" sz="2400">
                <a:solidFill>
                  <a:srgbClr val="C00000"/>
                </a:solidFill>
              </a:rPr>
              <a:t>0</a:t>
            </a:r>
            <a:r>
              <a:rPr i="1" lang="en-US" sz="2400">
                <a:solidFill>
                  <a:srgbClr val="C00000"/>
                </a:solidFill>
              </a:rPr>
              <a:t>, a</a:t>
            </a:r>
            <a:r>
              <a:rPr baseline="-25000" i="1" lang="en-US" sz="2400">
                <a:solidFill>
                  <a:srgbClr val="C00000"/>
                </a:solidFill>
              </a:rPr>
              <a:t>1</a:t>
            </a:r>
            <a:r>
              <a:rPr i="1" lang="en-US" sz="2400">
                <a:solidFill>
                  <a:srgbClr val="C00000"/>
                </a:solidFill>
              </a:rPr>
              <a:t>, a</a:t>
            </a:r>
            <a:r>
              <a:rPr baseline="-25000" i="1" lang="en-US" sz="2400">
                <a:solidFill>
                  <a:srgbClr val="C00000"/>
                </a:solidFill>
              </a:rPr>
              <a:t>2</a:t>
            </a:r>
            <a:r>
              <a:rPr i="1" lang="en-US" sz="2400">
                <a:solidFill>
                  <a:srgbClr val="C00000"/>
                </a:solidFill>
              </a:rPr>
              <a:t>, a</a:t>
            </a:r>
            <a:r>
              <a:rPr baseline="-25000" i="1" lang="en-US" sz="2400">
                <a:solidFill>
                  <a:srgbClr val="C00000"/>
                </a:solidFill>
              </a:rPr>
              <a:t>3</a:t>
            </a:r>
            <a:r>
              <a:rPr lang="en-US" sz="2400">
                <a:solidFill>
                  <a:srgbClr val="C00000"/>
                </a:solidFill>
              </a:rPr>
              <a:t> &gt;</a:t>
            </a:r>
            <a:r>
              <a:rPr lang="en-US" sz="2400"/>
              <a:t>, we can build as follows:</a:t>
            </a:r>
            <a:endParaRPr/>
          </a:p>
        </p:txBody>
      </p:sp>
      <p:sp>
        <p:nvSpPr>
          <p:cNvPr id="983" name="Google Shape;983;p5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984" name="Google Shape;984;p59"/>
          <p:cNvSpPr/>
          <p:nvPr/>
        </p:nvSpPr>
        <p:spPr>
          <a:xfrm>
            <a:off x="533400" y="4191000"/>
            <a:ext cx="8054975" cy="1790700"/>
          </a:xfrm>
          <a:prstGeom prst="rect">
            <a:avLst/>
          </a:prstGeom>
          <a:solidFill>
            <a:schemeClr val="lt1"/>
          </a:solid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5" name="Google Shape;985;p59"/>
          <p:cNvSpPr/>
          <p:nvPr/>
        </p:nvSpPr>
        <p:spPr>
          <a:xfrm>
            <a:off x="1978025" y="4405313"/>
            <a:ext cx="4830763" cy="700087"/>
          </a:xfrm>
          <a:custGeom>
            <a:rect b="b" l="l" r="r" t="t"/>
            <a:pathLst>
              <a:path extrusionOk="0" h="496" w="3295">
                <a:moveTo>
                  <a:pt x="0" y="0"/>
                </a:moveTo>
                <a:cubicBezTo>
                  <a:pt x="989" y="54"/>
                  <a:pt x="1979" y="109"/>
                  <a:pt x="2528" y="192"/>
                </a:cubicBezTo>
                <a:cubicBezTo>
                  <a:pt x="3077" y="275"/>
                  <a:pt x="3186" y="385"/>
                  <a:pt x="3295" y="496"/>
                </a:cubicBez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6" name="Google Shape;986;p59"/>
          <p:cNvSpPr/>
          <p:nvPr/>
        </p:nvSpPr>
        <p:spPr>
          <a:xfrm>
            <a:off x="1862138" y="4456113"/>
            <a:ext cx="3459162" cy="685800"/>
          </a:xfrm>
          <a:custGeom>
            <a:rect b="b" l="l" r="r" t="t"/>
            <a:pathLst>
              <a:path extrusionOk="0" h="432" w="2360">
                <a:moveTo>
                  <a:pt x="0" y="0"/>
                </a:moveTo>
                <a:cubicBezTo>
                  <a:pt x="788" y="100"/>
                  <a:pt x="1576" y="200"/>
                  <a:pt x="1968" y="272"/>
                </a:cubicBezTo>
                <a:cubicBezTo>
                  <a:pt x="2360" y="344"/>
                  <a:pt x="2356" y="388"/>
                  <a:pt x="2352" y="432"/>
                </a:cubicBez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7" name="Google Shape;987;p59"/>
          <p:cNvSpPr/>
          <p:nvPr/>
        </p:nvSpPr>
        <p:spPr>
          <a:xfrm>
            <a:off x="1814513" y="4405313"/>
            <a:ext cx="1601787" cy="736600"/>
          </a:xfrm>
          <a:custGeom>
            <a:rect b="b" l="l" r="r" t="t"/>
            <a:pathLst>
              <a:path extrusionOk="0" h="464" w="1093">
                <a:moveTo>
                  <a:pt x="0" y="0"/>
                </a:moveTo>
                <a:cubicBezTo>
                  <a:pt x="365" y="105"/>
                  <a:pt x="731" y="211"/>
                  <a:pt x="912" y="288"/>
                </a:cubicBezTo>
                <a:cubicBezTo>
                  <a:pt x="1093" y="365"/>
                  <a:pt x="1090" y="414"/>
                  <a:pt x="1088" y="464"/>
                </a:cubicBez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8" name="Google Shape;988;p59"/>
          <p:cNvSpPr txBox="1"/>
          <p:nvPr/>
        </p:nvSpPr>
        <p:spPr>
          <a:xfrm>
            <a:off x="2362200" y="2209800"/>
            <a:ext cx="6101350"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6600"/>
                </a:solidFill>
                <a:latin typeface="Arial"/>
                <a:ea typeface="Arial"/>
                <a:cs typeface="Arial"/>
                <a:sym typeface="Arial"/>
              </a:rPr>
              <a:t>LinkedList</a:t>
            </a:r>
            <a:r>
              <a:rPr b="0" i="0" lang="en-US" sz="2000" u="none" cap="none" strike="noStrike">
                <a:solidFill>
                  <a:srgbClr val="00B05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&lt;String&gt; </a:t>
            </a:r>
            <a:r>
              <a:rPr b="0" i="0" lang="en-US" sz="2000" u="none" cap="none" strike="noStrike">
                <a:solidFill>
                  <a:srgbClr val="0000FF"/>
                </a:solidFill>
                <a:latin typeface="Arial"/>
                <a:ea typeface="Arial"/>
                <a:cs typeface="Arial"/>
                <a:sym typeface="Arial"/>
              </a:rPr>
              <a:t>list</a:t>
            </a:r>
            <a:r>
              <a:rPr b="0" i="0" lang="en-US" sz="2000" u="none" cap="none" strike="noStrike">
                <a:solidFill>
                  <a:srgbClr val="A2A2C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 new </a:t>
            </a:r>
            <a:r>
              <a:rPr b="0" i="0" lang="en-US" sz="2000" u="none" cap="none" strike="noStrike">
                <a:solidFill>
                  <a:srgbClr val="006600"/>
                </a:solidFill>
                <a:latin typeface="Arial"/>
                <a:ea typeface="Arial"/>
                <a:cs typeface="Arial"/>
                <a:sym typeface="Arial"/>
              </a:rPr>
              <a:t>LinkedList </a:t>
            </a:r>
            <a:r>
              <a:rPr b="0" i="0" lang="en-US" sz="2000" u="none" cap="none" strike="noStrike">
                <a:solidFill>
                  <a:schemeClr val="dk1"/>
                </a:solidFill>
                <a:latin typeface="Arial"/>
                <a:ea typeface="Arial"/>
                <a:cs typeface="Arial"/>
                <a:sym typeface="Arial"/>
              </a:rPr>
              <a: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list.</a:t>
            </a:r>
            <a:r>
              <a:rPr b="0" i="0" lang="en-US" sz="2000" u="none" cap="none" strike="noStrike">
                <a:solidFill>
                  <a:srgbClr val="C00000"/>
                </a:solidFill>
                <a:latin typeface="Arial"/>
                <a:ea typeface="Arial"/>
                <a:cs typeface="Arial"/>
                <a:sym typeface="Arial"/>
              </a:rPr>
              <a:t>addFirst</a:t>
            </a:r>
            <a:r>
              <a:rPr b="0" i="0" lang="en-US" sz="2000" u="none" cap="none" strike="noStrike">
                <a:solidFill>
                  <a:schemeClr val="dk1"/>
                </a:solidFill>
                <a:latin typeface="Arial"/>
                <a:ea typeface="Arial"/>
                <a:cs typeface="Arial"/>
                <a:sym typeface="Arial"/>
              </a:rPr>
              <a:t>(“a3”);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list.</a:t>
            </a:r>
            <a:r>
              <a:rPr b="0" i="0" lang="en-US" sz="2000" u="none" cap="none" strike="noStrike">
                <a:solidFill>
                  <a:srgbClr val="C00000"/>
                </a:solidFill>
                <a:latin typeface="Arial"/>
                <a:ea typeface="Arial"/>
                <a:cs typeface="Arial"/>
                <a:sym typeface="Arial"/>
              </a:rPr>
              <a:t>addFirst</a:t>
            </a:r>
            <a:r>
              <a:rPr b="0" i="0" lang="en-US" sz="2000" u="none" cap="none" strike="noStrike">
                <a:solidFill>
                  <a:schemeClr val="dk1"/>
                </a:solidFill>
                <a:latin typeface="Arial"/>
                <a:ea typeface="Arial"/>
                <a:cs typeface="Arial"/>
                <a:sym typeface="Arial"/>
              </a:rPr>
              <a:t>(“a2”);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list.</a:t>
            </a:r>
            <a:r>
              <a:rPr b="0" i="0" lang="en-US" sz="2000" u="none" cap="none" strike="noStrike">
                <a:solidFill>
                  <a:srgbClr val="C00000"/>
                </a:solidFill>
                <a:latin typeface="Arial"/>
                <a:ea typeface="Arial"/>
                <a:cs typeface="Arial"/>
                <a:sym typeface="Arial"/>
              </a:rPr>
              <a:t>addFirst</a:t>
            </a:r>
            <a:r>
              <a:rPr b="0" i="0" lang="en-US" sz="2000" u="none" cap="none" strike="noStrike">
                <a:solidFill>
                  <a:schemeClr val="dk1"/>
                </a:solidFill>
                <a:latin typeface="Arial"/>
                <a:ea typeface="Arial"/>
                <a:cs typeface="Arial"/>
                <a:sym typeface="Arial"/>
              </a:rPr>
              <a:t>(“a1”);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list.</a:t>
            </a:r>
            <a:r>
              <a:rPr b="0" i="0" lang="en-US" sz="2000" u="none" cap="none" strike="noStrike">
                <a:solidFill>
                  <a:srgbClr val="C00000"/>
                </a:solidFill>
                <a:latin typeface="Arial"/>
                <a:ea typeface="Arial"/>
                <a:cs typeface="Arial"/>
                <a:sym typeface="Arial"/>
              </a:rPr>
              <a:t>addFirst</a:t>
            </a:r>
            <a:r>
              <a:rPr b="0" i="0" lang="en-US" sz="2000" u="none" cap="none" strike="noStrike">
                <a:solidFill>
                  <a:schemeClr val="dk1"/>
                </a:solidFill>
                <a:latin typeface="Arial"/>
                <a:ea typeface="Arial"/>
                <a:cs typeface="Arial"/>
                <a:sym typeface="Arial"/>
              </a:rPr>
              <a:t>(“a0”);</a:t>
            </a:r>
            <a:endParaRPr b="0" i="0" sz="1400" u="none" cap="none" strike="noStrike">
              <a:solidFill>
                <a:srgbClr val="000000"/>
              </a:solidFill>
              <a:latin typeface="Arial"/>
              <a:ea typeface="Arial"/>
              <a:cs typeface="Arial"/>
              <a:sym typeface="Arial"/>
            </a:endParaRPr>
          </a:p>
        </p:txBody>
      </p:sp>
      <p:grpSp>
        <p:nvGrpSpPr>
          <p:cNvPr id="989" name="Google Shape;989;p59"/>
          <p:cNvGrpSpPr/>
          <p:nvPr/>
        </p:nvGrpSpPr>
        <p:grpSpPr>
          <a:xfrm>
            <a:off x="5486400" y="2667000"/>
            <a:ext cx="3229708" cy="1524000"/>
            <a:chOff x="5486400" y="2667000"/>
            <a:chExt cx="3229708" cy="1524000"/>
          </a:xfrm>
        </p:grpSpPr>
        <p:sp>
          <p:nvSpPr>
            <p:cNvPr id="990" name="Google Shape;990;p59"/>
            <p:cNvSpPr/>
            <p:nvPr/>
          </p:nvSpPr>
          <p:spPr>
            <a:xfrm>
              <a:off x="5715000" y="2667000"/>
              <a:ext cx="3001108" cy="1143000"/>
            </a:xfrm>
            <a:prstGeom prst="cloudCallout">
              <a:avLst>
                <a:gd fmla="val -47222" name="adj1"/>
                <a:gd fmla="val 53333"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I don’t care how </a:t>
              </a:r>
              <a:r>
                <a:rPr b="0" i="0" lang="en-US" sz="1600" u="none" cap="none" strike="noStrike">
                  <a:solidFill>
                    <a:srgbClr val="C00000"/>
                  </a:solidFill>
                  <a:latin typeface="Arial"/>
                  <a:ea typeface="Arial"/>
                  <a:cs typeface="Arial"/>
                  <a:sym typeface="Arial"/>
                </a:rPr>
                <a:t>addFirst()</a:t>
              </a:r>
              <a:r>
                <a:rPr b="0" i="0" lang="en-US" sz="1600" u="none" cap="none" strike="noStrike">
                  <a:solidFill>
                    <a:srgbClr val="A2A2C1"/>
                  </a:solidFill>
                  <a:latin typeface="Arial"/>
                  <a:ea typeface="Arial"/>
                  <a:cs typeface="Arial"/>
                  <a:sym typeface="Arial"/>
                </a:rPr>
                <a:t> </a:t>
              </a:r>
              <a:r>
                <a:rPr b="0" i="0" lang="en-US" sz="1600" u="none" cap="none" strike="noStrike">
                  <a:solidFill>
                    <a:srgbClr val="0000FF"/>
                  </a:solidFill>
                  <a:latin typeface="Arial"/>
                  <a:ea typeface="Arial"/>
                  <a:cs typeface="Arial"/>
                  <a:sym typeface="Arial"/>
                </a:rPr>
                <a:t>is implemented </a:t>
              </a:r>
              <a:endParaRPr b="0" i="0" sz="1400" u="none" cap="none" strike="noStrike">
                <a:solidFill>
                  <a:srgbClr val="000000"/>
                </a:solidFill>
                <a:latin typeface="Arial"/>
                <a:ea typeface="Arial"/>
                <a:cs typeface="Arial"/>
                <a:sym typeface="Arial"/>
              </a:endParaRPr>
            </a:p>
          </p:txBody>
        </p:sp>
        <p:sp>
          <p:nvSpPr>
            <p:cNvPr id="991" name="Google Shape;991;p59"/>
            <p:cNvSpPr/>
            <p:nvPr/>
          </p:nvSpPr>
          <p:spPr>
            <a:xfrm>
              <a:off x="5486400" y="3886200"/>
              <a:ext cx="304800" cy="304800"/>
            </a:xfrm>
            <a:prstGeom prst="smileyFace">
              <a:avLst>
                <a:gd fmla="val 4653" name="adj"/>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92" name="Google Shape;992;p59"/>
          <p:cNvGrpSpPr/>
          <p:nvPr/>
        </p:nvGrpSpPr>
        <p:grpSpPr>
          <a:xfrm>
            <a:off x="228600" y="3276600"/>
            <a:ext cx="1444625" cy="838200"/>
            <a:chOff x="228600" y="3276600"/>
            <a:chExt cx="1444625" cy="838200"/>
          </a:xfrm>
        </p:grpSpPr>
        <p:grpSp>
          <p:nvGrpSpPr>
            <p:cNvPr id="993" name="Google Shape;993;p59"/>
            <p:cNvGrpSpPr/>
            <p:nvPr/>
          </p:nvGrpSpPr>
          <p:grpSpPr>
            <a:xfrm>
              <a:off x="228600" y="3276600"/>
              <a:ext cx="1444625" cy="396875"/>
              <a:chOff x="118" y="1921"/>
              <a:chExt cx="986" cy="250"/>
            </a:xfrm>
          </p:grpSpPr>
          <p:sp>
            <p:nvSpPr>
              <p:cNvPr id="994" name="Google Shape;994;p59"/>
              <p:cNvSpPr/>
              <p:nvPr/>
            </p:nvSpPr>
            <p:spPr>
              <a:xfrm>
                <a:off x="432" y="1976"/>
                <a:ext cx="672" cy="19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p59"/>
              <p:cNvSpPr txBox="1"/>
              <p:nvPr/>
            </p:nvSpPr>
            <p:spPr>
              <a:xfrm>
                <a:off x="118" y="1921"/>
                <a:ext cx="6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FF"/>
                    </a:solidFill>
                    <a:latin typeface="Arial"/>
                    <a:ea typeface="Arial"/>
                    <a:cs typeface="Arial"/>
                    <a:sym typeface="Arial"/>
                  </a:rPr>
                  <a:t>list</a:t>
                </a:r>
                <a:endParaRPr b="0" i="1" sz="2000" u="none" cap="none" strike="noStrike">
                  <a:solidFill>
                    <a:srgbClr val="0000FF"/>
                  </a:solidFill>
                  <a:latin typeface="Arial"/>
                  <a:ea typeface="Arial"/>
                  <a:cs typeface="Arial"/>
                  <a:sym typeface="Arial"/>
                </a:endParaRPr>
              </a:p>
            </p:txBody>
          </p:sp>
        </p:grpSp>
        <p:cxnSp>
          <p:nvCxnSpPr>
            <p:cNvPr id="996" name="Google Shape;996;p59"/>
            <p:cNvCxnSpPr/>
            <p:nvPr/>
          </p:nvCxnSpPr>
          <p:spPr>
            <a:xfrm>
              <a:off x="1122363" y="3522175"/>
              <a:ext cx="477837" cy="592625"/>
            </a:xfrm>
            <a:prstGeom prst="straightConnector1">
              <a:avLst/>
            </a:prstGeom>
            <a:noFill/>
            <a:ln cap="flat" cmpd="sng" w="28575">
              <a:solidFill>
                <a:schemeClr val="dk1"/>
              </a:solidFill>
              <a:prstDash val="solid"/>
              <a:round/>
              <a:headEnd len="sm" w="sm" type="none"/>
              <a:tailEnd len="med" w="med" type="triangle"/>
            </a:ln>
          </p:spPr>
        </p:cxnSp>
      </p:grpSp>
      <p:grpSp>
        <p:nvGrpSpPr>
          <p:cNvPr id="997" name="Google Shape;997;p59"/>
          <p:cNvGrpSpPr/>
          <p:nvPr/>
        </p:nvGrpSpPr>
        <p:grpSpPr>
          <a:xfrm>
            <a:off x="4800600" y="5181600"/>
            <a:ext cx="1657506" cy="508000"/>
            <a:chOff x="5715000" y="-1524000"/>
            <a:chExt cx="1657506" cy="508000"/>
          </a:xfrm>
        </p:grpSpPr>
        <p:cxnSp>
          <p:nvCxnSpPr>
            <p:cNvPr id="998" name="Google Shape;998;p59"/>
            <p:cNvCxnSpPr/>
            <p:nvPr/>
          </p:nvCxnSpPr>
          <p:spPr>
            <a:xfrm flipH="1" rot="10800000">
              <a:off x="6629400" y="-1295400"/>
              <a:ext cx="743106" cy="11113"/>
            </a:xfrm>
            <a:prstGeom prst="straightConnector1">
              <a:avLst/>
            </a:prstGeom>
            <a:noFill/>
            <a:ln cap="flat" cmpd="sng" w="28575">
              <a:solidFill>
                <a:schemeClr val="dk1"/>
              </a:solidFill>
              <a:prstDash val="solid"/>
              <a:round/>
              <a:headEnd len="sm" w="sm" type="none"/>
              <a:tailEnd len="med" w="med" type="triangle"/>
            </a:ln>
          </p:spPr>
        </p:cxnSp>
        <p:grpSp>
          <p:nvGrpSpPr>
            <p:cNvPr id="999" name="Google Shape;999;p59"/>
            <p:cNvGrpSpPr/>
            <p:nvPr/>
          </p:nvGrpSpPr>
          <p:grpSpPr>
            <a:xfrm>
              <a:off x="5715000" y="-1524000"/>
              <a:ext cx="1160828" cy="508000"/>
              <a:chOff x="5715000" y="-1524000"/>
              <a:chExt cx="1160828" cy="508000"/>
            </a:xfrm>
          </p:grpSpPr>
          <p:sp>
            <p:nvSpPr>
              <p:cNvPr id="1000" name="Google Shape;1000;p59"/>
              <p:cNvSpPr/>
              <p:nvPr/>
            </p:nvSpPr>
            <p:spPr>
              <a:xfrm>
                <a:off x="5715000" y="-1511300"/>
                <a:ext cx="1160828"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01" name="Google Shape;1001;p59"/>
              <p:cNvCxnSpPr/>
              <p:nvPr/>
            </p:nvCxnSpPr>
            <p:spPr>
              <a:xfrm flipH="1">
                <a:off x="6396546" y="-1524000"/>
                <a:ext cx="4253" cy="492125"/>
              </a:xfrm>
              <a:prstGeom prst="straightConnector1">
                <a:avLst/>
              </a:prstGeom>
              <a:noFill/>
              <a:ln cap="flat" cmpd="sng" w="19050">
                <a:solidFill>
                  <a:schemeClr val="dk1"/>
                </a:solidFill>
                <a:prstDash val="solid"/>
                <a:round/>
                <a:headEnd len="sm" w="sm" type="none"/>
                <a:tailEnd len="sm" w="sm" type="none"/>
              </a:ln>
            </p:spPr>
          </p:cxnSp>
          <p:sp>
            <p:nvSpPr>
              <p:cNvPr id="1002" name="Google Shape;1002;p59"/>
              <p:cNvSpPr txBox="1"/>
              <p:nvPr/>
            </p:nvSpPr>
            <p:spPr>
              <a:xfrm>
                <a:off x="5840155" y="-1462087"/>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grpSp>
        <p:nvGrpSpPr>
          <p:cNvPr id="1003" name="Google Shape;1003;p59"/>
          <p:cNvGrpSpPr/>
          <p:nvPr/>
        </p:nvGrpSpPr>
        <p:grpSpPr>
          <a:xfrm>
            <a:off x="6477000" y="5181600"/>
            <a:ext cx="1160828" cy="508000"/>
            <a:chOff x="7278322" y="-508000"/>
            <a:chExt cx="1160828" cy="508000"/>
          </a:xfrm>
        </p:grpSpPr>
        <p:sp>
          <p:nvSpPr>
            <p:cNvPr id="1004" name="Google Shape;1004;p59"/>
            <p:cNvSpPr/>
            <p:nvPr/>
          </p:nvSpPr>
          <p:spPr>
            <a:xfrm>
              <a:off x="7278322" y="-495300"/>
              <a:ext cx="1160828"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05" name="Google Shape;1005;p59"/>
            <p:cNvCxnSpPr/>
            <p:nvPr/>
          </p:nvCxnSpPr>
          <p:spPr>
            <a:xfrm>
              <a:off x="7958403" y="-508000"/>
              <a:ext cx="1466" cy="504825"/>
            </a:xfrm>
            <a:prstGeom prst="straightConnector1">
              <a:avLst/>
            </a:prstGeom>
            <a:noFill/>
            <a:ln cap="flat" cmpd="sng" w="19050">
              <a:solidFill>
                <a:schemeClr val="dk1"/>
              </a:solidFill>
              <a:prstDash val="solid"/>
              <a:round/>
              <a:headEnd len="sm" w="sm" type="none"/>
              <a:tailEnd len="sm" w="sm" type="none"/>
            </a:ln>
          </p:spPr>
        </p:cxnSp>
        <p:sp>
          <p:nvSpPr>
            <p:cNvPr id="1006" name="Google Shape;1006;p59"/>
            <p:cNvSpPr txBox="1"/>
            <p:nvPr/>
          </p:nvSpPr>
          <p:spPr>
            <a:xfrm>
              <a:off x="7391400" y="-446087"/>
              <a:ext cx="41772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cxnSp>
          <p:nvCxnSpPr>
            <p:cNvPr id="1007" name="Google Shape;1007;p59"/>
            <p:cNvCxnSpPr/>
            <p:nvPr/>
          </p:nvCxnSpPr>
          <p:spPr>
            <a:xfrm flipH="1">
              <a:off x="7958403" y="-482600"/>
              <a:ext cx="479281" cy="482600"/>
            </a:xfrm>
            <a:prstGeom prst="straightConnector1">
              <a:avLst/>
            </a:prstGeom>
            <a:noFill/>
            <a:ln cap="flat" cmpd="sng" w="28575">
              <a:solidFill>
                <a:schemeClr val="dk1"/>
              </a:solidFill>
              <a:prstDash val="solid"/>
              <a:round/>
              <a:headEnd len="sm" w="sm" type="none"/>
              <a:tailEnd len="sm" w="sm" type="none"/>
            </a:ln>
          </p:spPr>
        </p:cxnSp>
      </p:grpSp>
      <p:grpSp>
        <p:nvGrpSpPr>
          <p:cNvPr id="1008" name="Google Shape;1008;p59"/>
          <p:cNvGrpSpPr/>
          <p:nvPr/>
        </p:nvGrpSpPr>
        <p:grpSpPr>
          <a:xfrm>
            <a:off x="685800" y="4265612"/>
            <a:ext cx="1632781" cy="396875"/>
            <a:chOff x="685800" y="4265612"/>
            <a:chExt cx="1632781" cy="396875"/>
          </a:xfrm>
        </p:grpSpPr>
        <p:sp>
          <p:nvSpPr>
            <p:cNvPr id="1009" name="Google Shape;1009;p59"/>
            <p:cNvSpPr/>
            <p:nvPr/>
          </p:nvSpPr>
          <p:spPr>
            <a:xfrm>
              <a:off x="1450891" y="4343400"/>
              <a:ext cx="867690" cy="279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0" name="Google Shape;1010;p59"/>
            <p:cNvSpPr txBox="1"/>
            <p:nvPr/>
          </p:nvSpPr>
          <p:spPr>
            <a:xfrm>
              <a:off x="685800" y="4265612"/>
              <a:ext cx="74896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grpSp>
      <p:cxnSp>
        <p:nvCxnSpPr>
          <p:cNvPr id="1011" name="Google Shape;1011;p59"/>
          <p:cNvCxnSpPr/>
          <p:nvPr/>
        </p:nvCxnSpPr>
        <p:spPr>
          <a:xfrm>
            <a:off x="1676400" y="4495800"/>
            <a:ext cx="228600" cy="685800"/>
          </a:xfrm>
          <a:prstGeom prst="straightConnector1">
            <a:avLst/>
          </a:prstGeom>
          <a:noFill/>
          <a:ln cap="flat" cmpd="sng" w="19050">
            <a:solidFill>
              <a:schemeClr val="dk1"/>
            </a:solidFill>
            <a:prstDash val="solid"/>
            <a:round/>
            <a:headEnd len="sm" w="sm" type="none"/>
            <a:tailEnd len="med" w="med" type="triangle"/>
          </a:ln>
        </p:spPr>
      </p:cxnSp>
      <p:grpSp>
        <p:nvGrpSpPr>
          <p:cNvPr id="1012" name="Google Shape;1012;p59"/>
          <p:cNvGrpSpPr/>
          <p:nvPr/>
        </p:nvGrpSpPr>
        <p:grpSpPr>
          <a:xfrm>
            <a:off x="3124200" y="5181600"/>
            <a:ext cx="1657506" cy="508000"/>
            <a:chOff x="5715000" y="-1524000"/>
            <a:chExt cx="1657506" cy="508000"/>
          </a:xfrm>
        </p:grpSpPr>
        <p:cxnSp>
          <p:nvCxnSpPr>
            <p:cNvPr id="1013" name="Google Shape;1013;p59"/>
            <p:cNvCxnSpPr/>
            <p:nvPr/>
          </p:nvCxnSpPr>
          <p:spPr>
            <a:xfrm flipH="1" rot="10800000">
              <a:off x="6629400" y="-1295400"/>
              <a:ext cx="743106" cy="11113"/>
            </a:xfrm>
            <a:prstGeom prst="straightConnector1">
              <a:avLst/>
            </a:prstGeom>
            <a:noFill/>
            <a:ln cap="flat" cmpd="sng" w="28575">
              <a:solidFill>
                <a:schemeClr val="dk1"/>
              </a:solidFill>
              <a:prstDash val="solid"/>
              <a:round/>
              <a:headEnd len="sm" w="sm" type="none"/>
              <a:tailEnd len="med" w="med" type="triangle"/>
            </a:ln>
          </p:spPr>
        </p:cxnSp>
        <p:grpSp>
          <p:nvGrpSpPr>
            <p:cNvPr id="1014" name="Google Shape;1014;p59"/>
            <p:cNvGrpSpPr/>
            <p:nvPr/>
          </p:nvGrpSpPr>
          <p:grpSpPr>
            <a:xfrm>
              <a:off x="5715000" y="-1524000"/>
              <a:ext cx="1160828" cy="508000"/>
              <a:chOff x="5715000" y="-1524000"/>
              <a:chExt cx="1160828" cy="508000"/>
            </a:xfrm>
          </p:grpSpPr>
          <p:sp>
            <p:nvSpPr>
              <p:cNvPr id="1015" name="Google Shape;1015;p59"/>
              <p:cNvSpPr/>
              <p:nvPr/>
            </p:nvSpPr>
            <p:spPr>
              <a:xfrm>
                <a:off x="5715000" y="-1511300"/>
                <a:ext cx="1160828"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16" name="Google Shape;1016;p59"/>
              <p:cNvCxnSpPr/>
              <p:nvPr/>
            </p:nvCxnSpPr>
            <p:spPr>
              <a:xfrm flipH="1">
                <a:off x="6396546" y="-1524000"/>
                <a:ext cx="4253" cy="492125"/>
              </a:xfrm>
              <a:prstGeom prst="straightConnector1">
                <a:avLst/>
              </a:prstGeom>
              <a:noFill/>
              <a:ln cap="flat" cmpd="sng" w="19050">
                <a:solidFill>
                  <a:schemeClr val="dk1"/>
                </a:solidFill>
                <a:prstDash val="solid"/>
                <a:round/>
                <a:headEnd len="sm" w="sm" type="none"/>
                <a:tailEnd len="sm" w="sm" type="none"/>
              </a:ln>
            </p:spPr>
          </p:cxnSp>
          <p:sp>
            <p:nvSpPr>
              <p:cNvPr id="1017" name="Google Shape;1017;p59"/>
              <p:cNvSpPr txBox="1"/>
              <p:nvPr/>
            </p:nvSpPr>
            <p:spPr>
              <a:xfrm>
                <a:off x="5840155" y="-146208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grpSp>
        <p:nvGrpSpPr>
          <p:cNvPr id="1018" name="Google Shape;1018;p59"/>
          <p:cNvGrpSpPr/>
          <p:nvPr/>
        </p:nvGrpSpPr>
        <p:grpSpPr>
          <a:xfrm>
            <a:off x="1447800" y="5181600"/>
            <a:ext cx="1657506" cy="508000"/>
            <a:chOff x="5715000" y="-1524000"/>
            <a:chExt cx="1657506" cy="508000"/>
          </a:xfrm>
        </p:grpSpPr>
        <p:cxnSp>
          <p:nvCxnSpPr>
            <p:cNvPr id="1019" name="Google Shape;1019;p59"/>
            <p:cNvCxnSpPr/>
            <p:nvPr/>
          </p:nvCxnSpPr>
          <p:spPr>
            <a:xfrm flipH="1" rot="10800000">
              <a:off x="6629400" y="-1295400"/>
              <a:ext cx="743106" cy="11113"/>
            </a:xfrm>
            <a:prstGeom prst="straightConnector1">
              <a:avLst/>
            </a:prstGeom>
            <a:noFill/>
            <a:ln cap="flat" cmpd="sng" w="28575">
              <a:solidFill>
                <a:schemeClr val="dk1"/>
              </a:solidFill>
              <a:prstDash val="solid"/>
              <a:round/>
              <a:headEnd len="sm" w="sm" type="none"/>
              <a:tailEnd len="med" w="med" type="triangle"/>
            </a:ln>
          </p:spPr>
        </p:cxnSp>
        <p:grpSp>
          <p:nvGrpSpPr>
            <p:cNvPr id="1020" name="Google Shape;1020;p59"/>
            <p:cNvGrpSpPr/>
            <p:nvPr/>
          </p:nvGrpSpPr>
          <p:grpSpPr>
            <a:xfrm>
              <a:off x="5715000" y="-1524000"/>
              <a:ext cx="1160828" cy="508000"/>
              <a:chOff x="5715000" y="-1524000"/>
              <a:chExt cx="1160828" cy="508000"/>
            </a:xfrm>
          </p:grpSpPr>
          <p:sp>
            <p:nvSpPr>
              <p:cNvPr id="1021" name="Google Shape;1021;p59"/>
              <p:cNvSpPr/>
              <p:nvPr/>
            </p:nvSpPr>
            <p:spPr>
              <a:xfrm>
                <a:off x="5715000" y="-1511300"/>
                <a:ext cx="1160828"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22" name="Google Shape;1022;p59"/>
              <p:cNvCxnSpPr/>
              <p:nvPr/>
            </p:nvCxnSpPr>
            <p:spPr>
              <a:xfrm flipH="1">
                <a:off x="6396546" y="-1524000"/>
                <a:ext cx="4253" cy="492125"/>
              </a:xfrm>
              <a:prstGeom prst="straightConnector1">
                <a:avLst/>
              </a:prstGeom>
              <a:noFill/>
              <a:ln cap="flat" cmpd="sng" w="19050">
                <a:solidFill>
                  <a:schemeClr val="dk1"/>
                </a:solidFill>
                <a:prstDash val="solid"/>
                <a:round/>
                <a:headEnd len="sm" w="sm" type="none"/>
                <a:tailEnd len="sm" w="sm" type="none"/>
              </a:ln>
            </p:spPr>
          </p:cxnSp>
          <p:sp>
            <p:nvSpPr>
              <p:cNvPr id="1023" name="Google Shape;1023;p59"/>
              <p:cNvSpPr txBox="1"/>
              <p:nvPr/>
            </p:nvSpPr>
            <p:spPr>
              <a:xfrm>
                <a:off x="5840155" y="-146208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sp>
        <p:nvSpPr>
          <p:cNvPr id="1024" name="Google Shape;1024;p59"/>
          <p:cNvSpPr txBox="1"/>
          <p:nvPr/>
        </p:nvSpPr>
        <p:spPr>
          <a:xfrm>
            <a:off x="6086553" y="3962400"/>
            <a:ext cx="2676447" cy="646331"/>
          </a:xfrm>
          <a:prstGeom prst="rect">
            <a:avLst/>
          </a:prstGeom>
          <a:solidFill>
            <a:srgbClr val="FFFFCC"/>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Is this better than the code in previous slide?</a:t>
            </a:r>
            <a:endParaRPr b="0" i="0" sz="1800" u="none" cap="none" strike="noStrike">
              <a:solidFill>
                <a:schemeClr val="dk1"/>
              </a:solidFill>
              <a:latin typeface="Arial"/>
              <a:ea typeface="Arial"/>
              <a:cs typeface="Arial"/>
              <a:sym typeface="Arial"/>
            </a:endParaRPr>
          </a:p>
        </p:txBody>
      </p:sp>
      <p:sp>
        <p:nvSpPr>
          <p:cNvPr id="1025" name="Google Shape;1025;p5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0" st="0"/>
                                            </p:txEl>
                                          </p:spTgt>
                                        </p:tgtEl>
                                        <p:attrNameLst>
                                          <p:attrName>style.visibility</p:attrName>
                                        </p:attrNameLst>
                                      </p:cBhvr>
                                      <p:to>
                                        <p:strVal val="visible"/>
                                      </p:to>
                                    </p:set>
                                    <p:animEffect filter="fade" transition="in">
                                      <p:cBhvr>
                                        <p:cTn dur="500"/>
                                        <p:tgtEl>
                                          <p:spTgt spid="9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1" st="1"/>
                                            </p:txEl>
                                          </p:spTgt>
                                        </p:tgtEl>
                                        <p:attrNameLst>
                                          <p:attrName>style.visibility</p:attrName>
                                        </p:attrNameLst>
                                      </p:cBhvr>
                                      <p:to>
                                        <p:strVal val="visible"/>
                                      </p:to>
                                    </p:set>
                                    <p:animEffect filter="fade" transition="in">
                                      <p:cBhvr>
                                        <p:cTn dur="500"/>
                                        <p:tgtEl>
                                          <p:spTgt spid="9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2" st="2"/>
                                            </p:txEl>
                                          </p:spTgt>
                                        </p:tgtEl>
                                        <p:attrNameLst>
                                          <p:attrName>style.visibility</p:attrName>
                                        </p:attrNameLst>
                                      </p:cBhvr>
                                      <p:to>
                                        <p:strVal val="visible"/>
                                      </p:to>
                                    </p:set>
                                    <p:animEffect filter="fade" transition="in">
                                      <p:cBhvr>
                                        <p:cTn dur="500"/>
                                        <p:tgtEl>
                                          <p:spTgt spid="9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3" st="3"/>
                                            </p:txEl>
                                          </p:spTgt>
                                        </p:tgtEl>
                                        <p:attrNameLst>
                                          <p:attrName>style.visibility</p:attrName>
                                        </p:attrNameLst>
                                      </p:cBhvr>
                                      <p:to>
                                        <p:strVal val="visible"/>
                                      </p:to>
                                    </p:set>
                                    <p:animEffect filter="fade" transition="in">
                                      <p:cBhvr>
                                        <p:cTn dur="500"/>
                                        <p:tgtEl>
                                          <p:spTgt spid="9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4" st="4"/>
                                            </p:txEl>
                                          </p:spTgt>
                                        </p:tgtEl>
                                        <p:attrNameLst>
                                          <p:attrName>style.visibility</p:attrName>
                                        </p:attrNameLst>
                                      </p:cBhvr>
                                      <p:to>
                                        <p:strVal val="visible"/>
                                      </p:to>
                                    </p:set>
                                    <p:animEffect filter="fade" transition="in">
                                      <p:cBhvr>
                                        <p:cTn dur="500"/>
                                        <p:tgtEl>
                                          <p:spTgt spid="988">
                                            <p:txEl>
                                              <p:pRg end="4" st="4"/>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5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500"/>
                                        <p:tgtEl>
                                          <p:spTgt spid="985"/>
                                        </p:tgtEl>
                                      </p:cBhvr>
                                    </p:animEffect>
                                    <p:set>
                                      <p:cBhvr>
                                        <p:cTn dur="1" fill="hold">
                                          <p:stCondLst>
                                            <p:cond delay="500"/>
                                          </p:stCondLst>
                                        </p:cTn>
                                        <p:tgtEl>
                                          <p:spTgt spid="985"/>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par>
                          <p:cTn fill="hold">
                            <p:stCondLst>
                              <p:cond delay="3500"/>
                            </p:stCondLst>
                            <p:childTnLst>
                              <p:par>
                                <p:cTn fill="hold" nodeType="afterEffect" presetClass="exit" presetID="10" presetSubtype="0">
                                  <p:stCondLst>
                                    <p:cond delay="0"/>
                                  </p:stCondLst>
                                  <p:childTnLst>
                                    <p:animEffect filter="fade" transition="out">
                                      <p:cBhvr>
                                        <p:cTn dur="500"/>
                                        <p:tgtEl>
                                          <p:spTgt spid="986"/>
                                        </p:tgtEl>
                                      </p:cBhvr>
                                    </p:animEffect>
                                    <p:set>
                                      <p:cBhvr>
                                        <p:cTn dur="1" fill="hold">
                                          <p:stCondLst>
                                            <p:cond delay="500"/>
                                          </p:stCondLst>
                                        </p:cTn>
                                        <p:tgtEl>
                                          <p:spTgt spid="986"/>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500"/>
                                        <p:tgtEl>
                                          <p:spTgt spid="98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500"/>
                                        <p:tgtEl>
                                          <p:spTgt spid="1012"/>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500"/>
                                        <p:tgtEl>
                                          <p:spTgt spid="987"/>
                                        </p:tgtEl>
                                      </p:cBhvr>
                                    </p:animEffect>
                                    <p:set>
                                      <p:cBhvr>
                                        <p:cTn dur="1" fill="hold">
                                          <p:stCondLst>
                                            <p:cond delay="500"/>
                                          </p:stCondLst>
                                        </p:cTn>
                                        <p:tgtEl>
                                          <p:spTgt spid="987"/>
                                        </p:tgtEl>
                                        <p:attrNameLst>
                                          <p:attrName>style.visibility</p:attrName>
                                        </p:attrNameLst>
                                      </p:cBhvr>
                                      <p:to>
                                        <p:strVal val="hidden"/>
                                      </p:to>
                                    </p:se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500"/>
                                        <p:tgtEl>
                                          <p:spTgt spid="101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500"/>
                                        <p:tgtEl>
                                          <p:spTgt spid="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500"/>
                                        <p:tgtEl>
                                          <p:spTgt spid="1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6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Basic Linked List (1/7)</a:t>
            </a:r>
            <a:endParaRPr/>
          </a:p>
        </p:txBody>
      </p:sp>
      <p:sp>
        <p:nvSpPr>
          <p:cNvPr id="1032" name="Google Shape;1032;p60"/>
          <p:cNvSpPr txBox="1"/>
          <p:nvPr>
            <p:ph idx="1" type="body"/>
          </p:nvPr>
        </p:nvSpPr>
        <p:spPr>
          <a:xfrm>
            <a:off x="457200" y="901908"/>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20"/>
              <a:buChar char="■"/>
            </a:pPr>
            <a:r>
              <a:rPr lang="en-US" sz="2800"/>
              <a:t>Using </a:t>
            </a:r>
            <a:r>
              <a:rPr lang="en-US" sz="2800">
                <a:solidFill>
                  <a:srgbClr val="0000FF"/>
                </a:solidFill>
              </a:rPr>
              <a:t>ListNode</a:t>
            </a:r>
            <a:r>
              <a:rPr lang="en-US" sz="2800"/>
              <a:t> to define </a:t>
            </a:r>
            <a:r>
              <a:rPr lang="en-US" sz="2800">
                <a:solidFill>
                  <a:srgbClr val="0000FF"/>
                </a:solidFill>
              </a:rPr>
              <a:t>BasicLinkedList</a:t>
            </a:r>
            <a:endParaRPr/>
          </a:p>
        </p:txBody>
      </p:sp>
      <p:sp>
        <p:nvSpPr>
          <p:cNvPr id="1033" name="Google Shape;1033;p6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034" name="Google Shape;1034;p60"/>
          <p:cNvGrpSpPr/>
          <p:nvPr/>
        </p:nvGrpSpPr>
        <p:grpSpPr>
          <a:xfrm>
            <a:off x="228600" y="1353929"/>
            <a:ext cx="8534400" cy="4846737"/>
            <a:chOff x="304800" y="1066800"/>
            <a:chExt cx="8534400" cy="4846737"/>
          </a:xfrm>
        </p:grpSpPr>
        <p:sp>
          <p:nvSpPr>
            <p:cNvPr id="1035" name="Google Shape;1035;p60"/>
            <p:cNvSpPr txBox="1"/>
            <p:nvPr/>
          </p:nvSpPr>
          <p:spPr>
            <a:xfrm>
              <a:off x="304800" y="1143000"/>
              <a:ext cx="8534400" cy="4770537"/>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 </a:t>
              </a:r>
              <a:r>
                <a:rPr b="1" i="0" lang="en-US" sz="1600" u="none" cap="none" strike="noStrike">
                  <a:solidFill>
                    <a:schemeClr val="dk1"/>
                  </a:solidFill>
                  <a:latin typeface="Courier New"/>
                  <a:ea typeface="Courier New"/>
                  <a:cs typeface="Courier New"/>
                  <a:sym typeface="Courier New"/>
                </a:rPr>
                <a:t>BasicLinkedList &lt;E&gt; </a:t>
              </a:r>
              <a:r>
                <a:rPr b="1" i="0" lang="en-US" sz="1600" u="none" cap="none" strike="noStrike">
                  <a:solidFill>
                    <a:srgbClr val="0000FF"/>
                  </a:solidFill>
                  <a:latin typeface="Courier New"/>
                  <a:ea typeface="Courier New"/>
                  <a:cs typeface="Courier New"/>
                  <a:sym typeface="Courier New"/>
                </a:rPr>
                <a:t>implements</a:t>
              </a:r>
              <a:r>
                <a:rPr b="1" i="0" lang="en-US" sz="1600" u="none" cap="none" strike="noStrike">
                  <a:solidFill>
                    <a:schemeClr val="dk1"/>
                  </a:solidFill>
                  <a:latin typeface="Courier New"/>
                  <a:ea typeface="Courier New"/>
                  <a:cs typeface="Courier New"/>
                  <a:sym typeface="Courier New"/>
                </a:rPr>
                <a:t> ListInterface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ListNode &lt;E&gt; head =</a:t>
              </a:r>
              <a:r>
                <a:rPr b="1" i="0" lang="en-US" sz="1600" u="none" cap="none" strike="noStrike">
                  <a:solidFill>
                    <a:srgbClr val="006600"/>
                  </a:solidFill>
                  <a:latin typeface="Courier New"/>
                  <a:ea typeface="Courier New"/>
                  <a:cs typeface="Courier New"/>
                  <a:sym typeface="Courier New"/>
                </a:rPr>
                <a:t> 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isEmpty() { </a:t>
              </a:r>
              <a:r>
                <a:rPr b="1" i="0" lang="en-US" sz="1600" u="none" cap="none" strike="noStrike">
                  <a:solidFill>
                    <a:srgbClr val="0000FF"/>
                  </a:solidFill>
                  <a:latin typeface="Courier New"/>
                  <a:ea typeface="Courier New"/>
                  <a:cs typeface="Courier New"/>
                  <a:sym typeface="Courier New"/>
                </a:rPr>
                <a:t>return </a:t>
              </a:r>
              <a:r>
                <a:rPr b="1" i="0" lang="en-US" sz="1600" u="none" cap="none" strike="noStrike">
                  <a:solidFill>
                    <a:schemeClr val="dk1"/>
                  </a:solidFill>
                  <a:latin typeface="Courier New"/>
                  <a:ea typeface="Courier New"/>
                  <a:cs typeface="Courier New"/>
                  <a:sym typeface="Courier New"/>
                </a:rPr>
                <a:t>(num_nodes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int </a:t>
              </a:r>
              <a:r>
                <a:rPr b="1" i="0" lang="en-US" sz="1600" u="none" cap="none" strike="noStrike">
                  <a:solidFill>
                    <a:schemeClr val="dk1"/>
                  </a:solidFill>
                  <a:latin typeface="Courier New"/>
                  <a:ea typeface="Courier New"/>
                  <a:cs typeface="Courier New"/>
                  <a:sym typeface="Courier New"/>
                </a:rPr>
                <a:t>size()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num_nodes;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a:t>
              </a:r>
              <a:r>
                <a:rPr b="1" i="0" lang="en-US" sz="1600" u="none" cap="none" strike="noStrike">
                  <a:solidFill>
                    <a:schemeClr val="dk1"/>
                  </a:solidFill>
                  <a:latin typeface="Courier New"/>
                  <a:ea typeface="Courier New"/>
                  <a:cs typeface="Courier New"/>
                  <a:sym typeface="Courier New"/>
                </a:rPr>
                <a:t>E getFirst()</a:t>
              </a:r>
              <a:r>
                <a:rPr b="1" i="0" lang="en-US" sz="1600" u="none" cap="none" strike="noStrike">
                  <a:solidFill>
                    <a:srgbClr val="0000FF"/>
                  </a:solidFill>
                  <a:latin typeface="Courier New"/>
                  <a:ea typeface="Courier New"/>
                  <a:cs typeface="Courier New"/>
                  <a:sym typeface="Courier New"/>
                </a:rPr>
                <a:t> throws </a:t>
              </a:r>
              <a:r>
                <a:rPr b="1" i="0" lang="en-US" sz="1600" u="none" cap="none" strike="noStrike">
                  <a:solidFill>
                    <a:schemeClr val="dk1"/>
                  </a:solidFill>
                  <a:latin typeface="Courier New"/>
                  <a:ea typeface="Courier New"/>
                  <a:cs typeface="Courier New"/>
                  <a:sym typeface="Courier New"/>
                </a:rPr>
                <a:t>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600" u="none" cap="none" strike="noStrike">
                  <a:solidFill>
                    <a:srgbClr val="006600"/>
                  </a:solidFill>
                  <a:latin typeface="Courier New"/>
                  <a:ea typeface="Courier New"/>
                  <a:cs typeface="Courier New"/>
                  <a:sym typeface="Courier New"/>
                </a:rPr>
                <a:t>"</a:t>
              </a:r>
              <a:r>
                <a:rPr b="1" i="0" lang="en-US" sz="1400" u="none" cap="none" strike="noStrike">
                  <a:solidFill>
                    <a:srgbClr val="006600"/>
                  </a:solidFill>
                  <a:latin typeface="Courier New"/>
                  <a:ea typeface="Courier New"/>
                  <a:cs typeface="Courier New"/>
                  <a:sym typeface="Courier New"/>
                </a:rPr>
                <a:t>can't get from an empty list</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else return </a:t>
              </a:r>
              <a:r>
                <a:rPr b="1" i="0" lang="en-US" sz="1600" u="none" cap="none" strike="noStrike">
                  <a:solidFill>
                    <a:schemeClr val="dk1"/>
                  </a:solidFill>
                  <a:latin typeface="Courier New"/>
                  <a:ea typeface="Courier New"/>
                  <a:cs typeface="Courier New"/>
                  <a:sym typeface="Courier New"/>
                </a:rPr>
                <a:t>head.getElement();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contains(E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 </a:t>
              </a:r>
              <a:r>
                <a:rPr b="1" i="0" lang="en-US" sz="1600" u="none" cap="none" strike="noStrike">
                  <a:solidFill>
                    <a:schemeClr val="dk1"/>
                  </a:solidFill>
                  <a:latin typeface="Courier New"/>
                  <a:ea typeface="Courier New"/>
                  <a:cs typeface="Courier New"/>
                  <a:sym typeface="Courier New"/>
                </a:rPr>
                <a:t>(ListNode &lt;E&gt; n = head; n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n = n.getNext())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(n.getElement().equals(item))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6600"/>
                  </a:solidFill>
                  <a:latin typeface="Courier New"/>
                  <a:ea typeface="Courier New"/>
                  <a:cs typeface="Courier New"/>
                  <a:sym typeface="Courier New"/>
                </a:rPr>
                <a:t>true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 </a:t>
              </a:r>
              <a:r>
                <a:rPr b="1" i="0" lang="en-US" sz="1600" u="none" cap="none" strike="noStrike">
                  <a:solidFill>
                    <a:srgbClr val="006600"/>
                  </a:solidFill>
                  <a:latin typeface="Courier New"/>
                  <a:ea typeface="Courier New"/>
                  <a:cs typeface="Courier New"/>
                  <a:sym typeface="Courier New"/>
                </a:rPr>
                <a:t>false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036" name="Google Shape;1036;p60"/>
            <p:cNvSpPr/>
            <p:nvPr/>
          </p:nvSpPr>
          <p:spPr>
            <a:xfrm>
              <a:off x="6096000" y="1066800"/>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BasicLinkedList.java</a:t>
              </a:r>
              <a:endParaRPr b="0" i="0" sz="1400" u="none" cap="none" strike="noStrike">
                <a:solidFill>
                  <a:srgbClr val="000000"/>
                </a:solidFill>
                <a:latin typeface="Arial"/>
                <a:ea typeface="Arial"/>
                <a:cs typeface="Arial"/>
                <a:sym typeface="Arial"/>
              </a:endParaRPr>
            </a:p>
          </p:txBody>
        </p:sp>
      </p:grpSp>
      <p:sp>
        <p:nvSpPr>
          <p:cNvPr id="1037" name="Google Shape;1037;p60"/>
          <p:cNvSpPr txBox="1"/>
          <p:nvPr/>
        </p:nvSpPr>
        <p:spPr>
          <a:xfrm>
            <a:off x="5943600" y="4254708"/>
            <a:ext cx="2590800" cy="830997"/>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00000"/>
                </a:solidFill>
                <a:latin typeface="Arial"/>
                <a:ea typeface="Arial"/>
                <a:cs typeface="Arial"/>
                <a:sym typeface="Arial"/>
              </a:rPr>
              <a:t>getElement() </a:t>
            </a:r>
            <a:r>
              <a:rPr b="0" i="0" lang="en-US" sz="1600" u="none" cap="none" strike="noStrike">
                <a:solidFill>
                  <a:schemeClr val="dk1"/>
                </a:solidFill>
                <a:latin typeface="Arial"/>
                <a:ea typeface="Arial"/>
                <a:cs typeface="Arial"/>
                <a:sym typeface="Arial"/>
              </a:rPr>
              <a:t>and </a:t>
            </a:r>
            <a:r>
              <a:rPr b="0" i="0" lang="en-US" sz="1600" u="none" cap="none" strike="noStrike">
                <a:solidFill>
                  <a:srgbClr val="C00000"/>
                </a:solidFill>
                <a:latin typeface="Arial"/>
                <a:ea typeface="Arial"/>
                <a:cs typeface="Arial"/>
                <a:sym typeface="Arial"/>
              </a:rPr>
              <a:t>getNext() </a:t>
            </a:r>
            <a:r>
              <a:rPr b="0" i="0" lang="en-US" sz="1600" u="none" cap="none" strike="noStrike">
                <a:solidFill>
                  <a:schemeClr val="dk1"/>
                </a:solidFill>
                <a:latin typeface="Arial"/>
                <a:ea typeface="Arial"/>
                <a:cs typeface="Arial"/>
                <a:sym typeface="Arial"/>
              </a:rPr>
              <a:t>are methods in ListNode class (</a:t>
            </a:r>
            <a:r>
              <a:rPr b="0" i="0" lang="en-US" sz="1600" u="sng" cap="none" strike="noStrike">
                <a:solidFill>
                  <a:schemeClr val="hlink"/>
                </a:solidFill>
                <a:latin typeface="Arial"/>
                <a:ea typeface="Arial"/>
                <a:cs typeface="Arial"/>
                <a:sym typeface="Arial"/>
                <a:hlinkClick action="ppaction://hlinksldjump" r:id="rId3"/>
              </a:rPr>
              <a:t>slide 29</a:t>
            </a: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p:txBody>
      </p:sp>
      <p:sp>
        <p:nvSpPr>
          <p:cNvPr id="1038" name="Google Shape;1038;p6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Basic Linked List (2/7)</a:t>
            </a:r>
            <a:endParaRPr/>
          </a:p>
        </p:txBody>
      </p:sp>
      <p:sp>
        <p:nvSpPr>
          <p:cNvPr id="1045" name="Google Shape;1045;p61"/>
          <p:cNvSpPr txBox="1"/>
          <p:nvPr>
            <p:ph idx="1" type="body"/>
          </p:nvPr>
        </p:nvSpPr>
        <p:spPr>
          <a:xfrm>
            <a:off x="457200" y="946879"/>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20"/>
              <a:buChar char="■"/>
            </a:pPr>
            <a:r>
              <a:rPr lang="en-US" sz="2800"/>
              <a:t>The </a:t>
            </a:r>
            <a:r>
              <a:rPr lang="en-US" sz="2800">
                <a:solidFill>
                  <a:srgbClr val="0000FF"/>
                </a:solidFill>
              </a:rPr>
              <a:t>adding</a:t>
            </a:r>
            <a:r>
              <a:rPr lang="en-US" sz="2800"/>
              <a:t> and </a:t>
            </a:r>
            <a:r>
              <a:rPr lang="en-US" sz="2800">
                <a:solidFill>
                  <a:srgbClr val="0000FF"/>
                </a:solidFill>
              </a:rPr>
              <a:t>removal</a:t>
            </a:r>
            <a:r>
              <a:rPr lang="en-US" sz="2800"/>
              <a:t> of first element</a:t>
            </a:r>
            <a:endParaRPr sz="2800">
              <a:solidFill>
                <a:srgbClr val="0000FF"/>
              </a:solidFill>
            </a:endParaRPr>
          </a:p>
        </p:txBody>
      </p:sp>
      <p:sp>
        <p:nvSpPr>
          <p:cNvPr id="1046" name="Google Shape;1046;p6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047" name="Google Shape;1047;p61"/>
          <p:cNvGrpSpPr/>
          <p:nvPr/>
        </p:nvGrpSpPr>
        <p:grpSpPr>
          <a:xfrm>
            <a:off x="228600" y="1398900"/>
            <a:ext cx="8534400" cy="5092958"/>
            <a:chOff x="304800" y="1066800"/>
            <a:chExt cx="8534400" cy="5092958"/>
          </a:xfrm>
        </p:grpSpPr>
        <p:sp>
          <p:nvSpPr>
            <p:cNvPr id="1048" name="Google Shape;1048;p61"/>
            <p:cNvSpPr txBox="1"/>
            <p:nvPr/>
          </p:nvSpPr>
          <p:spPr>
            <a:xfrm>
              <a:off x="304800" y="1143000"/>
              <a:ext cx="8534400" cy="5016758"/>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	public void </a:t>
              </a:r>
              <a:r>
                <a:rPr b="1" i="0" lang="en-US" sz="1600" u="none" cap="none" strike="noStrike">
                  <a:solidFill>
                    <a:schemeClr val="dk1"/>
                  </a:solidFill>
                  <a:latin typeface="Courier New"/>
                  <a:ea typeface="Courier New"/>
                  <a:cs typeface="Courier New"/>
                  <a:sym typeface="Courier New"/>
                </a:rPr>
                <a:t>addFirst(E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 p = new ListNode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//p.setNext(head);//p.next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removeFirst()</a:t>
              </a:r>
              <a:r>
                <a:rPr b="1" i="0" lang="en-US" sz="1600" u="none" cap="none" strike="noStrike">
                  <a:solidFill>
                    <a:srgbClr val="0000FF"/>
                  </a:solidFill>
                  <a:latin typeface="Courier New"/>
                  <a:ea typeface="Courier New"/>
                  <a:cs typeface="Courier New"/>
                  <a:sym typeface="Courier New"/>
                </a:rPr>
                <a:t> throws </a:t>
              </a:r>
              <a:r>
                <a:rPr b="1" i="0" lang="en-US" sz="1600" u="none" cap="none" strike="noStrike">
                  <a:solidFill>
                    <a:schemeClr val="dk1"/>
                  </a:solidFill>
                  <a:latin typeface="Courier New"/>
                  <a:ea typeface="Courier New"/>
                  <a:cs typeface="Courier New"/>
                  <a:sym typeface="Courier New"/>
                </a:rPr>
                <a:t>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 &lt;E&gt; 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600" u="none" cap="none" strike="noStrike">
                  <a:solidFill>
                    <a:srgbClr val="006600"/>
                  </a:solidFill>
                  <a:latin typeface="Courier New"/>
                  <a:ea typeface="Courier New"/>
                  <a:cs typeface="Courier New"/>
                  <a:sym typeface="Courier New"/>
                </a:rPr>
                <a:t>"</a:t>
              </a:r>
              <a:r>
                <a:rPr b="1" i="0" lang="en-US" sz="1400" u="none" cap="none" strike="noStrike">
                  <a:solidFill>
                    <a:srgbClr val="006600"/>
                  </a:solidFill>
                  <a:latin typeface="Courier New"/>
                  <a:ea typeface="Courier New"/>
                  <a:cs typeface="Courier New"/>
                  <a:sym typeface="Courier New"/>
                </a:rPr>
                <a:t>can't remove from empty list</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else </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ln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head.getNext();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ln.getElement();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049" name="Google Shape;1049;p61"/>
            <p:cNvSpPr/>
            <p:nvPr/>
          </p:nvSpPr>
          <p:spPr>
            <a:xfrm>
              <a:off x="6096000" y="1066800"/>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BasicLinkedList.java</a:t>
              </a:r>
              <a:endParaRPr b="0" i="0" sz="1400" u="none" cap="none" strike="noStrike">
                <a:solidFill>
                  <a:srgbClr val="000000"/>
                </a:solidFill>
                <a:latin typeface="Arial"/>
                <a:ea typeface="Arial"/>
                <a:cs typeface="Arial"/>
                <a:sym typeface="Arial"/>
              </a:endParaRPr>
            </a:p>
          </p:txBody>
        </p:sp>
      </p:grpSp>
      <p:sp>
        <p:nvSpPr>
          <p:cNvPr id="1050" name="Google Shape;1050;p61"/>
          <p:cNvSpPr txBox="1"/>
          <p:nvPr/>
        </p:nvSpPr>
        <p:spPr>
          <a:xfrm>
            <a:off x="5943600" y="4254708"/>
            <a:ext cx="2590800" cy="830997"/>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00000"/>
                </a:solidFill>
                <a:latin typeface="Arial"/>
                <a:ea typeface="Arial"/>
                <a:cs typeface="Arial"/>
                <a:sym typeface="Arial"/>
              </a:rPr>
              <a:t>getElement() </a:t>
            </a:r>
            <a:r>
              <a:rPr b="0" i="0" lang="en-US" sz="1600" u="none" cap="none" strike="noStrike">
                <a:solidFill>
                  <a:schemeClr val="dk1"/>
                </a:solidFill>
                <a:latin typeface="Arial"/>
                <a:ea typeface="Arial"/>
                <a:cs typeface="Arial"/>
                <a:sym typeface="Arial"/>
              </a:rPr>
              <a:t>and </a:t>
            </a:r>
            <a:r>
              <a:rPr b="0" i="0" lang="en-US" sz="1600" u="none" cap="none" strike="noStrike">
                <a:solidFill>
                  <a:srgbClr val="C00000"/>
                </a:solidFill>
                <a:latin typeface="Arial"/>
                <a:ea typeface="Arial"/>
                <a:cs typeface="Arial"/>
                <a:sym typeface="Arial"/>
              </a:rPr>
              <a:t>getNext() </a:t>
            </a:r>
            <a:r>
              <a:rPr b="0" i="0" lang="en-US" sz="1600" u="none" cap="none" strike="noStrike">
                <a:solidFill>
                  <a:schemeClr val="dk1"/>
                </a:solidFill>
                <a:latin typeface="Arial"/>
                <a:ea typeface="Arial"/>
                <a:cs typeface="Arial"/>
                <a:sym typeface="Arial"/>
              </a:rPr>
              <a:t>are methods in ListNode class (</a:t>
            </a:r>
            <a:r>
              <a:rPr b="0" i="0" lang="en-US" sz="1600" u="sng" cap="none" strike="noStrike">
                <a:solidFill>
                  <a:schemeClr val="hlink"/>
                </a:solidFill>
                <a:latin typeface="Arial"/>
                <a:ea typeface="Arial"/>
                <a:cs typeface="Arial"/>
                <a:sym typeface="Arial"/>
                <a:hlinkClick action="ppaction://hlinksldjump" r:id="rId3"/>
              </a:rPr>
              <a:t>slide 29</a:t>
            </a: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p:txBody>
      </p:sp>
      <p:sp>
        <p:nvSpPr>
          <p:cNvPr id="1051" name="Google Shape;1051;p6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6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Basic Linked List (3/7)</a:t>
            </a:r>
            <a:endParaRPr sz="3600"/>
          </a:p>
        </p:txBody>
      </p:sp>
      <p:sp>
        <p:nvSpPr>
          <p:cNvPr id="1058" name="Google Shape;1058;p62"/>
          <p:cNvSpPr txBox="1"/>
          <p:nvPr>
            <p:ph idx="1" type="body"/>
          </p:nvPr>
        </p:nvSpPr>
        <p:spPr>
          <a:xfrm>
            <a:off x="457200" y="10668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The </a:t>
            </a:r>
            <a:r>
              <a:rPr lang="en-US" sz="2400">
                <a:solidFill>
                  <a:srgbClr val="0000FF"/>
                </a:solidFill>
              </a:rPr>
              <a:t>addFirst()</a:t>
            </a:r>
            <a:r>
              <a:rPr lang="en-US" sz="2400"/>
              <a:t> method</a:t>
            </a:r>
            <a:endParaRPr sz="2400">
              <a:solidFill>
                <a:srgbClr val="0000FF"/>
              </a:solidFill>
            </a:endParaRPr>
          </a:p>
        </p:txBody>
      </p:sp>
      <p:sp>
        <p:nvSpPr>
          <p:cNvPr id="1059" name="Google Shape;1059;p6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aphicFrame>
        <p:nvGraphicFramePr>
          <p:cNvPr id="1060" name="Google Shape;1060;p62"/>
          <p:cNvGraphicFramePr/>
          <p:nvPr/>
        </p:nvGraphicFramePr>
        <p:xfrm>
          <a:off x="728351" y="1676400"/>
          <a:ext cx="3000000" cy="3000000"/>
        </p:xfrm>
        <a:graphic>
          <a:graphicData uri="http://schemas.openxmlformats.org/drawingml/2006/table">
            <a:tbl>
              <a:tblPr bandRow="1" firstRow="1">
                <a:noFill/>
                <a:tableStyleId>{C579850D-899D-4DC8-A1C5-EFC3C596C795}</a:tableStyleId>
              </a:tblPr>
              <a:tblGrid>
                <a:gridCol w="1468575"/>
                <a:gridCol w="3206350"/>
                <a:gridCol w="3230100"/>
              </a:tblGrid>
              <a:tr h="470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Case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Before: </a:t>
                      </a:r>
                      <a:r>
                        <a:rPr lang="en-US" sz="1800" u="none" cap="none" strike="noStrike">
                          <a:solidFill>
                            <a:schemeClr val="dk1"/>
                          </a:solidFill>
                        </a:rPr>
                        <a:t>list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After: </a:t>
                      </a:r>
                      <a:r>
                        <a:rPr lang="en-US" sz="1800" u="none" cap="none" strike="noStrike">
                          <a:solidFill>
                            <a:schemeClr val="dk1"/>
                          </a:solidFill>
                        </a:rPr>
                        <a:t>list.addFirst(99)</a:t>
                      </a:r>
                      <a:endParaRPr sz="1400" u="none" cap="none" strike="noStrike"/>
                    </a:p>
                  </a:txBody>
                  <a:tcPr marT="45725" marB="45725" marR="91450" marL="91450"/>
                </a:tc>
              </a:tr>
              <a:tr h="82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 item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19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 item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323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 or more items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061" name="Google Shape;1061;p62"/>
          <p:cNvSpPr txBox="1"/>
          <p:nvPr/>
        </p:nvSpPr>
        <p:spPr>
          <a:xfrm>
            <a:off x="5083629" y="794658"/>
            <a:ext cx="3918857" cy="830997"/>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FF"/>
                </a:solidFill>
                <a:latin typeface="Courier New"/>
                <a:ea typeface="Courier New"/>
                <a:cs typeface="Courier New"/>
                <a:sym typeface="Courier New"/>
              </a:rPr>
              <a:t>public void </a:t>
            </a:r>
            <a:r>
              <a:rPr b="1" i="0" lang="en-US" sz="1200" u="none" cap="none" strike="noStrike">
                <a:solidFill>
                  <a:schemeClr val="dk1"/>
                </a:solidFill>
                <a:latin typeface="Courier New"/>
                <a:ea typeface="Courier New"/>
                <a:cs typeface="Courier New"/>
                <a:sym typeface="Courier New"/>
              </a:rPr>
              <a:t>addFirst(E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head = </a:t>
            </a:r>
            <a:r>
              <a:rPr b="1" i="0" lang="en-US" sz="1200" u="none" cap="none" strike="noStrike">
                <a:solidFill>
                  <a:srgbClr val="0000FF"/>
                </a:solidFill>
                <a:latin typeface="Courier New"/>
                <a:ea typeface="Courier New"/>
                <a:cs typeface="Courier New"/>
                <a:sym typeface="Courier New"/>
              </a:rPr>
              <a:t>new</a:t>
            </a:r>
            <a:r>
              <a:rPr b="1" i="0" lang="en-US" sz="1200" u="none" cap="none" strike="noStrike">
                <a:solidFill>
                  <a:schemeClr val="dk1"/>
                </a:solidFill>
                <a:latin typeface="Courier New"/>
                <a:ea typeface="Courier New"/>
                <a:cs typeface="Courier New"/>
                <a:sym typeface="Courier New"/>
              </a:rPr>
              <a:t> ListNode &lt;E&gt; (item, head);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1062" name="Google Shape;1062;p62"/>
          <p:cNvGrpSpPr/>
          <p:nvPr/>
        </p:nvGrpSpPr>
        <p:grpSpPr>
          <a:xfrm>
            <a:off x="2362200" y="2188028"/>
            <a:ext cx="2993570" cy="544287"/>
            <a:chOff x="2362200" y="2188028"/>
            <a:chExt cx="2993570" cy="544287"/>
          </a:xfrm>
        </p:grpSpPr>
        <p:grpSp>
          <p:nvGrpSpPr>
            <p:cNvPr id="1063" name="Google Shape;1063;p62"/>
            <p:cNvGrpSpPr/>
            <p:nvPr/>
          </p:nvGrpSpPr>
          <p:grpSpPr>
            <a:xfrm>
              <a:off x="2362200" y="2296885"/>
              <a:ext cx="642257" cy="359229"/>
              <a:chOff x="2362200" y="2296885"/>
              <a:chExt cx="642257" cy="359229"/>
            </a:xfrm>
          </p:grpSpPr>
          <p:grpSp>
            <p:nvGrpSpPr>
              <p:cNvPr id="1064" name="Google Shape;1064;p62"/>
              <p:cNvGrpSpPr/>
              <p:nvPr/>
            </p:nvGrpSpPr>
            <p:grpSpPr>
              <a:xfrm>
                <a:off x="2362200" y="2296885"/>
                <a:ext cx="642257" cy="359229"/>
                <a:chOff x="2275114" y="4278085"/>
                <a:chExt cx="642257" cy="359229"/>
              </a:xfrm>
            </p:grpSpPr>
            <p:sp>
              <p:nvSpPr>
                <p:cNvPr id="1065" name="Google Shape;1065;p62"/>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066" name="Google Shape;1066;p62"/>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067" name="Google Shape;1067;p62"/>
              <p:cNvCxnSpPr/>
              <p:nvPr/>
            </p:nvCxnSpPr>
            <p:spPr>
              <a:xfrm flipH="1" rot="10800000">
                <a:off x="2438401" y="2514600"/>
                <a:ext cx="304799" cy="141514"/>
              </a:xfrm>
              <a:prstGeom prst="straightConnector1">
                <a:avLst/>
              </a:prstGeom>
              <a:noFill/>
              <a:ln cap="flat" cmpd="sng" w="19050">
                <a:solidFill>
                  <a:schemeClr val="dk1"/>
                </a:solidFill>
                <a:prstDash val="solid"/>
                <a:round/>
                <a:headEnd len="sm" w="sm" type="none"/>
                <a:tailEnd len="sm" w="sm" type="none"/>
              </a:ln>
            </p:spPr>
          </p:cxnSp>
        </p:grpSp>
        <p:sp>
          <p:nvSpPr>
            <p:cNvPr id="1068" name="Google Shape;1068;p62"/>
            <p:cNvSpPr/>
            <p:nvPr/>
          </p:nvSpPr>
          <p:spPr>
            <a:xfrm>
              <a:off x="4713515" y="2438400"/>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0</a:t>
              </a:r>
              <a:endParaRPr b="0" i="0" sz="1400" u="none" cap="none" strike="noStrike">
                <a:solidFill>
                  <a:schemeClr val="dk1"/>
                </a:solidFill>
                <a:latin typeface="Arial"/>
                <a:ea typeface="Arial"/>
                <a:cs typeface="Arial"/>
                <a:sym typeface="Arial"/>
              </a:endParaRPr>
            </a:p>
          </p:txBody>
        </p:sp>
        <p:sp>
          <p:nvSpPr>
            <p:cNvPr id="1069" name="Google Shape;1069;p62"/>
            <p:cNvSpPr txBox="1"/>
            <p:nvPr/>
          </p:nvSpPr>
          <p:spPr>
            <a:xfrm>
              <a:off x="4267199" y="2188028"/>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070" name="Google Shape;1070;p62"/>
          <p:cNvGrpSpPr/>
          <p:nvPr/>
        </p:nvGrpSpPr>
        <p:grpSpPr>
          <a:xfrm>
            <a:off x="2351314" y="3058885"/>
            <a:ext cx="3004456" cy="870858"/>
            <a:chOff x="2351314" y="3058885"/>
            <a:chExt cx="3004456" cy="870858"/>
          </a:xfrm>
        </p:grpSpPr>
        <p:grpSp>
          <p:nvGrpSpPr>
            <p:cNvPr id="1071" name="Google Shape;1071;p62"/>
            <p:cNvGrpSpPr/>
            <p:nvPr/>
          </p:nvGrpSpPr>
          <p:grpSpPr>
            <a:xfrm>
              <a:off x="2754085" y="3548743"/>
              <a:ext cx="620486" cy="381000"/>
              <a:chOff x="2569028" y="3320143"/>
              <a:chExt cx="620486" cy="381000"/>
            </a:xfrm>
          </p:grpSpPr>
          <p:sp>
            <p:nvSpPr>
              <p:cNvPr id="1072" name="Google Shape;1072;p62"/>
              <p:cNvSpPr/>
              <p:nvPr/>
            </p:nvSpPr>
            <p:spPr>
              <a:xfrm>
                <a:off x="2569028" y="3320143"/>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073" name="Google Shape;1073;p62"/>
              <p:cNvSpPr/>
              <p:nvPr/>
            </p:nvSpPr>
            <p:spPr>
              <a:xfrm>
                <a:off x="2950028" y="3320143"/>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074" name="Google Shape;1074;p62"/>
              <p:cNvCxnSpPr/>
              <p:nvPr/>
            </p:nvCxnSpPr>
            <p:spPr>
              <a:xfrm flipH="1" rot="10800000">
                <a:off x="2950029" y="3341914"/>
                <a:ext cx="239485" cy="337457"/>
              </a:xfrm>
              <a:prstGeom prst="straightConnector1">
                <a:avLst/>
              </a:prstGeom>
              <a:noFill/>
              <a:ln cap="flat" cmpd="sng" w="19050">
                <a:solidFill>
                  <a:schemeClr val="dk1"/>
                </a:solidFill>
                <a:prstDash val="solid"/>
                <a:round/>
                <a:headEnd len="sm" w="sm" type="none"/>
                <a:tailEnd len="sm" w="sm" type="none"/>
              </a:ln>
            </p:spPr>
          </p:cxnSp>
        </p:grpSp>
        <p:grpSp>
          <p:nvGrpSpPr>
            <p:cNvPr id="1075" name="Google Shape;1075;p62"/>
            <p:cNvGrpSpPr/>
            <p:nvPr/>
          </p:nvGrpSpPr>
          <p:grpSpPr>
            <a:xfrm>
              <a:off x="2351314" y="3058885"/>
              <a:ext cx="642257" cy="359229"/>
              <a:chOff x="2275114" y="4278085"/>
              <a:chExt cx="642257" cy="359229"/>
            </a:xfrm>
          </p:grpSpPr>
          <p:sp>
            <p:nvSpPr>
              <p:cNvPr id="1076" name="Google Shape;1076;p62"/>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077" name="Google Shape;1077;p62"/>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078" name="Google Shape;1078;p62"/>
            <p:cNvCxnSpPr/>
            <p:nvPr/>
          </p:nvCxnSpPr>
          <p:spPr>
            <a:xfrm>
              <a:off x="2563586" y="3363685"/>
              <a:ext cx="223157" cy="185058"/>
            </a:xfrm>
            <a:prstGeom prst="straightConnector1">
              <a:avLst/>
            </a:prstGeom>
            <a:noFill/>
            <a:ln cap="flat" cmpd="sng" w="19050">
              <a:solidFill>
                <a:schemeClr val="dk1"/>
              </a:solidFill>
              <a:prstDash val="solid"/>
              <a:round/>
              <a:headEnd len="sm" w="sm" type="none"/>
              <a:tailEnd len="med" w="med" type="stealth"/>
            </a:ln>
          </p:spPr>
        </p:cxnSp>
        <p:sp>
          <p:nvSpPr>
            <p:cNvPr id="1079" name="Google Shape;1079;p62"/>
            <p:cNvSpPr/>
            <p:nvPr/>
          </p:nvSpPr>
          <p:spPr>
            <a:xfrm>
              <a:off x="4713515" y="3309257"/>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1080" name="Google Shape;1080;p62"/>
            <p:cNvSpPr txBox="1"/>
            <p:nvPr/>
          </p:nvSpPr>
          <p:spPr>
            <a:xfrm>
              <a:off x="4267199" y="3058885"/>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081" name="Google Shape;1081;p62"/>
          <p:cNvGrpSpPr/>
          <p:nvPr/>
        </p:nvGrpSpPr>
        <p:grpSpPr>
          <a:xfrm>
            <a:off x="2275114" y="4212771"/>
            <a:ext cx="3080656" cy="936171"/>
            <a:chOff x="2275114" y="4212771"/>
            <a:chExt cx="3080656" cy="936171"/>
          </a:xfrm>
        </p:grpSpPr>
        <p:grpSp>
          <p:nvGrpSpPr>
            <p:cNvPr id="1082" name="Google Shape;1082;p62"/>
            <p:cNvGrpSpPr/>
            <p:nvPr/>
          </p:nvGrpSpPr>
          <p:grpSpPr>
            <a:xfrm>
              <a:off x="2732314" y="4767942"/>
              <a:ext cx="1861458" cy="381000"/>
              <a:chOff x="2514600" y="4757057"/>
              <a:chExt cx="1861458" cy="381000"/>
            </a:xfrm>
          </p:grpSpPr>
          <p:grpSp>
            <p:nvGrpSpPr>
              <p:cNvPr id="1083" name="Google Shape;1083;p62"/>
              <p:cNvGrpSpPr/>
              <p:nvPr/>
            </p:nvGrpSpPr>
            <p:grpSpPr>
              <a:xfrm>
                <a:off x="2514600" y="4757057"/>
                <a:ext cx="903515" cy="381000"/>
                <a:chOff x="2514600" y="4495800"/>
                <a:chExt cx="903515" cy="381000"/>
              </a:xfrm>
            </p:grpSpPr>
            <p:sp>
              <p:nvSpPr>
                <p:cNvPr id="1084" name="Google Shape;1084;p62"/>
                <p:cNvSpPr/>
                <p:nvPr/>
              </p:nvSpPr>
              <p:spPr>
                <a:xfrm>
                  <a:off x="2514600" y="4495800"/>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085" name="Google Shape;1085;p62"/>
                <p:cNvSpPr/>
                <p:nvPr/>
              </p:nvSpPr>
              <p:spPr>
                <a:xfrm>
                  <a:off x="2895600" y="4495800"/>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086" name="Google Shape;1086;p62"/>
                <p:cNvCxnSpPr/>
                <p:nvPr/>
              </p:nvCxnSpPr>
              <p:spPr>
                <a:xfrm>
                  <a:off x="2971801" y="4697186"/>
                  <a:ext cx="446314" cy="0"/>
                </a:xfrm>
                <a:prstGeom prst="straightConnector1">
                  <a:avLst/>
                </a:prstGeom>
                <a:noFill/>
                <a:ln cap="flat" cmpd="sng" w="19050">
                  <a:solidFill>
                    <a:schemeClr val="dk1"/>
                  </a:solidFill>
                  <a:prstDash val="solid"/>
                  <a:round/>
                  <a:headEnd len="sm" w="sm" type="none"/>
                  <a:tailEnd len="med" w="med" type="stealth"/>
                </a:ln>
              </p:spPr>
            </p:cxnSp>
          </p:grpSp>
          <p:grpSp>
            <p:nvGrpSpPr>
              <p:cNvPr id="1087" name="Google Shape;1087;p62"/>
              <p:cNvGrpSpPr/>
              <p:nvPr/>
            </p:nvGrpSpPr>
            <p:grpSpPr>
              <a:xfrm>
                <a:off x="3429000" y="4757057"/>
                <a:ext cx="947058" cy="381000"/>
                <a:chOff x="3429000" y="4495800"/>
                <a:chExt cx="947058" cy="381000"/>
              </a:xfrm>
            </p:grpSpPr>
            <p:sp>
              <p:nvSpPr>
                <p:cNvPr id="1088" name="Google Shape;1088;p62"/>
                <p:cNvSpPr/>
                <p:nvPr/>
              </p:nvSpPr>
              <p:spPr>
                <a:xfrm>
                  <a:off x="3429000" y="4495800"/>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089" name="Google Shape;1089;p62"/>
                <p:cNvSpPr/>
                <p:nvPr/>
              </p:nvSpPr>
              <p:spPr>
                <a:xfrm>
                  <a:off x="3810000" y="4495800"/>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090" name="Google Shape;1090;p62"/>
                <p:cNvCxnSpPr/>
                <p:nvPr/>
              </p:nvCxnSpPr>
              <p:spPr>
                <a:xfrm>
                  <a:off x="3929744" y="4675415"/>
                  <a:ext cx="446314" cy="0"/>
                </a:xfrm>
                <a:prstGeom prst="straightConnector1">
                  <a:avLst/>
                </a:prstGeom>
                <a:noFill/>
                <a:ln cap="flat" cmpd="sng" w="19050">
                  <a:solidFill>
                    <a:schemeClr val="dk1"/>
                  </a:solidFill>
                  <a:prstDash val="solid"/>
                  <a:round/>
                  <a:headEnd len="sm" w="sm" type="none"/>
                  <a:tailEnd len="med" w="med" type="stealth"/>
                </a:ln>
              </p:spPr>
            </p:cxnSp>
          </p:grpSp>
        </p:grpSp>
        <p:grpSp>
          <p:nvGrpSpPr>
            <p:cNvPr id="1091" name="Google Shape;1091;p62"/>
            <p:cNvGrpSpPr/>
            <p:nvPr/>
          </p:nvGrpSpPr>
          <p:grpSpPr>
            <a:xfrm>
              <a:off x="2275114" y="4278085"/>
              <a:ext cx="642257" cy="359229"/>
              <a:chOff x="2275114" y="4278085"/>
              <a:chExt cx="642257" cy="359229"/>
            </a:xfrm>
          </p:grpSpPr>
          <p:sp>
            <p:nvSpPr>
              <p:cNvPr id="1092" name="Google Shape;1092;p62"/>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093" name="Google Shape;1093;p62"/>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094" name="Google Shape;1094;p62"/>
            <p:cNvCxnSpPr/>
            <p:nvPr/>
          </p:nvCxnSpPr>
          <p:spPr>
            <a:xfrm>
              <a:off x="2487386" y="4582885"/>
              <a:ext cx="223157" cy="185058"/>
            </a:xfrm>
            <a:prstGeom prst="straightConnector1">
              <a:avLst/>
            </a:prstGeom>
            <a:noFill/>
            <a:ln cap="flat" cmpd="sng" w="19050">
              <a:solidFill>
                <a:schemeClr val="dk1"/>
              </a:solidFill>
              <a:prstDash val="solid"/>
              <a:round/>
              <a:headEnd len="sm" w="sm" type="none"/>
              <a:tailEnd len="med" w="med" type="stealth"/>
            </a:ln>
          </p:spPr>
        </p:cxnSp>
        <p:sp>
          <p:nvSpPr>
            <p:cNvPr id="1095" name="Google Shape;1095;p62"/>
            <p:cNvSpPr/>
            <p:nvPr/>
          </p:nvSpPr>
          <p:spPr>
            <a:xfrm>
              <a:off x="4713515" y="4463143"/>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n</a:t>
              </a:r>
              <a:endParaRPr b="0" i="1" sz="1400" u="none" cap="none" strike="noStrike">
                <a:solidFill>
                  <a:schemeClr val="dk1"/>
                </a:solidFill>
                <a:latin typeface="Arial"/>
                <a:ea typeface="Arial"/>
                <a:cs typeface="Arial"/>
                <a:sym typeface="Arial"/>
              </a:endParaRPr>
            </a:p>
          </p:txBody>
        </p:sp>
        <p:sp>
          <p:nvSpPr>
            <p:cNvPr id="1096" name="Google Shape;1096;p62"/>
            <p:cNvSpPr txBox="1"/>
            <p:nvPr/>
          </p:nvSpPr>
          <p:spPr>
            <a:xfrm>
              <a:off x="4267199" y="4212771"/>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097" name="Google Shape;1097;p62"/>
          <p:cNvGrpSpPr/>
          <p:nvPr/>
        </p:nvGrpSpPr>
        <p:grpSpPr>
          <a:xfrm>
            <a:off x="5507099" y="2188028"/>
            <a:ext cx="2993570" cy="544287"/>
            <a:chOff x="5507099" y="2188028"/>
            <a:chExt cx="2993570" cy="544287"/>
          </a:xfrm>
        </p:grpSpPr>
        <p:grpSp>
          <p:nvGrpSpPr>
            <p:cNvPr id="1098" name="Google Shape;1098;p62"/>
            <p:cNvGrpSpPr/>
            <p:nvPr/>
          </p:nvGrpSpPr>
          <p:grpSpPr>
            <a:xfrm>
              <a:off x="5507099" y="2296885"/>
              <a:ext cx="642257" cy="359229"/>
              <a:chOff x="2275114" y="4278085"/>
              <a:chExt cx="642257" cy="359229"/>
            </a:xfrm>
          </p:grpSpPr>
          <p:sp>
            <p:nvSpPr>
              <p:cNvPr id="1099" name="Google Shape;1099;p62"/>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100" name="Google Shape;1100;p62"/>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01" name="Google Shape;1101;p62"/>
            <p:cNvSpPr/>
            <p:nvPr/>
          </p:nvSpPr>
          <p:spPr>
            <a:xfrm>
              <a:off x="7858414" y="2438400"/>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0</a:t>
              </a:r>
              <a:endParaRPr b="0" i="0" sz="1400" u="none" cap="none" strike="noStrike">
                <a:solidFill>
                  <a:schemeClr val="dk1"/>
                </a:solidFill>
                <a:latin typeface="Arial"/>
                <a:ea typeface="Arial"/>
                <a:cs typeface="Arial"/>
                <a:sym typeface="Arial"/>
              </a:endParaRPr>
            </a:p>
          </p:txBody>
        </p:sp>
        <p:sp>
          <p:nvSpPr>
            <p:cNvPr id="1102" name="Google Shape;1102;p62"/>
            <p:cNvSpPr txBox="1"/>
            <p:nvPr/>
          </p:nvSpPr>
          <p:spPr>
            <a:xfrm>
              <a:off x="7412098" y="2188028"/>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103" name="Google Shape;1103;p62"/>
          <p:cNvGrpSpPr/>
          <p:nvPr/>
        </p:nvGrpSpPr>
        <p:grpSpPr>
          <a:xfrm>
            <a:off x="6596324" y="2465026"/>
            <a:ext cx="620486" cy="381000"/>
            <a:chOff x="2569028" y="3320143"/>
            <a:chExt cx="620486" cy="381000"/>
          </a:xfrm>
        </p:grpSpPr>
        <p:sp>
          <p:nvSpPr>
            <p:cNvPr id="1104" name="Google Shape;1104;p62"/>
            <p:cNvSpPr/>
            <p:nvPr/>
          </p:nvSpPr>
          <p:spPr>
            <a:xfrm>
              <a:off x="2569028" y="3320143"/>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99</a:t>
              </a:r>
              <a:endParaRPr b="0" i="0" sz="1400" u="none" cap="none" strike="noStrike">
                <a:solidFill>
                  <a:schemeClr val="dk1"/>
                </a:solidFill>
                <a:latin typeface="Arial"/>
                <a:ea typeface="Arial"/>
                <a:cs typeface="Arial"/>
                <a:sym typeface="Arial"/>
              </a:endParaRPr>
            </a:p>
          </p:txBody>
        </p:sp>
        <p:sp>
          <p:nvSpPr>
            <p:cNvPr id="1105" name="Google Shape;1105;p62"/>
            <p:cNvSpPr/>
            <p:nvPr/>
          </p:nvSpPr>
          <p:spPr>
            <a:xfrm>
              <a:off x="2950028" y="3320143"/>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106" name="Google Shape;1106;p62"/>
            <p:cNvCxnSpPr/>
            <p:nvPr/>
          </p:nvCxnSpPr>
          <p:spPr>
            <a:xfrm flipH="1" rot="10800000">
              <a:off x="2950029" y="3341914"/>
              <a:ext cx="239485" cy="337457"/>
            </a:xfrm>
            <a:prstGeom prst="straightConnector1">
              <a:avLst/>
            </a:prstGeom>
            <a:noFill/>
            <a:ln cap="flat" cmpd="sng" w="19050">
              <a:solidFill>
                <a:schemeClr val="dk1"/>
              </a:solidFill>
              <a:prstDash val="solid"/>
              <a:round/>
              <a:headEnd len="sm" w="sm" type="none"/>
              <a:tailEnd len="sm" w="sm" type="none"/>
            </a:ln>
          </p:spPr>
        </p:cxnSp>
      </p:grpSp>
      <p:sp>
        <p:nvSpPr>
          <p:cNvPr id="1107" name="Google Shape;1107;p62"/>
          <p:cNvSpPr/>
          <p:nvPr/>
        </p:nvSpPr>
        <p:spPr>
          <a:xfrm>
            <a:off x="7858414" y="2426926"/>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cxnSp>
        <p:nvCxnSpPr>
          <p:cNvPr id="1108" name="Google Shape;1108;p62"/>
          <p:cNvCxnSpPr/>
          <p:nvPr/>
        </p:nvCxnSpPr>
        <p:spPr>
          <a:xfrm flipH="1" rot="10800000">
            <a:off x="5594185" y="2503127"/>
            <a:ext cx="304799" cy="141514"/>
          </a:xfrm>
          <a:prstGeom prst="straightConnector1">
            <a:avLst/>
          </a:prstGeom>
          <a:noFill/>
          <a:ln cap="flat" cmpd="sng" w="19050">
            <a:solidFill>
              <a:schemeClr val="dk1"/>
            </a:solidFill>
            <a:prstDash val="solid"/>
            <a:round/>
            <a:headEnd len="sm" w="sm" type="none"/>
            <a:tailEnd len="sm" w="sm" type="none"/>
          </a:ln>
        </p:spPr>
      </p:cxnSp>
      <p:cxnSp>
        <p:nvCxnSpPr>
          <p:cNvPr id="1109" name="Google Shape;1109;p62"/>
          <p:cNvCxnSpPr/>
          <p:nvPr/>
        </p:nvCxnSpPr>
        <p:spPr>
          <a:xfrm>
            <a:off x="5760132" y="2600908"/>
            <a:ext cx="836192" cy="55206"/>
          </a:xfrm>
          <a:prstGeom prst="straightConnector1">
            <a:avLst/>
          </a:prstGeom>
          <a:noFill/>
          <a:ln cap="flat" cmpd="sng" w="9525">
            <a:solidFill>
              <a:schemeClr val="dk1"/>
            </a:solidFill>
            <a:prstDash val="solid"/>
            <a:round/>
            <a:headEnd len="sm" w="sm" type="none"/>
            <a:tailEnd len="med" w="med" type="stealth"/>
          </a:ln>
        </p:spPr>
      </p:cxnSp>
      <p:sp>
        <p:nvSpPr>
          <p:cNvPr id="1110" name="Google Shape;1110;p62"/>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1" name="Google Shape;1111;p6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500"/>
                                        <p:tgtEl>
                                          <p:spTgt spid="1097"/>
                                        </p:tgtEl>
                                      </p:cBhvr>
                                    </p:animEffect>
                                  </p:childTnLst>
                                </p:cTn>
                              </p:par>
                              <p:par>
                                <p:cTn fill="hold" nodeType="with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500"/>
                                        <p:tgtEl>
                                          <p:spTgt spid="1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3"/>
                                        </p:tgtEl>
                                        <p:attrNameLst>
                                          <p:attrName>style.visibility</p:attrName>
                                        </p:attrNameLst>
                                      </p:cBhvr>
                                      <p:to>
                                        <p:strVal val="visible"/>
                                      </p:to>
                                    </p:set>
                                    <p:animEffect filter="fade" transition="in">
                                      <p:cBhvr>
                                        <p:cTn dur="500"/>
                                        <p:tgtEl>
                                          <p:spTgt spid="1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08"/>
                                        </p:tgtEl>
                                      </p:cBhvr>
                                    </p:animEffect>
                                    <p:set>
                                      <p:cBhvr>
                                        <p:cTn dur="1" fill="hold">
                                          <p:stCondLst>
                                            <p:cond delay="500"/>
                                          </p:stCondLst>
                                        </p:cTn>
                                        <p:tgtEl>
                                          <p:spTgt spid="110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500"/>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500"/>
                                        <p:tgtEl>
                                          <p:spTgt spid="1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6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Basic Linked List (4/7)</a:t>
            </a:r>
            <a:endParaRPr sz="3600"/>
          </a:p>
        </p:txBody>
      </p:sp>
      <p:sp>
        <p:nvSpPr>
          <p:cNvPr id="1118" name="Google Shape;1118;p63"/>
          <p:cNvSpPr txBox="1"/>
          <p:nvPr>
            <p:ph idx="1" type="body"/>
          </p:nvPr>
        </p:nvSpPr>
        <p:spPr>
          <a:xfrm>
            <a:off x="457200" y="799514"/>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The </a:t>
            </a:r>
            <a:r>
              <a:rPr lang="en-US" sz="2400">
                <a:solidFill>
                  <a:srgbClr val="0000FF"/>
                </a:solidFill>
              </a:rPr>
              <a:t>removeFirst()</a:t>
            </a:r>
            <a:r>
              <a:rPr lang="en-US" sz="2400"/>
              <a:t> method</a:t>
            </a:r>
            <a:endParaRPr sz="2400">
              <a:solidFill>
                <a:srgbClr val="0000FF"/>
              </a:solidFill>
            </a:endParaRPr>
          </a:p>
        </p:txBody>
      </p:sp>
      <p:sp>
        <p:nvSpPr>
          <p:cNvPr id="1119" name="Google Shape;1119;p6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aphicFrame>
        <p:nvGraphicFramePr>
          <p:cNvPr id="1120" name="Google Shape;1120;p63"/>
          <p:cNvGraphicFramePr/>
          <p:nvPr/>
        </p:nvGraphicFramePr>
        <p:xfrm>
          <a:off x="728351" y="1353551"/>
          <a:ext cx="3000000" cy="3000000"/>
        </p:xfrm>
        <a:graphic>
          <a:graphicData uri="http://schemas.openxmlformats.org/drawingml/2006/table">
            <a:tbl>
              <a:tblPr bandRow="1" firstRow="1">
                <a:noFill/>
                <a:tableStyleId>{C579850D-899D-4DC8-A1C5-EFC3C596C795}</a:tableStyleId>
              </a:tblPr>
              <a:tblGrid>
                <a:gridCol w="1468575"/>
                <a:gridCol w="3206350"/>
                <a:gridCol w="3230100"/>
              </a:tblGrid>
              <a:tr h="399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Case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Before: </a:t>
                      </a:r>
                      <a:r>
                        <a:rPr lang="en-US" sz="1800" u="none" cap="none" strike="noStrike">
                          <a:solidFill>
                            <a:schemeClr val="dk1"/>
                          </a:solidFill>
                        </a:rPr>
                        <a:t>list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After: </a:t>
                      </a:r>
                      <a:r>
                        <a:rPr lang="en-US" sz="1800" u="none" cap="none" strike="noStrike">
                          <a:solidFill>
                            <a:schemeClr val="dk1"/>
                          </a:solidFill>
                        </a:rPr>
                        <a:t>list.removeFirst()</a:t>
                      </a:r>
                      <a:endParaRPr sz="1400" u="none" cap="none" strike="noStrike"/>
                    </a:p>
                  </a:txBody>
                  <a:tcPr marT="45725" marB="45725" marR="91450" marL="91450"/>
                </a:tc>
              </a:tr>
              <a:tr h="698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 item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014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 item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124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 or more items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121" name="Google Shape;1121;p63"/>
          <p:cNvSpPr txBox="1"/>
          <p:nvPr/>
        </p:nvSpPr>
        <p:spPr>
          <a:xfrm>
            <a:off x="3385456" y="4620901"/>
            <a:ext cx="5268685" cy="1754326"/>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FF"/>
                </a:solidFill>
                <a:latin typeface="Courier New"/>
                <a:ea typeface="Courier New"/>
                <a:cs typeface="Courier New"/>
                <a:sym typeface="Courier New"/>
              </a:rPr>
              <a:t>public</a:t>
            </a:r>
            <a:r>
              <a:rPr b="1" i="0" lang="en-US" sz="1200" u="none" cap="none" strike="noStrike">
                <a:solidFill>
                  <a:schemeClr val="dk1"/>
                </a:solidFill>
                <a:latin typeface="Courier New"/>
                <a:ea typeface="Courier New"/>
                <a:cs typeface="Courier New"/>
                <a:sym typeface="Courier New"/>
              </a:rPr>
              <a:t> E removeFirst()</a:t>
            </a:r>
            <a:r>
              <a:rPr b="1" i="0" lang="en-US" sz="1200" u="none" cap="none" strike="noStrike">
                <a:solidFill>
                  <a:srgbClr val="0000FF"/>
                </a:solidFill>
                <a:latin typeface="Courier New"/>
                <a:ea typeface="Courier New"/>
                <a:cs typeface="Courier New"/>
                <a:sym typeface="Courier New"/>
              </a:rPr>
              <a:t> throws </a:t>
            </a:r>
            <a:r>
              <a:rPr b="1" i="0" lang="en-US" sz="1200" u="none" cap="none" strike="noStrike">
                <a:solidFill>
                  <a:schemeClr val="dk1"/>
                </a:solidFill>
                <a:latin typeface="Courier New"/>
                <a:ea typeface="Courier New"/>
                <a:cs typeface="Courier New"/>
                <a:sym typeface="Courier New"/>
              </a:rPr>
              <a:t>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ListNode &lt;E&gt; 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0000FF"/>
                </a:solidFill>
                <a:latin typeface="Courier New"/>
                <a:ea typeface="Courier New"/>
                <a:cs typeface="Courier New"/>
                <a:sym typeface="Courier New"/>
              </a:rPr>
              <a:t>if</a:t>
            </a:r>
            <a:r>
              <a:rPr b="1" i="0" lang="en-US" sz="1200" u="none" cap="none" strike="noStrike">
                <a:solidFill>
                  <a:schemeClr val="dk1"/>
                </a:solidFill>
                <a:latin typeface="Courier New"/>
                <a:ea typeface="Courier New"/>
                <a:cs typeface="Courier New"/>
                <a:sym typeface="Courier New"/>
              </a:rPr>
              <a:t> (head == </a:t>
            </a:r>
            <a:r>
              <a:rPr b="1" i="0" lang="en-US" sz="1200" u="none" cap="none" strike="noStrike">
                <a:solidFill>
                  <a:srgbClr val="006600"/>
                </a:solidFill>
                <a:latin typeface="Courier New"/>
                <a:ea typeface="Courier New"/>
                <a:cs typeface="Courier New"/>
                <a:sym typeface="Courier New"/>
              </a:rPr>
              <a:t>null</a:t>
            </a:r>
            <a:r>
              <a:rPr b="1" i="0" lang="en-US" sz="12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0000FF"/>
                </a:solidFill>
                <a:latin typeface="Courier New"/>
                <a:ea typeface="Courier New"/>
                <a:cs typeface="Courier New"/>
                <a:sym typeface="Courier New"/>
              </a:rPr>
              <a:t>throw new </a:t>
            </a:r>
            <a:r>
              <a:rPr b="1" i="0" lang="en-US" sz="1200" u="none" cap="none" strike="noStrike">
                <a:solidFill>
                  <a:schemeClr val="dk1"/>
                </a:solidFill>
                <a:latin typeface="Courier New"/>
                <a:ea typeface="Courier New"/>
                <a:cs typeface="Courier New"/>
                <a:sym typeface="Courier New"/>
              </a:rPr>
              <a:t>NoSuchElementException(</a:t>
            </a:r>
            <a:r>
              <a:rPr b="1" i="0" lang="en-US" sz="1200" u="none" cap="none" strike="noStrike">
                <a:solidFill>
                  <a:srgbClr val="006600"/>
                </a:solidFill>
                <a:latin typeface="Courier New"/>
                <a:ea typeface="Courier New"/>
                <a:cs typeface="Courier New"/>
                <a:sym typeface="Courier New"/>
              </a:rPr>
              <a:t>"can't remove"</a:t>
            </a:r>
            <a:r>
              <a:rPr b="1" i="0" lang="en-US" sz="12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0000FF"/>
                </a:solidFill>
                <a:latin typeface="Courier New"/>
                <a:ea typeface="Courier New"/>
                <a:cs typeface="Courier New"/>
                <a:sym typeface="Courier New"/>
              </a:rPr>
              <a:t>else </a:t>
            </a:r>
            <a:r>
              <a:rPr b="1" i="0" lang="en-US" sz="12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ln = head; head = head.getNext();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0000FF"/>
                </a:solidFill>
                <a:latin typeface="Courier New"/>
                <a:ea typeface="Courier New"/>
                <a:cs typeface="Courier New"/>
                <a:sym typeface="Courier New"/>
              </a:rPr>
              <a:t>return</a:t>
            </a:r>
            <a:r>
              <a:rPr b="1" i="0" lang="en-US" sz="1200" u="none" cap="none" strike="noStrike">
                <a:solidFill>
                  <a:schemeClr val="dk1"/>
                </a:solidFill>
                <a:latin typeface="Courier New"/>
                <a:ea typeface="Courier New"/>
                <a:cs typeface="Courier New"/>
                <a:sym typeface="Courier New"/>
              </a:rPr>
              <a:t> ln.getElement();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1122" name="Google Shape;1122;p63"/>
          <p:cNvGrpSpPr/>
          <p:nvPr/>
        </p:nvGrpSpPr>
        <p:grpSpPr>
          <a:xfrm>
            <a:off x="2340428" y="1788979"/>
            <a:ext cx="3015342" cy="544287"/>
            <a:chOff x="2340428" y="1788979"/>
            <a:chExt cx="3015342" cy="544287"/>
          </a:xfrm>
        </p:grpSpPr>
        <p:grpSp>
          <p:nvGrpSpPr>
            <p:cNvPr id="1123" name="Google Shape;1123;p63"/>
            <p:cNvGrpSpPr/>
            <p:nvPr/>
          </p:nvGrpSpPr>
          <p:grpSpPr>
            <a:xfrm>
              <a:off x="2340428" y="1832523"/>
              <a:ext cx="642257" cy="359229"/>
              <a:chOff x="2362200" y="2296885"/>
              <a:chExt cx="642257" cy="359229"/>
            </a:xfrm>
          </p:grpSpPr>
          <p:grpSp>
            <p:nvGrpSpPr>
              <p:cNvPr id="1124" name="Google Shape;1124;p63"/>
              <p:cNvGrpSpPr/>
              <p:nvPr/>
            </p:nvGrpSpPr>
            <p:grpSpPr>
              <a:xfrm>
                <a:off x="2362200" y="2296885"/>
                <a:ext cx="642257" cy="359229"/>
                <a:chOff x="2275114" y="4278085"/>
                <a:chExt cx="642257" cy="359229"/>
              </a:xfrm>
            </p:grpSpPr>
            <p:sp>
              <p:nvSpPr>
                <p:cNvPr id="1125" name="Google Shape;1125;p63"/>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126" name="Google Shape;1126;p63"/>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127" name="Google Shape;1127;p63"/>
              <p:cNvCxnSpPr/>
              <p:nvPr/>
            </p:nvCxnSpPr>
            <p:spPr>
              <a:xfrm flipH="1" rot="10800000">
                <a:off x="2438401" y="2514600"/>
                <a:ext cx="304799" cy="141514"/>
              </a:xfrm>
              <a:prstGeom prst="straightConnector1">
                <a:avLst/>
              </a:prstGeom>
              <a:noFill/>
              <a:ln cap="flat" cmpd="sng" w="19050">
                <a:solidFill>
                  <a:schemeClr val="dk1"/>
                </a:solidFill>
                <a:prstDash val="solid"/>
                <a:round/>
                <a:headEnd len="sm" w="sm" type="none"/>
                <a:tailEnd len="sm" w="sm" type="none"/>
              </a:ln>
            </p:spPr>
          </p:cxnSp>
        </p:grpSp>
        <p:sp>
          <p:nvSpPr>
            <p:cNvPr id="1128" name="Google Shape;1128;p63"/>
            <p:cNvSpPr/>
            <p:nvPr/>
          </p:nvSpPr>
          <p:spPr>
            <a:xfrm>
              <a:off x="4713515" y="2039351"/>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0</a:t>
              </a:r>
              <a:endParaRPr b="0" i="0" sz="1400" u="none" cap="none" strike="noStrike">
                <a:solidFill>
                  <a:schemeClr val="dk1"/>
                </a:solidFill>
                <a:latin typeface="Arial"/>
                <a:ea typeface="Arial"/>
                <a:cs typeface="Arial"/>
                <a:sym typeface="Arial"/>
              </a:endParaRPr>
            </a:p>
          </p:txBody>
        </p:sp>
        <p:sp>
          <p:nvSpPr>
            <p:cNvPr id="1129" name="Google Shape;1129;p63"/>
            <p:cNvSpPr txBox="1"/>
            <p:nvPr/>
          </p:nvSpPr>
          <p:spPr>
            <a:xfrm>
              <a:off x="4267199" y="1788979"/>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130" name="Google Shape;1130;p63"/>
          <p:cNvGrpSpPr/>
          <p:nvPr/>
        </p:nvGrpSpPr>
        <p:grpSpPr>
          <a:xfrm>
            <a:off x="2329542" y="2518322"/>
            <a:ext cx="3026228" cy="870859"/>
            <a:chOff x="2329542" y="2518322"/>
            <a:chExt cx="3026228" cy="870859"/>
          </a:xfrm>
        </p:grpSpPr>
        <p:grpSp>
          <p:nvGrpSpPr>
            <p:cNvPr id="1131" name="Google Shape;1131;p63"/>
            <p:cNvGrpSpPr/>
            <p:nvPr/>
          </p:nvGrpSpPr>
          <p:grpSpPr>
            <a:xfrm>
              <a:off x="2732313" y="3008181"/>
              <a:ext cx="620486" cy="381000"/>
              <a:chOff x="2569028" y="3320143"/>
              <a:chExt cx="620486" cy="381000"/>
            </a:xfrm>
          </p:grpSpPr>
          <p:sp>
            <p:nvSpPr>
              <p:cNvPr id="1132" name="Google Shape;1132;p63"/>
              <p:cNvSpPr/>
              <p:nvPr/>
            </p:nvSpPr>
            <p:spPr>
              <a:xfrm>
                <a:off x="2569028" y="3320143"/>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133" name="Google Shape;1133;p63"/>
              <p:cNvSpPr/>
              <p:nvPr/>
            </p:nvSpPr>
            <p:spPr>
              <a:xfrm>
                <a:off x="2950028" y="3320143"/>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134" name="Google Shape;1134;p63"/>
              <p:cNvCxnSpPr/>
              <p:nvPr/>
            </p:nvCxnSpPr>
            <p:spPr>
              <a:xfrm flipH="1" rot="10800000">
                <a:off x="2950029" y="3341914"/>
                <a:ext cx="239485" cy="337457"/>
              </a:xfrm>
              <a:prstGeom prst="straightConnector1">
                <a:avLst/>
              </a:prstGeom>
              <a:noFill/>
              <a:ln cap="flat" cmpd="sng" w="19050">
                <a:solidFill>
                  <a:schemeClr val="dk1"/>
                </a:solidFill>
                <a:prstDash val="solid"/>
                <a:round/>
                <a:headEnd len="sm" w="sm" type="none"/>
                <a:tailEnd len="sm" w="sm" type="none"/>
              </a:ln>
            </p:spPr>
          </p:cxnSp>
        </p:grpSp>
        <p:grpSp>
          <p:nvGrpSpPr>
            <p:cNvPr id="1135" name="Google Shape;1135;p63"/>
            <p:cNvGrpSpPr/>
            <p:nvPr/>
          </p:nvGrpSpPr>
          <p:grpSpPr>
            <a:xfrm>
              <a:off x="2329542" y="2518323"/>
              <a:ext cx="642257" cy="359229"/>
              <a:chOff x="2275114" y="4278085"/>
              <a:chExt cx="642257" cy="359229"/>
            </a:xfrm>
          </p:grpSpPr>
          <p:sp>
            <p:nvSpPr>
              <p:cNvPr id="1136" name="Google Shape;1136;p63"/>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137" name="Google Shape;1137;p63"/>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138" name="Google Shape;1138;p63"/>
            <p:cNvCxnSpPr/>
            <p:nvPr/>
          </p:nvCxnSpPr>
          <p:spPr>
            <a:xfrm>
              <a:off x="2541814" y="2823123"/>
              <a:ext cx="223157" cy="185058"/>
            </a:xfrm>
            <a:prstGeom prst="straightConnector1">
              <a:avLst/>
            </a:prstGeom>
            <a:noFill/>
            <a:ln cap="flat" cmpd="sng" w="19050">
              <a:solidFill>
                <a:schemeClr val="dk1"/>
              </a:solidFill>
              <a:prstDash val="solid"/>
              <a:round/>
              <a:headEnd len="sm" w="sm" type="none"/>
              <a:tailEnd len="med" w="med" type="stealth"/>
            </a:ln>
          </p:spPr>
        </p:cxnSp>
        <p:sp>
          <p:nvSpPr>
            <p:cNvPr id="1139" name="Google Shape;1139;p63"/>
            <p:cNvSpPr/>
            <p:nvPr/>
          </p:nvSpPr>
          <p:spPr>
            <a:xfrm>
              <a:off x="4713515" y="2768694"/>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1140" name="Google Shape;1140;p63"/>
            <p:cNvSpPr txBox="1"/>
            <p:nvPr/>
          </p:nvSpPr>
          <p:spPr>
            <a:xfrm>
              <a:off x="4267199" y="2518322"/>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grpSp>
        <p:nvGrpSpPr>
          <p:cNvPr id="1141" name="Google Shape;1141;p63"/>
          <p:cNvGrpSpPr/>
          <p:nvPr/>
        </p:nvGrpSpPr>
        <p:grpSpPr>
          <a:xfrm>
            <a:off x="2253342" y="3519808"/>
            <a:ext cx="3102428" cy="903515"/>
            <a:chOff x="2253342" y="3519808"/>
            <a:chExt cx="3102428" cy="903515"/>
          </a:xfrm>
        </p:grpSpPr>
        <p:grpSp>
          <p:nvGrpSpPr>
            <p:cNvPr id="1142" name="Google Shape;1142;p63"/>
            <p:cNvGrpSpPr/>
            <p:nvPr/>
          </p:nvGrpSpPr>
          <p:grpSpPr>
            <a:xfrm>
              <a:off x="2710542" y="4042323"/>
              <a:ext cx="1861458" cy="381000"/>
              <a:chOff x="2514600" y="4757057"/>
              <a:chExt cx="1861458" cy="381000"/>
            </a:xfrm>
          </p:grpSpPr>
          <p:grpSp>
            <p:nvGrpSpPr>
              <p:cNvPr id="1143" name="Google Shape;1143;p63"/>
              <p:cNvGrpSpPr/>
              <p:nvPr/>
            </p:nvGrpSpPr>
            <p:grpSpPr>
              <a:xfrm>
                <a:off x="2514600" y="4757057"/>
                <a:ext cx="903515" cy="381000"/>
                <a:chOff x="2514600" y="4495800"/>
                <a:chExt cx="903515" cy="381000"/>
              </a:xfrm>
            </p:grpSpPr>
            <p:sp>
              <p:nvSpPr>
                <p:cNvPr id="1144" name="Google Shape;1144;p63"/>
                <p:cNvSpPr/>
                <p:nvPr/>
              </p:nvSpPr>
              <p:spPr>
                <a:xfrm>
                  <a:off x="2514600" y="4495800"/>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145" name="Google Shape;1145;p63"/>
                <p:cNvSpPr/>
                <p:nvPr/>
              </p:nvSpPr>
              <p:spPr>
                <a:xfrm>
                  <a:off x="2895600" y="4495800"/>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146" name="Google Shape;1146;p63"/>
                <p:cNvCxnSpPr/>
                <p:nvPr/>
              </p:nvCxnSpPr>
              <p:spPr>
                <a:xfrm>
                  <a:off x="2971801" y="4697186"/>
                  <a:ext cx="446314" cy="0"/>
                </a:xfrm>
                <a:prstGeom prst="straightConnector1">
                  <a:avLst/>
                </a:prstGeom>
                <a:noFill/>
                <a:ln cap="flat" cmpd="sng" w="19050">
                  <a:solidFill>
                    <a:schemeClr val="dk1"/>
                  </a:solidFill>
                  <a:prstDash val="solid"/>
                  <a:round/>
                  <a:headEnd len="sm" w="sm" type="none"/>
                  <a:tailEnd len="med" w="med" type="stealth"/>
                </a:ln>
              </p:spPr>
            </p:cxnSp>
          </p:grpSp>
          <p:grpSp>
            <p:nvGrpSpPr>
              <p:cNvPr id="1147" name="Google Shape;1147;p63"/>
              <p:cNvGrpSpPr/>
              <p:nvPr/>
            </p:nvGrpSpPr>
            <p:grpSpPr>
              <a:xfrm>
                <a:off x="3429000" y="4757057"/>
                <a:ext cx="947058" cy="381000"/>
                <a:chOff x="3429000" y="4495800"/>
                <a:chExt cx="947058" cy="381000"/>
              </a:xfrm>
            </p:grpSpPr>
            <p:sp>
              <p:nvSpPr>
                <p:cNvPr id="1148" name="Google Shape;1148;p63"/>
                <p:cNvSpPr/>
                <p:nvPr/>
              </p:nvSpPr>
              <p:spPr>
                <a:xfrm>
                  <a:off x="3429000" y="4495800"/>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149" name="Google Shape;1149;p63"/>
                <p:cNvSpPr/>
                <p:nvPr/>
              </p:nvSpPr>
              <p:spPr>
                <a:xfrm>
                  <a:off x="3810000" y="4495800"/>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150" name="Google Shape;1150;p63"/>
                <p:cNvCxnSpPr/>
                <p:nvPr/>
              </p:nvCxnSpPr>
              <p:spPr>
                <a:xfrm>
                  <a:off x="3929744" y="4675415"/>
                  <a:ext cx="446314" cy="0"/>
                </a:xfrm>
                <a:prstGeom prst="straightConnector1">
                  <a:avLst/>
                </a:prstGeom>
                <a:noFill/>
                <a:ln cap="flat" cmpd="sng" w="19050">
                  <a:solidFill>
                    <a:schemeClr val="dk1"/>
                  </a:solidFill>
                  <a:prstDash val="solid"/>
                  <a:round/>
                  <a:headEnd len="sm" w="sm" type="none"/>
                  <a:tailEnd len="med" w="med" type="stealth"/>
                </a:ln>
              </p:spPr>
            </p:cxnSp>
          </p:grpSp>
        </p:grpSp>
        <p:grpSp>
          <p:nvGrpSpPr>
            <p:cNvPr id="1151" name="Google Shape;1151;p63"/>
            <p:cNvGrpSpPr/>
            <p:nvPr/>
          </p:nvGrpSpPr>
          <p:grpSpPr>
            <a:xfrm>
              <a:off x="2253342" y="3552466"/>
              <a:ext cx="642257" cy="359229"/>
              <a:chOff x="2275114" y="4278085"/>
              <a:chExt cx="642257" cy="359229"/>
            </a:xfrm>
          </p:grpSpPr>
          <p:sp>
            <p:nvSpPr>
              <p:cNvPr id="1152" name="Google Shape;1152;p63"/>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153" name="Google Shape;1153;p63"/>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154" name="Google Shape;1154;p63"/>
            <p:cNvCxnSpPr/>
            <p:nvPr/>
          </p:nvCxnSpPr>
          <p:spPr>
            <a:xfrm>
              <a:off x="2465614" y="3857266"/>
              <a:ext cx="223157" cy="185058"/>
            </a:xfrm>
            <a:prstGeom prst="straightConnector1">
              <a:avLst/>
            </a:prstGeom>
            <a:noFill/>
            <a:ln cap="flat" cmpd="sng" w="19050">
              <a:solidFill>
                <a:schemeClr val="dk1"/>
              </a:solidFill>
              <a:prstDash val="solid"/>
              <a:round/>
              <a:headEnd len="sm" w="sm" type="none"/>
              <a:tailEnd len="med" w="med" type="stealth"/>
            </a:ln>
          </p:spPr>
        </p:cxnSp>
        <p:sp>
          <p:nvSpPr>
            <p:cNvPr id="1155" name="Google Shape;1155;p63"/>
            <p:cNvSpPr/>
            <p:nvPr/>
          </p:nvSpPr>
          <p:spPr>
            <a:xfrm>
              <a:off x="4713515" y="3770180"/>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n</a:t>
              </a:r>
              <a:endParaRPr b="0" i="1" sz="1400" u="none" cap="none" strike="noStrike">
                <a:solidFill>
                  <a:schemeClr val="dk1"/>
                </a:solidFill>
                <a:latin typeface="Arial"/>
                <a:ea typeface="Arial"/>
                <a:cs typeface="Arial"/>
                <a:sym typeface="Arial"/>
              </a:endParaRPr>
            </a:p>
          </p:txBody>
        </p:sp>
        <p:sp>
          <p:nvSpPr>
            <p:cNvPr id="1156" name="Google Shape;1156;p63"/>
            <p:cNvSpPr txBox="1"/>
            <p:nvPr/>
          </p:nvSpPr>
          <p:spPr>
            <a:xfrm>
              <a:off x="4267199" y="3519808"/>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sp>
        <p:nvSpPr>
          <p:cNvPr id="1157" name="Google Shape;1157;p63"/>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58" name="Google Shape;1158;p63"/>
          <p:cNvSpPr txBox="1"/>
          <p:nvPr/>
        </p:nvSpPr>
        <p:spPr>
          <a:xfrm>
            <a:off x="5767754" y="1927478"/>
            <a:ext cx="24899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can’t remove</a:t>
            </a:r>
            <a:endParaRPr b="0" i="0" sz="1400" u="none" cap="none" strike="noStrike">
              <a:solidFill>
                <a:srgbClr val="000000"/>
              </a:solidFill>
              <a:latin typeface="Arial"/>
              <a:ea typeface="Arial"/>
              <a:cs typeface="Arial"/>
              <a:sym typeface="Arial"/>
            </a:endParaRPr>
          </a:p>
        </p:txBody>
      </p:sp>
      <p:grpSp>
        <p:nvGrpSpPr>
          <p:cNvPr id="1159" name="Google Shape;1159;p63"/>
          <p:cNvGrpSpPr/>
          <p:nvPr/>
        </p:nvGrpSpPr>
        <p:grpSpPr>
          <a:xfrm>
            <a:off x="5446537" y="2496550"/>
            <a:ext cx="3026228" cy="870859"/>
            <a:chOff x="5446537" y="2496550"/>
            <a:chExt cx="3026228" cy="870859"/>
          </a:xfrm>
        </p:grpSpPr>
        <p:grpSp>
          <p:nvGrpSpPr>
            <p:cNvPr id="1160" name="Google Shape;1160;p63"/>
            <p:cNvGrpSpPr/>
            <p:nvPr/>
          </p:nvGrpSpPr>
          <p:grpSpPr>
            <a:xfrm>
              <a:off x="5849308" y="2986409"/>
              <a:ext cx="620486" cy="381000"/>
              <a:chOff x="2569028" y="3320143"/>
              <a:chExt cx="620486" cy="381000"/>
            </a:xfrm>
          </p:grpSpPr>
          <p:sp>
            <p:nvSpPr>
              <p:cNvPr id="1161" name="Google Shape;1161;p63"/>
              <p:cNvSpPr/>
              <p:nvPr/>
            </p:nvSpPr>
            <p:spPr>
              <a:xfrm>
                <a:off x="2569028" y="3320143"/>
                <a:ext cx="3810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162" name="Google Shape;1162;p63"/>
              <p:cNvSpPr/>
              <p:nvPr/>
            </p:nvSpPr>
            <p:spPr>
              <a:xfrm>
                <a:off x="2950028" y="3320143"/>
                <a:ext cx="228600" cy="381000"/>
              </a:xfrm>
              <a:prstGeom prst="rect">
                <a:avLst/>
              </a:prstGeom>
              <a:solidFill>
                <a:schemeClr val="lt1"/>
              </a:solidFill>
              <a:ln cap="flat" cmpd="sng" w="127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163" name="Google Shape;1163;p63"/>
              <p:cNvCxnSpPr/>
              <p:nvPr/>
            </p:nvCxnSpPr>
            <p:spPr>
              <a:xfrm flipH="1" rot="10800000">
                <a:off x="2950029" y="3341914"/>
                <a:ext cx="239485" cy="337457"/>
              </a:xfrm>
              <a:prstGeom prst="straightConnector1">
                <a:avLst/>
              </a:prstGeom>
              <a:noFill/>
              <a:ln cap="flat" cmpd="sng" w="19050">
                <a:solidFill>
                  <a:schemeClr val="dk1"/>
                </a:solidFill>
                <a:prstDash val="solid"/>
                <a:round/>
                <a:headEnd len="sm" w="sm" type="none"/>
                <a:tailEnd len="sm" w="sm" type="none"/>
              </a:ln>
            </p:spPr>
          </p:cxnSp>
        </p:grpSp>
        <p:grpSp>
          <p:nvGrpSpPr>
            <p:cNvPr id="1164" name="Google Shape;1164;p63"/>
            <p:cNvGrpSpPr/>
            <p:nvPr/>
          </p:nvGrpSpPr>
          <p:grpSpPr>
            <a:xfrm>
              <a:off x="5446537" y="2496551"/>
              <a:ext cx="642257" cy="359229"/>
              <a:chOff x="2275114" y="4278085"/>
              <a:chExt cx="642257" cy="359229"/>
            </a:xfrm>
          </p:grpSpPr>
          <p:sp>
            <p:nvSpPr>
              <p:cNvPr id="1165" name="Google Shape;1165;p63"/>
              <p:cNvSpPr txBox="1"/>
              <p:nvPr/>
            </p:nvSpPr>
            <p:spPr>
              <a:xfrm>
                <a:off x="2275114" y="4278085"/>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head</a:t>
                </a:r>
                <a:endParaRPr b="0" i="0" sz="1200" u="none" cap="none" strike="noStrike">
                  <a:solidFill>
                    <a:schemeClr val="dk1"/>
                  </a:solidFill>
                  <a:latin typeface="Arial"/>
                  <a:ea typeface="Arial"/>
                  <a:cs typeface="Arial"/>
                  <a:sym typeface="Arial"/>
                </a:endParaRPr>
              </a:p>
            </p:txBody>
          </p:sp>
          <p:sp>
            <p:nvSpPr>
              <p:cNvPr id="1166" name="Google Shape;1166;p63"/>
              <p:cNvSpPr/>
              <p:nvPr/>
            </p:nvSpPr>
            <p:spPr>
              <a:xfrm>
                <a:off x="2362200" y="4506686"/>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67" name="Google Shape;1167;p63"/>
            <p:cNvSpPr/>
            <p:nvPr/>
          </p:nvSpPr>
          <p:spPr>
            <a:xfrm>
              <a:off x="7830510" y="2746922"/>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1168" name="Google Shape;1168;p63"/>
            <p:cNvSpPr txBox="1"/>
            <p:nvPr/>
          </p:nvSpPr>
          <p:spPr>
            <a:xfrm>
              <a:off x="7384194" y="2496550"/>
              <a:ext cx="10885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num_nodes</a:t>
              </a:r>
              <a:endParaRPr b="0" i="0" sz="1200" u="none" cap="none" strike="noStrike">
                <a:solidFill>
                  <a:schemeClr val="dk1"/>
                </a:solidFill>
                <a:latin typeface="Arial"/>
                <a:ea typeface="Arial"/>
                <a:cs typeface="Arial"/>
                <a:sym typeface="Arial"/>
              </a:endParaRPr>
            </a:p>
          </p:txBody>
        </p:sp>
      </p:grpSp>
      <p:sp>
        <p:nvSpPr>
          <p:cNvPr id="1169" name="Google Shape;1169;p63"/>
          <p:cNvSpPr/>
          <p:nvPr/>
        </p:nvSpPr>
        <p:spPr>
          <a:xfrm>
            <a:off x="7833193" y="2746750"/>
            <a:ext cx="424542" cy="293915"/>
          </a:xfrm>
          <a:prstGeom prst="rect">
            <a:avLst/>
          </a:prstGeom>
          <a:solidFill>
            <a:srgbClr val="B7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0</a:t>
            </a:r>
            <a:endParaRPr b="0" i="0" sz="1400" u="none" cap="none" strike="noStrike">
              <a:solidFill>
                <a:schemeClr val="dk1"/>
              </a:solidFill>
              <a:latin typeface="Arial"/>
              <a:ea typeface="Arial"/>
              <a:cs typeface="Arial"/>
              <a:sym typeface="Arial"/>
            </a:endParaRPr>
          </a:p>
        </p:txBody>
      </p:sp>
      <p:grpSp>
        <p:nvGrpSpPr>
          <p:cNvPr id="1170" name="Google Shape;1170;p63"/>
          <p:cNvGrpSpPr/>
          <p:nvPr/>
        </p:nvGrpSpPr>
        <p:grpSpPr>
          <a:xfrm>
            <a:off x="6286238" y="2442122"/>
            <a:ext cx="642257" cy="359229"/>
            <a:chOff x="6850961" y="504503"/>
            <a:chExt cx="642257" cy="359229"/>
          </a:xfrm>
        </p:grpSpPr>
        <p:sp>
          <p:nvSpPr>
            <p:cNvPr id="1171" name="Google Shape;1171;p63"/>
            <p:cNvSpPr txBox="1"/>
            <p:nvPr/>
          </p:nvSpPr>
          <p:spPr>
            <a:xfrm>
              <a:off x="6850961" y="504503"/>
              <a:ext cx="642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ln</a:t>
              </a:r>
              <a:endParaRPr b="0" i="0" sz="1200" u="none" cap="none" strike="noStrike">
                <a:solidFill>
                  <a:schemeClr val="dk1"/>
                </a:solidFill>
                <a:latin typeface="Arial"/>
                <a:ea typeface="Arial"/>
                <a:cs typeface="Arial"/>
                <a:sym typeface="Arial"/>
              </a:endParaRPr>
            </a:p>
          </p:txBody>
        </p:sp>
        <p:sp>
          <p:nvSpPr>
            <p:cNvPr id="1172" name="Google Shape;1172;p63"/>
            <p:cNvSpPr/>
            <p:nvPr/>
          </p:nvSpPr>
          <p:spPr>
            <a:xfrm>
              <a:off x="6938047" y="733104"/>
              <a:ext cx="293914" cy="130628"/>
            </a:xfrm>
            <a:prstGeom prst="rect">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173" name="Google Shape;1173;p63"/>
          <p:cNvCxnSpPr/>
          <p:nvPr/>
        </p:nvCxnSpPr>
        <p:spPr>
          <a:xfrm>
            <a:off x="5658809" y="2801351"/>
            <a:ext cx="223157" cy="185058"/>
          </a:xfrm>
          <a:prstGeom prst="straightConnector1">
            <a:avLst/>
          </a:prstGeom>
          <a:noFill/>
          <a:ln cap="flat" cmpd="sng" w="19050">
            <a:solidFill>
              <a:schemeClr val="dk1"/>
            </a:solidFill>
            <a:prstDash val="solid"/>
            <a:round/>
            <a:headEnd len="sm" w="sm" type="none"/>
            <a:tailEnd len="med" w="med" type="stealth"/>
          </a:ln>
        </p:spPr>
      </p:cxnSp>
      <p:cxnSp>
        <p:nvCxnSpPr>
          <p:cNvPr id="1174" name="Google Shape;1174;p63"/>
          <p:cNvCxnSpPr/>
          <p:nvPr/>
        </p:nvCxnSpPr>
        <p:spPr>
          <a:xfrm flipH="1">
            <a:off x="6019310" y="2718743"/>
            <a:ext cx="533856" cy="267666"/>
          </a:xfrm>
          <a:prstGeom prst="straightConnector1">
            <a:avLst/>
          </a:prstGeom>
          <a:noFill/>
          <a:ln cap="flat" cmpd="sng" w="19050">
            <a:solidFill>
              <a:schemeClr val="dk1"/>
            </a:solidFill>
            <a:prstDash val="solid"/>
            <a:round/>
            <a:headEnd len="sm" w="sm" type="none"/>
            <a:tailEnd len="med" w="med" type="stealth"/>
          </a:ln>
        </p:spPr>
      </p:cxnSp>
      <p:cxnSp>
        <p:nvCxnSpPr>
          <p:cNvPr id="1175" name="Google Shape;1175;p63"/>
          <p:cNvCxnSpPr/>
          <p:nvPr/>
        </p:nvCxnSpPr>
        <p:spPr>
          <a:xfrm flipH="1" rot="10800000">
            <a:off x="5522738" y="2708695"/>
            <a:ext cx="304799" cy="141514"/>
          </a:xfrm>
          <a:prstGeom prst="straightConnector1">
            <a:avLst/>
          </a:prstGeom>
          <a:noFill/>
          <a:ln cap="flat" cmpd="sng" w="19050">
            <a:solidFill>
              <a:schemeClr val="dk1"/>
            </a:solidFill>
            <a:prstDash val="solid"/>
            <a:round/>
            <a:headEnd len="sm" w="sm" type="none"/>
            <a:tailEnd len="sm" w="sm" type="none"/>
          </a:ln>
        </p:spPr>
      </p:cxnSp>
      <p:sp>
        <p:nvSpPr>
          <p:cNvPr id="1176" name="Google Shape;1176;p6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8"/>
                                        </p:tgtEl>
                                        <p:attrNameLst>
                                          <p:attrName>style.visibility</p:attrName>
                                        </p:attrNameLst>
                                      </p:cBhvr>
                                      <p:to>
                                        <p:strVal val="visible"/>
                                      </p:to>
                                    </p:set>
                                    <p:animEffect filter="fade" transition="in">
                                      <p:cBhvr>
                                        <p:cTn dur="500"/>
                                        <p:tgtEl>
                                          <p:spTgt spid="1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gtEl>
                                        <p:attrNameLst>
                                          <p:attrName>style.visibility</p:attrName>
                                        </p:attrNameLst>
                                      </p:cBhvr>
                                      <p:to>
                                        <p:strVal val="visible"/>
                                      </p:to>
                                    </p:set>
                                    <p:animEffect filter="fade" transition="in">
                                      <p:cBhvr>
                                        <p:cTn dur="500"/>
                                        <p:tgtEl>
                                          <p:spTgt spid="1159"/>
                                        </p:tgtEl>
                                      </p:cBhvr>
                                    </p:animEffect>
                                  </p:childTnLst>
                                </p:cTn>
                              </p:par>
                              <p:par>
                                <p:cTn fill="hold" nodeType="with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500"/>
                                        <p:tgtEl>
                                          <p:spTgt spid="1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500"/>
                                        <p:tgtEl>
                                          <p:spTgt spid="1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500"/>
                                        <p:tgtEl>
                                          <p:spTgt spid="1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73"/>
                                        </p:tgtEl>
                                      </p:cBhvr>
                                    </p:animEffect>
                                    <p:set>
                                      <p:cBhvr>
                                        <p:cTn dur="1" fill="hold">
                                          <p:stCondLst>
                                            <p:cond delay="500"/>
                                          </p:stCondLst>
                                        </p:cTn>
                                        <p:tgtEl>
                                          <p:spTgt spid="117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500"/>
                                        <p:tgtEl>
                                          <p:spTgt spid="1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Recording of modifications</a:t>
            </a:r>
            <a:endParaRPr/>
          </a:p>
        </p:txBody>
      </p:sp>
      <p:sp>
        <p:nvSpPr>
          <p:cNvPr id="130" name="Google Shape;130;p28"/>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950"/>
              <a:buChar char="■"/>
            </a:pPr>
            <a:r>
              <a:rPr lang="en-US"/>
              <a:t>Course website address is changed to </a:t>
            </a:r>
            <a:r>
              <a:rPr lang="en-US" u="sng">
                <a:solidFill>
                  <a:schemeClr val="hlink"/>
                </a:solidFill>
                <a:hlinkClick r:id="rId3"/>
              </a:rPr>
              <a:t>http://sakai.it.tdt.edu.vn</a:t>
            </a:r>
            <a:endParaRPr/>
          </a:p>
          <a:p>
            <a:pPr indent="-342900" lvl="0" marL="342900" rtl="0" algn="just">
              <a:lnSpc>
                <a:spcPct val="100000"/>
              </a:lnSpc>
              <a:spcBef>
                <a:spcPts val="600"/>
              </a:spcBef>
              <a:spcAft>
                <a:spcPts val="0"/>
              </a:spcAft>
              <a:buSzPts val="1950"/>
              <a:buChar char="■"/>
            </a:pPr>
            <a:r>
              <a:rPr lang="en-US"/>
              <a:t>Slides “Practice Exercises” are eliminated.</a:t>
            </a:r>
            <a:endParaRPr/>
          </a:p>
          <a:p>
            <a:pPr indent="-342900" lvl="0" marL="342900" rtl="0" algn="just">
              <a:lnSpc>
                <a:spcPct val="100000"/>
              </a:lnSpc>
              <a:spcBef>
                <a:spcPts val="600"/>
              </a:spcBef>
              <a:spcAft>
                <a:spcPts val="0"/>
              </a:spcAft>
              <a:buSzPts val="1950"/>
              <a:buChar char="■"/>
            </a:pPr>
            <a:r>
              <a:rPr lang="en-US"/>
              <a:t>Course codes cs1010, cs1020, cs2010 are placed by 501042, 501043, 502043 respectively.</a:t>
            </a:r>
            <a:endParaRPr/>
          </a:p>
        </p:txBody>
      </p:sp>
      <p:sp>
        <p:nvSpPr>
          <p:cNvPr id="131" name="Google Shape;131;p28"/>
          <p:cNvSpPr txBox="1"/>
          <p:nvPr>
            <p:ph idx="12" type="sldNum"/>
          </p:nvPr>
        </p:nvSpPr>
        <p:spPr>
          <a:xfrm>
            <a:off x="8458200" y="6400800"/>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6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Basic Linked List (5/7)</a:t>
            </a:r>
            <a:endParaRPr/>
          </a:p>
        </p:txBody>
      </p:sp>
      <p:sp>
        <p:nvSpPr>
          <p:cNvPr id="1183" name="Google Shape;1183;p64"/>
          <p:cNvSpPr txBox="1"/>
          <p:nvPr>
            <p:ph idx="1" type="body"/>
          </p:nvPr>
        </p:nvSpPr>
        <p:spPr>
          <a:xfrm>
            <a:off x="457200" y="1004396"/>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20"/>
              <a:buChar char="■"/>
            </a:pPr>
            <a:r>
              <a:rPr lang="en-US" sz="2800"/>
              <a:t>Printing of the linked list</a:t>
            </a:r>
            <a:endParaRPr sz="2800">
              <a:solidFill>
                <a:srgbClr val="0000FF"/>
              </a:solidFill>
            </a:endParaRPr>
          </a:p>
        </p:txBody>
      </p:sp>
      <p:sp>
        <p:nvSpPr>
          <p:cNvPr id="1184" name="Google Shape;1184;p6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185" name="Google Shape;1185;p64"/>
          <p:cNvGrpSpPr/>
          <p:nvPr/>
        </p:nvGrpSpPr>
        <p:grpSpPr>
          <a:xfrm>
            <a:off x="731520" y="1385396"/>
            <a:ext cx="8060788" cy="3346609"/>
            <a:chOff x="807720" y="843379"/>
            <a:chExt cx="8060788" cy="3346609"/>
          </a:xfrm>
        </p:grpSpPr>
        <p:sp>
          <p:nvSpPr>
            <p:cNvPr id="1186" name="Google Shape;1186;p64"/>
            <p:cNvSpPr txBox="1"/>
            <p:nvPr/>
          </p:nvSpPr>
          <p:spPr>
            <a:xfrm>
              <a:off x="807720" y="1143000"/>
              <a:ext cx="8060788" cy="3046988"/>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print()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600" u="none" cap="none" strike="noStrike">
                  <a:solidFill>
                    <a:srgbClr val="006600"/>
                  </a:solidFill>
                  <a:latin typeface="Courier New"/>
                  <a:ea typeface="Courier New"/>
                  <a:cs typeface="Courier New"/>
                  <a:sym typeface="Courier New"/>
                </a:rPr>
                <a:t>"Nothing to print..."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 &lt;E&gt; ln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t>
              </a:r>
              <a:r>
                <a:rPr b="1" i="0" lang="en-US" sz="1600" u="none" cap="none" strike="noStrike">
                  <a:solidFill>
                    <a:srgbClr val="006600"/>
                  </a:solidFill>
                  <a:latin typeface="Courier New"/>
                  <a:ea typeface="Courier New"/>
                  <a:cs typeface="Courier New"/>
                  <a:sym typeface="Courier New"/>
                </a:rPr>
                <a:t>"List is: " </a:t>
              </a:r>
              <a:r>
                <a:rPr b="1" i="0" lang="en-US" sz="1600" u="none" cap="none" strike="noStrike">
                  <a:solidFill>
                    <a:schemeClr val="dk1"/>
                  </a:solidFill>
                  <a:latin typeface="Courier New"/>
                  <a:ea typeface="Courier New"/>
                  <a:cs typeface="Courier New"/>
                  <a:sym typeface="Courier New"/>
                </a:rPr>
                <a:t>+ ln.getElement());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 </a:t>
              </a:r>
              <a:r>
                <a:rPr b="1" i="0" lang="en-US" sz="1600" u="none" cap="none" strike="noStrike">
                  <a:solidFill>
                    <a:schemeClr val="dk1"/>
                  </a:solidFill>
                  <a:latin typeface="Courier New"/>
                  <a:ea typeface="Courier New"/>
                  <a:cs typeface="Courier New"/>
                  <a:sym typeface="Courier New"/>
                </a:rPr>
                <a:t>i=</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i &lt; num_nodes;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ln = ln.getNext();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t>
              </a:r>
              <a:r>
                <a:rPr b="1" i="0" lang="en-US" sz="1600" u="none" cap="none" strike="noStrike">
                  <a:solidFill>
                    <a:srgbClr val="006600"/>
                  </a:solidFill>
                  <a:latin typeface="Courier New"/>
                  <a:ea typeface="Courier New"/>
                  <a:cs typeface="Courier New"/>
                  <a:sym typeface="Courier New"/>
                </a:rPr>
                <a:t>", " </a:t>
              </a:r>
              <a:r>
                <a:rPr b="1" i="0" lang="en-US" sz="1600" u="none" cap="none" strike="noStrike">
                  <a:solidFill>
                    <a:schemeClr val="dk1"/>
                  </a:solidFill>
                  <a:latin typeface="Courier New"/>
                  <a:ea typeface="Courier New"/>
                  <a:cs typeface="Courier New"/>
                  <a:sym typeface="Courier New"/>
                </a:rPr>
                <a:t>+ ln.getElement());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187" name="Google Shape;1187;p64"/>
            <p:cNvSpPr/>
            <p:nvPr/>
          </p:nvSpPr>
          <p:spPr>
            <a:xfrm>
              <a:off x="6248400" y="843379"/>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BasicLinkedList.java</a:t>
              </a:r>
              <a:endParaRPr b="0" i="0" sz="1400" u="none" cap="none" strike="noStrike">
                <a:solidFill>
                  <a:srgbClr val="000000"/>
                </a:solidFill>
                <a:latin typeface="Arial"/>
                <a:ea typeface="Arial"/>
                <a:cs typeface="Arial"/>
                <a:sym typeface="Arial"/>
              </a:endParaRPr>
            </a:p>
          </p:txBody>
        </p:sp>
      </p:grpSp>
      <p:sp>
        <p:nvSpPr>
          <p:cNvPr id="1188" name="Google Shape;1188;p6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Test Basic Linked List #1 (6/7)</a:t>
            </a:r>
            <a:endParaRPr/>
          </a:p>
        </p:txBody>
      </p:sp>
      <p:sp>
        <p:nvSpPr>
          <p:cNvPr id="1195" name="Google Shape;1195;p65"/>
          <p:cNvSpPr txBox="1"/>
          <p:nvPr>
            <p:ph idx="1" type="body"/>
          </p:nvPr>
        </p:nvSpPr>
        <p:spPr>
          <a:xfrm>
            <a:off x="457200" y="838200"/>
            <a:ext cx="8229600" cy="533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Example use #1</a:t>
            </a:r>
            <a:endParaRPr sz="2400">
              <a:solidFill>
                <a:srgbClr val="0000FF"/>
              </a:solidFill>
            </a:endParaRPr>
          </a:p>
        </p:txBody>
      </p:sp>
      <p:sp>
        <p:nvSpPr>
          <p:cNvPr id="1196" name="Google Shape;1196;p6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197" name="Google Shape;1197;p65"/>
          <p:cNvGrpSpPr/>
          <p:nvPr/>
        </p:nvGrpSpPr>
        <p:grpSpPr>
          <a:xfrm>
            <a:off x="304800" y="1066800"/>
            <a:ext cx="8534400" cy="5055513"/>
            <a:chOff x="304800" y="919579"/>
            <a:chExt cx="8686800" cy="5055513"/>
          </a:xfrm>
        </p:grpSpPr>
        <p:sp>
          <p:nvSpPr>
            <p:cNvPr id="1198" name="Google Shape;1198;p65"/>
            <p:cNvSpPr txBox="1"/>
            <p:nvPr/>
          </p:nvSpPr>
          <p:spPr>
            <a:xfrm>
              <a:off x="304800" y="1143000"/>
              <a:ext cx="8686800" cy="4832092"/>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TestBasicLinkedList1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BasicLinkedList &lt;String&gt; list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BasicLinkedList &lt;String&gt;();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"bbb"</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"ccc"</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"Testing removal"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 </a:t>
              </a:r>
              <a:r>
                <a:rPr b="1" i="0" lang="en-US" sz="1600" u="none" cap="none" strike="noStrike">
                  <a:solidFill>
                    <a:schemeClr val="dk1"/>
                  </a:solidFill>
                  <a:latin typeface="Courier New"/>
                  <a:ea typeface="Courier New"/>
                  <a:cs typeface="Courier New"/>
                  <a:sym typeface="Courier New"/>
                </a:rPr>
                <a:t>(list.contains(</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"xxxx"</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1199" name="Google Shape;1199;p65"/>
            <p:cNvSpPr/>
            <p:nvPr/>
          </p:nvSpPr>
          <p:spPr>
            <a:xfrm>
              <a:off x="6044293" y="919579"/>
              <a:ext cx="2794906"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TestBasicLinkedList1.java</a:t>
              </a:r>
              <a:endParaRPr b="0" i="0" sz="1400" u="none" cap="none" strike="noStrike">
                <a:solidFill>
                  <a:srgbClr val="000000"/>
                </a:solidFill>
                <a:latin typeface="Arial"/>
                <a:ea typeface="Arial"/>
                <a:cs typeface="Arial"/>
                <a:sym typeface="Arial"/>
              </a:endParaRPr>
            </a:p>
          </p:txBody>
        </p:sp>
      </p:grpSp>
      <p:sp>
        <p:nvSpPr>
          <p:cNvPr id="1200" name="Google Shape;1200;p65"/>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1" name="Google Shape;1201;p6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6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3.5 </a:t>
            </a:r>
            <a:r>
              <a:rPr b="1" lang="en-US" sz="3600">
                <a:latin typeface="Federo"/>
                <a:ea typeface="Federo"/>
                <a:cs typeface="Federo"/>
                <a:sym typeface="Federo"/>
              </a:rPr>
              <a:t>Test Basic Linked List #2 (7/7)</a:t>
            </a:r>
            <a:endParaRPr/>
          </a:p>
        </p:txBody>
      </p:sp>
      <p:sp>
        <p:nvSpPr>
          <p:cNvPr id="1208" name="Google Shape;1208;p66"/>
          <p:cNvSpPr txBox="1"/>
          <p:nvPr>
            <p:ph idx="1" type="body"/>
          </p:nvPr>
        </p:nvSpPr>
        <p:spPr>
          <a:xfrm>
            <a:off x="438462" y="873442"/>
            <a:ext cx="8229600" cy="533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Example use #2</a:t>
            </a:r>
            <a:endParaRPr sz="2400">
              <a:solidFill>
                <a:srgbClr val="0000FF"/>
              </a:solidFill>
            </a:endParaRPr>
          </a:p>
        </p:txBody>
      </p:sp>
      <p:sp>
        <p:nvSpPr>
          <p:cNvPr id="1209" name="Google Shape;1209;p6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210" name="Google Shape;1210;p66"/>
          <p:cNvGrpSpPr/>
          <p:nvPr/>
        </p:nvGrpSpPr>
        <p:grpSpPr>
          <a:xfrm>
            <a:off x="286062" y="1178242"/>
            <a:ext cx="8610600" cy="4501515"/>
            <a:chOff x="304800" y="919579"/>
            <a:chExt cx="8764361" cy="4501515"/>
          </a:xfrm>
        </p:grpSpPr>
        <p:sp>
          <p:nvSpPr>
            <p:cNvPr id="1211" name="Google Shape;1211;p66"/>
            <p:cNvSpPr txBox="1"/>
            <p:nvPr/>
          </p:nvSpPr>
          <p:spPr>
            <a:xfrm>
              <a:off x="304800" y="1143000"/>
              <a:ext cx="8764361" cy="4278094"/>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TestBasicLinkedList2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BasicLinkedList &lt;Integer&gt; list = </a:t>
              </a:r>
              <a:r>
                <a:rPr b="1" i="0" lang="en-US" sz="1500" u="none" cap="none" strike="noStrike">
                  <a:solidFill>
                    <a:srgbClr val="0000FF"/>
                  </a:solidFill>
                  <a:latin typeface="Courier New"/>
                  <a:ea typeface="Courier New"/>
                  <a:cs typeface="Courier New"/>
                  <a:sym typeface="Courier New"/>
                </a:rPr>
                <a:t>new</a:t>
              </a:r>
              <a:r>
                <a:rPr b="1" i="0" lang="en-US" sz="1500" u="none" cap="none" strike="noStrike">
                  <a:solidFill>
                    <a:schemeClr val="dk1"/>
                  </a:solidFill>
                  <a:latin typeface="Courier New"/>
                  <a:ea typeface="Courier New"/>
                  <a:cs typeface="Courier New"/>
                  <a:sym typeface="Courier New"/>
                </a:rPr>
                <a:t> BasicLinkedList &lt;Integer&gt;();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34</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12</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9</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"Testing removal"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1212" name="Google Shape;1212;p66"/>
            <p:cNvSpPr/>
            <p:nvPr/>
          </p:nvSpPr>
          <p:spPr>
            <a:xfrm>
              <a:off x="6121854" y="919579"/>
              <a:ext cx="2717346"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TestBasicLinkedList2.java</a:t>
              </a:r>
              <a:endParaRPr b="0" i="0" sz="1400" u="none" cap="none" strike="noStrike">
                <a:solidFill>
                  <a:srgbClr val="000000"/>
                </a:solidFill>
                <a:latin typeface="Arial"/>
                <a:ea typeface="Arial"/>
                <a:cs typeface="Arial"/>
                <a:sym typeface="Arial"/>
              </a:endParaRPr>
            </a:p>
          </p:txBody>
        </p:sp>
      </p:grpSp>
      <p:sp>
        <p:nvSpPr>
          <p:cNvPr id="1213" name="Google Shape;1213;p66"/>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14" name="Google Shape;1214;p6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500"/>
                                        <p:tgtEl>
                                          <p:spTgt spid="1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67"/>
          <p:cNvSpPr txBox="1"/>
          <p:nvPr>
            <p:ph type="ctrTitle"/>
          </p:nvPr>
        </p:nvSpPr>
        <p:spPr>
          <a:xfrm>
            <a:off x="914400" y="1524000"/>
            <a:ext cx="78486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4</a:t>
            </a:r>
            <a:r>
              <a:rPr b="1" lang="en-US" sz="4400">
                <a:latin typeface="Federo"/>
                <a:ea typeface="Federo"/>
                <a:cs typeface="Federo"/>
                <a:sym typeface="Federo"/>
              </a:rPr>
              <a:t> More Linked Lists</a:t>
            </a:r>
            <a:endParaRPr/>
          </a:p>
        </p:txBody>
      </p:sp>
      <p:sp>
        <p:nvSpPr>
          <p:cNvPr id="1221" name="Google Shape;1221;p67"/>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Exploring variants of linked list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6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 </a:t>
            </a:r>
            <a:r>
              <a:rPr b="1" lang="en-US" sz="3600">
                <a:latin typeface="Federo"/>
                <a:ea typeface="Federo"/>
                <a:cs typeface="Federo"/>
                <a:sym typeface="Federo"/>
              </a:rPr>
              <a:t>Linked Lists: Variants</a:t>
            </a:r>
            <a:endParaRPr/>
          </a:p>
        </p:txBody>
      </p:sp>
      <p:sp>
        <p:nvSpPr>
          <p:cNvPr id="1228" name="Google Shape;1228;p6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229" name="Google Shape;1229;p68"/>
          <p:cNvSpPr/>
          <p:nvPr/>
        </p:nvSpPr>
        <p:spPr>
          <a:xfrm>
            <a:off x="3419872" y="2636912"/>
            <a:ext cx="1872208" cy="1430737"/>
          </a:xfrm>
          <a:prstGeom prst="rect">
            <a:avLst/>
          </a:prstGeom>
          <a:solidFill>
            <a:srgbClr val="9933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30" name="Google Shape;1230;p68"/>
          <p:cNvGrpSpPr/>
          <p:nvPr/>
        </p:nvGrpSpPr>
        <p:grpSpPr>
          <a:xfrm>
            <a:off x="3581400" y="1371600"/>
            <a:ext cx="1524000" cy="1066800"/>
            <a:chOff x="1600200" y="2743200"/>
            <a:chExt cx="1524000" cy="1066800"/>
          </a:xfrm>
        </p:grpSpPr>
        <p:sp>
          <p:nvSpPr>
            <p:cNvPr id="1231" name="Google Shape;1231;p68"/>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2" name="Google Shape;1232;p68"/>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233" name="Google Shape;1233;p68"/>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4" name="Google Shape;1234;p68"/>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5" name="Google Shape;1235;p68"/>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BasicLinkedList</a:t>
              </a:r>
              <a:endParaRPr b="1" i="0" sz="1200" u="none" cap="none" strike="noStrike">
                <a:solidFill>
                  <a:schemeClr val="dk1"/>
                </a:solidFill>
                <a:latin typeface="Arial"/>
                <a:ea typeface="Arial"/>
                <a:cs typeface="Arial"/>
                <a:sym typeface="Arial"/>
              </a:endParaRPr>
            </a:p>
          </p:txBody>
        </p:sp>
      </p:grpSp>
      <p:cxnSp>
        <p:nvCxnSpPr>
          <p:cNvPr id="1236" name="Google Shape;1236;p68"/>
          <p:cNvCxnSpPr/>
          <p:nvPr/>
        </p:nvCxnSpPr>
        <p:spPr>
          <a:xfrm>
            <a:off x="5181600" y="1752600"/>
            <a:ext cx="1295400" cy="0"/>
          </a:xfrm>
          <a:prstGeom prst="straightConnector1">
            <a:avLst/>
          </a:prstGeom>
          <a:noFill/>
          <a:ln cap="flat" cmpd="sng" w="19050">
            <a:solidFill>
              <a:schemeClr val="dk1"/>
            </a:solidFill>
            <a:prstDash val="dash"/>
            <a:round/>
            <a:headEnd len="sm" w="sm" type="none"/>
            <a:tailEnd len="med" w="med" type="triangle"/>
          </a:ln>
        </p:spPr>
      </p:cxnSp>
      <p:sp>
        <p:nvSpPr>
          <p:cNvPr id="1237" name="Google Shape;1237;p68"/>
          <p:cNvSpPr txBox="1"/>
          <p:nvPr/>
        </p:nvSpPr>
        <p:spPr>
          <a:xfrm>
            <a:off x="5257800" y="144780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238" name="Google Shape;1238;p68"/>
          <p:cNvGrpSpPr/>
          <p:nvPr/>
        </p:nvGrpSpPr>
        <p:grpSpPr>
          <a:xfrm>
            <a:off x="609600" y="2362200"/>
            <a:ext cx="1600200" cy="1745397"/>
            <a:chOff x="762000" y="1371600"/>
            <a:chExt cx="1600200" cy="1745397"/>
          </a:xfrm>
        </p:grpSpPr>
        <p:sp>
          <p:nvSpPr>
            <p:cNvPr id="1239" name="Google Shape;1239;p68"/>
            <p:cNvSpPr/>
            <p:nvPr/>
          </p:nvSpPr>
          <p:spPr>
            <a:xfrm>
              <a:off x="762000" y="18288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0" name="Google Shape;1240;p68"/>
            <p:cNvSpPr txBox="1"/>
            <p:nvPr/>
          </p:nvSpPr>
          <p:spPr>
            <a:xfrm>
              <a:off x="762000" y="1828800"/>
              <a:ext cx="1600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element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next</a:t>
              </a:r>
              <a:endParaRPr b="0" i="0" sz="1400" u="none" cap="none" strike="noStrike">
                <a:solidFill>
                  <a:srgbClr val="000000"/>
                </a:solidFill>
                <a:latin typeface="Arial"/>
                <a:ea typeface="Arial"/>
                <a:cs typeface="Arial"/>
                <a:sym typeface="Arial"/>
              </a:endParaRPr>
            </a:p>
          </p:txBody>
        </p:sp>
        <p:sp>
          <p:nvSpPr>
            <p:cNvPr id="1241" name="Google Shape;1241;p68"/>
            <p:cNvSpPr/>
            <p:nvPr/>
          </p:nvSpPr>
          <p:spPr>
            <a:xfrm>
              <a:off x="762000" y="13716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2" name="Google Shape;1242;p68"/>
            <p:cNvSpPr/>
            <p:nvPr/>
          </p:nvSpPr>
          <p:spPr>
            <a:xfrm>
              <a:off x="762000" y="2286000"/>
              <a:ext cx="1600200" cy="7620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3" name="Google Shape;1243;p68"/>
            <p:cNvSpPr txBox="1"/>
            <p:nvPr/>
          </p:nvSpPr>
          <p:spPr>
            <a:xfrm>
              <a:off x="914400" y="1447800"/>
              <a:ext cx="12954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ListNode</a:t>
              </a:r>
              <a:endParaRPr b="1" i="0" sz="1200" u="none" cap="none" strike="noStrike">
                <a:solidFill>
                  <a:schemeClr val="dk1"/>
                </a:solidFill>
                <a:latin typeface="Arial"/>
                <a:ea typeface="Arial"/>
                <a:cs typeface="Arial"/>
                <a:sym typeface="Arial"/>
              </a:endParaRPr>
            </a:p>
          </p:txBody>
        </p:sp>
        <p:sp>
          <p:nvSpPr>
            <p:cNvPr id="1244" name="Google Shape;1244;p68"/>
            <p:cNvSpPr txBox="1"/>
            <p:nvPr/>
          </p:nvSpPr>
          <p:spPr>
            <a:xfrm>
              <a:off x="762000" y="2286000"/>
              <a:ext cx="16002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setNext(ListNode &lt;E&gt; curr)</a:t>
              </a:r>
              <a:endParaRPr b="0" i="0" sz="1200" u="none" cap="none" strike="noStrike">
                <a:solidFill>
                  <a:schemeClr val="dk1"/>
                </a:solidFill>
                <a:latin typeface="Arial"/>
                <a:ea typeface="Arial"/>
                <a:cs typeface="Arial"/>
                <a:sym typeface="Arial"/>
              </a:endParaRPr>
            </a:p>
          </p:txBody>
        </p:sp>
      </p:grpSp>
      <p:grpSp>
        <p:nvGrpSpPr>
          <p:cNvPr id="1245" name="Google Shape;1245;p68"/>
          <p:cNvGrpSpPr/>
          <p:nvPr/>
        </p:nvGrpSpPr>
        <p:grpSpPr>
          <a:xfrm>
            <a:off x="6553200" y="1447800"/>
            <a:ext cx="1600200" cy="1981200"/>
            <a:chOff x="3810000" y="2133600"/>
            <a:chExt cx="1600200" cy="1981200"/>
          </a:xfrm>
        </p:grpSpPr>
        <p:sp>
          <p:nvSpPr>
            <p:cNvPr id="1246" name="Google Shape;1246;p68"/>
            <p:cNvSpPr/>
            <p:nvPr/>
          </p:nvSpPr>
          <p:spPr>
            <a:xfrm>
              <a:off x="3810000" y="2133600"/>
              <a:ext cx="16002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7" name="Google Shape;1247;p68"/>
            <p:cNvSpPr/>
            <p:nvPr/>
          </p:nvSpPr>
          <p:spPr>
            <a:xfrm>
              <a:off x="3810000" y="2590800"/>
              <a:ext cx="16002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8" name="Google Shape;1248;p68"/>
            <p:cNvSpPr/>
            <p:nvPr/>
          </p:nvSpPr>
          <p:spPr>
            <a:xfrm>
              <a:off x="3810000" y="2743200"/>
              <a:ext cx="1600200" cy="13716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9" name="Google Shape;1249;p68"/>
            <p:cNvSpPr txBox="1"/>
            <p:nvPr/>
          </p:nvSpPr>
          <p:spPr>
            <a:xfrm>
              <a:off x="3810000" y="21336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250" name="Google Shape;1250;p68"/>
            <p:cNvSpPr txBox="1"/>
            <p:nvPr/>
          </p:nvSpPr>
          <p:spPr>
            <a:xfrm>
              <a:off x="3810000" y="2819400"/>
              <a:ext cx="1447800" cy="1277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100" u="none" cap="none" strike="noStrike">
                <a:solidFill>
                  <a:schemeClr val="dk1"/>
                </a:solidFill>
                <a:latin typeface="Arial"/>
                <a:ea typeface="Arial"/>
                <a:cs typeface="Arial"/>
                <a:sym typeface="Arial"/>
              </a:endParaRPr>
            </a:p>
          </p:txBody>
        </p:sp>
        <p:sp>
          <p:nvSpPr>
            <p:cNvPr id="1251" name="Google Shape;1251;p68"/>
            <p:cNvSpPr txBox="1"/>
            <p:nvPr/>
          </p:nvSpPr>
          <p:spPr>
            <a:xfrm>
              <a:off x="3810000" y="22860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ListInterface</a:t>
              </a:r>
              <a:endParaRPr b="1" i="0" sz="1200" u="none" cap="none" strike="noStrike">
                <a:solidFill>
                  <a:schemeClr val="dk1"/>
                </a:solidFill>
                <a:latin typeface="Arial"/>
                <a:ea typeface="Arial"/>
                <a:cs typeface="Arial"/>
                <a:sym typeface="Arial"/>
              </a:endParaRPr>
            </a:p>
          </p:txBody>
        </p:sp>
      </p:grpSp>
      <p:cxnSp>
        <p:nvCxnSpPr>
          <p:cNvPr id="1252" name="Google Shape;1252;p68"/>
          <p:cNvCxnSpPr/>
          <p:nvPr/>
        </p:nvCxnSpPr>
        <p:spPr>
          <a:xfrm flipH="1">
            <a:off x="2286000" y="1752600"/>
            <a:ext cx="1295400" cy="1143000"/>
          </a:xfrm>
          <a:prstGeom prst="straightConnector1">
            <a:avLst/>
          </a:prstGeom>
          <a:noFill/>
          <a:ln cap="flat" cmpd="sng" w="19050">
            <a:solidFill>
              <a:schemeClr val="dk1"/>
            </a:solidFill>
            <a:prstDash val="dash"/>
            <a:round/>
            <a:headEnd len="sm" w="sm" type="none"/>
            <a:tailEnd len="med" w="med" type="stealth"/>
          </a:ln>
        </p:spPr>
      </p:cxnSp>
      <p:cxnSp>
        <p:nvCxnSpPr>
          <p:cNvPr id="1253" name="Google Shape;1253;p68"/>
          <p:cNvCxnSpPr/>
          <p:nvPr/>
        </p:nvCxnSpPr>
        <p:spPr>
          <a:xfrm flipH="1">
            <a:off x="2286000" y="2971800"/>
            <a:ext cx="1524000" cy="76200"/>
          </a:xfrm>
          <a:prstGeom prst="straightConnector1">
            <a:avLst/>
          </a:prstGeom>
          <a:noFill/>
          <a:ln cap="flat" cmpd="sng" w="19050">
            <a:solidFill>
              <a:schemeClr val="dk1"/>
            </a:solidFill>
            <a:prstDash val="dash"/>
            <a:round/>
            <a:headEnd len="sm" w="sm" type="none"/>
            <a:tailEnd len="med" w="med" type="stealth"/>
          </a:ln>
        </p:spPr>
      </p:cxnSp>
      <p:cxnSp>
        <p:nvCxnSpPr>
          <p:cNvPr id="1254" name="Google Shape;1254;p68"/>
          <p:cNvCxnSpPr/>
          <p:nvPr/>
        </p:nvCxnSpPr>
        <p:spPr>
          <a:xfrm rot="10800000">
            <a:off x="2286000" y="3200400"/>
            <a:ext cx="1447800" cy="1676400"/>
          </a:xfrm>
          <a:prstGeom prst="straightConnector1">
            <a:avLst/>
          </a:prstGeom>
          <a:noFill/>
          <a:ln cap="flat" cmpd="sng" w="19050">
            <a:solidFill>
              <a:schemeClr val="dk1"/>
            </a:solidFill>
            <a:prstDash val="dash"/>
            <a:round/>
            <a:headEnd len="sm" w="sm" type="none"/>
            <a:tailEnd len="med" w="med" type="stealth"/>
          </a:ln>
        </p:spPr>
      </p:cxnSp>
      <p:sp>
        <p:nvSpPr>
          <p:cNvPr id="1255" name="Google Shape;1255;p68"/>
          <p:cNvSpPr txBox="1"/>
          <p:nvPr/>
        </p:nvSpPr>
        <p:spPr>
          <a:xfrm rot="-2481142">
            <a:off x="2438400" y="21336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grpSp>
        <p:nvGrpSpPr>
          <p:cNvPr id="1256" name="Google Shape;1256;p68"/>
          <p:cNvGrpSpPr/>
          <p:nvPr/>
        </p:nvGrpSpPr>
        <p:grpSpPr>
          <a:xfrm>
            <a:off x="6096000" y="3581400"/>
            <a:ext cx="2667000" cy="2590800"/>
            <a:chOff x="3352800" y="2133600"/>
            <a:chExt cx="2667000" cy="2590800"/>
          </a:xfrm>
        </p:grpSpPr>
        <p:sp>
          <p:nvSpPr>
            <p:cNvPr id="1257" name="Google Shape;1257;p68"/>
            <p:cNvSpPr/>
            <p:nvPr/>
          </p:nvSpPr>
          <p:spPr>
            <a:xfrm>
              <a:off x="3352800" y="2133600"/>
              <a:ext cx="25908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8" name="Google Shape;1258;p68"/>
            <p:cNvSpPr/>
            <p:nvPr/>
          </p:nvSpPr>
          <p:spPr>
            <a:xfrm>
              <a:off x="3352800" y="2590800"/>
              <a:ext cx="25908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9" name="Google Shape;1259;p68"/>
            <p:cNvSpPr/>
            <p:nvPr/>
          </p:nvSpPr>
          <p:spPr>
            <a:xfrm>
              <a:off x="3352800" y="2743200"/>
              <a:ext cx="2590800" cy="1981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0" name="Google Shape;1260;p68"/>
            <p:cNvSpPr txBox="1"/>
            <p:nvPr/>
          </p:nvSpPr>
          <p:spPr>
            <a:xfrm>
              <a:off x="3962400" y="2133600"/>
              <a:ext cx="1447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261" name="Google Shape;1261;p68"/>
            <p:cNvSpPr txBox="1"/>
            <p:nvPr/>
          </p:nvSpPr>
          <p:spPr>
            <a:xfrm>
              <a:off x="3352800" y="2743200"/>
              <a:ext cx="2667000" cy="1954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getHead()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addAfter(ListNode &lt;E&gt; curr, 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removeAfter(ListNode &lt;E&gt; curr)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 E item)</a:t>
              </a:r>
              <a:endParaRPr b="0" i="0" sz="1400" u="none" cap="none" strike="noStrike">
                <a:solidFill>
                  <a:srgbClr val="000000"/>
                </a:solidFill>
                <a:latin typeface="Arial"/>
                <a:ea typeface="Arial"/>
                <a:cs typeface="Arial"/>
                <a:sym typeface="Arial"/>
              </a:endParaRPr>
            </a:p>
          </p:txBody>
        </p:sp>
        <p:sp>
          <p:nvSpPr>
            <p:cNvPr id="1262" name="Google Shape;1262;p68"/>
            <p:cNvSpPr txBox="1"/>
            <p:nvPr/>
          </p:nvSpPr>
          <p:spPr>
            <a:xfrm>
              <a:off x="3352800" y="2286000"/>
              <a:ext cx="2590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EnhancedListInterface</a:t>
              </a:r>
              <a:endParaRPr b="1" i="0" sz="1200" u="none" cap="none" strike="noStrike">
                <a:solidFill>
                  <a:schemeClr val="dk1"/>
                </a:solidFill>
                <a:latin typeface="Arial"/>
                <a:ea typeface="Arial"/>
                <a:cs typeface="Arial"/>
                <a:sym typeface="Arial"/>
              </a:endParaRPr>
            </a:p>
          </p:txBody>
        </p:sp>
      </p:grpSp>
      <p:cxnSp>
        <p:nvCxnSpPr>
          <p:cNvPr id="1263" name="Google Shape;1263;p68"/>
          <p:cNvCxnSpPr>
            <a:stCxn id="1264" idx="3"/>
            <a:endCxn id="1257" idx="1"/>
          </p:cNvCxnSpPr>
          <p:nvPr/>
        </p:nvCxnSpPr>
        <p:spPr>
          <a:xfrm>
            <a:off x="5105400" y="3022558"/>
            <a:ext cx="990600" cy="787500"/>
          </a:xfrm>
          <a:prstGeom prst="straightConnector1">
            <a:avLst/>
          </a:prstGeom>
          <a:noFill/>
          <a:ln cap="flat" cmpd="sng" w="19050">
            <a:solidFill>
              <a:schemeClr val="dk1"/>
            </a:solidFill>
            <a:prstDash val="dash"/>
            <a:round/>
            <a:headEnd len="sm" w="sm" type="none"/>
            <a:tailEnd len="med" w="med" type="triangle"/>
          </a:ln>
        </p:spPr>
      </p:cxnSp>
      <p:cxnSp>
        <p:nvCxnSpPr>
          <p:cNvPr id="1265" name="Google Shape;1265;p68"/>
          <p:cNvCxnSpPr>
            <a:stCxn id="1266" idx="3"/>
            <a:endCxn id="1258" idx="1"/>
          </p:cNvCxnSpPr>
          <p:nvPr/>
        </p:nvCxnSpPr>
        <p:spPr>
          <a:xfrm flipH="1" rot="10800000">
            <a:off x="5105400" y="4114699"/>
            <a:ext cx="990600" cy="748200"/>
          </a:xfrm>
          <a:prstGeom prst="straightConnector1">
            <a:avLst/>
          </a:prstGeom>
          <a:noFill/>
          <a:ln cap="flat" cmpd="sng" w="19050">
            <a:solidFill>
              <a:schemeClr val="dk1"/>
            </a:solidFill>
            <a:prstDash val="dash"/>
            <a:round/>
            <a:headEnd len="sm" w="sm" type="none"/>
            <a:tailEnd len="med" w="med" type="triangle"/>
          </a:ln>
        </p:spPr>
      </p:cxnSp>
      <p:sp>
        <p:nvSpPr>
          <p:cNvPr id="1267" name="Google Shape;1267;p68"/>
          <p:cNvSpPr txBox="1"/>
          <p:nvPr/>
        </p:nvSpPr>
        <p:spPr>
          <a:xfrm rot="2342252">
            <a:off x="5068754" y="306683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268" name="Google Shape;1268;p68"/>
          <p:cNvGrpSpPr/>
          <p:nvPr/>
        </p:nvGrpSpPr>
        <p:grpSpPr>
          <a:xfrm>
            <a:off x="3581400" y="2819400"/>
            <a:ext cx="1524000" cy="1066800"/>
            <a:chOff x="1600200" y="2743200"/>
            <a:chExt cx="1524000" cy="1066800"/>
          </a:xfrm>
        </p:grpSpPr>
        <p:sp>
          <p:nvSpPr>
            <p:cNvPr id="1269" name="Google Shape;1269;p68"/>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0" name="Google Shape;1270;p68"/>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271" name="Google Shape;1271;p68"/>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2" name="Google Shape;1272;p68"/>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4" name="Google Shape;1264;p68"/>
            <p:cNvSpPr txBox="1"/>
            <p:nvPr/>
          </p:nvSpPr>
          <p:spPr>
            <a:xfrm>
              <a:off x="1600200" y="2819400"/>
              <a:ext cx="1524000"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50"/>
                <a:buFont typeface="Arial"/>
                <a:buNone/>
              </a:pPr>
              <a:r>
                <a:rPr b="1" i="0" lang="en-US" sz="1050" u="none" cap="none" strike="noStrike">
                  <a:solidFill>
                    <a:srgbClr val="000000"/>
                  </a:solidFill>
                  <a:latin typeface="Arial"/>
                  <a:ea typeface="Arial"/>
                  <a:cs typeface="Arial"/>
                  <a:sym typeface="Arial"/>
                </a:rPr>
                <a:t>EnhancedLinkedList</a:t>
              </a:r>
              <a:endParaRPr b="1" i="0" sz="1050" u="none" cap="none" strike="noStrike">
                <a:solidFill>
                  <a:schemeClr val="dk1"/>
                </a:solidFill>
                <a:latin typeface="Arial"/>
                <a:ea typeface="Arial"/>
                <a:cs typeface="Arial"/>
                <a:sym typeface="Arial"/>
              </a:endParaRPr>
            </a:p>
          </p:txBody>
        </p:sp>
      </p:grpSp>
      <p:grpSp>
        <p:nvGrpSpPr>
          <p:cNvPr id="1273" name="Google Shape;1273;p68"/>
          <p:cNvGrpSpPr/>
          <p:nvPr/>
        </p:nvGrpSpPr>
        <p:grpSpPr>
          <a:xfrm>
            <a:off x="3581400" y="4648200"/>
            <a:ext cx="1524000" cy="1219200"/>
            <a:chOff x="1600200" y="2743200"/>
            <a:chExt cx="1524000" cy="1219200"/>
          </a:xfrm>
        </p:grpSpPr>
        <p:sp>
          <p:nvSpPr>
            <p:cNvPr id="1274" name="Google Shape;1274;p68"/>
            <p:cNvSpPr/>
            <p:nvPr/>
          </p:nvSpPr>
          <p:spPr>
            <a:xfrm>
              <a:off x="1600200" y="3200400"/>
              <a:ext cx="1524000" cy="6096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5" name="Google Shape;1275;p68"/>
            <p:cNvSpPr txBox="1"/>
            <p:nvPr/>
          </p:nvSpPr>
          <p:spPr>
            <a:xfrm>
              <a:off x="1600200" y="3200400"/>
              <a:ext cx="1524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276" name="Google Shape;1276;p68"/>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7" name="Google Shape;1277;p68"/>
            <p:cNvSpPr/>
            <p:nvPr/>
          </p:nvSpPr>
          <p:spPr>
            <a:xfrm>
              <a:off x="1600200" y="38100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6" name="Google Shape;1266;p68"/>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TailedLinkedList</a:t>
              </a:r>
              <a:endParaRPr b="1" i="0" sz="1200" u="none" cap="none" strike="noStrike">
                <a:solidFill>
                  <a:schemeClr val="dk1"/>
                </a:solidFill>
                <a:latin typeface="Arial"/>
                <a:ea typeface="Arial"/>
                <a:cs typeface="Arial"/>
                <a:sym typeface="Arial"/>
              </a:endParaRPr>
            </a:p>
          </p:txBody>
        </p:sp>
      </p:grpSp>
      <p:sp>
        <p:nvSpPr>
          <p:cNvPr id="1278" name="Google Shape;1278;p68"/>
          <p:cNvSpPr txBox="1"/>
          <p:nvPr/>
        </p:nvSpPr>
        <p:spPr>
          <a:xfrm rot="-2230405">
            <a:off x="4964483" y="4168684"/>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sp>
        <p:nvSpPr>
          <p:cNvPr id="1279" name="Google Shape;1279;p68"/>
          <p:cNvSpPr txBox="1"/>
          <p:nvPr/>
        </p:nvSpPr>
        <p:spPr>
          <a:xfrm>
            <a:off x="5867400" y="609600"/>
            <a:ext cx="28956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Arial"/>
                <a:ea typeface="Arial"/>
                <a:cs typeface="Arial"/>
                <a:sym typeface="Arial"/>
              </a:rPr>
              <a:t>OVERVIEW!</a:t>
            </a:r>
            <a:endParaRPr b="0" i="0" sz="3600" u="none" cap="none" strike="noStrike">
              <a:solidFill>
                <a:srgbClr val="FF0000"/>
              </a:solidFill>
              <a:latin typeface="Arial"/>
              <a:ea typeface="Arial"/>
              <a:cs typeface="Arial"/>
              <a:sym typeface="Arial"/>
            </a:endParaRPr>
          </a:p>
        </p:txBody>
      </p:sp>
      <p:sp>
        <p:nvSpPr>
          <p:cNvPr id="1280" name="Google Shape;1280;p68"/>
          <p:cNvSpPr txBox="1"/>
          <p:nvPr/>
        </p:nvSpPr>
        <p:spPr>
          <a:xfrm>
            <a:off x="2590800" y="27432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1281" name="Google Shape;1281;p68"/>
          <p:cNvSpPr txBox="1"/>
          <p:nvPr/>
        </p:nvSpPr>
        <p:spPr>
          <a:xfrm rot="2884770">
            <a:off x="2668890" y="3609824"/>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1282" name="Google Shape;1282;p6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6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(1/11)</a:t>
            </a:r>
            <a:endParaRPr/>
          </a:p>
        </p:txBody>
      </p:sp>
      <p:sp>
        <p:nvSpPr>
          <p:cNvPr id="1289" name="Google Shape;1289;p69"/>
          <p:cNvSpPr txBox="1"/>
          <p:nvPr>
            <p:ph idx="1" type="body"/>
          </p:nvPr>
        </p:nvSpPr>
        <p:spPr>
          <a:xfrm>
            <a:off x="457200" y="984738"/>
            <a:ext cx="8229600" cy="526366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SzPts val="1560"/>
              <a:buChar char="■"/>
            </a:pPr>
            <a:r>
              <a:rPr lang="en-US" sz="2400"/>
              <a:t>We explore different implementations of Linked List</a:t>
            </a:r>
            <a:endParaRPr/>
          </a:p>
          <a:p>
            <a:pPr indent="-325438" lvl="1" marL="669925" rtl="0" algn="l">
              <a:lnSpc>
                <a:spcPct val="110000"/>
              </a:lnSpc>
              <a:spcBef>
                <a:spcPts val="600"/>
              </a:spcBef>
              <a:spcAft>
                <a:spcPts val="0"/>
              </a:spcAft>
              <a:buSzPts val="1200"/>
              <a:buChar char="❑"/>
            </a:pPr>
            <a:r>
              <a:rPr lang="en-US" sz="2000"/>
              <a:t>Basic Linked List, Tailed Linked List, Circular Linked List, Doubly Linked List, etc.</a:t>
            </a:r>
            <a:endParaRPr/>
          </a:p>
          <a:p>
            <a:pPr indent="-342900" lvl="0" marL="342900" rtl="0" algn="l">
              <a:lnSpc>
                <a:spcPct val="110000"/>
              </a:lnSpc>
              <a:spcBef>
                <a:spcPts val="1200"/>
              </a:spcBef>
              <a:spcAft>
                <a:spcPts val="0"/>
              </a:spcAft>
              <a:buSzPts val="1560"/>
              <a:buChar char="■"/>
            </a:pPr>
            <a:r>
              <a:rPr lang="en-US" sz="2400"/>
              <a:t>When nodes are to be inserted to the middle of the linked list, BasicLinkedList (BLL) is not good enough.</a:t>
            </a:r>
            <a:endParaRPr/>
          </a:p>
          <a:p>
            <a:pPr indent="-342900" lvl="0" marL="342900" rtl="0" algn="l">
              <a:lnSpc>
                <a:spcPct val="110000"/>
              </a:lnSpc>
              <a:spcBef>
                <a:spcPts val="1200"/>
              </a:spcBef>
              <a:spcAft>
                <a:spcPts val="0"/>
              </a:spcAft>
              <a:buSzPts val="1560"/>
              <a:buChar char="■"/>
            </a:pPr>
            <a:r>
              <a:rPr lang="en-US" sz="2400"/>
              <a:t>For example, BLL offers only insertion at the front of the list. If the items in the list must always be sorted according to some key values, then we must be able to insert at the right place. </a:t>
            </a:r>
            <a:endParaRPr/>
          </a:p>
          <a:p>
            <a:pPr indent="-342900" lvl="0" marL="342900" rtl="0" algn="l">
              <a:lnSpc>
                <a:spcPct val="110000"/>
              </a:lnSpc>
              <a:spcBef>
                <a:spcPts val="1200"/>
              </a:spcBef>
              <a:spcAft>
                <a:spcPts val="0"/>
              </a:spcAft>
              <a:buSzPts val="1560"/>
              <a:buChar char="■"/>
            </a:pPr>
            <a:r>
              <a:rPr lang="en-US" sz="2400"/>
              <a:t>We will enhance BLL to include some additional methods. We shall call this </a:t>
            </a:r>
            <a:r>
              <a:rPr lang="en-US" sz="2400">
                <a:solidFill>
                  <a:srgbClr val="0000FF"/>
                </a:solidFill>
              </a:rPr>
              <a:t>Enhanced Linked List </a:t>
            </a:r>
            <a:r>
              <a:rPr lang="en-US" sz="2400"/>
              <a:t>(ELL).</a:t>
            </a:r>
            <a:endParaRPr/>
          </a:p>
          <a:p>
            <a:pPr indent="-325438" lvl="1" marL="669925" rtl="0" algn="l">
              <a:lnSpc>
                <a:spcPct val="110000"/>
              </a:lnSpc>
              <a:spcBef>
                <a:spcPts val="600"/>
              </a:spcBef>
              <a:spcAft>
                <a:spcPts val="0"/>
              </a:spcAft>
              <a:buSzPts val="1200"/>
              <a:buChar char="❑"/>
            </a:pPr>
            <a:r>
              <a:rPr lang="en-US" sz="2000"/>
              <a:t>(Note: We could have made ELL a subclass of BLL, but here we will create ELL from scratch instead.)</a:t>
            </a:r>
            <a:endParaRPr/>
          </a:p>
        </p:txBody>
      </p:sp>
      <p:sp>
        <p:nvSpPr>
          <p:cNvPr id="1290" name="Google Shape;1290;p6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291" name="Google Shape;1291;p6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7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(2/11)</a:t>
            </a:r>
            <a:endParaRPr/>
          </a:p>
        </p:txBody>
      </p:sp>
      <p:sp>
        <p:nvSpPr>
          <p:cNvPr id="1298" name="Google Shape;1298;p70"/>
          <p:cNvSpPr txBox="1"/>
          <p:nvPr>
            <p:ph idx="1" type="body"/>
          </p:nvPr>
        </p:nvSpPr>
        <p:spPr>
          <a:xfrm>
            <a:off x="457200" y="1066800"/>
            <a:ext cx="8229600" cy="533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20"/>
              <a:buChar char="■"/>
            </a:pPr>
            <a:r>
              <a:rPr lang="en-US" sz="2800"/>
              <a:t>We use a new interface file:</a:t>
            </a:r>
            <a:endParaRPr/>
          </a:p>
        </p:txBody>
      </p:sp>
      <p:sp>
        <p:nvSpPr>
          <p:cNvPr id="1299" name="Google Shape;1299;p7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300" name="Google Shape;1300;p70"/>
          <p:cNvGrpSpPr/>
          <p:nvPr/>
        </p:nvGrpSpPr>
        <p:grpSpPr>
          <a:xfrm>
            <a:off x="304800" y="1524000"/>
            <a:ext cx="8534400" cy="4876800"/>
            <a:chOff x="304800" y="991570"/>
            <a:chExt cx="8534400" cy="4938944"/>
          </a:xfrm>
        </p:grpSpPr>
        <p:sp>
          <p:nvSpPr>
            <p:cNvPr id="1301" name="Google Shape;1301;p70"/>
            <p:cNvSpPr txBox="1"/>
            <p:nvPr/>
          </p:nvSpPr>
          <p:spPr>
            <a:xfrm>
              <a:off x="304800" y="1143000"/>
              <a:ext cx="8534400" cy="4787514"/>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66"/>
                  </a:solidFill>
                  <a:latin typeface="Courier New"/>
                  <a:ea typeface="Courier New"/>
                  <a:cs typeface="Courier New"/>
                  <a:sym typeface="Courier New"/>
                </a:rPr>
                <a:t>import</a:t>
              </a:r>
              <a:r>
                <a:rPr b="1" i="0" lang="en-US" sz="18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public interface </a:t>
              </a:r>
              <a:r>
                <a:rPr b="1" i="0" lang="en-US" sz="1800" u="none" cap="none" strike="noStrike">
                  <a:solidFill>
                    <a:schemeClr val="dk1"/>
                  </a:solidFill>
                  <a:latin typeface="Courier New"/>
                  <a:ea typeface="Courier New"/>
                  <a:cs typeface="Courier New"/>
                  <a:sym typeface="Courier New"/>
                </a:rPr>
                <a:t>EnhancedListInterface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boolean </a:t>
              </a:r>
              <a:r>
                <a:rPr b="1" i="0" lang="en-US" sz="1800" u="none" cap="none" strike="noStrike">
                  <a:solidFill>
                    <a:schemeClr val="dk1"/>
                  </a:solidFill>
                  <a:latin typeface="Courier New"/>
                  <a:ea typeface="Courier New"/>
                  <a:cs typeface="Courier New"/>
                  <a:sym typeface="Courier New"/>
                </a:rPr>
                <a:t>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int     </a:t>
              </a:r>
              <a:r>
                <a:rPr b="1" i="0" lang="en-US" sz="1800" u="none" cap="none" strike="noStrike">
                  <a:solidFill>
                    <a:schemeClr val="dk1"/>
                  </a:solidFill>
                  <a:latin typeface="Courier New"/>
                  <a:ea typeface="Courier New"/>
                  <a:cs typeface="Courier New"/>
                  <a:sym typeface="Courier New"/>
                </a:rPr>
                <a:t>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getFirst() </a:t>
              </a:r>
              <a:r>
                <a:rPr b="1" i="0" lang="en-US" sz="1800" u="none" cap="none" strike="noStrike">
                  <a:solidFill>
                    <a:srgbClr val="0000FF"/>
                  </a:solidFill>
                  <a:latin typeface="Courier New"/>
                  <a:ea typeface="Courier New"/>
                  <a:cs typeface="Courier New"/>
                  <a:sym typeface="Courier New"/>
                </a:rPr>
                <a:t>throws</a:t>
              </a:r>
              <a:r>
                <a:rPr b="1" i="0" lang="en-US" sz="18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boolean</a:t>
              </a:r>
              <a:r>
                <a:rPr b="1" i="0" lang="en-US" sz="1800" u="none" cap="none" strike="noStrike">
                  <a:solidFill>
                    <a:schemeClr val="dk1"/>
                  </a:solidFill>
                  <a:latin typeface="Courier New"/>
                  <a:ea typeface="Courier New"/>
                  <a:cs typeface="Courier New"/>
                  <a:sym typeface="Courier New"/>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chemeClr val="dk1"/>
                  </a:solidFill>
                  <a:latin typeface="Courier New"/>
                  <a:ea typeface="Courier New"/>
                  <a:cs typeface="Courier New"/>
                  <a:sym typeface="Courier New"/>
                </a:rPr>
                <a:t>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removeFirst() </a:t>
              </a:r>
              <a:r>
                <a:rPr b="1" i="0" lang="en-US" sz="1800" u="none" cap="none" strike="noStrike">
                  <a:solidFill>
                    <a:srgbClr val="0000FF"/>
                  </a:solidFill>
                  <a:latin typeface="Courier New"/>
                  <a:ea typeface="Courier New"/>
                  <a:cs typeface="Courier New"/>
                  <a:sym typeface="Courier New"/>
                </a:rPr>
                <a:t>throws</a:t>
              </a:r>
              <a:r>
                <a:rPr b="1" i="0" lang="en-US" sz="1800" u="none" cap="none" strike="noStrike">
                  <a:solidFill>
                    <a:schemeClr val="dk1"/>
                  </a:solidFill>
                  <a:latin typeface="Courier New"/>
                  <a:ea typeface="Courier New"/>
                  <a:cs typeface="Courier New"/>
                  <a:sym typeface="Courier New"/>
                </a:rPr>
                <a:t> NoSuchElementException;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chemeClr val="dk1"/>
                  </a:solidFill>
                  <a:latin typeface="Courier New"/>
                  <a:ea typeface="Courier New"/>
                  <a:cs typeface="Courier New"/>
                  <a:sym typeface="Courier New"/>
                </a:rPr>
                <a: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ListNode &lt;E&gt;   getHead();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chemeClr val="dk1"/>
                  </a:solidFill>
                  <a:latin typeface="Courier New"/>
                  <a:ea typeface="Courier New"/>
                  <a:cs typeface="Courier New"/>
                  <a:sym typeface="Courier New"/>
                </a:rPr>
                <a:t>addAfter(ListNode &lt;E&gt; current, 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removeAfter(ListNode &lt;E&gt; current)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	                  throws</a:t>
              </a:r>
              <a:r>
                <a:rPr b="1" i="0" lang="en-US" sz="1800" u="none" cap="none" strike="noStrike">
                  <a:solidFill>
                    <a:schemeClr val="dk1"/>
                  </a:solidFill>
                  <a:latin typeface="Courier New"/>
                  <a:ea typeface="Courier New"/>
                  <a:cs typeface="Courier New"/>
                  <a:sym typeface="Courier New"/>
                </a:rPr>
                <a:t> NoSuchElementException;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remove(E item)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p:txBody>
        </p:sp>
        <p:sp>
          <p:nvSpPr>
            <p:cNvPr id="1302" name="Google Shape;1302;p70"/>
            <p:cNvSpPr/>
            <p:nvPr/>
          </p:nvSpPr>
          <p:spPr>
            <a:xfrm>
              <a:off x="5410200" y="991570"/>
              <a:ext cx="32766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EnhancedListInterface.java</a:t>
              </a:r>
              <a:endParaRPr b="0" i="0" sz="1400" u="none" cap="none" strike="noStrike">
                <a:solidFill>
                  <a:srgbClr val="000000"/>
                </a:solidFill>
                <a:latin typeface="Arial"/>
                <a:ea typeface="Arial"/>
                <a:cs typeface="Arial"/>
                <a:sym typeface="Arial"/>
              </a:endParaRPr>
            </a:p>
          </p:txBody>
        </p:sp>
      </p:grpSp>
      <p:grpSp>
        <p:nvGrpSpPr>
          <p:cNvPr id="1303" name="Google Shape;1303;p70"/>
          <p:cNvGrpSpPr/>
          <p:nvPr/>
        </p:nvGrpSpPr>
        <p:grpSpPr>
          <a:xfrm>
            <a:off x="457200" y="4288971"/>
            <a:ext cx="8077200" cy="1828799"/>
            <a:chOff x="457200" y="3918857"/>
            <a:chExt cx="8077200" cy="1828799"/>
          </a:xfrm>
        </p:grpSpPr>
        <p:sp>
          <p:nvSpPr>
            <p:cNvPr id="1304" name="Google Shape;1304;p70"/>
            <p:cNvSpPr/>
            <p:nvPr/>
          </p:nvSpPr>
          <p:spPr>
            <a:xfrm>
              <a:off x="457200" y="4343399"/>
              <a:ext cx="8077200" cy="1404257"/>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5" name="Google Shape;1305;p70"/>
            <p:cNvSpPr/>
            <p:nvPr/>
          </p:nvSpPr>
          <p:spPr>
            <a:xfrm>
              <a:off x="7010400" y="3918857"/>
              <a:ext cx="990600" cy="304800"/>
            </a:xfrm>
            <a:custGeom>
              <a:rect b="b" l="l" r="r" t="t"/>
              <a:pathLst>
                <a:path extrusionOk="0" h="120000" w="120000">
                  <a:moveTo>
                    <a:pt x="0" y="0"/>
                  </a:moveTo>
                  <a:lnTo>
                    <a:pt x="120000" y="0"/>
                  </a:lnTo>
                  <a:lnTo>
                    <a:pt x="120000" y="120000"/>
                  </a:lnTo>
                  <a:lnTo>
                    <a:pt x="0" y="120000"/>
                  </a:lnTo>
                  <a:close/>
                </a:path>
                <a:path extrusionOk="0" fill="none" h="120000" w="120000">
                  <a:moveTo>
                    <a:pt x="-3407" y="22500"/>
                  </a:moveTo>
                  <a:lnTo>
                    <a:pt x="-20000" y="22500"/>
                  </a:lnTo>
                  <a:lnTo>
                    <a:pt x="-59956" y="172715"/>
                  </a:lnTo>
                </a:path>
              </a:pathLst>
            </a:custGeom>
            <a:solidFill>
              <a:srgbClr val="B7FFFF"/>
            </a:solidFill>
            <a:ln cap="flat" cmpd="sng" w="25400">
              <a:solidFill>
                <a:srgbClr val="3349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New</a:t>
              </a:r>
              <a:endParaRPr b="0" i="0" sz="1600" u="none" cap="none" strike="noStrike">
                <a:solidFill>
                  <a:schemeClr val="dk1"/>
                </a:solidFill>
                <a:latin typeface="Arial"/>
                <a:ea typeface="Arial"/>
                <a:cs typeface="Arial"/>
                <a:sym typeface="Arial"/>
              </a:endParaRPr>
            </a:p>
          </p:txBody>
        </p:sp>
      </p:grpSp>
      <p:sp>
        <p:nvSpPr>
          <p:cNvPr id="1306" name="Google Shape;1306;p7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0"/>
                                        </p:tgtEl>
                                        <p:attrNameLst>
                                          <p:attrName>style.visibility</p:attrName>
                                        </p:attrNameLst>
                                      </p:cBhvr>
                                      <p:to>
                                        <p:strVal val="visible"/>
                                      </p:to>
                                    </p:set>
                                    <p:animEffect filter="fade" transition="in">
                                      <p:cBhvr>
                                        <p:cTn dur="500"/>
                                        <p:tgtEl>
                                          <p:spTgt spid="13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3"/>
                                        </p:tgtEl>
                                        <p:attrNameLst>
                                          <p:attrName>style.visibility</p:attrName>
                                        </p:attrNameLst>
                                      </p:cBhvr>
                                      <p:to>
                                        <p:strVal val="visible"/>
                                      </p:to>
                                    </p:set>
                                    <p:animEffect filter="fade" transition="in">
                                      <p:cBhvr>
                                        <p:cTn dur="500"/>
                                        <p:tgtEl>
                                          <p:spTgt spid="1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grpSp>
        <p:nvGrpSpPr>
          <p:cNvPr id="1312" name="Google Shape;1312;p71"/>
          <p:cNvGrpSpPr/>
          <p:nvPr/>
        </p:nvGrpSpPr>
        <p:grpSpPr>
          <a:xfrm>
            <a:off x="304800" y="-155831"/>
            <a:ext cx="8458200" cy="7438018"/>
            <a:chOff x="304800" y="990601"/>
            <a:chExt cx="8458200" cy="7438018"/>
          </a:xfrm>
        </p:grpSpPr>
        <p:grpSp>
          <p:nvGrpSpPr>
            <p:cNvPr id="1313" name="Google Shape;1313;p71"/>
            <p:cNvGrpSpPr/>
            <p:nvPr/>
          </p:nvGrpSpPr>
          <p:grpSpPr>
            <a:xfrm>
              <a:off x="304800" y="990601"/>
              <a:ext cx="8458200" cy="7438018"/>
              <a:chOff x="381000" y="1066800"/>
              <a:chExt cx="8458200" cy="6898569"/>
            </a:xfrm>
          </p:grpSpPr>
          <p:sp>
            <p:nvSpPr>
              <p:cNvPr id="1314" name="Google Shape;1314;p71"/>
              <p:cNvSpPr txBox="1"/>
              <p:nvPr/>
            </p:nvSpPr>
            <p:spPr>
              <a:xfrm>
                <a:off x="381000" y="1143000"/>
                <a:ext cx="8458200" cy="682236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 </a:t>
                </a:r>
                <a:r>
                  <a:rPr b="1" i="0" lang="en-US" sz="1600" u="none" cap="none" strike="noStrike">
                    <a:solidFill>
                      <a:schemeClr val="dk1"/>
                    </a:solidFill>
                    <a:latin typeface="Courier New"/>
                    <a:ea typeface="Courier New"/>
                    <a:cs typeface="Courier New"/>
                    <a:sym typeface="Courier New"/>
                  </a:rPr>
                  <a:t>EnhancedLinkedList &lt;E&gt;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implements</a:t>
                </a:r>
                <a:r>
                  <a:rPr b="1" i="0" lang="en-US" sz="1600" u="none" cap="none" strike="noStrike">
                    <a:solidFill>
                      <a:schemeClr val="dk1"/>
                    </a:solidFill>
                    <a:latin typeface="Courier New"/>
                    <a:ea typeface="Courier New"/>
                    <a:cs typeface="Courier New"/>
                    <a:sym typeface="Courier New"/>
                  </a:rPr>
                  <a:t> EnhancedListInterface &lt;E&gt;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ListNode &lt;E&gt; head =</a:t>
                </a:r>
                <a:r>
                  <a:rPr b="1" i="0" lang="en-US" sz="1600" u="none" cap="none" strike="noStrike">
                    <a:solidFill>
                      <a:srgbClr val="006600"/>
                    </a:solidFill>
                    <a:latin typeface="Courier New"/>
                    <a:ea typeface="Courier New"/>
                    <a:cs typeface="Courier New"/>
                    <a:sym typeface="Courier New"/>
                  </a:rPr>
                  <a:t> 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isEmpty() { </a:t>
                </a:r>
                <a:r>
                  <a:rPr b="1" i="0" lang="en-US" sz="1600" u="none" cap="none" strike="noStrike">
                    <a:solidFill>
                      <a:srgbClr val="0000FF"/>
                    </a:solidFill>
                    <a:latin typeface="Courier New"/>
                    <a:ea typeface="Courier New"/>
                    <a:cs typeface="Courier New"/>
                    <a:sym typeface="Courier New"/>
                  </a:rPr>
                  <a:t>return </a:t>
                </a:r>
                <a:r>
                  <a:rPr b="1" i="0" lang="en-US" sz="1600" u="none" cap="none" strike="noStrike">
                    <a:solidFill>
                      <a:schemeClr val="dk1"/>
                    </a:solidFill>
                    <a:latin typeface="Courier New"/>
                    <a:ea typeface="Courier New"/>
                    <a:cs typeface="Courier New"/>
                    <a:sym typeface="Courier New"/>
                  </a:rPr>
                  <a:t>(num_nodes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int </a:t>
                </a:r>
                <a:r>
                  <a:rPr b="1" i="0" lang="en-US" sz="1600" u="none" cap="none" strike="noStrike">
                    <a:solidFill>
                      <a:schemeClr val="dk1"/>
                    </a:solidFill>
                    <a:latin typeface="Courier New"/>
                    <a:ea typeface="Courier New"/>
                    <a:cs typeface="Courier New"/>
                    <a:sym typeface="Courier New"/>
                  </a:rPr>
                  <a:t>size()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num_nodes;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a:t>
                </a:r>
                <a:r>
                  <a:rPr b="1" i="0" lang="en-US" sz="1600" u="none" cap="none" strike="noStrike">
                    <a:solidFill>
                      <a:schemeClr val="dk1"/>
                    </a:solidFill>
                    <a:latin typeface="Courier New"/>
                    <a:ea typeface="Courier New"/>
                    <a:cs typeface="Courier New"/>
                    <a:sym typeface="Courier New"/>
                  </a:rPr>
                  <a:t>E getFirst()</a:t>
                </a:r>
                <a:r>
                  <a:rPr b="1" i="0" lang="en-US" sz="1600" u="none" cap="none" strike="noStrike">
                    <a:solidFill>
                      <a:srgbClr val="0000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 ...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boolean </a:t>
                </a:r>
                <a:r>
                  <a:rPr b="1" i="0" lang="en-US" sz="1600" u="none" cap="none" strike="noStrike">
                    <a:solidFill>
                      <a:schemeClr val="dk1"/>
                    </a:solidFill>
                    <a:latin typeface="Courier New"/>
                    <a:ea typeface="Courier New"/>
                    <a:cs typeface="Courier New"/>
                    <a:sym typeface="Courier New"/>
                  </a:rPr>
                  <a:t>contains(E item)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	public void </a:t>
                </a:r>
                <a:r>
                  <a:rPr b="1" i="0" lang="en-US" sz="1600" u="none" cap="none" strike="noStrike">
                    <a:solidFill>
                      <a:schemeClr val="dk1"/>
                    </a:solidFill>
                    <a:latin typeface="Courier New"/>
                    <a:ea typeface="Courier New"/>
                    <a:cs typeface="Courier New"/>
                    <a:sym typeface="Courier New"/>
                  </a:rPr>
                  <a:t>addFirst(E item)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removeFirst()</a:t>
                </a:r>
                <a:r>
                  <a:rPr b="1" i="0" lang="en-US" sz="1600" u="none" cap="none" strike="noStrike">
                    <a:solidFill>
                      <a:srgbClr val="0000FF"/>
                    </a:solidFill>
                    <a:latin typeface="Courier New"/>
                    <a:ea typeface="Courier New"/>
                    <a:cs typeface="Courier New"/>
                    <a:sym typeface="Courier New"/>
                  </a:rPr>
                  <a:t> throws </a:t>
                </a:r>
                <a:r>
                  <a:rPr b="1" i="0" lang="en-US" sz="1600" u="none" cap="none" strike="noStrike">
                    <a:solidFill>
                      <a:schemeClr val="dk1"/>
                    </a:solidFill>
                    <a:latin typeface="Courier New"/>
                    <a:ea typeface="Courier New"/>
                    <a:cs typeface="Courier New"/>
                    <a:sym typeface="Courier New"/>
                  </a:rPr>
                  <a:t>NoSuchElementException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print()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ListNode &lt;E&gt; getHead()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head;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addAfter(ListNode &lt;E&gt; current, 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//current.setNext(</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ListNode&lt;E&gt; p = new ListNode&lt;E&gt;(item);</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p.setNext(current.getNext()));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Current.setNext(p);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else </a:t>
                </a:r>
                <a:r>
                  <a:rPr b="1" i="0" lang="en-US" sz="1600" u="none" cap="none" strike="noStrike">
                    <a:solidFill>
                      <a:srgbClr val="663300"/>
                    </a:solidFill>
                    <a:latin typeface="Courier New"/>
                    <a:ea typeface="Courier New"/>
                    <a:cs typeface="Courier New"/>
                    <a:sym typeface="Courier New"/>
                  </a:rPr>
                  <a:t>// insert item at front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head);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addFirst(item);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1315" name="Google Shape;1315;p71"/>
              <p:cNvSpPr/>
              <p:nvPr/>
            </p:nvSpPr>
            <p:spPr>
              <a:xfrm>
                <a:off x="6096000" y="1066800"/>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EnhancedLinkedList.java</a:t>
                </a:r>
                <a:endParaRPr b="0" i="0" sz="1400" u="none" cap="none" strike="noStrike">
                  <a:solidFill>
                    <a:srgbClr val="000000"/>
                  </a:solidFill>
                  <a:latin typeface="Arial"/>
                  <a:ea typeface="Arial"/>
                  <a:cs typeface="Arial"/>
                  <a:sym typeface="Arial"/>
                </a:endParaRPr>
              </a:p>
            </p:txBody>
          </p:sp>
        </p:grpSp>
        <p:sp>
          <p:nvSpPr>
            <p:cNvPr id="1316" name="Google Shape;1316;p71"/>
            <p:cNvSpPr/>
            <p:nvPr/>
          </p:nvSpPr>
          <p:spPr>
            <a:xfrm>
              <a:off x="5867400" y="6248400"/>
              <a:ext cx="2514600" cy="334219"/>
            </a:xfrm>
            <a:prstGeom prst="rect">
              <a:avLst/>
            </a:prstGeom>
            <a:solidFill>
              <a:schemeClr val="lt1"/>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To continue on next slide</a:t>
              </a:r>
              <a:endParaRPr b="0" i="0" sz="1400" u="none" cap="none" strike="noStrike">
                <a:solidFill>
                  <a:srgbClr val="000000"/>
                </a:solidFill>
                <a:latin typeface="Arial"/>
                <a:ea typeface="Arial"/>
                <a:cs typeface="Arial"/>
                <a:sym typeface="Arial"/>
              </a:endParaRPr>
            </a:p>
          </p:txBody>
        </p:sp>
      </p:grpSp>
      <p:sp>
        <p:nvSpPr>
          <p:cNvPr id="1317" name="Google Shape;1317;p7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318" name="Google Shape;1318;p71"/>
          <p:cNvGrpSpPr/>
          <p:nvPr/>
        </p:nvGrpSpPr>
        <p:grpSpPr>
          <a:xfrm>
            <a:off x="609600" y="1828800"/>
            <a:ext cx="7924800" cy="2438400"/>
            <a:chOff x="609600" y="1828800"/>
            <a:chExt cx="7924800" cy="2438400"/>
          </a:xfrm>
        </p:grpSpPr>
        <p:sp>
          <p:nvSpPr>
            <p:cNvPr id="1319" name="Google Shape;1319;p71"/>
            <p:cNvSpPr/>
            <p:nvPr/>
          </p:nvSpPr>
          <p:spPr>
            <a:xfrm>
              <a:off x="609600" y="1828800"/>
              <a:ext cx="7924800" cy="2438400"/>
            </a:xfrm>
            <a:prstGeom prst="roundRect">
              <a:avLst>
                <a:gd fmla="val 5060"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0" name="Google Shape;1320;p71"/>
            <p:cNvSpPr txBox="1"/>
            <p:nvPr/>
          </p:nvSpPr>
          <p:spPr>
            <a:xfrm>
              <a:off x="5715000" y="2819400"/>
              <a:ext cx="2590800" cy="64633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Same as in </a:t>
              </a:r>
              <a:r>
                <a:rPr b="0" i="0" lang="en-US" sz="1800" u="none" cap="none" strike="noStrike">
                  <a:solidFill>
                    <a:srgbClr val="0000FF"/>
                  </a:solidFill>
                  <a:latin typeface="Arial"/>
                  <a:ea typeface="Arial"/>
                  <a:cs typeface="Arial"/>
                  <a:sym typeface="Arial"/>
                </a:rPr>
                <a:t>BasicLinkedList.java</a:t>
              </a:r>
              <a:endParaRPr b="0" i="0" sz="1800" u="none" cap="none" strike="noStrike">
                <a:solidFill>
                  <a:srgbClr val="0000F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8"/>
                                        </p:tgtEl>
                                        <p:attrNameLst>
                                          <p:attrName>style.visibility</p:attrName>
                                        </p:attrNameLst>
                                      </p:cBhvr>
                                      <p:to>
                                        <p:strVal val="visible"/>
                                      </p:to>
                                    </p:set>
                                    <p:animEffect filter="fade" transition="in">
                                      <p:cBhvr>
                                        <p:cTn dur="500"/>
                                        <p:tgtEl>
                                          <p:spTgt spid="1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7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(4/11)</a:t>
            </a:r>
            <a:endParaRPr/>
          </a:p>
        </p:txBody>
      </p:sp>
      <p:sp>
        <p:nvSpPr>
          <p:cNvPr id="1327" name="Google Shape;1327;p7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328" name="Google Shape;1328;p72"/>
          <p:cNvSpPr txBox="1"/>
          <p:nvPr/>
        </p:nvSpPr>
        <p:spPr>
          <a:xfrm>
            <a:off x="228600" y="1295400"/>
            <a:ext cx="8686800" cy="3416400"/>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urier New"/>
                <a:ea typeface="Courier New"/>
                <a:cs typeface="Courier New"/>
                <a:sym typeface="Courier New"/>
              </a:rPr>
              <a:t>public void </a:t>
            </a:r>
            <a:r>
              <a:rPr b="1" i="0" lang="en-US" sz="1800" u="none" cap="none" strike="noStrike">
                <a:solidFill>
                  <a:srgbClr val="C00000"/>
                </a:solidFill>
                <a:latin typeface="Courier New"/>
                <a:ea typeface="Courier New"/>
                <a:cs typeface="Courier New"/>
                <a:sym typeface="Courier New"/>
              </a:rPr>
              <a:t>addAfter</a:t>
            </a:r>
            <a:r>
              <a:rPr b="1" i="0" lang="en-US" sz="1800" u="none" cap="none" strike="noStrike">
                <a:solidFill>
                  <a:schemeClr val="dk1"/>
                </a:solidFill>
                <a:latin typeface="Courier New"/>
                <a:ea typeface="Courier New"/>
                <a:cs typeface="Courier New"/>
                <a:sym typeface="Courier New"/>
              </a:rPr>
              <a:t>(ListNode &lt;E&gt; current, 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(current != </a:t>
            </a:r>
            <a:r>
              <a:rPr b="1" i="0" lang="en-US" sz="1800" u="none" cap="none" strike="noStrike">
                <a:solidFill>
                  <a:srgbClr val="006600"/>
                </a:solidFill>
                <a:latin typeface="Courier New"/>
                <a:ea typeface="Courier New"/>
                <a:cs typeface="Courier New"/>
                <a:sym typeface="Courier New"/>
              </a:rPr>
              <a:t>null</a:t>
            </a:r>
            <a:r>
              <a:rPr b="1" i="0" lang="en-US" sz="18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current.setNext(</a:t>
            </a:r>
            <a:r>
              <a:rPr b="1" i="0" lang="en-US" sz="1800" u="none" cap="none" strike="noStrike">
                <a:solidFill>
                  <a:srgbClr val="0000FF"/>
                </a:solidFill>
                <a:latin typeface="Courier New"/>
                <a:ea typeface="Courier New"/>
                <a:cs typeface="Courier New"/>
                <a:sym typeface="Courier New"/>
              </a:rPr>
              <a:t>new</a:t>
            </a:r>
            <a:r>
              <a:rPr b="1" i="0" lang="en-US" sz="1800" u="none" cap="none" strike="noStrike">
                <a:solidFill>
                  <a:schemeClr val="dk1"/>
                </a:solidFill>
                <a:latin typeface="Courier New"/>
                <a:ea typeface="Courier New"/>
                <a:cs typeface="Courier New"/>
                <a:sym typeface="Courier New"/>
              </a:rPr>
              <a:t> ListNode &lt;E&gt;(item,current.getNext()));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ListNode&lt;E&gt; p = new ListNode&lt;E&gt;(item);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p.setNext(current.getNext());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current.setNext(p)</a:t>
            </a: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a:t>
            </a:r>
            <a:r>
              <a:rPr b="1" i="0" lang="en-US" sz="1800" u="none" cap="none" strike="noStrike">
                <a:solidFill>
                  <a:srgbClr val="0000FF"/>
                </a:solidFill>
                <a:latin typeface="Courier New"/>
                <a:ea typeface="Courier New"/>
                <a:cs typeface="Courier New"/>
                <a:sym typeface="Courier New"/>
              </a:rPr>
              <a:t>else</a:t>
            </a:r>
            <a:r>
              <a:rPr b="1" i="0" lang="en-US" sz="1800" u="none" cap="none" strike="noStrike">
                <a:solidFill>
                  <a:schemeClr val="dk1"/>
                </a:solidFill>
                <a:latin typeface="Courier New"/>
                <a:ea typeface="Courier New"/>
                <a:cs typeface="Courier New"/>
                <a:sym typeface="Courier New"/>
              </a:rPr>
              <a:t> { </a:t>
            </a:r>
            <a:r>
              <a:rPr b="1" i="0" lang="en-US" sz="1800" u="none" cap="none" strike="noStrike">
                <a:solidFill>
                  <a:srgbClr val="663300"/>
                </a:solidFill>
                <a:latin typeface="Courier New"/>
                <a:ea typeface="Courier New"/>
                <a:cs typeface="Courier New"/>
                <a:sym typeface="Courier New"/>
              </a:rPr>
              <a:t>// insert item at front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head = </a:t>
            </a:r>
            <a:r>
              <a:rPr b="1" i="0" lang="en-US" sz="1800" u="none" cap="none" strike="noStrike">
                <a:solidFill>
                  <a:srgbClr val="0000FF"/>
                </a:solidFill>
                <a:latin typeface="Courier New"/>
                <a:ea typeface="Courier New"/>
                <a:cs typeface="Courier New"/>
                <a:sym typeface="Courier New"/>
              </a:rPr>
              <a:t>new</a:t>
            </a:r>
            <a:r>
              <a:rPr b="1" i="0" lang="en-US" sz="1800" u="none" cap="none" strike="noStrike">
                <a:solidFill>
                  <a:schemeClr val="dk1"/>
                </a:solidFill>
                <a:latin typeface="Courier New"/>
                <a:ea typeface="Courier New"/>
                <a:cs typeface="Courier New"/>
                <a:sym typeface="Courier New"/>
              </a:rPr>
              <a:t> ListNode &lt;E&gt; (item,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p:txBody>
      </p:sp>
      <p:sp>
        <p:nvSpPr>
          <p:cNvPr id="1329" name="Google Shape;1329;p72"/>
          <p:cNvSpPr/>
          <p:nvPr/>
        </p:nvSpPr>
        <p:spPr>
          <a:xfrm>
            <a:off x="4913107" y="3289358"/>
            <a:ext cx="867900" cy="279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0" name="Google Shape;1330;p72"/>
          <p:cNvSpPr txBox="1"/>
          <p:nvPr/>
        </p:nvSpPr>
        <p:spPr>
          <a:xfrm>
            <a:off x="3692400" y="3289350"/>
            <a:ext cx="1220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current</a:t>
            </a:r>
            <a:endParaRPr b="0" i="0" sz="1400" u="none" cap="none" strike="noStrike">
              <a:solidFill>
                <a:srgbClr val="000000"/>
              </a:solidFill>
              <a:latin typeface="Arial"/>
              <a:ea typeface="Arial"/>
              <a:cs typeface="Arial"/>
              <a:sym typeface="Arial"/>
            </a:endParaRPr>
          </a:p>
        </p:txBody>
      </p:sp>
      <p:sp>
        <p:nvSpPr>
          <p:cNvPr id="1331" name="Google Shape;1331;p72"/>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2" name="Google Shape;1332;p72"/>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1333" name="Google Shape;1333;p72"/>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1334" name="Google Shape;1334;p72"/>
          <p:cNvSpPr txBox="1"/>
          <p:nvPr/>
        </p:nvSpPr>
        <p:spPr>
          <a:xfrm>
            <a:off x="1066800" y="5455170"/>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Helvetica Neue"/>
                <a:ea typeface="Helvetica Neue"/>
                <a:cs typeface="Helvetica Neue"/>
                <a:sym typeface="Helvetica Neue"/>
              </a:rPr>
              <a:t>5</a:t>
            </a:r>
            <a:endParaRPr b="0" i="0" sz="1400" u="none" cap="none" strike="noStrike">
              <a:solidFill>
                <a:srgbClr val="000000"/>
              </a:solidFill>
              <a:latin typeface="Arial"/>
              <a:ea typeface="Arial"/>
              <a:cs typeface="Arial"/>
              <a:sym typeface="Arial"/>
            </a:endParaRPr>
          </a:p>
        </p:txBody>
      </p:sp>
      <p:sp>
        <p:nvSpPr>
          <p:cNvPr id="1335" name="Google Shape;1335;p72"/>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36" name="Google Shape;1336;p72"/>
          <p:cNvGrpSpPr/>
          <p:nvPr/>
        </p:nvGrpSpPr>
        <p:grpSpPr>
          <a:xfrm>
            <a:off x="1447800" y="4495800"/>
            <a:ext cx="1585912" cy="903287"/>
            <a:chOff x="762000" y="-1468921"/>
            <a:chExt cx="1585912" cy="903287"/>
          </a:xfrm>
        </p:grpSpPr>
        <p:sp>
          <p:nvSpPr>
            <p:cNvPr id="1337" name="Google Shape;1337;p72"/>
            <p:cNvSpPr/>
            <p:nvPr/>
          </p:nvSpPr>
          <p:spPr>
            <a:xfrm>
              <a:off x="1527335" y="-1391134"/>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8" name="Google Shape;1338;p72"/>
            <p:cNvSpPr txBox="1"/>
            <p:nvPr/>
          </p:nvSpPr>
          <p:spPr>
            <a:xfrm>
              <a:off x="762000" y="-1468921"/>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1339" name="Google Shape;1339;p72"/>
            <p:cNvCxnSpPr/>
            <p:nvPr/>
          </p:nvCxnSpPr>
          <p:spPr>
            <a:xfrm>
              <a:off x="1855754" y="-1238734"/>
              <a:ext cx="152480" cy="673100"/>
            </a:xfrm>
            <a:prstGeom prst="straightConnector1">
              <a:avLst/>
            </a:prstGeom>
            <a:noFill/>
            <a:ln cap="flat" cmpd="sng" w="31750">
              <a:solidFill>
                <a:srgbClr val="C00000"/>
              </a:solidFill>
              <a:prstDash val="solid"/>
              <a:round/>
              <a:headEnd len="sm" w="sm" type="none"/>
              <a:tailEnd len="med" w="med" type="triangle"/>
            </a:ln>
          </p:spPr>
        </p:cxnSp>
      </p:grpSp>
      <p:cxnSp>
        <p:nvCxnSpPr>
          <p:cNvPr id="1340" name="Google Shape;1340;p72"/>
          <p:cNvCxnSpPr/>
          <p:nvPr/>
        </p:nvCxnSpPr>
        <p:spPr>
          <a:xfrm flipH="1">
            <a:off x="8153400" y="5410200"/>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1341" name="Google Shape;1341;p72"/>
          <p:cNvGrpSpPr/>
          <p:nvPr/>
        </p:nvGrpSpPr>
        <p:grpSpPr>
          <a:xfrm>
            <a:off x="5681652" y="5410200"/>
            <a:ext cx="1161197" cy="508000"/>
            <a:chOff x="4919652" y="3447566"/>
            <a:chExt cx="1161197" cy="508000"/>
          </a:xfrm>
        </p:grpSpPr>
        <p:sp>
          <p:nvSpPr>
            <p:cNvPr id="1342" name="Google Shape;1342;p72"/>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43" name="Google Shape;1343;p72"/>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1344" name="Google Shape;1344;p72"/>
            <p:cNvSpPr txBox="1"/>
            <p:nvPr/>
          </p:nvSpPr>
          <p:spPr>
            <a:xfrm>
              <a:off x="5105400" y="3509479"/>
              <a:ext cx="41638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nvGrpSpPr>
          <p:cNvPr id="1345" name="Google Shape;1345;p72"/>
          <p:cNvGrpSpPr/>
          <p:nvPr/>
        </p:nvGrpSpPr>
        <p:grpSpPr>
          <a:xfrm>
            <a:off x="2133600" y="5410200"/>
            <a:ext cx="1161197" cy="508000"/>
            <a:chOff x="1676400" y="4267200"/>
            <a:chExt cx="1161197" cy="508000"/>
          </a:xfrm>
        </p:grpSpPr>
        <p:sp>
          <p:nvSpPr>
            <p:cNvPr id="1346" name="Google Shape;1346;p72"/>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47" name="Google Shape;1347;p72"/>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348" name="Google Shape;1348;p72"/>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1349" name="Google Shape;1349;p72"/>
          <p:cNvGrpSpPr/>
          <p:nvPr/>
        </p:nvGrpSpPr>
        <p:grpSpPr>
          <a:xfrm>
            <a:off x="3886200" y="5410200"/>
            <a:ext cx="1161197" cy="508000"/>
            <a:chOff x="1676400" y="4267200"/>
            <a:chExt cx="1161197" cy="508000"/>
          </a:xfrm>
        </p:grpSpPr>
        <p:sp>
          <p:nvSpPr>
            <p:cNvPr id="1350" name="Google Shape;1350;p72"/>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51" name="Google Shape;1351;p72"/>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352" name="Google Shape;1352;p72"/>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1353" name="Google Shape;1353;p72"/>
          <p:cNvGrpSpPr/>
          <p:nvPr/>
        </p:nvGrpSpPr>
        <p:grpSpPr>
          <a:xfrm>
            <a:off x="7467600" y="5410200"/>
            <a:ext cx="1161197" cy="508000"/>
            <a:chOff x="1676400" y="4267200"/>
            <a:chExt cx="1161197" cy="508000"/>
          </a:xfrm>
        </p:grpSpPr>
        <p:sp>
          <p:nvSpPr>
            <p:cNvPr id="1354" name="Google Shape;1354;p72"/>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55" name="Google Shape;1355;p72"/>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356" name="Google Shape;1356;p72"/>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1357" name="Google Shape;1357;p72"/>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358" name="Google Shape;1358;p72"/>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359" name="Google Shape;1359;p72"/>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grpSp>
        <p:nvGrpSpPr>
          <p:cNvPr id="1360" name="Google Shape;1360;p72"/>
          <p:cNvGrpSpPr/>
          <p:nvPr/>
        </p:nvGrpSpPr>
        <p:grpSpPr>
          <a:xfrm>
            <a:off x="6594227" y="4254500"/>
            <a:ext cx="1424970" cy="1326670"/>
            <a:chOff x="6594227" y="4254500"/>
            <a:chExt cx="1424970" cy="1326670"/>
          </a:xfrm>
        </p:grpSpPr>
        <p:sp>
          <p:nvSpPr>
            <p:cNvPr id="1361" name="Google Shape;1361;p72"/>
            <p:cNvSpPr/>
            <p:nvPr/>
          </p:nvSpPr>
          <p:spPr>
            <a:xfrm>
              <a:off x="6594227" y="4806470"/>
              <a:ext cx="538874" cy="774700"/>
            </a:xfrm>
            <a:custGeom>
              <a:rect b="b" l="l" r="r" t="t"/>
              <a:pathLst>
                <a:path extrusionOk="0" h="488" w="36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62" name="Google Shape;1362;p72"/>
            <p:cNvGrpSpPr/>
            <p:nvPr/>
          </p:nvGrpSpPr>
          <p:grpSpPr>
            <a:xfrm>
              <a:off x="6858000" y="4254500"/>
              <a:ext cx="1161197" cy="508000"/>
              <a:chOff x="6858000" y="4254500"/>
              <a:chExt cx="1161197" cy="508000"/>
            </a:xfrm>
          </p:grpSpPr>
          <p:sp>
            <p:nvSpPr>
              <p:cNvPr id="1363" name="Google Shape;1363;p72"/>
              <p:cNvSpPr/>
              <p:nvPr/>
            </p:nvSpPr>
            <p:spPr>
              <a:xfrm>
                <a:off x="6858000" y="42672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64" name="Google Shape;1364;p72"/>
              <p:cNvCxnSpPr/>
              <p:nvPr/>
            </p:nvCxnSpPr>
            <p:spPr>
              <a:xfrm>
                <a:off x="7538297" y="4254500"/>
                <a:ext cx="1466" cy="504825"/>
              </a:xfrm>
              <a:prstGeom prst="straightConnector1">
                <a:avLst/>
              </a:prstGeom>
              <a:noFill/>
              <a:ln cap="flat" cmpd="sng" w="19050">
                <a:solidFill>
                  <a:schemeClr val="dk1"/>
                </a:solidFill>
                <a:prstDash val="solid"/>
                <a:round/>
                <a:headEnd len="sm" w="sm" type="none"/>
                <a:tailEnd len="sm" w="sm" type="none"/>
              </a:ln>
            </p:spPr>
          </p:cxnSp>
          <p:sp>
            <p:nvSpPr>
              <p:cNvPr id="1365" name="Google Shape;1365;p72"/>
              <p:cNvSpPr txBox="1"/>
              <p:nvPr/>
            </p:nvSpPr>
            <p:spPr>
              <a:xfrm>
                <a:off x="6858000" y="4316413"/>
                <a:ext cx="66877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item</a:t>
                </a:r>
                <a:endParaRPr b="0" i="0" sz="1400" u="none" cap="none" strike="noStrike">
                  <a:solidFill>
                    <a:srgbClr val="000000"/>
                  </a:solidFill>
                  <a:latin typeface="Arial"/>
                  <a:ea typeface="Arial"/>
                  <a:cs typeface="Arial"/>
                  <a:sym typeface="Arial"/>
                </a:endParaRPr>
              </a:p>
            </p:txBody>
          </p:sp>
        </p:grpSp>
        <p:cxnSp>
          <p:nvCxnSpPr>
            <p:cNvPr id="1366" name="Google Shape;1366;p72"/>
            <p:cNvCxnSpPr/>
            <p:nvPr/>
          </p:nvCxnSpPr>
          <p:spPr>
            <a:xfrm>
              <a:off x="7696200" y="4648200"/>
              <a:ext cx="152480" cy="673100"/>
            </a:xfrm>
            <a:prstGeom prst="straightConnector1">
              <a:avLst/>
            </a:prstGeom>
            <a:noFill/>
            <a:ln cap="flat" cmpd="sng" w="31750">
              <a:solidFill>
                <a:srgbClr val="C00000"/>
              </a:solidFill>
              <a:prstDash val="solid"/>
              <a:round/>
              <a:headEnd len="sm" w="sm" type="none"/>
              <a:tailEnd len="med" w="med" type="triangle"/>
            </a:ln>
          </p:spPr>
        </p:cxnSp>
      </p:grpSp>
      <p:cxnSp>
        <p:nvCxnSpPr>
          <p:cNvPr id="1367" name="Google Shape;1367;p72"/>
          <p:cNvCxnSpPr/>
          <p:nvPr/>
        </p:nvCxnSpPr>
        <p:spPr>
          <a:xfrm>
            <a:off x="5410200" y="3581400"/>
            <a:ext cx="533400" cy="1828800"/>
          </a:xfrm>
          <a:prstGeom prst="straightConnector1">
            <a:avLst/>
          </a:prstGeom>
          <a:noFill/>
          <a:ln cap="flat" cmpd="sng" w="31750">
            <a:solidFill>
              <a:schemeClr val="dk1"/>
            </a:solidFill>
            <a:prstDash val="solid"/>
            <a:round/>
            <a:headEnd len="sm" w="sm" type="none"/>
            <a:tailEnd len="med" w="med" type="triangle"/>
          </a:ln>
        </p:spPr>
      </p:cxnSp>
      <p:sp>
        <p:nvSpPr>
          <p:cNvPr id="1368" name="Google Shape;1368;p7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2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xEl>
                                              <p:pRg end="11" st="11"/>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0" presetSubtype="0">
                                  <p:stCondLst>
                                    <p:cond delay="0"/>
                                  </p:stCondLst>
                                  <p:childTnLst>
                                    <p:animEffect filter="fade" transition="out">
                                      <p:cBhvr>
                                        <p:cTn dur="500"/>
                                        <p:tgtEl>
                                          <p:spTgt spid="1359"/>
                                        </p:tgtEl>
                                      </p:cBhvr>
                                    </p:animEffect>
                                    <p:set>
                                      <p:cBhvr>
                                        <p:cTn dur="1" fill="hold">
                                          <p:stCondLst>
                                            <p:cond delay="500"/>
                                          </p:stCondLst>
                                        </p:cTn>
                                        <p:tgtEl>
                                          <p:spTgt spid="1359"/>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500"/>
                                        <p:tgtEl>
                                          <p:spTgt spid="1360"/>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1334"/>
                                        </p:tgtEl>
                                        <p:attrNameLst>
                                          <p:attrName>style.visibility</p:attrName>
                                        </p:attrNameLst>
                                      </p:cBhvr>
                                      <p:to>
                                        <p:strVal val="visible"/>
                                      </p:to>
                                    </p:set>
                                    <p:animEffect filter="fade" transition="in">
                                      <p:cBhvr>
                                        <p:cTn dur="500"/>
                                        <p:tgtEl>
                                          <p:spTgt spid="1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7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(5/11)</a:t>
            </a:r>
            <a:endParaRPr/>
          </a:p>
        </p:txBody>
      </p:sp>
      <p:sp>
        <p:nvSpPr>
          <p:cNvPr id="1375" name="Google Shape;1375;p7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376" name="Google Shape;1376;p73"/>
          <p:cNvGrpSpPr/>
          <p:nvPr/>
        </p:nvGrpSpPr>
        <p:grpSpPr>
          <a:xfrm>
            <a:off x="228600" y="919579"/>
            <a:ext cx="8686800" cy="5092958"/>
            <a:chOff x="304800" y="1066800"/>
            <a:chExt cx="8686800" cy="5092958"/>
          </a:xfrm>
        </p:grpSpPr>
        <p:sp>
          <p:nvSpPr>
            <p:cNvPr id="1377" name="Google Shape;1377;p73"/>
            <p:cNvSpPr txBox="1"/>
            <p:nvPr/>
          </p:nvSpPr>
          <p:spPr>
            <a:xfrm>
              <a:off x="304800" y="1143000"/>
              <a:ext cx="8686800" cy="5016758"/>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a:t>
              </a:r>
              <a:r>
                <a:rPr b="1" i="0" lang="en-US" sz="1600" u="none" cap="none" strike="noStrike">
                  <a:solidFill>
                    <a:srgbClr val="C00000"/>
                  </a:solidFill>
                  <a:latin typeface="Courier New"/>
                  <a:ea typeface="Courier New"/>
                  <a:cs typeface="Courier New"/>
                  <a:sym typeface="Courier New"/>
                </a:rPr>
                <a:t>removeAfter</a:t>
              </a:r>
              <a:r>
                <a:rPr b="1" i="0" lang="en-US" sz="1600" u="none" cap="none" strike="noStrike">
                  <a:solidFill>
                    <a:schemeClr val="dk1"/>
                  </a:solidFill>
                  <a:latin typeface="Courier New"/>
                  <a:ea typeface="Courier New"/>
                  <a:cs typeface="Courier New"/>
                  <a:sym typeface="Courier New"/>
                </a:rPr>
                <a:t>(ListNode &lt;E&gt; current)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 temp;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	if </a:t>
              </a:r>
              <a:r>
                <a:rPr b="1" i="0" lang="en-US" sz="1600" u="none" cap="none" strike="noStrike">
                  <a:solidFill>
                    <a:schemeClr val="dk1"/>
                  </a:solidFill>
                  <a:latin typeface="Courier New"/>
                  <a:ea typeface="Courier New"/>
                  <a:cs typeface="Courier New"/>
                  <a:sym typeface="Courier New"/>
                </a:rPr>
                <a:t>(current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 &lt;E&gt; nextPtr = current.getNext();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(nextPtr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temp = nextPtr.getElement();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current.setNext(nextPtr.getNext());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400" u="none" cap="none" strike="noStrike">
                  <a:solidFill>
                    <a:srgbClr val="006600"/>
                  </a:solidFill>
                  <a:latin typeface="Courier New"/>
                  <a:ea typeface="Courier New"/>
                  <a:cs typeface="Courier New"/>
                  <a:sym typeface="Courier New"/>
                </a:rPr>
                <a:t>"No next node to remove"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 </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if current is null, assume we want to remove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 </a:t>
              </a:r>
              <a:r>
                <a:rPr b="1" i="0" lang="en-US" sz="1600" u="none" cap="none" strike="noStrike">
                  <a:solidFill>
                    <a:schemeClr val="dk1"/>
                  </a:solidFill>
                  <a:latin typeface="Courier New"/>
                  <a:ea typeface="Courier New"/>
                  <a:cs typeface="Courier New"/>
                  <a:sym typeface="Courier New"/>
                </a:rPr>
                <a:t>(head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temp = head.getElement();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head.getNext();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 throw new </a:t>
              </a:r>
              <a:r>
                <a:rPr b="1" i="0" lang="en-US" sz="1600" u="none" cap="none" strike="noStrike">
                  <a:solidFill>
                    <a:schemeClr val="dk1"/>
                  </a:solidFill>
                  <a:latin typeface="Courier New"/>
                  <a:ea typeface="Courier New"/>
                  <a:cs typeface="Courier New"/>
                  <a:sym typeface="Courier New"/>
                </a:rPr>
                <a:t>NoSuchElementException(</a:t>
              </a:r>
              <a:r>
                <a:rPr b="1" i="0" lang="en-US" sz="1400" u="none" cap="none" strike="noStrike">
                  <a:solidFill>
                    <a:srgbClr val="006600"/>
                  </a:solidFill>
                  <a:latin typeface="Courier New"/>
                  <a:ea typeface="Courier New"/>
                  <a:cs typeface="Courier New"/>
                  <a:sym typeface="Courier New"/>
                </a:rPr>
                <a:t>"No next node to remove"</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1378" name="Google Shape;1378;p73"/>
            <p:cNvSpPr/>
            <p:nvPr/>
          </p:nvSpPr>
          <p:spPr>
            <a:xfrm>
              <a:off x="6324600" y="1066800"/>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EnhancedLinkedList.java</a:t>
              </a:r>
              <a:endParaRPr b="0" i="0" sz="1400" u="none" cap="none" strike="noStrike">
                <a:solidFill>
                  <a:srgbClr val="000000"/>
                </a:solidFill>
                <a:latin typeface="Arial"/>
                <a:ea typeface="Arial"/>
                <a:cs typeface="Arial"/>
                <a:sym typeface="Arial"/>
              </a:endParaRPr>
            </a:p>
          </p:txBody>
        </p:sp>
      </p:grpSp>
      <p:sp>
        <p:nvSpPr>
          <p:cNvPr id="1379" name="Google Shape;1379;p7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457200" y="228600"/>
            <a:ext cx="8229600" cy="788988"/>
          </a:xfrm>
          <a:prstGeom prst="rect">
            <a:avLst/>
          </a:prstGeom>
          <a:solidFill>
            <a:srgbClr val="FF99FF">
              <a:alpha val="24313"/>
            </a:srgbClr>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000">
                <a:latin typeface="Federo"/>
                <a:ea typeface="Federo"/>
                <a:cs typeface="Federo"/>
                <a:sym typeface="Federo"/>
              </a:rPr>
              <a:t>Objectives</a:t>
            </a:r>
            <a:endParaRPr/>
          </a:p>
        </p:txBody>
      </p:sp>
      <p:sp>
        <p:nvSpPr>
          <p:cNvPr id="138" name="Google Shape;138;p2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39" name="Google Shape;139;p29"/>
          <p:cNvGrpSpPr/>
          <p:nvPr/>
        </p:nvGrpSpPr>
        <p:grpSpPr>
          <a:xfrm>
            <a:off x="1038387" y="1288901"/>
            <a:ext cx="7330697" cy="4274601"/>
            <a:chOff x="0" y="389"/>
            <a:chExt cx="7330697" cy="4274601"/>
          </a:xfrm>
        </p:grpSpPr>
        <p:sp>
          <p:nvSpPr>
            <p:cNvPr id="140" name="Google Shape;140;p29"/>
            <p:cNvSpPr/>
            <p:nvPr/>
          </p:nvSpPr>
          <p:spPr>
            <a:xfrm rot="5400000">
              <a:off x="-176923" y="177312"/>
              <a:ext cx="1179487" cy="825641"/>
            </a:xfrm>
            <a:prstGeom prst="chevron">
              <a:avLst>
                <a:gd fmla="val 50000" name="adj"/>
              </a:avLst>
            </a:prstGeom>
            <a:solidFill>
              <a:srgbClr val="9933FF"/>
            </a:solidFill>
            <a:ln cap="flat" cmpd="sng" w="25400">
              <a:solidFill>
                <a:srgbClr val="993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9"/>
            <p:cNvSpPr txBox="1"/>
            <p:nvPr/>
          </p:nvSpPr>
          <p:spPr>
            <a:xfrm>
              <a:off x="1" y="413210"/>
              <a:ext cx="825641" cy="35384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2" name="Google Shape;142;p29"/>
            <p:cNvSpPr/>
            <p:nvPr/>
          </p:nvSpPr>
          <p:spPr>
            <a:xfrm rot="5400000">
              <a:off x="3694836" y="-2868805"/>
              <a:ext cx="766666" cy="6505056"/>
            </a:xfrm>
            <a:prstGeom prst="round2SameRect">
              <a:avLst>
                <a:gd fmla="val 16667" name="adj1"/>
                <a:gd fmla="val 0" name="adj2"/>
              </a:avLst>
            </a:prstGeom>
            <a:solidFill>
              <a:schemeClr val="lt1">
                <a:alpha val="89411"/>
              </a:schemeClr>
            </a:solidFill>
            <a:ln cap="flat" cmpd="sng" w="25400">
              <a:solidFill>
                <a:srgbClr val="009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nvSpPr>
          <p:spPr>
            <a:xfrm>
              <a:off x="825641" y="37816"/>
              <a:ext cx="6467630" cy="691814"/>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Able to define a List ADT</a:t>
              </a:r>
              <a:endParaRPr b="0" i="0" sz="1400" u="none" cap="none" strike="noStrike">
                <a:solidFill>
                  <a:srgbClr val="000000"/>
                </a:solidFill>
                <a:latin typeface="Arial"/>
                <a:ea typeface="Arial"/>
                <a:cs typeface="Arial"/>
                <a:sym typeface="Arial"/>
              </a:endParaRPr>
            </a:p>
          </p:txBody>
        </p:sp>
        <p:sp>
          <p:nvSpPr>
            <p:cNvPr id="144" name="Google Shape;144;p29"/>
            <p:cNvSpPr/>
            <p:nvPr/>
          </p:nvSpPr>
          <p:spPr>
            <a:xfrm rot="5400000">
              <a:off x="-176923" y="1209017"/>
              <a:ext cx="1179487" cy="825641"/>
            </a:xfrm>
            <a:prstGeom prst="chevron">
              <a:avLst>
                <a:gd fmla="val 50000" name="adj"/>
              </a:avLst>
            </a:prstGeom>
            <a:solidFill>
              <a:srgbClr val="FF7C80"/>
            </a:solidFill>
            <a:ln cap="flat" cmpd="sng" w="25400">
              <a:solidFill>
                <a:srgbClr val="FF7C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txBox="1"/>
            <p:nvPr/>
          </p:nvSpPr>
          <p:spPr>
            <a:xfrm>
              <a:off x="1" y="1444915"/>
              <a:ext cx="825641" cy="35384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rot="5400000">
              <a:off x="3694836" y="-1837100"/>
              <a:ext cx="766666" cy="6505056"/>
            </a:xfrm>
            <a:prstGeom prst="round2SameRect">
              <a:avLst>
                <a:gd fmla="val 16667" name="adj1"/>
                <a:gd fmla="val 0" name="adj2"/>
              </a:avLst>
            </a:prstGeom>
            <a:solidFill>
              <a:schemeClr val="lt1">
                <a:alpha val="89411"/>
              </a:schemeClr>
            </a:solidFill>
            <a:ln cap="flat" cmpd="sng" w="25400">
              <a:solidFill>
                <a:srgbClr val="009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txBox="1"/>
            <p:nvPr/>
          </p:nvSpPr>
          <p:spPr>
            <a:xfrm>
              <a:off x="825641" y="1069521"/>
              <a:ext cx="6467630" cy="691814"/>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Able to implement a List ADT with array</a:t>
              </a:r>
              <a:endParaRPr b="0" i="0" sz="1400" u="none" cap="none" strike="noStrike">
                <a:solidFill>
                  <a:srgbClr val="000000"/>
                </a:solidFill>
                <a:latin typeface="Arial"/>
                <a:ea typeface="Arial"/>
                <a:cs typeface="Arial"/>
                <a:sym typeface="Arial"/>
              </a:endParaRPr>
            </a:p>
          </p:txBody>
        </p:sp>
        <p:sp>
          <p:nvSpPr>
            <p:cNvPr id="148" name="Google Shape;148;p29"/>
            <p:cNvSpPr/>
            <p:nvPr/>
          </p:nvSpPr>
          <p:spPr>
            <a:xfrm rot="5400000">
              <a:off x="-176923" y="2240721"/>
              <a:ext cx="1179487" cy="825641"/>
            </a:xfrm>
            <a:prstGeom prst="chevron">
              <a:avLst>
                <a:gd fmla="val 50000" name="adj"/>
              </a:avLst>
            </a:prstGeom>
            <a:solidFill>
              <a:srgbClr val="009996"/>
            </a:solidFill>
            <a:ln cap="flat" cmpd="sng" w="25400">
              <a:solidFill>
                <a:srgbClr val="009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9"/>
            <p:cNvSpPr txBox="1"/>
            <p:nvPr/>
          </p:nvSpPr>
          <p:spPr>
            <a:xfrm>
              <a:off x="1" y="2476619"/>
              <a:ext cx="825641" cy="35384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rot="5400000">
              <a:off x="3694836" y="-805396"/>
              <a:ext cx="766666" cy="6505056"/>
            </a:xfrm>
            <a:prstGeom prst="round2SameRect">
              <a:avLst>
                <a:gd fmla="val 16667" name="adj1"/>
                <a:gd fmla="val 0" name="adj2"/>
              </a:avLst>
            </a:prstGeom>
            <a:solidFill>
              <a:schemeClr val="lt1">
                <a:alpha val="89411"/>
              </a:schemeClr>
            </a:solidFill>
            <a:ln cap="flat" cmpd="sng" w="25400">
              <a:solidFill>
                <a:srgbClr val="009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txBox="1"/>
            <p:nvPr/>
          </p:nvSpPr>
          <p:spPr>
            <a:xfrm>
              <a:off x="825641" y="2101225"/>
              <a:ext cx="6467630" cy="691814"/>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Able to implement a List ADT with linked list</a:t>
              </a:r>
              <a:endParaRPr b="0" i="0" sz="1400" u="none" cap="none" strike="noStrike">
                <a:solidFill>
                  <a:srgbClr val="000000"/>
                </a:solidFill>
                <a:latin typeface="Arial"/>
                <a:ea typeface="Arial"/>
                <a:cs typeface="Arial"/>
                <a:sym typeface="Arial"/>
              </a:endParaRPr>
            </a:p>
          </p:txBody>
        </p:sp>
        <p:sp>
          <p:nvSpPr>
            <p:cNvPr id="152" name="Google Shape;152;p29"/>
            <p:cNvSpPr/>
            <p:nvPr/>
          </p:nvSpPr>
          <p:spPr>
            <a:xfrm rot="5400000">
              <a:off x="-176923" y="3272426"/>
              <a:ext cx="1179487" cy="825641"/>
            </a:xfrm>
            <a:prstGeom prst="chevron">
              <a:avLst>
                <a:gd fmla="val 50000" name="adj"/>
              </a:avLst>
            </a:prstGeom>
            <a:solidFill>
              <a:srgbClr val="00B050"/>
            </a:solidFill>
            <a:ln cap="flat" cmpd="sng" w="2540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txBox="1"/>
            <p:nvPr/>
          </p:nvSpPr>
          <p:spPr>
            <a:xfrm>
              <a:off x="1" y="3508324"/>
              <a:ext cx="825641" cy="35384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4" name="Google Shape;154;p29"/>
            <p:cNvSpPr/>
            <p:nvPr/>
          </p:nvSpPr>
          <p:spPr>
            <a:xfrm rot="5400000">
              <a:off x="3694836" y="226307"/>
              <a:ext cx="766666" cy="6505056"/>
            </a:xfrm>
            <a:prstGeom prst="round2SameRect">
              <a:avLst>
                <a:gd fmla="val 16667" name="adj1"/>
                <a:gd fmla="val 0" name="adj2"/>
              </a:avLst>
            </a:prstGeom>
            <a:solidFill>
              <a:schemeClr val="lt1">
                <a:alpha val="89411"/>
              </a:schemeClr>
            </a:solidFill>
            <a:ln cap="flat" cmpd="sng" w="25400">
              <a:solidFill>
                <a:srgbClr val="009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9"/>
            <p:cNvSpPr txBox="1"/>
            <p:nvPr/>
          </p:nvSpPr>
          <p:spPr>
            <a:xfrm>
              <a:off x="825641" y="3132928"/>
              <a:ext cx="6467630" cy="691814"/>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Able to use Java API LinkedList class</a:t>
              </a:r>
              <a:endParaRPr b="0" i="0" sz="1400" u="none" cap="none" strike="noStrike">
                <a:solidFill>
                  <a:srgbClr val="000000"/>
                </a:solidFill>
                <a:latin typeface="Arial"/>
                <a:ea typeface="Arial"/>
                <a:cs typeface="Arial"/>
                <a:sym typeface="Arial"/>
              </a:endParaRPr>
            </a:p>
          </p:txBody>
        </p:sp>
      </p:grpSp>
      <p:sp>
        <p:nvSpPr>
          <p:cNvPr id="156" name="Google Shape;156;p29"/>
          <p:cNvSpPr txBox="1"/>
          <p:nvPr>
            <p:ph idx="4294967295" type="ftr"/>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[501043 Lecture 8: List ADT &amp; Linked Lists]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7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(6/11)</a:t>
            </a:r>
            <a:endParaRPr/>
          </a:p>
        </p:txBody>
      </p:sp>
      <p:sp>
        <p:nvSpPr>
          <p:cNvPr id="1386" name="Google Shape;1386;p7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387" name="Google Shape;1387;p74"/>
          <p:cNvSpPr txBox="1"/>
          <p:nvPr/>
        </p:nvSpPr>
        <p:spPr>
          <a:xfrm>
            <a:off x="228600" y="914400"/>
            <a:ext cx="8534400" cy="2902333"/>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a:t>
            </a:r>
            <a:r>
              <a:rPr b="1" i="0" lang="en-US" sz="1600" u="none" cap="none" strike="noStrike">
                <a:solidFill>
                  <a:srgbClr val="C00000"/>
                </a:solidFill>
                <a:latin typeface="Courier New"/>
                <a:ea typeface="Courier New"/>
                <a:cs typeface="Courier New"/>
                <a:sym typeface="Courier New"/>
              </a:rPr>
              <a:t>removeAfter</a:t>
            </a:r>
            <a:r>
              <a:rPr b="1" i="0" lang="en-US" sz="1600" u="none" cap="none" strike="noStrike">
                <a:solidFill>
                  <a:schemeClr val="dk1"/>
                </a:solidFill>
                <a:latin typeface="Courier New"/>
                <a:ea typeface="Courier New"/>
                <a:cs typeface="Courier New"/>
                <a:sym typeface="Courier New"/>
              </a:rPr>
              <a:t>(ListNode &lt;E&gt; current)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 temp;</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	if </a:t>
            </a:r>
            <a:r>
              <a:rPr b="1" i="0" lang="en-US" sz="1600" u="none" cap="none" strike="noStrike">
                <a:solidFill>
                  <a:schemeClr val="dk1"/>
                </a:solidFill>
                <a:latin typeface="Courier New"/>
                <a:ea typeface="Courier New"/>
                <a:cs typeface="Courier New"/>
                <a:sym typeface="Courier New"/>
              </a:rPr>
              <a:t>(current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ListNode&lt;E&gt; nextPtr = current.getNext();</a:t>
            </a:r>
            <a:endParaRPr b="1" i="0" sz="16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(nextPtr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temp = nextPtr.getElement();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current.setNext(nextPtr.getNext());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temp;</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 new </a:t>
            </a:r>
            <a:r>
              <a:rPr b="1" i="0" lang="en-US" sz="1600" u="none" cap="none" strike="noStrike">
                <a:solidFill>
                  <a:schemeClr val="dk1"/>
                </a:solidFill>
                <a:latin typeface="Courier New"/>
                <a:ea typeface="Courier New"/>
                <a:cs typeface="Courier New"/>
                <a:sym typeface="Courier New"/>
              </a:rPr>
              <a:t>NoSuchElementException(</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 </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endParaRPr b="1" i="0" sz="1600" u="none" cap="none" strike="noStrike">
              <a:solidFill>
                <a:schemeClr val="dk1"/>
              </a:solidFill>
              <a:latin typeface="Courier New"/>
              <a:ea typeface="Courier New"/>
              <a:cs typeface="Courier New"/>
              <a:sym typeface="Courier New"/>
            </a:endParaRPr>
          </a:p>
        </p:txBody>
      </p:sp>
      <p:sp>
        <p:nvSpPr>
          <p:cNvPr id="1388" name="Google Shape;1388;p74"/>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9" name="Google Shape;1389;p74"/>
          <p:cNvSpPr/>
          <p:nvPr/>
        </p:nvSpPr>
        <p:spPr>
          <a:xfrm>
            <a:off x="5098132" y="3581400"/>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0" name="Google Shape;1390;p74"/>
          <p:cNvSpPr txBox="1"/>
          <p:nvPr/>
        </p:nvSpPr>
        <p:spPr>
          <a:xfrm>
            <a:off x="4086575" y="3505200"/>
            <a:ext cx="973440" cy="396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current</a:t>
            </a:r>
            <a:endParaRPr b="0" i="0" sz="1400" u="none" cap="none" strike="noStrike">
              <a:solidFill>
                <a:srgbClr val="000000"/>
              </a:solidFill>
              <a:latin typeface="Arial"/>
              <a:ea typeface="Arial"/>
              <a:cs typeface="Arial"/>
              <a:sym typeface="Arial"/>
            </a:endParaRPr>
          </a:p>
        </p:txBody>
      </p:sp>
      <p:sp>
        <p:nvSpPr>
          <p:cNvPr id="1391" name="Google Shape;1391;p74"/>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2" name="Google Shape;1392;p74"/>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1393" name="Google Shape;1393;p74"/>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1394" name="Google Shape;1394;p74"/>
          <p:cNvSpPr txBox="1"/>
          <p:nvPr/>
        </p:nvSpPr>
        <p:spPr>
          <a:xfrm>
            <a:off x="1066800" y="5455170"/>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Helvetica Neue"/>
                <a:ea typeface="Helvetica Neue"/>
                <a:cs typeface="Helvetica Neue"/>
                <a:sym typeface="Helvetica Neue"/>
              </a:rPr>
              <a:t>3</a:t>
            </a:r>
            <a:endParaRPr b="0" i="0" sz="1400" u="none" cap="none" strike="noStrike">
              <a:solidFill>
                <a:srgbClr val="000000"/>
              </a:solidFill>
              <a:latin typeface="Arial"/>
              <a:ea typeface="Arial"/>
              <a:cs typeface="Arial"/>
              <a:sym typeface="Arial"/>
            </a:endParaRPr>
          </a:p>
        </p:txBody>
      </p:sp>
      <p:sp>
        <p:nvSpPr>
          <p:cNvPr id="1395" name="Google Shape;1395;p74"/>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96" name="Google Shape;1396;p74"/>
          <p:cNvGrpSpPr/>
          <p:nvPr/>
        </p:nvGrpSpPr>
        <p:grpSpPr>
          <a:xfrm>
            <a:off x="1447800" y="4495800"/>
            <a:ext cx="1585912" cy="903287"/>
            <a:chOff x="762000" y="-1468921"/>
            <a:chExt cx="1585912" cy="903287"/>
          </a:xfrm>
        </p:grpSpPr>
        <p:sp>
          <p:nvSpPr>
            <p:cNvPr id="1397" name="Google Shape;1397;p74"/>
            <p:cNvSpPr/>
            <p:nvPr/>
          </p:nvSpPr>
          <p:spPr>
            <a:xfrm>
              <a:off x="1527335" y="-1391134"/>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8" name="Google Shape;1398;p74"/>
            <p:cNvSpPr txBox="1"/>
            <p:nvPr/>
          </p:nvSpPr>
          <p:spPr>
            <a:xfrm>
              <a:off x="762000" y="-1468921"/>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1399" name="Google Shape;1399;p74"/>
            <p:cNvCxnSpPr/>
            <p:nvPr/>
          </p:nvCxnSpPr>
          <p:spPr>
            <a:xfrm>
              <a:off x="1855754" y="-1238734"/>
              <a:ext cx="152480" cy="673100"/>
            </a:xfrm>
            <a:prstGeom prst="straightConnector1">
              <a:avLst/>
            </a:prstGeom>
            <a:noFill/>
            <a:ln cap="flat" cmpd="sng" w="31750">
              <a:solidFill>
                <a:srgbClr val="C00000"/>
              </a:solidFill>
              <a:prstDash val="solid"/>
              <a:round/>
              <a:headEnd len="sm" w="sm" type="none"/>
              <a:tailEnd len="med" w="med" type="triangle"/>
            </a:ln>
          </p:spPr>
        </p:cxnSp>
      </p:grpSp>
      <p:cxnSp>
        <p:nvCxnSpPr>
          <p:cNvPr id="1400" name="Google Shape;1400;p74"/>
          <p:cNvCxnSpPr/>
          <p:nvPr/>
        </p:nvCxnSpPr>
        <p:spPr>
          <a:xfrm flipH="1">
            <a:off x="8153400" y="5410200"/>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1401" name="Google Shape;1401;p74"/>
          <p:cNvGrpSpPr/>
          <p:nvPr/>
        </p:nvGrpSpPr>
        <p:grpSpPr>
          <a:xfrm>
            <a:off x="5681652" y="5410200"/>
            <a:ext cx="1161197" cy="508000"/>
            <a:chOff x="4919652" y="3447566"/>
            <a:chExt cx="1161197" cy="508000"/>
          </a:xfrm>
        </p:grpSpPr>
        <p:sp>
          <p:nvSpPr>
            <p:cNvPr id="1402" name="Google Shape;1402;p74"/>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03" name="Google Shape;1403;p74"/>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1404" name="Google Shape;1404;p74"/>
            <p:cNvSpPr txBox="1"/>
            <p:nvPr/>
          </p:nvSpPr>
          <p:spPr>
            <a:xfrm>
              <a:off x="5105400" y="3509479"/>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a</a:t>
              </a:r>
              <a:r>
                <a:rPr b="0" baseline="-25000" i="1" lang="en-US" sz="2000" u="none" cap="none" strike="noStrike">
                  <a:solidFill>
                    <a:srgbClr val="C00000"/>
                  </a:solidFill>
                  <a:latin typeface="Arial"/>
                  <a:ea typeface="Arial"/>
                  <a:cs typeface="Arial"/>
                  <a:sym typeface="Arial"/>
                </a:rPr>
                <a:t>2</a:t>
              </a:r>
              <a:endParaRPr b="0" i="1" sz="2000" u="none" cap="none" strike="noStrike">
                <a:solidFill>
                  <a:srgbClr val="C00000"/>
                </a:solidFill>
                <a:latin typeface="Arial"/>
                <a:ea typeface="Arial"/>
                <a:cs typeface="Arial"/>
                <a:sym typeface="Arial"/>
              </a:endParaRPr>
            </a:p>
          </p:txBody>
        </p:sp>
      </p:grpSp>
      <p:grpSp>
        <p:nvGrpSpPr>
          <p:cNvPr id="1405" name="Google Shape;1405;p74"/>
          <p:cNvGrpSpPr/>
          <p:nvPr/>
        </p:nvGrpSpPr>
        <p:grpSpPr>
          <a:xfrm>
            <a:off x="2133600" y="5410200"/>
            <a:ext cx="1161197" cy="508000"/>
            <a:chOff x="1676400" y="4267200"/>
            <a:chExt cx="1161197" cy="508000"/>
          </a:xfrm>
        </p:grpSpPr>
        <p:sp>
          <p:nvSpPr>
            <p:cNvPr id="1406" name="Google Shape;1406;p74"/>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07" name="Google Shape;1407;p74"/>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08" name="Google Shape;1408;p74"/>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1409" name="Google Shape;1409;p74"/>
          <p:cNvGrpSpPr/>
          <p:nvPr/>
        </p:nvGrpSpPr>
        <p:grpSpPr>
          <a:xfrm>
            <a:off x="3886200" y="5410200"/>
            <a:ext cx="1161197" cy="508000"/>
            <a:chOff x="1676400" y="4267200"/>
            <a:chExt cx="1161197" cy="508000"/>
          </a:xfrm>
        </p:grpSpPr>
        <p:sp>
          <p:nvSpPr>
            <p:cNvPr id="1410" name="Google Shape;1410;p74"/>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11" name="Google Shape;1411;p74"/>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12" name="Google Shape;1412;p74"/>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1413" name="Google Shape;1413;p74"/>
          <p:cNvGrpSpPr/>
          <p:nvPr/>
        </p:nvGrpSpPr>
        <p:grpSpPr>
          <a:xfrm>
            <a:off x="7467600" y="5410200"/>
            <a:ext cx="1161197" cy="508000"/>
            <a:chOff x="1676400" y="4267200"/>
            <a:chExt cx="1161197" cy="508000"/>
          </a:xfrm>
        </p:grpSpPr>
        <p:sp>
          <p:nvSpPr>
            <p:cNvPr id="1414" name="Google Shape;1414;p74"/>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15" name="Google Shape;1415;p74"/>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16" name="Google Shape;1416;p74"/>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1417" name="Google Shape;1417;p74"/>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418" name="Google Shape;1418;p74"/>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419" name="Google Shape;1419;p74"/>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420" name="Google Shape;1420;p74"/>
          <p:cNvCxnSpPr/>
          <p:nvPr/>
        </p:nvCxnSpPr>
        <p:spPr>
          <a:xfrm flipH="1">
            <a:off x="4267199" y="3733800"/>
            <a:ext cx="1043609" cy="1600200"/>
          </a:xfrm>
          <a:prstGeom prst="straightConnector1">
            <a:avLst/>
          </a:prstGeom>
          <a:noFill/>
          <a:ln cap="flat" cmpd="sng" w="31750">
            <a:solidFill>
              <a:schemeClr val="dk1"/>
            </a:solidFill>
            <a:prstDash val="solid"/>
            <a:round/>
            <a:headEnd len="sm" w="sm" type="none"/>
            <a:tailEnd len="med" w="med" type="triangle"/>
          </a:ln>
        </p:spPr>
      </p:cxnSp>
      <p:grpSp>
        <p:nvGrpSpPr>
          <p:cNvPr id="1421" name="Google Shape;1421;p74"/>
          <p:cNvGrpSpPr/>
          <p:nvPr/>
        </p:nvGrpSpPr>
        <p:grpSpPr>
          <a:xfrm>
            <a:off x="7391400" y="4114800"/>
            <a:ext cx="914400" cy="876300"/>
            <a:chOff x="7391400" y="4114800"/>
            <a:chExt cx="914400" cy="876300"/>
          </a:xfrm>
        </p:grpSpPr>
        <p:grpSp>
          <p:nvGrpSpPr>
            <p:cNvPr id="1422" name="Google Shape;1422;p74"/>
            <p:cNvGrpSpPr/>
            <p:nvPr/>
          </p:nvGrpSpPr>
          <p:grpSpPr>
            <a:xfrm>
              <a:off x="7620000" y="4495800"/>
              <a:ext cx="685800" cy="495300"/>
              <a:chOff x="7467601" y="-1511300"/>
              <a:chExt cx="685800" cy="495300"/>
            </a:xfrm>
          </p:grpSpPr>
          <p:sp>
            <p:nvSpPr>
              <p:cNvPr id="1423" name="Google Shape;1423;p74"/>
              <p:cNvSpPr/>
              <p:nvPr/>
            </p:nvSpPr>
            <p:spPr>
              <a:xfrm>
                <a:off x="7467601" y="-1511300"/>
                <a:ext cx="685800"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4" name="Google Shape;1424;p74"/>
              <p:cNvSpPr txBox="1"/>
              <p:nvPr/>
            </p:nvSpPr>
            <p:spPr>
              <a:xfrm>
                <a:off x="7599546" y="-146208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a</a:t>
                </a:r>
                <a:r>
                  <a:rPr b="0" baseline="-25000" i="1" lang="en-US" sz="2000" u="none" cap="none" strike="noStrike">
                    <a:solidFill>
                      <a:srgbClr val="C00000"/>
                    </a:solidFill>
                    <a:latin typeface="Arial"/>
                    <a:ea typeface="Arial"/>
                    <a:cs typeface="Arial"/>
                    <a:sym typeface="Arial"/>
                  </a:rPr>
                  <a:t>2</a:t>
                </a:r>
                <a:endParaRPr b="0" i="1" sz="2000" u="none" cap="none" strike="noStrike">
                  <a:solidFill>
                    <a:srgbClr val="C00000"/>
                  </a:solidFill>
                  <a:latin typeface="Arial"/>
                  <a:ea typeface="Arial"/>
                  <a:cs typeface="Arial"/>
                  <a:sym typeface="Arial"/>
                </a:endParaRPr>
              </a:p>
            </p:txBody>
          </p:sp>
        </p:grpSp>
        <p:sp>
          <p:nvSpPr>
            <p:cNvPr id="1425" name="Google Shape;1425;p74"/>
            <p:cNvSpPr txBox="1"/>
            <p:nvPr/>
          </p:nvSpPr>
          <p:spPr>
            <a:xfrm>
              <a:off x="7391400" y="4114800"/>
              <a:ext cx="7537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temp</a:t>
              </a:r>
              <a:endParaRPr b="0" i="0" sz="1400" u="none" cap="none" strike="noStrike">
                <a:solidFill>
                  <a:srgbClr val="000000"/>
                </a:solidFill>
                <a:latin typeface="Arial"/>
                <a:ea typeface="Arial"/>
                <a:cs typeface="Arial"/>
                <a:sym typeface="Arial"/>
              </a:endParaRPr>
            </a:p>
          </p:txBody>
        </p:sp>
      </p:grpSp>
      <p:sp>
        <p:nvSpPr>
          <p:cNvPr id="1426" name="Google Shape;1426;p74"/>
          <p:cNvSpPr/>
          <p:nvPr/>
        </p:nvSpPr>
        <p:spPr>
          <a:xfrm>
            <a:off x="4876800" y="4876800"/>
            <a:ext cx="2546444" cy="762000"/>
          </a:xfrm>
          <a:custGeom>
            <a:rect b="b" l="l" r="r" t="t"/>
            <a:pathLst>
              <a:path extrusionOk="0" h="673289" w="2470244">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cap="sq"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27" name="Google Shape;1427;p74"/>
          <p:cNvGrpSpPr/>
          <p:nvPr/>
        </p:nvGrpSpPr>
        <p:grpSpPr>
          <a:xfrm>
            <a:off x="5389243" y="4267200"/>
            <a:ext cx="1879444" cy="1066800"/>
            <a:chOff x="5389243" y="4267200"/>
            <a:chExt cx="1879444" cy="1066800"/>
          </a:xfrm>
        </p:grpSpPr>
        <p:sp>
          <p:nvSpPr>
            <p:cNvPr id="1428" name="Google Shape;1428;p74"/>
            <p:cNvSpPr/>
            <p:nvPr/>
          </p:nvSpPr>
          <p:spPr>
            <a:xfrm>
              <a:off x="6400800" y="4343400"/>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9" name="Google Shape;1429;p74"/>
            <p:cNvSpPr txBox="1"/>
            <p:nvPr/>
          </p:nvSpPr>
          <p:spPr>
            <a:xfrm>
              <a:off x="5389243" y="4267200"/>
              <a:ext cx="99578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nextPtr</a:t>
              </a:r>
              <a:endParaRPr b="0" i="0" sz="1400" u="none" cap="none" strike="noStrike">
                <a:solidFill>
                  <a:srgbClr val="000000"/>
                </a:solidFill>
                <a:latin typeface="Arial"/>
                <a:ea typeface="Arial"/>
                <a:cs typeface="Arial"/>
                <a:sym typeface="Arial"/>
              </a:endParaRPr>
            </a:p>
          </p:txBody>
        </p:sp>
        <p:cxnSp>
          <p:nvCxnSpPr>
            <p:cNvPr id="1430" name="Google Shape;1430;p74"/>
            <p:cNvCxnSpPr/>
            <p:nvPr/>
          </p:nvCxnSpPr>
          <p:spPr>
            <a:xfrm flipH="1">
              <a:off x="6172199" y="4495800"/>
              <a:ext cx="441276" cy="838200"/>
            </a:xfrm>
            <a:prstGeom prst="straightConnector1">
              <a:avLst/>
            </a:prstGeom>
            <a:noFill/>
            <a:ln cap="flat" cmpd="sng" w="31750">
              <a:solidFill>
                <a:schemeClr val="dk1"/>
              </a:solidFill>
              <a:prstDash val="solid"/>
              <a:round/>
              <a:headEnd len="sm" w="sm" type="none"/>
              <a:tailEnd len="med" w="med" type="triangle"/>
            </a:ln>
          </p:spPr>
        </p:cxnSp>
      </p:grpSp>
      <p:sp>
        <p:nvSpPr>
          <p:cNvPr id="1431" name="Google Shape;1431;p7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8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7"/>
                                        </p:tgtEl>
                                        <p:attrNameLst>
                                          <p:attrName>style.visibility</p:attrName>
                                        </p:attrNameLst>
                                      </p:cBhvr>
                                      <p:to>
                                        <p:strVal val="visible"/>
                                      </p:to>
                                    </p:set>
                                    <p:animEffect filter="fade" transition="in">
                                      <p:cBhvr>
                                        <p:cTn dur="500"/>
                                        <p:tgtEl>
                                          <p:spTgt spid="14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21"/>
                                        </p:tgtEl>
                                        <p:attrNameLst>
                                          <p:attrName>style.visibility</p:attrName>
                                        </p:attrNameLst>
                                      </p:cBhvr>
                                      <p:to>
                                        <p:strVal val="visible"/>
                                      </p:to>
                                    </p:set>
                                    <p:animEffect filter="fade" transition="in">
                                      <p:cBhvr>
                                        <p:cTn dur="500"/>
                                        <p:tgtEl>
                                          <p:spTgt spid="1421"/>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1418"/>
                                        </p:tgtEl>
                                      </p:cBhvr>
                                    </p:animEffect>
                                    <p:set>
                                      <p:cBhvr>
                                        <p:cTn dur="1" fill="hold">
                                          <p:stCondLst>
                                            <p:cond delay="500"/>
                                          </p:stCondLst>
                                        </p:cTn>
                                        <p:tgtEl>
                                          <p:spTgt spid="1418"/>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500"/>
                                        <p:tgtEl>
                                          <p:spTgt spid="1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4"/>
                                        </p:tgtEl>
                                        <p:attrNameLst>
                                          <p:attrName>style.visibility</p:attrName>
                                        </p:attrNameLst>
                                      </p:cBhvr>
                                      <p:to>
                                        <p:strVal val="visible"/>
                                      </p:to>
                                    </p:set>
                                    <p:animEffect filter="fade" transition="in">
                                      <p:cBhvr>
                                        <p:cTn dur="500"/>
                                        <p:tgtEl>
                                          <p:spTgt spid="1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7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(7/11)</a:t>
            </a:r>
            <a:endParaRPr/>
          </a:p>
        </p:txBody>
      </p:sp>
      <p:sp>
        <p:nvSpPr>
          <p:cNvPr id="1438" name="Google Shape;1438;p7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439" name="Google Shape;1439;p75"/>
          <p:cNvSpPr txBox="1"/>
          <p:nvPr/>
        </p:nvSpPr>
        <p:spPr>
          <a:xfrm>
            <a:off x="228600" y="914400"/>
            <a:ext cx="8534400" cy="2902333"/>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a:t>
            </a:r>
            <a:r>
              <a:rPr b="1" i="0" lang="en-US" sz="1600" u="none" cap="none" strike="noStrike">
                <a:solidFill>
                  <a:srgbClr val="C00000"/>
                </a:solidFill>
                <a:latin typeface="Courier New"/>
                <a:ea typeface="Courier New"/>
                <a:cs typeface="Courier New"/>
                <a:sym typeface="Courier New"/>
              </a:rPr>
              <a:t>removeAfter</a:t>
            </a:r>
            <a:r>
              <a:rPr b="1" i="0" lang="en-US" sz="1600" u="none" cap="none" strike="noStrike">
                <a:solidFill>
                  <a:schemeClr val="dk1"/>
                </a:solidFill>
                <a:latin typeface="Courier New"/>
                <a:ea typeface="Courier New"/>
                <a:cs typeface="Courier New"/>
                <a:sym typeface="Courier New"/>
              </a:rPr>
              <a:t>(ListNode &lt;E&gt; current)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 temp;</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	if </a:t>
            </a:r>
            <a:r>
              <a:rPr b="1" i="0" lang="en-US" sz="1600" u="none" cap="none" strike="noStrike">
                <a:solidFill>
                  <a:schemeClr val="dk1"/>
                </a:solidFill>
                <a:latin typeface="Courier New"/>
                <a:ea typeface="Courier New"/>
                <a:cs typeface="Courier New"/>
                <a:sym typeface="Courier New"/>
              </a:rPr>
              <a:t>(current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 </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if current is null, we want to remove head</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temp = head.getElement();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head.getNext();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temp;</a:t>
            </a:r>
            <a:endParaRPr b="1" i="0" sz="16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 throw new </a:t>
            </a:r>
            <a:r>
              <a:rPr b="1" i="0" lang="en-US" sz="1600" u="none" cap="none" strike="noStrike">
                <a:solidFill>
                  <a:schemeClr val="dk1"/>
                </a:solidFill>
                <a:latin typeface="Courier New"/>
                <a:ea typeface="Courier New"/>
                <a:cs typeface="Courier New"/>
                <a:sym typeface="Courier New"/>
              </a:rPr>
              <a:t>NoSuchElementException(</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endParaRPr b="1" i="0" sz="1600" u="none" cap="none" strike="noStrike">
              <a:solidFill>
                <a:schemeClr val="dk1"/>
              </a:solidFill>
              <a:latin typeface="Courier New"/>
              <a:ea typeface="Courier New"/>
              <a:cs typeface="Courier New"/>
              <a:sym typeface="Courier New"/>
            </a:endParaRPr>
          </a:p>
        </p:txBody>
      </p:sp>
      <p:sp>
        <p:nvSpPr>
          <p:cNvPr id="1440" name="Google Shape;1440;p75"/>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1" name="Google Shape;1441;p75"/>
          <p:cNvSpPr txBox="1"/>
          <p:nvPr/>
        </p:nvSpPr>
        <p:spPr>
          <a:xfrm>
            <a:off x="3898827" y="3528525"/>
            <a:ext cx="11613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current</a:t>
            </a:r>
            <a:endParaRPr b="0" i="0" sz="1400" u="none" cap="none" strike="noStrike">
              <a:solidFill>
                <a:srgbClr val="000000"/>
              </a:solidFill>
              <a:latin typeface="Arial"/>
              <a:ea typeface="Arial"/>
              <a:cs typeface="Arial"/>
              <a:sym typeface="Arial"/>
            </a:endParaRPr>
          </a:p>
        </p:txBody>
      </p:sp>
      <p:sp>
        <p:nvSpPr>
          <p:cNvPr id="1442" name="Google Shape;1442;p75"/>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3" name="Google Shape;1443;p75"/>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1444" name="Google Shape;1444;p75"/>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1445" name="Google Shape;1445;p75"/>
          <p:cNvSpPr txBox="1"/>
          <p:nvPr/>
        </p:nvSpPr>
        <p:spPr>
          <a:xfrm>
            <a:off x="1066800" y="5455170"/>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Helvetica Neue"/>
                <a:ea typeface="Helvetica Neue"/>
                <a:cs typeface="Helvetica Neue"/>
                <a:sym typeface="Helvetica Neue"/>
              </a:rPr>
              <a:t>3</a:t>
            </a:r>
            <a:endParaRPr b="0" i="0" sz="1400" u="none" cap="none" strike="noStrike">
              <a:solidFill>
                <a:srgbClr val="000000"/>
              </a:solidFill>
              <a:latin typeface="Arial"/>
              <a:ea typeface="Arial"/>
              <a:cs typeface="Arial"/>
              <a:sym typeface="Arial"/>
            </a:endParaRPr>
          </a:p>
        </p:txBody>
      </p:sp>
      <p:sp>
        <p:nvSpPr>
          <p:cNvPr id="1446" name="Google Shape;1446;p75"/>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7" name="Google Shape;1447;p75"/>
          <p:cNvSpPr/>
          <p:nvPr/>
        </p:nvSpPr>
        <p:spPr>
          <a:xfrm>
            <a:off x="2213135" y="4573587"/>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8" name="Google Shape;1448;p75"/>
          <p:cNvSpPr txBox="1"/>
          <p:nvPr/>
        </p:nvSpPr>
        <p:spPr>
          <a:xfrm>
            <a:off x="1447800" y="4495800"/>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1449" name="Google Shape;1449;p75"/>
          <p:cNvCxnSpPr/>
          <p:nvPr/>
        </p:nvCxnSpPr>
        <p:spPr>
          <a:xfrm>
            <a:off x="2541554" y="4725987"/>
            <a:ext cx="152480" cy="673100"/>
          </a:xfrm>
          <a:prstGeom prst="straightConnector1">
            <a:avLst/>
          </a:prstGeom>
          <a:noFill/>
          <a:ln cap="flat" cmpd="sng" w="31750">
            <a:solidFill>
              <a:srgbClr val="C00000"/>
            </a:solidFill>
            <a:prstDash val="solid"/>
            <a:round/>
            <a:headEnd len="sm" w="sm" type="none"/>
            <a:tailEnd len="med" w="med" type="triangle"/>
          </a:ln>
        </p:spPr>
      </p:cxnSp>
      <p:cxnSp>
        <p:nvCxnSpPr>
          <p:cNvPr id="1450" name="Google Shape;1450;p75"/>
          <p:cNvCxnSpPr/>
          <p:nvPr/>
        </p:nvCxnSpPr>
        <p:spPr>
          <a:xfrm flipH="1">
            <a:off x="8153400" y="5410200"/>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1451" name="Google Shape;1451;p75"/>
          <p:cNvGrpSpPr/>
          <p:nvPr/>
        </p:nvGrpSpPr>
        <p:grpSpPr>
          <a:xfrm>
            <a:off x="5681652" y="5410200"/>
            <a:ext cx="1161197" cy="508000"/>
            <a:chOff x="4919652" y="3447566"/>
            <a:chExt cx="1161197" cy="508000"/>
          </a:xfrm>
        </p:grpSpPr>
        <p:sp>
          <p:nvSpPr>
            <p:cNvPr id="1452" name="Google Shape;1452;p75"/>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53" name="Google Shape;1453;p75"/>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1454" name="Google Shape;1454;p75"/>
            <p:cNvSpPr txBox="1"/>
            <p:nvPr/>
          </p:nvSpPr>
          <p:spPr>
            <a:xfrm>
              <a:off x="5105400" y="3509479"/>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nvGrpSpPr>
          <p:cNvPr id="1455" name="Google Shape;1455;p75"/>
          <p:cNvGrpSpPr/>
          <p:nvPr/>
        </p:nvGrpSpPr>
        <p:grpSpPr>
          <a:xfrm>
            <a:off x="2133600" y="5410200"/>
            <a:ext cx="1161197" cy="508000"/>
            <a:chOff x="1676400" y="4267200"/>
            <a:chExt cx="1161197" cy="508000"/>
          </a:xfrm>
        </p:grpSpPr>
        <p:sp>
          <p:nvSpPr>
            <p:cNvPr id="1456" name="Google Shape;1456;p75"/>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57" name="Google Shape;1457;p75"/>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58" name="Google Shape;1458;p75"/>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Arial"/>
                  <a:ea typeface="Arial"/>
                  <a:cs typeface="Arial"/>
                  <a:sym typeface="Arial"/>
                </a:rPr>
                <a:t>a</a:t>
              </a:r>
              <a:r>
                <a:rPr b="0" baseline="-25000" i="1" lang="en-US" sz="2000" u="none" cap="none" strike="noStrike">
                  <a:solidFill>
                    <a:srgbClr val="FF0000"/>
                  </a:solidFill>
                  <a:latin typeface="Arial"/>
                  <a:ea typeface="Arial"/>
                  <a:cs typeface="Arial"/>
                  <a:sym typeface="Arial"/>
                </a:rPr>
                <a:t>0</a:t>
              </a:r>
              <a:endParaRPr b="0" i="1" sz="2000" u="none" cap="none" strike="noStrike">
                <a:solidFill>
                  <a:srgbClr val="FF0000"/>
                </a:solidFill>
                <a:latin typeface="Arial"/>
                <a:ea typeface="Arial"/>
                <a:cs typeface="Arial"/>
                <a:sym typeface="Arial"/>
              </a:endParaRPr>
            </a:p>
          </p:txBody>
        </p:sp>
      </p:grpSp>
      <p:grpSp>
        <p:nvGrpSpPr>
          <p:cNvPr id="1459" name="Google Shape;1459;p75"/>
          <p:cNvGrpSpPr/>
          <p:nvPr/>
        </p:nvGrpSpPr>
        <p:grpSpPr>
          <a:xfrm>
            <a:off x="3886200" y="5410200"/>
            <a:ext cx="1161197" cy="508000"/>
            <a:chOff x="1676400" y="4267200"/>
            <a:chExt cx="1161197" cy="508000"/>
          </a:xfrm>
        </p:grpSpPr>
        <p:sp>
          <p:nvSpPr>
            <p:cNvPr id="1460" name="Google Shape;1460;p75"/>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61" name="Google Shape;1461;p75"/>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62" name="Google Shape;1462;p75"/>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1463" name="Google Shape;1463;p75"/>
          <p:cNvGrpSpPr/>
          <p:nvPr/>
        </p:nvGrpSpPr>
        <p:grpSpPr>
          <a:xfrm>
            <a:off x="7467600" y="5410200"/>
            <a:ext cx="1161197" cy="508000"/>
            <a:chOff x="1676400" y="4267200"/>
            <a:chExt cx="1161197" cy="508000"/>
          </a:xfrm>
        </p:grpSpPr>
        <p:sp>
          <p:nvSpPr>
            <p:cNvPr id="1464" name="Google Shape;1464;p75"/>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465" name="Google Shape;1465;p75"/>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466" name="Google Shape;1466;p75"/>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1467" name="Google Shape;1467;p75"/>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468" name="Google Shape;1468;p75"/>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469" name="Google Shape;1469;p75"/>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grpSp>
        <p:nvGrpSpPr>
          <p:cNvPr id="1470" name="Google Shape;1470;p75"/>
          <p:cNvGrpSpPr/>
          <p:nvPr/>
        </p:nvGrpSpPr>
        <p:grpSpPr>
          <a:xfrm>
            <a:off x="7391400" y="4114800"/>
            <a:ext cx="914400" cy="876300"/>
            <a:chOff x="7391400" y="4114800"/>
            <a:chExt cx="914400" cy="876300"/>
          </a:xfrm>
        </p:grpSpPr>
        <p:grpSp>
          <p:nvGrpSpPr>
            <p:cNvPr id="1471" name="Google Shape;1471;p75"/>
            <p:cNvGrpSpPr/>
            <p:nvPr/>
          </p:nvGrpSpPr>
          <p:grpSpPr>
            <a:xfrm>
              <a:off x="7620000" y="4495800"/>
              <a:ext cx="685800" cy="495300"/>
              <a:chOff x="7467601" y="-1511300"/>
              <a:chExt cx="685800" cy="495300"/>
            </a:xfrm>
          </p:grpSpPr>
          <p:sp>
            <p:nvSpPr>
              <p:cNvPr id="1472" name="Google Shape;1472;p75"/>
              <p:cNvSpPr/>
              <p:nvPr/>
            </p:nvSpPr>
            <p:spPr>
              <a:xfrm>
                <a:off x="7467601" y="-1511300"/>
                <a:ext cx="685800"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3" name="Google Shape;1473;p75"/>
              <p:cNvSpPr txBox="1"/>
              <p:nvPr/>
            </p:nvSpPr>
            <p:spPr>
              <a:xfrm>
                <a:off x="7599546" y="-146208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a</a:t>
                </a:r>
                <a:r>
                  <a:rPr b="0" baseline="-25000" i="1" lang="en-US" sz="2000" u="none" cap="none" strike="noStrike">
                    <a:solidFill>
                      <a:srgbClr val="C00000"/>
                    </a:solidFill>
                    <a:latin typeface="Arial"/>
                    <a:ea typeface="Arial"/>
                    <a:cs typeface="Arial"/>
                    <a:sym typeface="Arial"/>
                  </a:rPr>
                  <a:t>0</a:t>
                </a:r>
                <a:endParaRPr b="0" i="1" sz="2000" u="none" cap="none" strike="noStrike">
                  <a:solidFill>
                    <a:srgbClr val="C00000"/>
                  </a:solidFill>
                  <a:latin typeface="Arial"/>
                  <a:ea typeface="Arial"/>
                  <a:cs typeface="Arial"/>
                  <a:sym typeface="Arial"/>
                </a:endParaRPr>
              </a:p>
            </p:txBody>
          </p:sp>
        </p:grpSp>
        <p:sp>
          <p:nvSpPr>
            <p:cNvPr id="1474" name="Google Shape;1474;p75"/>
            <p:cNvSpPr txBox="1"/>
            <p:nvPr/>
          </p:nvSpPr>
          <p:spPr>
            <a:xfrm>
              <a:off x="7391400" y="4114800"/>
              <a:ext cx="7537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temp</a:t>
              </a:r>
              <a:endParaRPr b="0" i="0" sz="1400" u="none" cap="none" strike="noStrike">
                <a:solidFill>
                  <a:srgbClr val="000000"/>
                </a:solidFill>
                <a:latin typeface="Arial"/>
                <a:ea typeface="Arial"/>
                <a:cs typeface="Arial"/>
                <a:sym typeface="Arial"/>
              </a:endParaRPr>
            </a:p>
          </p:txBody>
        </p:sp>
      </p:grpSp>
      <p:grpSp>
        <p:nvGrpSpPr>
          <p:cNvPr id="1475" name="Google Shape;1475;p75"/>
          <p:cNvGrpSpPr/>
          <p:nvPr/>
        </p:nvGrpSpPr>
        <p:grpSpPr>
          <a:xfrm>
            <a:off x="5098132" y="3505200"/>
            <a:ext cx="867887" cy="369332"/>
            <a:chOff x="5098132" y="3352800"/>
            <a:chExt cx="867887" cy="369332"/>
          </a:xfrm>
        </p:grpSpPr>
        <p:sp>
          <p:nvSpPr>
            <p:cNvPr id="1476" name="Google Shape;1476;p75"/>
            <p:cNvSpPr/>
            <p:nvPr/>
          </p:nvSpPr>
          <p:spPr>
            <a:xfrm>
              <a:off x="5098132" y="3411058"/>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7" name="Google Shape;1477;p75"/>
            <p:cNvSpPr txBox="1"/>
            <p:nvPr/>
          </p:nvSpPr>
          <p:spPr>
            <a:xfrm>
              <a:off x="5181600" y="3352800"/>
              <a:ext cx="6858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grpSp>
      <p:cxnSp>
        <p:nvCxnSpPr>
          <p:cNvPr id="1478" name="Google Shape;1478;p75"/>
          <p:cNvCxnSpPr/>
          <p:nvPr/>
        </p:nvCxnSpPr>
        <p:spPr>
          <a:xfrm>
            <a:off x="2743200" y="4724400"/>
            <a:ext cx="1447800" cy="685800"/>
          </a:xfrm>
          <a:prstGeom prst="straightConnector1">
            <a:avLst/>
          </a:prstGeom>
          <a:noFill/>
          <a:ln cap="flat" cmpd="sng" w="31750">
            <a:solidFill>
              <a:srgbClr val="C00000"/>
            </a:solidFill>
            <a:prstDash val="solid"/>
            <a:round/>
            <a:headEnd len="sm" w="sm" type="none"/>
            <a:tailEnd len="med" w="med" type="triangle"/>
          </a:ln>
        </p:spPr>
      </p:cxnSp>
      <p:sp>
        <p:nvSpPr>
          <p:cNvPr id="1479" name="Google Shape;1479;p7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3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500"/>
                                        <p:tgtEl>
                                          <p:spTgt spid="1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9"/>
                                        </p:tgtEl>
                                      </p:cBhvr>
                                    </p:animEffect>
                                    <p:set>
                                      <p:cBhvr>
                                        <p:cTn dur="1" fill="hold">
                                          <p:stCondLst>
                                            <p:cond delay="500"/>
                                          </p:stCondLst>
                                        </p:cTn>
                                        <p:tgtEl>
                                          <p:spTgt spid="144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500"/>
                                        <p:tgtEl>
                                          <p:spTgt spid="1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5"/>
                                        </p:tgtEl>
                                        <p:attrNameLst>
                                          <p:attrName>style.visibility</p:attrName>
                                        </p:attrNameLst>
                                      </p:cBhvr>
                                      <p:to>
                                        <p:strVal val="visible"/>
                                      </p:to>
                                    </p:set>
                                    <p:animEffect filter="fade" transition="in">
                                      <p:cBhvr>
                                        <p:cTn dur="500"/>
                                        <p:tgtEl>
                                          <p:spTgt spid="1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(8/11)</a:t>
            </a:r>
            <a:endParaRPr/>
          </a:p>
        </p:txBody>
      </p:sp>
      <p:sp>
        <p:nvSpPr>
          <p:cNvPr id="1486" name="Google Shape;1486;p76"/>
          <p:cNvSpPr txBox="1"/>
          <p:nvPr>
            <p:ph idx="1" type="body"/>
          </p:nvPr>
        </p:nvSpPr>
        <p:spPr>
          <a:xfrm>
            <a:off x="457200" y="912056"/>
            <a:ext cx="8229600" cy="114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90"/>
              <a:buChar char="■"/>
            </a:pPr>
            <a:r>
              <a:rPr lang="en-US" sz="2600"/>
              <a:t>remove(E item) </a:t>
            </a:r>
            <a:endParaRPr/>
          </a:p>
          <a:p>
            <a:pPr indent="-325438" lvl="1" marL="669925" rtl="0" algn="l">
              <a:lnSpc>
                <a:spcPct val="100000"/>
              </a:lnSpc>
              <a:spcBef>
                <a:spcPts val="0"/>
              </a:spcBef>
              <a:spcAft>
                <a:spcPts val="0"/>
              </a:spcAft>
              <a:buSzPts val="1200"/>
              <a:buChar char="❑"/>
            </a:pPr>
            <a:r>
              <a:rPr lang="en-US" sz="2000"/>
              <a:t>Search for item in list</a:t>
            </a:r>
            <a:endParaRPr/>
          </a:p>
          <a:p>
            <a:pPr indent="-325438" lvl="1" marL="669925" rtl="0" algn="l">
              <a:lnSpc>
                <a:spcPct val="100000"/>
              </a:lnSpc>
              <a:spcBef>
                <a:spcPts val="0"/>
              </a:spcBef>
              <a:spcAft>
                <a:spcPts val="0"/>
              </a:spcAft>
              <a:buSzPts val="1200"/>
              <a:buChar char="❑"/>
            </a:pPr>
            <a:r>
              <a:rPr lang="en-US" sz="2000"/>
              <a:t>Re-using removeAfter() method</a:t>
            </a:r>
            <a:endParaRPr/>
          </a:p>
        </p:txBody>
      </p:sp>
      <p:sp>
        <p:nvSpPr>
          <p:cNvPr id="1487" name="Google Shape;1487;p7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488" name="Google Shape;1488;p76"/>
          <p:cNvGrpSpPr/>
          <p:nvPr/>
        </p:nvGrpSpPr>
        <p:grpSpPr>
          <a:xfrm>
            <a:off x="228600" y="2055056"/>
            <a:ext cx="8686800" cy="4108073"/>
            <a:chOff x="304800" y="1066800"/>
            <a:chExt cx="8686800" cy="4108073"/>
          </a:xfrm>
        </p:grpSpPr>
        <p:sp>
          <p:nvSpPr>
            <p:cNvPr id="1489" name="Google Shape;1489;p76"/>
            <p:cNvSpPr txBox="1"/>
            <p:nvPr/>
          </p:nvSpPr>
          <p:spPr>
            <a:xfrm>
              <a:off x="304800" y="1143000"/>
              <a:ext cx="8686800" cy="4031873"/>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a:t>
              </a:r>
              <a:r>
                <a:rPr b="1" i="0" lang="en-US" sz="1600" u="none" cap="none" strike="noStrike">
                  <a:solidFill>
                    <a:srgbClr val="C00000"/>
                  </a:solidFill>
                  <a:latin typeface="Courier New"/>
                  <a:ea typeface="Courier New"/>
                  <a:cs typeface="Courier New"/>
                  <a:sym typeface="Courier New"/>
                </a:rPr>
                <a:t>remove</a:t>
              </a:r>
              <a:r>
                <a:rPr b="1" i="0" lang="en-US" sz="1600" u="none" cap="none" strike="noStrike">
                  <a:solidFill>
                    <a:schemeClr val="dk1"/>
                  </a:solidFill>
                  <a:latin typeface="Courier New"/>
                  <a:ea typeface="Courier New"/>
                  <a:cs typeface="Courier New"/>
                  <a:sym typeface="Courier New"/>
                </a:rPr>
                <a: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throws</a:t>
              </a:r>
              <a:r>
                <a:rPr b="1" i="0" lang="en-US" sz="16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3300"/>
                  </a:solidFill>
                  <a:latin typeface="Courier New"/>
                  <a:ea typeface="Courier New"/>
                  <a:cs typeface="Courier New"/>
                  <a:sym typeface="Courier New"/>
                </a:rPr>
                <a:t>		// Write your code below...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3300"/>
                  </a:solidFill>
                  <a:latin typeface="Courier New"/>
                  <a:ea typeface="Courier New"/>
                  <a:cs typeface="Courier New"/>
                  <a:sym typeface="Courier New"/>
                </a:rPr>
                <a:t>		// Should make use of removeAfter()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1490" name="Google Shape;1490;p76"/>
            <p:cNvSpPr/>
            <p:nvPr/>
          </p:nvSpPr>
          <p:spPr>
            <a:xfrm>
              <a:off x="6096000" y="1066800"/>
              <a:ext cx="2514600" cy="309979"/>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EnhancedLinkedList.java</a:t>
              </a:r>
              <a:endParaRPr b="0" i="0" sz="1400" u="none" cap="none" strike="noStrike">
                <a:solidFill>
                  <a:srgbClr val="000000"/>
                </a:solidFill>
                <a:latin typeface="Arial"/>
                <a:ea typeface="Arial"/>
                <a:cs typeface="Arial"/>
                <a:sym typeface="Arial"/>
              </a:endParaRPr>
            </a:p>
          </p:txBody>
        </p:sp>
      </p:grpSp>
      <p:sp>
        <p:nvSpPr>
          <p:cNvPr id="1491" name="Google Shape;1491;p7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8"/>
                                        </p:tgtEl>
                                        <p:attrNameLst>
                                          <p:attrName>style.visibility</p:attrName>
                                        </p:attrNameLst>
                                      </p:cBhvr>
                                      <p:to>
                                        <p:strVal val="visible"/>
                                      </p:to>
                                    </p:set>
                                    <p:animEffect filter="fade" transition="in">
                                      <p:cBhvr>
                                        <p:cTn dur="500"/>
                                        <p:tgtEl>
                                          <p:spTgt spid="1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7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Enhanced Linked List (9/11)</a:t>
            </a:r>
            <a:endParaRPr/>
          </a:p>
        </p:txBody>
      </p:sp>
      <p:sp>
        <p:nvSpPr>
          <p:cNvPr id="1498" name="Google Shape;1498;p7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499" name="Google Shape;1499;p77"/>
          <p:cNvSpPr txBox="1"/>
          <p:nvPr/>
        </p:nvSpPr>
        <p:spPr>
          <a:xfrm>
            <a:off x="228600" y="990600"/>
            <a:ext cx="8534400" cy="1837426"/>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public</a:t>
            </a:r>
            <a:r>
              <a:rPr b="1" i="0" lang="en-US" sz="1800" u="none" cap="none" strike="noStrike">
                <a:solidFill>
                  <a:schemeClr val="dk1"/>
                </a:solidFill>
                <a:latin typeface="Courier New"/>
                <a:ea typeface="Courier New"/>
                <a:cs typeface="Courier New"/>
                <a:sym typeface="Courier New"/>
              </a:rPr>
              <a:t> E </a:t>
            </a:r>
            <a:r>
              <a:rPr b="1" i="0" lang="en-US" sz="1800" u="none" cap="none" strike="noStrike">
                <a:solidFill>
                  <a:srgbClr val="C00000"/>
                </a:solidFill>
                <a:latin typeface="Courier New"/>
                <a:ea typeface="Courier New"/>
                <a:cs typeface="Courier New"/>
                <a:sym typeface="Courier New"/>
              </a:rPr>
              <a:t>remove</a:t>
            </a:r>
            <a:r>
              <a:rPr b="1" i="0" lang="en-US" sz="1800" u="none" cap="none" strike="noStrike">
                <a:solidFill>
                  <a:schemeClr val="dk1"/>
                </a:solidFill>
                <a:latin typeface="Courier New"/>
                <a:ea typeface="Courier New"/>
                <a:cs typeface="Courier New"/>
                <a:sym typeface="Courier New"/>
              </a:rPr>
              <a:t>(E item) </a:t>
            </a:r>
            <a:r>
              <a:rPr b="1" i="0" lang="en-US" sz="1800" u="none" cap="none" strike="noStrike">
                <a:solidFill>
                  <a:srgbClr val="0000FF"/>
                </a:solidFill>
                <a:latin typeface="Courier New"/>
                <a:ea typeface="Courier New"/>
                <a:cs typeface="Courier New"/>
                <a:sym typeface="Courier New"/>
              </a:rPr>
              <a:t>throws</a:t>
            </a:r>
            <a:r>
              <a:rPr b="1" i="0" lang="en-US" sz="18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a:t>
            </a:r>
            <a:endParaRPr b="1" i="0" sz="1800" u="none" cap="none" strike="noStrike">
              <a:solidFill>
                <a:schemeClr val="dk1"/>
              </a:solidFill>
              <a:latin typeface="Courier New"/>
              <a:ea typeface="Courier New"/>
              <a:cs typeface="Courier New"/>
              <a:sym typeface="Courier New"/>
            </a:endParaRPr>
          </a:p>
        </p:txBody>
      </p:sp>
      <p:sp>
        <p:nvSpPr>
          <p:cNvPr id="1500" name="Google Shape;1500;p77"/>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1" name="Google Shape;1501;p77"/>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2" name="Google Shape;1502;p77"/>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1503" name="Google Shape;1503;p77"/>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1504" name="Google Shape;1504;p77"/>
          <p:cNvSpPr txBox="1"/>
          <p:nvPr/>
        </p:nvSpPr>
        <p:spPr>
          <a:xfrm>
            <a:off x="1066800" y="5455170"/>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Helvetica Neue"/>
                <a:ea typeface="Helvetica Neue"/>
                <a:cs typeface="Helvetica Neue"/>
                <a:sym typeface="Helvetica Neue"/>
              </a:rPr>
              <a:t>3</a:t>
            </a:r>
            <a:endParaRPr b="0" i="0" sz="1400" u="none" cap="none" strike="noStrike">
              <a:solidFill>
                <a:srgbClr val="000000"/>
              </a:solidFill>
              <a:latin typeface="Arial"/>
              <a:ea typeface="Arial"/>
              <a:cs typeface="Arial"/>
              <a:sym typeface="Arial"/>
            </a:endParaRPr>
          </a:p>
        </p:txBody>
      </p:sp>
      <p:sp>
        <p:nvSpPr>
          <p:cNvPr id="1505" name="Google Shape;1505;p77"/>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506" name="Google Shape;1506;p77"/>
          <p:cNvGrpSpPr/>
          <p:nvPr/>
        </p:nvGrpSpPr>
        <p:grpSpPr>
          <a:xfrm>
            <a:off x="1447800" y="4495800"/>
            <a:ext cx="1585912" cy="903287"/>
            <a:chOff x="762000" y="-1468921"/>
            <a:chExt cx="1585912" cy="903287"/>
          </a:xfrm>
        </p:grpSpPr>
        <p:sp>
          <p:nvSpPr>
            <p:cNvPr id="1507" name="Google Shape;1507;p77"/>
            <p:cNvSpPr/>
            <p:nvPr/>
          </p:nvSpPr>
          <p:spPr>
            <a:xfrm>
              <a:off x="1527335" y="-1391134"/>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8" name="Google Shape;1508;p77"/>
            <p:cNvSpPr txBox="1"/>
            <p:nvPr/>
          </p:nvSpPr>
          <p:spPr>
            <a:xfrm>
              <a:off x="762000" y="-1468921"/>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1509" name="Google Shape;1509;p77"/>
            <p:cNvCxnSpPr/>
            <p:nvPr/>
          </p:nvCxnSpPr>
          <p:spPr>
            <a:xfrm>
              <a:off x="1855754" y="-1238734"/>
              <a:ext cx="152480" cy="673100"/>
            </a:xfrm>
            <a:prstGeom prst="straightConnector1">
              <a:avLst/>
            </a:prstGeom>
            <a:noFill/>
            <a:ln cap="flat" cmpd="sng" w="31750">
              <a:solidFill>
                <a:srgbClr val="C00000"/>
              </a:solidFill>
              <a:prstDash val="solid"/>
              <a:round/>
              <a:headEnd len="sm" w="sm" type="none"/>
              <a:tailEnd len="med" w="med" type="triangle"/>
            </a:ln>
          </p:spPr>
        </p:cxnSp>
      </p:grpSp>
      <p:cxnSp>
        <p:nvCxnSpPr>
          <p:cNvPr id="1510" name="Google Shape;1510;p77"/>
          <p:cNvCxnSpPr/>
          <p:nvPr/>
        </p:nvCxnSpPr>
        <p:spPr>
          <a:xfrm flipH="1">
            <a:off x="8153400" y="5410200"/>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1511" name="Google Shape;1511;p77"/>
          <p:cNvGrpSpPr/>
          <p:nvPr/>
        </p:nvGrpSpPr>
        <p:grpSpPr>
          <a:xfrm>
            <a:off x="5681652" y="5410200"/>
            <a:ext cx="1161197" cy="508000"/>
            <a:chOff x="4919652" y="3447566"/>
            <a:chExt cx="1161197" cy="508000"/>
          </a:xfrm>
        </p:grpSpPr>
        <p:sp>
          <p:nvSpPr>
            <p:cNvPr id="1512" name="Google Shape;1512;p77"/>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13" name="Google Shape;1513;p77"/>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1514" name="Google Shape;1514;p77"/>
            <p:cNvSpPr txBox="1"/>
            <p:nvPr/>
          </p:nvSpPr>
          <p:spPr>
            <a:xfrm>
              <a:off x="5105400" y="3509479"/>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a</a:t>
              </a:r>
              <a:r>
                <a:rPr b="0" baseline="-25000" i="1" lang="en-US" sz="2000" u="none" cap="none" strike="noStrike">
                  <a:solidFill>
                    <a:srgbClr val="C00000"/>
                  </a:solidFill>
                  <a:latin typeface="Arial"/>
                  <a:ea typeface="Arial"/>
                  <a:cs typeface="Arial"/>
                  <a:sym typeface="Arial"/>
                </a:rPr>
                <a:t>2</a:t>
              </a:r>
              <a:endParaRPr b="0" i="1" sz="2000" u="none" cap="none" strike="noStrike">
                <a:solidFill>
                  <a:srgbClr val="C00000"/>
                </a:solidFill>
                <a:latin typeface="Arial"/>
                <a:ea typeface="Arial"/>
                <a:cs typeface="Arial"/>
                <a:sym typeface="Arial"/>
              </a:endParaRPr>
            </a:p>
          </p:txBody>
        </p:sp>
      </p:grpSp>
      <p:grpSp>
        <p:nvGrpSpPr>
          <p:cNvPr id="1515" name="Google Shape;1515;p77"/>
          <p:cNvGrpSpPr/>
          <p:nvPr/>
        </p:nvGrpSpPr>
        <p:grpSpPr>
          <a:xfrm>
            <a:off x="2133600" y="5410200"/>
            <a:ext cx="1161197" cy="508000"/>
            <a:chOff x="1676400" y="4267200"/>
            <a:chExt cx="1161197" cy="508000"/>
          </a:xfrm>
        </p:grpSpPr>
        <p:sp>
          <p:nvSpPr>
            <p:cNvPr id="1516" name="Google Shape;1516;p7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17" name="Google Shape;1517;p7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518" name="Google Shape;1518;p7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1519" name="Google Shape;1519;p77"/>
          <p:cNvGrpSpPr/>
          <p:nvPr/>
        </p:nvGrpSpPr>
        <p:grpSpPr>
          <a:xfrm>
            <a:off x="3886200" y="5410200"/>
            <a:ext cx="1161197" cy="508000"/>
            <a:chOff x="1676400" y="4267200"/>
            <a:chExt cx="1161197" cy="508000"/>
          </a:xfrm>
        </p:grpSpPr>
        <p:sp>
          <p:nvSpPr>
            <p:cNvPr id="1520" name="Google Shape;1520;p7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21" name="Google Shape;1521;p7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522" name="Google Shape;1522;p7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1523" name="Google Shape;1523;p77"/>
          <p:cNvGrpSpPr/>
          <p:nvPr/>
        </p:nvGrpSpPr>
        <p:grpSpPr>
          <a:xfrm>
            <a:off x="7467600" y="5410200"/>
            <a:ext cx="1161197" cy="508000"/>
            <a:chOff x="1676400" y="4267200"/>
            <a:chExt cx="1161197" cy="508000"/>
          </a:xfrm>
        </p:grpSpPr>
        <p:sp>
          <p:nvSpPr>
            <p:cNvPr id="1524" name="Google Shape;1524;p77"/>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25" name="Google Shape;1525;p77"/>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526" name="Google Shape;1526;p77"/>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1527" name="Google Shape;1527;p77"/>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528" name="Google Shape;1528;p77"/>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529" name="Google Shape;1529;p77"/>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sp>
        <p:nvSpPr>
          <p:cNvPr id="1530" name="Google Shape;1530;p77"/>
          <p:cNvSpPr/>
          <p:nvPr/>
        </p:nvSpPr>
        <p:spPr>
          <a:xfrm>
            <a:off x="4876800" y="4876800"/>
            <a:ext cx="2546444" cy="762000"/>
          </a:xfrm>
          <a:custGeom>
            <a:rect b="b" l="l" r="r" t="t"/>
            <a:pathLst>
              <a:path extrusionOk="0" h="673289" w="2470244">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cap="sq"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531" name="Google Shape;1531;p77"/>
          <p:cNvGrpSpPr/>
          <p:nvPr/>
        </p:nvGrpSpPr>
        <p:grpSpPr>
          <a:xfrm>
            <a:off x="7679176" y="2895600"/>
            <a:ext cx="1160024" cy="876300"/>
            <a:chOff x="7145776" y="4114800"/>
            <a:chExt cx="1160024" cy="876300"/>
          </a:xfrm>
        </p:grpSpPr>
        <p:grpSp>
          <p:nvGrpSpPr>
            <p:cNvPr id="1532" name="Google Shape;1532;p77"/>
            <p:cNvGrpSpPr/>
            <p:nvPr/>
          </p:nvGrpSpPr>
          <p:grpSpPr>
            <a:xfrm>
              <a:off x="7620000" y="4495800"/>
              <a:ext cx="685800" cy="495300"/>
              <a:chOff x="7467601" y="-1511300"/>
              <a:chExt cx="685800" cy="495300"/>
            </a:xfrm>
          </p:grpSpPr>
          <p:sp>
            <p:nvSpPr>
              <p:cNvPr id="1533" name="Google Shape;1533;p77"/>
              <p:cNvSpPr/>
              <p:nvPr/>
            </p:nvSpPr>
            <p:spPr>
              <a:xfrm>
                <a:off x="7467601" y="-1511300"/>
                <a:ext cx="685800"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4" name="Google Shape;1534;p77"/>
              <p:cNvSpPr txBox="1"/>
              <p:nvPr/>
            </p:nvSpPr>
            <p:spPr>
              <a:xfrm>
                <a:off x="7599546" y="-1462087"/>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a</a:t>
                </a:r>
                <a:r>
                  <a:rPr b="0" baseline="-25000" i="1" lang="en-US" sz="2000" u="none" cap="none" strike="noStrike">
                    <a:solidFill>
                      <a:srgbClr val="C00000"/>
                    </a:solidFill>
                    <a:latin typeface="Arial"/>
                    <a:ea typeface="Arial"/>
                    <a:cs typeface="Arial"/>
                    <a:sym typeface="Arial"/>
                  </a:rPr>
                  <a:t>2</a:t>
                </a:r>
                <a:endParaRPr b="0" i="1" sz="2000" u="none" cap="none" strike="noStrike">
                  <a:solidFill>
                    <a:srgbClr val="C00000"/>
                  </a:solidFill>
                  <a:latin typeface="Arial"/>
                  <a:ea typeface="Arial"/>
                  <a:cs typeface="Arial"/>
                  <a:sym typeface="Arial"/>
                </a:endParaRPr>
              </a:p>
            </p:txBody>
          </p:sp>
        </p:grpSp>
        <p:sp>
          <p:nvSpPr>
            <p:cNvPr id="1535" name="Google Shape;1535;p77"/>
            <p:cNvSpPr txBox="1"/>
            <p:nvPr/>
          </p:nvSpPr>
          <p:spPr>
            <a:xfrm>
              <a:off x="7145776" y="4114800"/>
              <a:ext cx="914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item</a:t>
              </a:r>
              <a:endParaRPr b="0" i="0" sz="1400" u="none" cap="none" strike="noStrike">
                <a:solidFill>
                  <a:srgbClr val="000000"/>
                </a:solidFill>
                <a:latin typeface="Arial"/>
                <a:ea typeface="Arial"/>
                <a:cs typeface="Arial"/>
                <a:sym typeface="Arial"/>
              </a:endParaRPr>
            </a:p>
          </p:txBody>
        </p:sp>
      </p:grpSp>
      <p:grpSp>
        <p:nvGrpSpPr>
          <p:cNvPr id="1536" name="Google Shape;1536;p77"/>
          <p:cNvGrpSpPr/>
          <p:nvPr/>
        </p:nvGrpSpPr>
        <p:grpSpPr>
          <a:xfrm>
            <a:off x="2874199" y="3351112"/>
            <a:ext cx="3150960" cy="401798"/>
            <a:chOff x="2874199" y="3351112"/>
            <a:chExt cx="3150960" cy="401798"/>
          </a:xfrm>
        </p:grpSpPr>
        <p:sp>
          <p:nvSpPr>
            <p:cNvPr id="1537" name="Google Shape;1537;p77"/>
            <p:cNvSpPr txBox="1"/>
            <p:nvPr/>
          </p:nvSpPr>
          <p:spPr>
            <a:xfrm>
              <a:off x="4572000" y="3352800"/>
              <a:ext cx="82700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curr</a:t>
              </a:r>
              <a:endParaRPr b="0" i="0" sz="1400" u="none" cap="none" strike="noStrike">
                <a:solidFill>
                  <a:srgbClr val="000000"/>
                </a:solidFill>
                <a:latin typeface="Arial"/>
                <a:ea typeface="Arial"/>
                <a:cs typeface="Arial"/>
                <a:sym typeface="Arial"/>
              </a:endParaRPr>
            </a:p>
          </p:txBody>
        </p:sp>
        <p:sp>
          <p:nvSpPr>
            <p:cNvPr id="1538" name="Google Shape;1538;p77"/>
            <p:cNvSpPr/>
            <p:nvPr/>
          </p:nvSpPr>
          <p:spPr>
            <a:xfrm>
              <a:off x="5157272" y="3415608"/>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9" name="Google Shape;1539;p77"/>
            <p:cNvSpPr txBox="1"/>
            <p:nvPr/>
          </p:nvSpPr>
          <p:spPr>
            <a:xfrm>
              <a:off x="2874199" y="3351112"/>
              <a:ext cx="6832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prev</a:t>
              </a:r>
              <a:endParaRPr b="0" i="0" sz="1400" u="none" cap="none" strike="noStrike">
                <a:solidFill>
                  <a:srgbClr val="000000"/>
                </a:solidFill>
                <a:latin typeface="Arial"/>
                <a:ea typeface="Arial"/>
                <a:cs typeface="Arial"/>
                <a:sym typeface="Arial"/>
              </a:endParaRPr>
            </a:p>
          </p:txBody>
        </p:sp>
        <p:sp>
          <p:nvSpPr>
            <p:cNvPr id="1540" name="Google Shape;1540;p77"/>
            <p:cNvSpPr/>
            <p:nvPr/>
          </p:nvSpPr>
          <p:spPr>
            <a:xfrm>
              <a:off x="3544562" y="3426981"/>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541" name="Google Shape;1541;p77"/>
          <p:cNvGrpSpPr/>
          <p:nvPr/>
        </p:nvGrpSpPr>
        <p:grpSpPr>
          <a:xfrm>
            <a:off x="3944203" y="3562066"/>
            <a:ext cx="2265527" cy="1771933"/>
            <a:chOff x="3944203" y="3562066"/>
            <a:chExt cx="2265527" cy="1771933"/>
          </a:xfrm>
        </p:grpSpPr>
        <p:cxnSp>
          <p:nvCxnSpPr>
            <p:cNvPr id="1542" name="Google Shape;1542;p77"/>
            <p:cNvCxnSpPr/>
            <p:nvPr/>
          </p:nvCxnSpPr>
          <p:spPr>
            <a:xfrm>
              <a:off x="5595580" y="3562067"/>
              <a:ext cx="614150" cy="1746912"/>
            </a:xfrm>
            <a:prstGeom prst="straightConnector1">
              <a:avLst/>
            </a:prstGeom>
            <a:noFill/>
            <a:ln cap="flat" cmpd="sng" w="28575">
              <a:solidFill>
                <a:schemeClr val="dk1"/>
              </a:solidFill>
              <a:prstDash val="solid"/>
              <a:round/>
              <a:headEnd len="sm" w="sm" type="none"/>
              <a:tailEnd len="med" w="med" type="triangle"/>
            </a:ln>
          </p:spPr>
        </p:cxnSp>
        <p:cxnSp>
          <p:nvCxnSpPr>
            <p:cNvPr id="1543" name="Google Shape;1543;p77"/>
            <p:cNvCxnSpPr/>
            <p:nvPr/>
          </p:nvCxnSpPr>
          <p:spPr>
            <a:xfrm>
              <a:off x="3944203" y="3562066"/>
              <a:ext cx="627797" cy="1771933"/>
            </a:xfrm>
            <a:prstGeom prst="straightConnector1">
              <a:avLst/>
            </a:prstGeom>
            <a:noFill/>
            <a:ln cap="flat" cmpd="sng" w="28575">
              <a:solidFill>
                <a:schemeClr val="dk1"/>
              </a:solidFill>
              <a:prstDash val="solid"/>
              <a:round/>
              <a:headEnd len="sm" w="sm" type="none"/>
              <a:tailEnd len="med" w="med" type="triangle"/>
            </a:ln>
          </p:spPr>
        </p:cxnSp>
      </p:grpSp>
      <p:grpSp>
        <p:nvGrpSpPr>
          <p:cNvPr id="1544" name="Google Shape;1544;p77"/>
          <p:cNvGrpSpPr/>
          <p:nvPr/>
        </p:nvGrpSpPr>
        <p:grpSpPr>
          <a:xfrm>
            <a:off x="3124200" y="3534771"/>
            <a:ext cx="2471380" cy="1733265"/>
            <a:chOff x="3124200" y="3534771"/>
            <a:chExt cx="2471380" cy="1733265"/>
          </a:xfrm>
        </p:grpSpPr>
        <p:cxnSp>
          <p:nvCxnSpPr>
            <p:cNvPr id="1545" name="Google Shape;1545;p77"/>
            <p:cNvCxnSpPr/>
            <p:nvPr/>
          </p:nvCxnSpPr>
          <p:spPr>
            <a:xfrm flipH="1">
              <a:off x="3124200" y="3575712"/>
              <a:ext cx="806356" cy="1682087"/>
            </a:xfrm>
            <a:prstGeom prst="straightConnector1">
              <a:avLst/>
            </a:prstGeom>
            <a:noFill/>
            <a:ln cap="flat" cmpd="sng" w="28575">
              <a:solidFill>
                <a:schemeClr val="dk1"/>
              </a:solidFill>
              <a:prstDash val="solid"/>
              <a:round/>
              <a:headEnd len="sm" w="sm" type="none"/>
              <a:tailEnd len="med" w="med" type="triangle"/>
            </a:ln>
          </p:spPr>
        </p:cxnSp>
        <p:cxnSp>
          <p:nvCxnSpPr>
            <p:cNvPr id="1546" name="Google Shape;1546;p77"/>
            <p:cNvCxnSpPr/>
            <p:nvPr/>
          </p:nvCxnSpPr>
          <p:spPr>
            <a:xfrm flipH="1">
              <a:off x="4571999" y="3534771"/>
              <a:ext cx="1023581" cy="1733265"/>
            </a:xfrm>
            <a:prstGeom prst="straightConnector1">
              <a:avLst/>
            </a:prstGeom>
            <a:noFill/>
            <a:ln cap="flat" cmpd="sng" w="28575">
              <a:solidFill>
                <a:schemeClr val="dk1"/>
              </a:solidFill>
              <a:prstDash val="solid"/>
              <a:round/>
              <a:headEnd len="sm" w="sm" type="none"/>
              <a:tailEnd len="med" w="med" type="triangle"/>
            </a:ln>
          </p:spPr>
        </p:cxnSp>
      </p:grpSp>
      <p:cxnSp>
        <p:nvCxnSpPr>
          <p:cNvPr id="1547" name="Google Shape;1547;p77"/>
          <p:cNvCxnSpPr/>
          <p:nvPr/>
        </p:nvCxnSpPr>
        <p:spPr>
          <a:xfrm flipH="1">
            <a:off x="3200399" y="3534769"/>
            <a:ext cx="2367887" cy="1799231"/>
          </a:xfrm>
          <a:prstGeom prst="straightConnector1">
            <a:avLst/>
          </a:prstGeom>
          <a:noFill/>
          <a:ln cap="flat" cmpd="sng" w="28575">
            <a:solidFill>
              <a:schemeClr val="dk1"/>
            </a:solidFill>
            <a:prstDash val="solid"/>
            <a:round/>
            <a:headEnd len="sm" w="sm" type="none"/>
            <a:tailEnd len="med" w="med" type="triangle"/>
          </a:ln>
        </p:spPr>
      </p:cxnSp>
      <p:sp>
        <p:nvSpPr>
          <p:cNvPr id="1548" name="Google Shape;1548;p7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6"/>
                                        </p:tgtEl>
                                        <p:attrNameLst>
                                          <p:attrName>style.visibility</p:attrName>
                                        </p:attrNameLst>
                                      </p:cBhvr>
                                      <p:to>
                                        <p:strVal val="visible"/>
                                      </p:to>
                                    </p:set>
                                    <p:animEffect filter="fade" transition="in">
                                      <p:cBhvr>
                                        <p:cTn dur="500"/>
                                        <p:tgtEl>
                                          <p:spTgt spid="15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47"/>
                                        </p:tgtEl>
                                        <p:attrNameLst>
                                          <p:attrName>style.visibility</p:attrName>
                                        </p:attrNameLst>
                                      </p:cBhvr>
                                      <p:to>
                                        <p:strVal val="visible"/>
                                      </p:to>
                                    </p:set>
                                    <p:animEffect filter="fade" transition="in">
                                      <p:cBhvr>
                                        <p:cTn dur="500"/>
                                        <p:tgtEl>
                                          <p:spTgt spid="1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47"/>
                                        </p:tgtEl>
                                      </p:cBhvr>
                                    </p:animEffect>
                                    <p:set>
                                      <p:cBhvr>
                                        <p:cTn dur="1" fill="hold">
                                          <p:stCondLst>
                                            <p:cond delay="500"/>
                                          </p:stCondLst>
                                        </p:cTn>
                                        <p:tgtEl>
                                          <p:spTgt spid="15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44"/>
                                        </p:tgtEl>
                                        <p:attrNameLst>
                                          <p:attrName>style.visibility</p:attrName>
                                        </p:attrNameLst>
                                      </p:cBhvr>
                                      <p:to>
                                        <p:strVal val="visible"/>
                                      </p:to>
                                    </p:set>
                                    <p:animEffect filter="fade" transition="in">
                                      <p:cBhvr>
                                        <p:cTn dur="500"/>
                                        <p:tgtEl>
                                          <p:spTgt spid="1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44"/>
                                        </p:tgtEl>
                                      </p:cBhvr>
                                    </p:animEffect>
                                    <p:set>
                                      <p:cBhvr>
                                        <p:cTn dur="1" fill="hold">
                                          <p:stCondLst>
                                            <p:cond delay="500"/>
                                          </p:stCondLst>
                                        </p:cTn>
                                        <p:tgtEl>
                                          <p:spTgt spid="15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41"/>
                                        </p:tgtEl>
                                        <p:attrNameLst>
                                          <p:attrName>style.visibility</p:attrName>
                                        </p:attrNameLst>
                                      </p:cBhvr>
                                      <p:to>
                                        <p:strVal val="visible"/>
                                      </p:to>
                                    </p:set>
                                    <p:animEffect filter="fade" transition="in">
                                      <p:cBhvr>
                                        <p:cTn dur="500"/>
                                        <p:tgtEl>
                                          <p:spTgt spid="1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8"/>
                                        </p:tgtEl>
                                      </p:cBhvr>
                                    </p:animEffect>
                                    <p:set>
                                      <p:cBhvr>
                                        <p:cTn dur="1" fill="hold">
                                          <p:stCondLst>
                                            <p:cond delay="500"/>
                                          </p:stCondLst>
                                        </p:cTn>
                                        <p:tgtEl>
                                          <p:spTgt spid="152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30"/>
                                        </p:tgtEl>
                                        <p:attrNameLst>
                                          <p:attrName>style.visibility</p:attrName>
                                        </p:attrNameLst>
                                      </p:cBhvr>
                                      <p:to>
                                        <p:strVal val="visible"/>
                                      </p:to>
                                    </p:set>
                                    <p:animEffect filter="fade" transition="in">
                                      <p:cBhvr>
                                        <p:cTn dur="500"/>
                                        <p:tgtEl>
                                          <p:spTgt spid="1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78"/>
          <p:cNvSpPr txBox="1"/>
          <p:nvPr>
            <p:ph type="title"/>
          </p:nvPr>
        </p:nvSpPr>
        <p:spPr>
          <a:xfrm>
            <a:off x="457200" y="228600"/>
            <a:ext cx="84582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Test Enhanced Linked List (10/11)</a:t>
            </a:r>
            <a:endParaRPr/>
          </a:p>
        </p:txBody>
      </p:sp>
      <p:sp>
        <p:nvSpPr>
          <p:cNvPr id="1555" name="Google Shape;1555;p7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556" name="Google Shape;1556;p78"/>
          <p:cNvGrpSpPr/>
          <p:nvPr/>
        </p:nvGrpSpPr>
        <p:grpSpPr>
          <a:xfrm>
            <a:off x="304800" y="1066800"/>
            <a:ext cx="8534400" cy="5026224"/>
            <a:chOff x="304800" y="1071979"/>
            <a:chExt cx="8686800" cy="5026224"/>
          </a:xfrm>
        </p:grpSpPr>
        <p:sp>
          <p:nvSpPr>
            <p:cNvPr id="1557" name="Google Shape;1557;p78"/>
            <p:cNvSpPr txBox="1"/>
            <p:nvPr/>
          </p:nvSpPr>
          <p:spPr>
            <a:xfrm>
              <a:off x="304800" y="1143000"/>
              <a:ext cx="8686800" cy="4955203"/>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TestEnhancedLinkedList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r>
                <a:rPr b="1" i="0" lang="en-US" sz="1300" u="none" cap="none" strike="noStrike">
                  <a:solidFill>
                    <a:srgbClr val="0000FF"/>
                  </a:solidFill>
                  <a:latin typeface="Courier New"/>
                  <a:ea typeface="Courier New"/>
                  <a:cs typeface="Courier New"/>
                  <a:sym typeface="Courier New"/>
                </a:rPr>
                <a:t>throws</a:t>
              </a:r>
              <a:r>
                <a:rPr b="1" i="0" lang="en-US" sz="1300" u="none" cap="none" strike="noStrike">
                  <a:solidFill>
                    <a:schemeClr val="dk1"/>
                  </a:solidFill>
                  <a:latin typeface="Courier New"/>
                  <a:ea typeface="Courier New"/>
                  <a:cs typeface="Courier New"/>
                  <a:sym typeface="Courier New"/>
                </a:rPr>
                <a:t> NoSuchElementException </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EnhancedLinkedList &lt;String&gt; list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EnhancedLinkedList &lt;String&gt;();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1"</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"bbb"</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"ccc"</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2"</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ListNode &lt;String&gt; current = list.getHead();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list.addAfter(current, </a:t>
              </a:r>
              <a:r>
                <a:rPr b="1" i="0" lang="en-US" sz="1600" u="none" cap="none" strike="noStrike">
                  <a:solidFill>
                    <a:srgbClr val="006600"/>
                  </a:solidFill>
                  <a:latin typeface="Courier New"/>
                  <a:ea typeface="Courier New"/>
                  <a:cs typeface="Courier New"/>
                  <a:sym typeface="Courier New"/>
                </a:rPr>
                <a:t>"xxx"</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list.addAfter(current, </a:t>
              </a:r>
              <a:r>
                <a:rPr b="1" i="0" lang="en-US" sz="1600" u="none" cap="none" strike="noStrike">
                  <a:solidFill>
                    <a:srgbClr val="006600"/>
                  </a:solidFill>
                  <a:latin typeface="Courier New"/>
                  <a:ea typeface="Courier New"/>
                  <a:cs typeface="Courier New"/>
                  <a:sym typeface="Courier New"/>
                </a:rPr>
                <a:t>"yyy"</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1" i="0" sz="1600" u="none" cap="none" strike="noStrike">
                <a:solidFill>
                  <a:schemeClr val="dk1"/>
                </a:solidFill>
                <a:latin typeface="Courier New"/>
                <a:ea typeface="Courier New"/>
                <a:cs typeface="Courier New"/>
                <a:sym typeface="Courier New"/>
              </a:endParaRPr>
            </a:p>
          </p:txBody>
        </p:sp>
        <p:sp>
          <p:nvSpPr>
            <p:cNvPr id="1558" name="Google Shape;1558;p78"/>
            <p:cNvSpPr/>
            <p:nvPr/>
          </p:nvSpPr>
          <p:spPr>
            <a:xfrm>
              <a:off x="5656489" y="1071979"/>
              <a:ext cx="318271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TestEnhancedLinkedList.java</a:t>
              </a:r>
              <a:endParaRPr b="0" i="0" sz="1400" u="none" cap="none" strike="noStrike">
                <a:solidFill>
                  <a:srgbClr val="000000"/>
                </a:solidFill>
                <a:latin typeface="Arial"/>
                <a:ea typeface="Arial"/>
                <a:cs typeface="Arial"/>
                <a:sym typeface="Arial"/>
              </a:endParaRPr>
            </a:p>
          </p:txBody>
        </p:sp>
      </p:grpSp>
      <p:sp>
        <p:nvSpPr>
          <p:cNvPr id="1559" name="Google Shape;1559;p78"/>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60" name="Google Shape;1560;p7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6"/>
                                        </p:tgtEl>
                                        <p:attrNameLst>
                                          <p:attrName>style.visibility</p:attrName>
                                        </p:attrNameLst>
                                      </p:cBhvr>
                                      <p:to>
                                        <p:strVal val="visible"/>
                                      </p:to>
                                    </p:set>
                                    <p:animEffect filter="fade" transition="in">
                                      <p:cBhvr>
                                        <p:cTn dur="500"/>
                                        <p:tgtEl>
                                          <p:spTgt spid="1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79"/>
          <p:cNvSpPr txBox="1"/>
          <p:nvPr>
            <p:ph type="title"/>
          </p:nvPr>
        </p:nvSpPr>
        <p:spPr>
          <a:xfrm>
            <a:off x="457200" y="228600"/>
            <a:ext cx="84582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4.1 </a:t>
            </a:r>
            <a:r>
              <a:rPr b="1" lang="en-US" sz="3600">
                <a:latin typeface="Federo"/>
                <a:ea typeface="Federo"/>
                <a:cs typeface="Federo"/>
                <a:sym typeface="Federo"/>
              </a:rPr>
              <a:t>Test Enhanced Linked List (11/11)</a:t>
            </a:r>
            <a:endParaRPr/>
          </a:p>
        </p:txBody>
      </p:sp>
      <p:sp>
        <p:nvSpPr>
          <p:cNvPr id="1567" name="Google Shape;1567;p7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568" name="Google Shape;1568;p79"/>
          <p:cNvGrpSpPr/>
          <p:nvPr/>
        </p:nvGrpSpPr>
        <p:grpSpPr>
          <a:xfrm>
            <a:off x="304800" y="1219200"/>
            <a:ext cx="8534400" cy="4287560"/>
            <a:chOff x="304800" y="1071979"/>
            <a:chExt cx="8686800" cy="4287560"/>
          </a:xfrm>
        </p:grpSpPr>
        <p:sp>
          <p:nvSpPr>
            <p:cNvPr id="1569" name="Google Shape;1569;p79"/>
            <p:cNvSpPr txBox="1"/>
            <p:nvPr/>
          </p:nvSpPr>
          <p:spPr>
            <a:xfrm>
              <a:off x="304800" y="1143000"/>
              <a:ext cx="8686800" cy="421653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3300"/>
                  </a:solidFill>
                  <a:latin typeface="Arial"/>
                  <a:ea typeface="Arial"/>
                  <a:cs typeface="Arial"/>
                  <a:sym typeface="Arial"/>
                </a:rPr>
                <a:t>// (continue from previous slide)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3"</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 = list.getHead();</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 </a:t>
              </a:r>
              <a:r>
                <a:rPr b="1" i="0" lang="en-US" sz="1600" u="none" cap="none" strike="noStrike">
                  <a:solidFill>
                    <a:schemeClr val="dk1"/>
                  </a:solidFill>
                  <a:latin typeface="Courier New"/>
                  <a:ea typeface="Courier New"/>
                  <a:cs typeface="Courier New"/>
                  <a:sym typeface="Courier New"/>
                </a:rPr>
                <a:t>(current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 = 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list.removeAfter(current);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4"</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list.removeAfter(null);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1570" name="Google Shape;1570;p79"/>
            <p:cNvSpPr/>
            <p:nvPr/>
          </p:nvSpPr>
          <p:spPr>
            <a:xfrm>
              <a:off x="5656489" y="1071979"/>
              <a:ext cx="318271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TestEnhancedLinkedList.java</a:t>
              </a:r>
              <a:endParaRPr b="0" i="0" sz="1400" u="none" cap="none" strike="noStrike">
                <a:solidFill>
                  <a:srgbClr val="000000"/>
                </a:solidFill>
                <a:latin typeface="Arial"/>
                <a:ea typeface="Arial"/>
                <a:cs typeface="Arial"/>
                <a:sym typeface="Arial"/>
              </a:endParaRPr>
            </a:p>
          </p:txBody>
        </p:sp>
      </p:grpSp>
      <p:sp>
        <p:nvSpPr>
          <p:cNvPr id="1571" name="Google Shape;1571;p79"/>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72" name="Google Shape;1572;p7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500"/>
                                        <p:tgtEl>
                                          <p:spTgt spid="1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8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 </a:t>
            </a:r>
            <a:r>
              <a:rPr b="1" lang="en-US" sz="3600">
                <a:latin typeface="Federo"/>
                <a:ea typeface="Federo"/>
                <a:cs typeface="Federo"/>
                <a:sym typeface="Federo"/>
              </a:rPr>
              <a:t>Linked Lists: Variants</a:t>
            </a:r>
            <a:endParaRPr/>
          </a:p>
        </p:txBody>
      </p:sp>
      <p:sp>
        <p:nvSpPr>
          <p:cNvPr id="1579" name="Google Shape;1579;p8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580" name="Google Shape;1580;p80"/>
          <p:cNvSpPr txBox="1"/>
          <p:nvPr/>
        </p:nvSpPr>
        <p:spPr>
          <a:xfrm>
            <a:off x="5867400" y="609600"/>
            <a:ext cx="28956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Arial"/>
                <a:ea typeface="Arial"/>
                <a:cs typeface="Arial"/>
                <a:sym typeface="Arial"/>
              </a:rPr>
              <a:t>OVERVIEW!</a:t>
            </a:r>
            <a:endParaRPr b="0" i="0" sz="3600" u="none" cap="none" strike="noStrike">
              <a:solidFill>
                <a:srgbClr val="FF0000"/>
              </a:solidFill>
              <a:latin typeface="Arial"/>
              <a:ea typeface="Arial"/>
              <a:cs typeface="Arial"/>
              <a:sym typeface="Arial"/>
            </a:endParaRPr>
          </a:p>
        </p:txBody>
      </p:sp>
      <p:sp>
        <p:nvSpPr>
          <p:cNvPr id="1581" name="Google Shape;1581;p80"/>
          <p:cNvSpPr/>
          <p:nvPr/>
        </p:nvSpPr>
        <p:spPr>
          <a:xfrm>
            <a:off x="3419872" y="4488850"/>
            <a:ext cx="1837928" cy="1568442"/>
          </a:xfrm>
          <a:prstGeom prst="rect">
            <a:avLst/>
          </a:prstGeom>
          <a:solidFill>
            <a:srgbClr val="9933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82" name="Google Shape;1582;p80"/>
          <p:cNvGrpSpPr/>
          <p:nvPr/>
        </p:nvGrpSpPr>
        <p:grpSpPr>
          <a:xfrm>
            <a:off x="3581400" y="1371600"/>
            <a:ext cx="1524000" cy="1066800"/>
            <a:chOff x="1600200" y="2743200"/>
            <a:chExt cx="1524000" cy="1066800"/>
          </a:xfrm>
        </p:grpSpPr>
        <p:sp>
          <p:nvSpPr>
            <p:cNvPr id="1583" name="Google Shape;1583;p80"/>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4" name="Google Shape;1584;p80"/>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585" name="Google Shape;1585;p80"/>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6" name="Google Shape;1586;p80"/>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7" name="Google Shape;1587;p80"/>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BasicLinkedList</a:t>
              </a:r>
              <a:endParaRPr b="1" i="0" sz="1200" u="none" cap="none" strike="noStrike">
                <a:solidFill>
                  <a:schemeClr val="dk1"/>
                </a:solidFill>
                <a:latin typeface="Arial"/>
                <a:ea typeface="Arial"/>
                <a:cs typeface="Arial"/>
                <a:sym typeface="Arial"/>
              </a:endParaRPr>
            </a:p>
          </p:txBody>
        </p:sp>
      </p:grpSp>
      <p:cxnSp>
        <p:nvCxnSpPr>
          <p:cNvPr id="1588" name="Google Shape;1588;p80"/>
          <p:cNvCxnSpPr/>
          <p:nvPr/>
        </p:nvCxnSpPr>
        <p:spPr>
          <a:xfrm>
            <a:off x="5181600" y="1752600"/>
            <a:ext cx="1295400" cy="0"/>
          </a:xfrm>
          <a:prstGeom prst="straightConnector1">
            <a:avLst/>
          </a:prstGeom>
          <a:noFill/>
          <a:ln cap="flat" cmpd="sng" w="19050">
            <a:solidFill>
              <a:schemeClr val="dk1"/>
            </a:solidFill>
            <a:prstDash val="dash"/>
            <a:round/>
            <a:headEnd len="sm" w="sm" type="none"/>
            <a:tailEnd len="med" w="med" type="triangle"/>
          </a:ln>
        </p:spPr>
      </p:cxnSp>
      <p:sp>
        <p:nvSpPr>
          <p:cNvPr id="1589" name="Google Shape;1589;p80"/>
          <p:cNvSpPr txBox="1"/>
          <p:nvPr/>
        </p:nvSpPr>
        <p:spPr>
          <a:xfrm>
            <a:off x="5257800" y="144780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590" name="Google Shape;1590;p80"/>
          <p:cNvGrpSpPr/>
          <p:nvPr/>
        </p:nvGrpSpPr>
        <p:grpSpPr>
          <a:xfrm>
            <a:off x="609600" y="2362200"/>
            <a:ext cx="1600200" cy="1745397"/>
            <a:chOff x="762000" y="1371600"/>
            <a:chExt cx="1600200" cy="1745397"/>
          </a:xfrm>
        </p:grpSpPr>
        <p:sp>
          <p:nvSpPr>
            <p:cNvPr id="1591" name="Google Shape;1591;p80"/>
            <p:cNvSpPr/>
            <p:nvPr/>
          </p:nvSpPr>
          <p:spPr>
            <a:xfrm>
              <a:off x="762000" y="18288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2" name="Google Shape;1592;p80"/>
            <p:cNvSpPr txBox="1"/>
            <p:nvPr/>
          </p:nvSpPr>
          <p:spPr>
            <a:xfrm>
              <a:off x="762000" y="1828800"/>
              <a:ext cx="1600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element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next</a:t>
              </a:r>
              <a:endParaRPr b="0" i="0" sz="1400" u="none" cap="none" strike="noStrike">
                <a:solidFill>
                  <a:srgbClr val="000000"/>
                </a:solidFill>
                <a:latin typeface="Arial"/>
                <a:ea typeface="Arial"/>
                <a:cs typeface="Arial"/>
                <a:sym typeface="Arial"/>
              </a:endParaRPr>
            </a:p>
          </p:txBody>
        </p:sp>
        <p:sp>
          <p:nvSpPr>
            <p:cNvPr id="1593" name="Google Shape;1593;p80"/>
            <p:cNvSpPr/>
            <p:nvPr/>
          </p:nvSpPr>
          <p:spPr>
            <a:xfrm>
              <a:off x="762000" y="13716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4" name="Google Shape;1594;p80"/>
            <p:cNvSpPr/>
            <p:nvPr/>
          </p:nvSpPr>
          <p:spPr>
            <a:xfrm>
              <a:off x="762000" y="2286000"/>
              <a:ext cx="1600200" cy="7620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5" name="Google Shape;1595;p80"/>
            <p:cNvSpPr txBox="1"/>
            <p:nvPr/>
          </p:nvSpPr>
          <p:spPr>
            <a:xfrm>
              <a:off x="914400" y="1447800"/>
              <a:ext cx="12954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ListNode</a:t>
              </a:r>
              <a:endParaRPr b="1" i="0" sz="1200" u="none" cap="none" strike="noStrike">
                <a:solidFill>
                  <a:schemeClr val="dk1"/>
                </a:solidFill>
                <a:latin typeface="Arial"/>
                <a:ea typeface="Arial"/>
                <a:cs typeface="Arial"/>
                <a:sym typeface="Arial"/>
              </a:endParaRPr>
            </a:p>
          </p:txBody>
        </p:sp>
        <p:sp>
          <p:nvSpPr>
            <p:cNvPr id="1596" name="Google Shape;1596;p80"/>
            <p:cNvSpPr txBox="1"/>
            <p:nvPr/>
          </p:nvSpPr>
          <p:spPr>
            <a:xfrm>
              <a:off x="762000" y="2286000"/>
              <a:ext cx="16002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setNext(ListNode &lt;E&gt; curr)</a:t>
              </a:r>
              <a:endParaRPr b="0" i="0" sz="1200" u="none" cap="none" strike="noStrike">
                <a:solidFill>
                  <a:schemeClr val="dk1"/>
                </a:solidFill>
                <a:latin typeface="Arial"/>
                <a:ea typeface="Arial"/>
                <a:cs typeface="Arial"/>
                <a:sym typeface="Arial"/>
              </a:endParaRPr>
            </a:p>
          </p:txBody>
        </p:sp>
      </p:grpSp>
      <p:grpSp>
        <p:nvGrpSpPr>
          <p:cNvPr id="1597" name="Google Shape;1597;p80"/>
          <p:cNvGrpSpPr/>
          <p:nvPr/>
        </p:nvGrpSpPr>
        <p:grpSpPr>
          <a:xfrm>
            <a:off x="6553200" y="1447800"/>
            <a:ext cx="1600200" cy="1981200"/>
            <a:chOff x="3810000" y="2133600"/>
            <a:chExt cx="1600200" cy="1981200"/>
          </a:xfrm>
        </p:grpSpPr>
        <p:sp>
          <p:nvSpPr>
            <p:cNvPr id="1598" name="Google Shape;1598;p80"/>
            <p:cNvSpPr/>
            <p:nvPr/>
          </p:nvSpPr>
          <p:spPr>
            <a:xfrm>
              <a:off x="3810000" y="2133600"/>
              <a:ext cx="16002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9" name="Google Shape;1599;p80"/>
            <p:cNvSpPr/>
            <p:nvPr/>
          </p:nvSpPr>
          <p:spPr>
            <a:xfrm>
              <a:off x="3810000" y="2590800"/>
              <a:ext cx="16002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0" name="Google Shape;1600;p80"/>
            <p:cNvSpPr/>
            <p:nvPr/>
          </p:nvSpPr>
          <p:spPr>
            <a:xfrm>
              <a:off x="3810000" y="2743200"/>
              <a:ext cx="1600200" cy="13716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1" name="Google Shape;1601;p80"/>
            <p:cNvSpPr txBox="1"/>
            <p:nvPr/>
          </p:nvSpPr>
          <p:spPr>
            <a:xfrm>
              <a:off x="3810000" y="21336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602" name="Google Shape;1602;p80"/>
            <p:cNvSpPr txBox="1"/>
            <p:nvPr/>
          </p:nvSpPr>
          <p:spPr>
            <a:xfrm>
              <a:off x="3810000" y="2819400"/>
              <a:ext cx="1447800" cy="1277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100" u="none" cap="none" strike="noStrike">
                <a:solidFill>
                  <a:schemeClr val="dk1"/>
                </a:solidFill>
                <a:latin typeface="Arial"/>
                <a:ea typeface="Arial"/>
                <a:cs typeface="Arial"/>
                <a:sym typeface="Arial"/>
              </a:endParaRPr>
            </a:p>
          </p:txBody>
        </p:sp>
        <p:sp>
          <p:nvSpPr>
            <p:cNvPr id="1603" name="Google Shape;1603;p80"/>
            <p:cNvSpPr txBox="1"/>
            <p:nvPr/>
          </p:nvSpPr>
          <p:spPr>
            <a:xfrm>
              <a:off x="3810000" y="22860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ListInterface</a:t>
              </a:r>
              <a:endParaRPr b="1" i="0" sz="1200" u="none" cap="none" strike="noStrike">
                <a:solidFill>
                  <a:schemeClr val="dk1"/>
                </a:solidFill>
                <a:latin typeface="Arial"/>
                <a:ea typeface="Arial"/>
                <a:cs typeface="Arial"/>
                <a:sym typeface="Arial"/>
              </a:endParaRPr>
            </a:p>
          </p:txBody>
        </p:sp>
      </p:grpSp>
      <p:cxnSp>
        <p:nvCxnSpPr>
          <p:cNvPr id="1604" name="Google Shape;1604;p80"/>
          <p:cNvCxnSpPr/>
          <p:nvPr/>
        </p:nvCxnSpPr>
        <p:spPr>
          <a:xfrm flipH="1">
            <a:off x="2286000" y="1752600"/>
            <a:ext cx="1295400" cy="1143000"/>
          </a:xfrm>
          <a:prstGeom prst="straightConnector1">
            <a:avLst/>
          </a:prstGeom>
          <a:noFill/>
          <a:ln cap="flat" cmpd="sng" w="19050">
            <a:solidFill>
              <a:schemeClr val="dk1"/>
            </a:solidFill>
            <a:prstDash val="dash"/>
            <a:round/>
            <a:headEnd len="sm" w="sm" type="none"/>
            <a:tailEnd len="med" w="med" type="stealth"/>
          </a:ln>
        </p:spPr>
      </p:cxnSp>
      <p:cxnSp>
        <p:nvCxnSpPr>
          <p:cNvPr id="1605" name="Google Shape;1605;p80"/>
          <p:cNvCxnSpPr/>
          <p:nvPr/>
        </p:nvCxnSpPr>
        <p:spPr>
          <a:xfrm flipH="1">
            <a:off x="2286000" y="2971800"/>
            <a:ext cx="1524000" cy="76200"/>
          </a:xfrm>
          <a:prstGeom prst="straightConnector1">
            <a:avLst/>
          </a:prstGeom>
          <a:noFill/>
          <a:ln cap="flat" cmpd="sng" w="19050">
            <a:solidFill>
              <a:schemeClr val="dk1"/>
            </a:solidFill>
            <a:prstDash val="dash"/>
            <a:round/>
            <a:headEnd len="sm" w="sm" type="none"/>
            <a:tailEnd len="med" w="med" type="stealth"/>
          </a:ln>
        </p:spPr>
      </p:cxnSp>
      <p:cxnSp>
        <p:nvCxnSpPr>
          <p:cNvPr id="1606" name="Google Shape;1606;p80"/>
          <p:cNvCxnSpPr/>
          <p:nvPr/>
        </p:nvCxnSpPr>
        <p:spPr>
          <a:xfrm rot="10800000">
            <a:off x="2286000" y="3200400"/>
            <a:ext cx="1447800" cy="1676400"/>
          </a:xfrm>
          <a:prstGeom prst="straightConnector1">
            <a:avLst/>
          </a:prstGeom>
          <a:noFill/>
          <a:ln cap="flat" cmpd="sng" w="19050">
            <a:solidFill>
              <a:schemeClr val="dk1"/>
            </a:solidFill>
            <a:prstDash val="dash"/>
            <a:round/>
            <a:headEnd len="sm" w="sm" type="none"/>
            <a:tailEnd len="med" w="med" type="stealth"/>
          </a:ln>
        </p:spPr>
      </p:cxnSp>
      <p:sp>
        <p:nvSpPr>
          <p:cNvPr id="1607" name="Google Shape;1607;p80"/>
          <p:cNvSpPr txBox="1"/>
          <p:nvPr/>
        </p:nvSpPr>
        <p:spPr>
          <a:xfrm rot="-2481142">
            <a:off x="2438400" y="21336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grpSp>
        <p:nvGrpSpPr>
          <p:cNvPr id="1608" name="Google Shape;1608;p80"/>
          <p:cNvGrpSpPr/>
          <p:nvPr/>
        </p:nvGrpSpPr>
        <p:grpSpPr>
          <a:xfrm>
            <a:off x="6096000" y="3581400"/>
            <a:ext cx="2667000" cy="2590800"/>
            <a:chOff x="3352800" y="2133600"/>
            <a:chExt cx="2667000" cy="2590800"/>
          </a:xfrm>
        </p:grpSpPr>
        <p:sp>
          <p:nvSpPr>
            <p:cNvPr id="1609" name="Google Shape;1609;p80"/>
            <p:cNvSpPr/>
            <p:nvPr/>
          </p:nvSpPr>
          <p:spPr>
            <a:xfrm>
              <a:off x="3352800" y="2133600"/>
              <a:ext cx="25908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0" name="Google Shape;1610;p80"/>
            <p:cNvSpPr/>
            <p:nvPr/>
          </p:nvSpPr>
          <p:spPr>
            <a:xfrm>
              <a:off x="3352800" y="2590800"/>
              <a:ext cx="25908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1" name="Google Shape;1611;p80"/>
            <p:cNvSpPr/>
            <p:nvPr/>
          </p:nvSpPr>
          <p:spPr>
            <a:xfrm>
              <a:off x="3352800" y="2743200"/>
              <a:ext cx="2590800" cy="1981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2" name="Google Shape;1612;p80"/>
            <p:cNvSpPr txBox="1"/>
            <p:nvPr/>
          </p:nvSpPr>
          <p:spPr>
            <a:xfrm>
              <a:off x="3962400" y="2133600"/>
              <a:ext cx="1447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613" name="Google Shape;1613;p80"/>
            <p:cNvSpPr txBox="1"/>
            <p:nvPr/>
          </p:nvSpPr>
          <p:spPr>
            <a:xfrm>
              <a:off x="3352800" y="2743200"/>
              <a:ext cx="2667000" cy="1954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getHead()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addAfter(ListNode &lt;E&gt; curr, 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removeAfter(ListNode &lt;E&gt; curr)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 E item)</a:t>
              </a:r>
              <a:endParaRPr b="0" i="0" sz="1400" u="none" cap="none" strike="noStrike">
                <a:solidFill>
                  <a:srgbClr val="000000"/>
                </a:solidFill>
                <a:latin typeface="Arial"/>
                <a:ea typeface="Arial"/>
                <a:cs typeface="Arial"/>
                <a:sym typeface="Arial"/>
              </a:endParaRPr>
            </a:p>
          </p:txBody>
        </p:sp>
        <p:sp>
          <p:nvSpPr>
            <p:cNvPr id="1614" name="Google Shape;1614;p80"/>
            <p:cNvSpPr txBox="1"/>
            <p:nvPr/>
          </p:nvSpPr>
          <p:spPr>
            <a:xfrm>
              <a:off x="3352800" y="2286000"/>
              <a:ext cx="2590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EnhancedListInterface</a:t>
              </a:r>
              <a:endParaRPr b="1" i="0" sz="1200" u="none" cap="none" strike="noStrike">
                <a:solidFill>
                  <a:schemeClr val="dk1"/>
                </a:solidFill>
                <a:latin typeface="Arial"/>
                <a:ea typeface="Arial"/>
                <a:cs typeface="Arial"/>
                <a:sym typeface="Arial"/>
              </a:endParaRPr>
            </a:p>
          </p:txBody>
        </p:sp>
      </p:grpSp>
      <p:cxnSp>
        <p:nvCxnSpPr>
          <p:cNvPr id="1615" name="Google Shape;1615;p80"/>
          <p:cNvCxnSpPr>
            <a:stCxn id="1616" idx="3"/>
            <a:endCxn id="1609" idx="1"/>
          </p:cNvCxnSpPr>
          <p:nvPr/>
        </p:nvCxnSpPr>
        <p:spPr>
          <a:xfrm>
            <a:off x="5105400" y="3022558"/>
            <a:ext cx="990600" cy="787500"/>
          </a:xfrm>
          <a:prstGeom prst="straightConnector1">
            <a:avLst/>
          </a:prstGeom>
          <a:noFill/>
          <a:ln cap="flat" cmpd="sng" w="19050">
            <a:solidFill>
              <a:schemeClr val="dk1"/>
            </a:solidFill>
            <a:prstDash val="dash"/>
            <a:round/>
            <a:headEnd len="sm" w="sm" type="none"/>
            <a:tailEnd len="med" w="med" type="triangle"/>
          </a:ln>
        </p:spPr>
      </p:cxnSp>
      <p:cxnSp>
        <p:nvCxnSpPr>
          <p:cNvPr id="1617" name="Google Shape;1617;p80"/>
          <p:cNvCxnSpPr>
            <a:stCxn id="1618" idx="3"/>
            <a:endCxn id="1610" idx="1"/>
          </p:cNvCxnSpPr>
          <p:nvPr/>
        </p:nvCxnSpPr>
        <p:spPr>
          <a:xfrm flipH="1" rot="10800000">
            <a:off x="5105400" y="4114699"/>
            <a:ext cx="990600" cy="748200"/>
          </a:xfrm>
          <a:prstGeom prst="straightConnector1">
            <a:avLst/>
          </a:prstGeom>
          <a:noFill/>
          <a:ln cap="flat" cmpd="sng" w="19050">
            <a:solidFill>
              <a:schemeClr val="dk1"/>
            </a:solidFill>
            <a:prstDash val="dash"/>
            <a:round/>
            <a:headEnd len="sm" w="sm" type="none"/>
            <a:tailEnd len="med" w="med" type="triangle"/>
          </a:ln>
        </p:spPr>
      </p:cxnSp>
      <p:sp>
        <p:nvSpPr>
          <p:cNvPr id="1619" name="Google Shape;1619;p80"/>
          <p:cNvSpPr txBox="1"/>
          <p:nvPr/>
        </p:nvSpPr>
        <p:spPr>
          <a:xfrm rot="2342252">
            <a:off x="5068754" y="306683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620" name="Google Shape;1620;p80"/>
          <p:cNvGrpSpPr/>
          <p:nvPr/>
        </p:nvGrpSpPr>
        <p:grpSpPr>
          <a:xfrm>
            <a:off x="3581400" y="2819400"/>
            <a:ext cx="1524000" cy="1066800"/>
            <a:chOff x="1600200" y="2743200"/>
            <a:chExt cx="1524000" cy="1066800"/>
          </a:xfrm>
        </p:grpSpPr>
        <p:sp>
          <p:nvSpPr>
            <p:cNvPr id="1621" name="Google Shape;1621;p80"/>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2" name="Google Shape;1622;p80"/>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623" name="Google Shape;1623;p80"/>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4" name="Google Shape;1624;p80"/>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6" name="Google Shape;1616;p80"/>
            <p:cNvSpPr txBox="1"/>
            <p:nvPr/>
          </p:nvSpPr>
          <p:spPr>
            <a:xfrm>
              <a:off x="1600200" y="2819400"/>
              <a:ext cx="1524000"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50"/>
                <a:buFont typeface="Arial"/>
                <a:buNone/>
              </a:pPr>
              <a:r>
                <a:rPr b="1" i="0" lang="en-US" sz="1050" u="none" cap="none" strike="noStrike">
                  <a:solidFill>
                    <a:srgbClr val="000000"/>
                  </a:solidFill>
                  <a:latin typeface="Arial"/>
                  <a:ea typeface="Arial"/>
                  <a:cs typeface="Arial"/>
                  <a:sym typeface="Arial"/>
                </a:rPr>
                <a:t>EnhancedLinkedList</a:t>
              </a:r>
              <a:endParaRPr b="1" i="0" sz="1050" u="none" cap="none" strike="noStrike">
                <a:solidFill>
                  <a:schemeClr val="dk1"/>
                </a:solidFill>
                <a:latin typeface="Arial"/>
                <a:ea typeface="Arial"/>
                <a:cs typeface="Arial"/>
                <a:sym typeface="Arial"/>
              </a:endParaRPr>
            </a:p>
          </p:txBody>
        </p:sp>
      </p:grpSp>
      <p:grpSp>
        <p:nvGrpSpPr>
          <p:cNvPr id="1625" name="Google Shape;1625;p80"/>
          <p:cNvGrpSpPr/>
          <p:nvPr/>
        </p:nvGrpSpPr>
        <p:grpSpPr>
          <a:xfrm>
            <a:off x="3581400" y="4648200"/>
            <a:ext cx="1524000" cy="1219200"/>
            <a:chOff x="1600200" y="2743200"/>
            <a:chExt cx="1524000" cy="1219200"/>
          </a:xfrm>
        </p:grpSpPr>
        <p:sp>
          <p:nvSpPr>
            <p:cNvPr id="1626" name="Google Shape;1626;p80"/>
            <p:cNvSpPr/>
            <p:nvPr/>
          </p:nvSpPr>
          <p:spPr>
            <a:xfrm>
              <a:off x="1600200" y="3200400"/>
              <a:ext cx="1524000" cy="6096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7" name="Google Shape;1627;p80"/>
            <p:cNvSpPr txBox="1"/>
            <p:nvPr/>
          </p:nvSpPr>
          <p:spPr>
            <a:xfrm>
              <a:off x="1600200" y="3200400"/>
              <a:ext cx="1524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628" name="Google Shape;1628;p80"/>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9" name="Google Shape;1629;p80"/>
            <p:cNvSpPr/>
            <p:nvPr/>
          </p:nvSpPr>
          <p:spPr>
            <a:xfrm>
              <a:off x="1600200" y="38100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8" name="Google Shape;1618;p80"/>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TailedLinkedList</a:t>
              </a:r>
              <a:endParaRPr b="1" i="0" sz="1200" u="none" cap="none" strike="noStrike">
                <a:solidFill>
                  <a:schemeClr val="dk1"/>
                </a:solidFill>
                <a:latin typeface="Arial"/>
                <a:ea typeface="Arial"/>
                <a:cs typeface="Arial"/>
                <a:sym typeface="Arial"/>
              </a:endParaRPr>
            </a:p>
          </p:txBody>
        </p:sp>
      </p:grpSp>
      <p:sp>
        <p:nvSpPr>
          <p:cNvPr id="1630" name="Google Shape;1630;p80"/>
          <p:cNvSpPr txBox="1"/>
          <p:nvPr/>
        </p:nvSpPr>
        <p:spPr>
          <a:xfrm rot="-2230405">
            <a:off x="4964483" y="4168684"/>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sp>
        <p:nvSpPr>
          <p:cNvPr id="1631" name="Google Shape;1631;p80"/>
          <p:cNvSpPr txBox="1"/>
          <p:nvPr/>
        </p:nvSpPr>
        <p:spPr>
          <a:xfrm>
            <a:off x="2590800" y="27432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1632" name="Google Shape;1632;p80"/>
          <p:cNvSpPr txBox="1"/>
          <p:nvPr/>
        </p:nvSpPr>
        <p:spPr>
          <a:xfrm rot="2884770">
            <a:off x="2668890" y="3609824"/>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1633" name="Google Shape;1633;p8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1"/>
                                        </p:tgtEl>
                                        <p:attrNameLst>
                                          <p:attrName>style.visibility</p:attrName>
                                        </p:attrNameLst>
                                      </p:cBhvr>
                                      <p:to>
                                        <p:strVal val="visible"/>
                                      </p:to>
                                    </p:set>
                                    <p:animEffect filter="fade" transition="in">
                                      <p:cBhvr>
                                        <p:cTn dur="500"/>
                                        <p:tgtEl>
                                          <p:spTgt spid="1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8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(1/10)</a:t>
            </a:r>
            <a:endParaRPr/>
          </a:p>
        </p:txBody>
      </p:sp>
      <p:sp>
        <p:nvSpPr>
          <p:cNvPr id="1640" name="Google Shape;1640;p81"/>
          <p:cNvSpPr txBox="1"/>
          <p:nvPr>
            <p:ph idx="1" type="body"/>
          </p:nvPr>
        </p:nvSpPr>
        <p:spPr>
          <a:xfrm>
            <a:off x="457200" y="1066799"/>
            <a:ext cx="8458200" cy="261717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SzPct val="65000"/>
              <a:buChar char="■"/>
            </a:pPr>
            <a:r>
              <a:rPr lang="en-US" sz="2400"/>
              <a:t>We further improve on </a:t>
            </a:r>
            <a:r>
              <a:rPr lang="en-US" sz="2400">
                <a:solidFill>
                  <a:srgbClr val="0000FF"/>
                </a:solidFill>
              </a:rPr>
              <a:t>Enhanced Linked List</a:t>
            </a:r>
            <a:endParaRPr sz="2400"/>
          </a:p>
          <a:p>
            <a:pPr indent="-325438" lvl="1" marL="669925" rtl="0" algn="l">
              <a:lnSpc>
                <a:spcPct val="100000"/>
              </a:lnSpc>
              <a:spcBef>
                <a:spcPts val="600"/>
              </a:spcBef>
              <a:spcAft>
                <a:spcPts val="0"/>
              </a:spcAft>
              <a:buSzPct val="60000"/>
              <a:buChar char="❑"/>
            </a:pPr>
            <a:r>
              <a:rPr lang="en-US" sz="2000"/>
              <a:t>To address the issue that adding to the end is slow</a:t>
            </a:r>
            <a:endParaRPr/>
          </a:p>
          <a:p>
            <a:pPr indent="-325438" lvl="1" marL="669925" rtl="0" algn="l">
              <a:lnSpc>
                <a:spcPct val="100000"/>
              </a:lnSpc>
              <a:spcBef>
                <a:spcPts val="600"/>
              </a:spcBef>
              <a:spcAft>
                <a:spcPts val="0"/>
              </a:spcAft>
              <a:buSzPct val="60000"/>
              <a:buChar char="❑"/>
            </a:pPr>
            <a:r>
              <a:rPr lang="en-US" sz="2000"/>
              <a:t>Add an extra data member called </a:t>
            </a:r>
            <a:r>
              <a:rPr lang="en-US" sz="2000">
                <a:solidFill>
                  <a:srgbClr val="C00000"/>
                </a:solidFill>
              </a:rPr>
              <a:t>tail</a:t>
            </a:r>
            <a:endParaRPr/>
          </a:p>
          <a:p>
            <a:pPr indent="-325438" lvl="1" marL="669925" rtl="0" algn="l">
              <a:lnSpc>
                <a:spcPct val="100000"/>
              </a:lnSpc>
              <a:spcBef>
                <a:spcPts val="600"/>
              </a:spcBef>
              <a:spcAft>
                <a:spcPts val="0"/>
              </a:spcAft>
              <a:buSzPct val="60000"/>
              <a:buChar char="❑"/>
            </a:pPr>
            <a:r>
              <a:rPr lang="en-US" sz="2000"/>
              <a:t>Extra data member means extra maintenance too – no free lunch!</a:t>
            </a:r>
            <a:endParaRPr/>
          </a:p>
          <a:p>
            <a:pPr indent="-325438" lvl="1" marL="669925" rtl="0" algn="l">
              <a:lnSpc>
                <a:spcPct val="100000"/>
              </a:lnSpc>
              <a:spcBef>
                <a:spcPts val="600"/>
              </a:spcBef>
              <a:spcAft>
                <a:spcPts val="0"/>
              </a:spcAft>
              <a:buSzPct val="60000"/>
              <a:buChar char="❑"/>
            </a:pPr>
            <a:r>
              <a:rPr lang="en-US" sz="2000"/>
              <a:t>(Note: We could have created this </a:t>
            </a:r>
            <a:r>
              <a:rPr lang="en-US" sz="2000">
                <a:solidFill>
                  <a:srgbClr val="0000FF"/>
                </a:solidFill>
              </a:rPr>
              <a:t>Tailed Linked List </a:t>
            </a:r>
            <a:r>
              <a:rPr lang="en-US" sz="2000"/>
              <a:t>as a subclass of </a:t>
            </a:r>
            <a:r>
              <a:rPr lang="en-US" sz="2000">
                <a:solidFill>
                  <a:srgbClr val="0000FF"/>
                </a:solidFill>
              </a:rPr>
              <a:t>Enhanced Linked List</a:t>
            </a:r>
            <a:r>
              <a:rPr lang="en-US" sz="2000"/>
              <a:t>, but here we will create it from scratch.)</a:t>
            </a:r>
            <a:endParaRPr/>
          </a:p>
          <a:p>
            <a:pPr indent="-342900" lvl="0" marL="342900" rtl="0" algn="l">
              <a:lnSpc>
                <a:spcPct val="100000"/>
              </a:lnSpc>
              <a:spcBef>
                <a:spcPts val="1200"/>
              </a:spcBef>
              <a:spcAft>
                <a:spcPts val="0"/>
              </a:spcAft>
              <a:buSzPct val="65000"/>
              <a:buChar char="■"/>
            </a:pPr>
            <a:r>
              <a:rPr lang="en-US" sz="2400"/>
              <a:t>Difficulty: Learn to take care of ALL cases of updating...</a:t>
            </a:r>
            <a:endParaRPr/>
          </a:p>
        </p:txBody>
      </p:sp>
      <p:sp>
        <p:nvSpPr>
          <p:cNvPr id="1641" name="Google Shape;1641;p8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642" name="Google Shape;1642;p81"/>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3" name="Google Shape;1643;p81"/>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1644" name="Google Shape;1644;p81"/>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1645" name="Google Shape;1645;p81"/>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646" name="Google Shape;1646;p81"/>
          <p:cNvGrpSpPr/>
          <p:nvPr/>
        </p:nvGrpSpPr>
        <p:grpSpPr>
          <a:xfrm>
            <a:off x="1447800" y="4495800"/>
            <a:ext cx="1585912" cy="903287"/>
            <a:chOff x="762000" y="-1468921"/>
            <a:chExt cx="1585912" cy="903287"/>
          </a:xfrm>
        </p:grpSpPr>
        <p:sp>
          <p:nvSpPr>
            <p:cNvPr id="1647" name="Google Shape;1647;p81"/>
            <p:cNvSpPr/>
            <p:nvPr/>
          </p:nvSpPr>
          <p:spPr>
            <a:xfrm>
              <a:off x="1527335" y="-1391134"/>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8" name="Google Shape;1648;p81"/>
            <p:cNvSpPr txBox="1"/>
            <p:nvPr/>
          </p:nvSpPr>
          <p:spPr>
            <a:xfrm>
              <a:off x="762000" y="-1468921"/>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1649" name="Google Shape;1649;p81"/>
            <p:cNvCxnSpPr/>
            <p:nvPr/>
          </p:nvCxnSpPr>
          <p:spPr>
            <a:xfrm>
              <a:off x="1855754" y="-1238734"/>
              <a:ext cx="152480" cy="673100"/>
            </a:xfrm>
            <a:prstGeom prst="straightConnector1">
              <a:avLst/>
            </a:prstGeom>
            <a:noFill/>
            <a:ln cap="flat" cmpd="sng" w="31750">
              <a:solidFill>
                <a:srgbClr val="C00000"/>
              </a:solidFill>
              <a:prstDash val="solid"/>
              <a:round/>
              <a:headEnd len="sm" w="sm" type="none"/>
              <a:tailEnd len="med" w="med" type="triangle"/>
            </a:ln>
          </p:spPr>
        </p:cxnSp>
      </p:grpSp>
      <p:cxnSp>
        <p:nvCxnSpPr>
          <p:cNvPr id="1650" name="Google Shape;1650;p81"/>
          <p:cNvCxnSpPr/>
          <p:nvPr/>
        </p:nvCxnSpPr>
        <p:spPr>
          <a:xfrm flipH="1">
            <a:off x="8153400" y="5410200"/>
            <a:ext cx="479434" cy="482600"/>
          </a:xfrm>
          <a:prstGeom prst="straightConnector1">
            <a:avLst/>
          </a:prstGeom>
          <a:noFill/>
          <a:ln cap="flat" cmpd="sng" w="28575">
            <a:solidFill>
              <a:schemeClr val="dk1"/>
            </a:solidFill>
            <a:prstDash val="solid"/>
            <a:round/>
            <a:headEnd len="sm" w="sm" type="none"/>
            <a:tailEnd len="sm" w="sm" type="none"/>
          </a:ln>
        </p:spPr>
      </p:cxnSp>
      <p:grpSp>
        <p:nvGrpSpPr>
          <p:cNvPr id="1651" name="Google Shape;1651;p81"/>
          <p:cNvGrpSpPr/>
          <p:nvPr/>
        </p:nvGrpSpPr>
        <p:grpSpPr>
          <a:xfrm>
            <a:off x="5681652" y="5410200"/>
            <a:ext cx="1161197" cy="508000"/>
            <a:chOff x="4919652" y="3447566"/>
            <a:chExt cx="1161197" cy="508000"/>
          </a:xfrm>
        </p:grpSpPr>
        <p:sp>
          <p:nvSpPr>
            <p:cNvPr id="1652" name="Google Shape;1652;p81"/>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53" name="Google Shape;1653;p81"/>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1654" name="Google Shape;1654;p81"/>
            <p:cNvSpPr txBox="1"/>
            <p:nvPr/>
          </p:nvSpPr>
          <p:spPr>
            <a:xfrm>
              <a:off x="5105400" y="3509479"/>
              <a:ext cx="41638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nvGrpSpPr>
          <p:cNvPr id="1655" name="Google Shape;1655;p81"/>
          <p:cNvGrpSpPr/>
          <p:nvPr/>
        </p:nvGrpSpPr>
        <p:grpSpPr>
          <a:xfrm>
            <a:off x="2133600" y="5410201"/>
            <a:ext cx="1161197" cy="533399"/>
            <a:chOff x="1676400" y="4267201"/>
            <a:chExt cx="1161197" cy="533399"/>
          </a:xfrm>
        </p:grpSpPr>
        <p:sp>
          <p:nvSpPr>
            <p:cNvPr id="1656" name="Google Shape;1656;p81"/>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57" name="Google Shape;1657;p81"/>
            <p:cNvCxnSpPr/>
            <p:nvPr/>
          </p:nvCxnSpPr>
          <p:spPr>
            <a:xfrm>
              <a:off x="2356697" y="4267201"/>
              <a:ext cx="0" cy="533399"/>
            </a:xfrm>
            <a:prstGeom prst="straightConnector1">
              <a:avLst/>
            </a:prstGeom>
            <a:noFill/>
            <a:ln cap="flat" cmpd="sng" w="19050">
              <a:solidFill>
                <a:schemeClr val="dk1"/>
              </a:solidFill>
              <a:prstDash val="solid"/>
              <a:round/>
              <a:headEnd len="sm" w="sm" type="none"/>
              <a:tailEnd len="sm" w="sm" type="none"/>
            </a:ln>
          </p:spPr>
        </p:cxnSp>
        <p:sp>
          <p:nvSpPr>
            <p:cNvPr id="1658" name="Google Shape;1658;p81"/>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1659" name="Google Shape;1659;p81"/>
          <p:cNvGrpSpPr/>
          <p:nvPr/>
        </p:nvGrpSpPr>
        <p:grpSpPr>
          <a:xfrm>
            <a:off x="3886200" y="5410200"/>
            <a:ext cx="1161197" cy="533399"/>
            <a:chOff x="1676400" y="4267200"/>
            <a:chExt cx="1161197" cy="533399"/>
          </a:xfrm>
        </p:grpSpPr>
        <p:sp>
          <p:nvSpPr>
            <p:cNvPr id="1660" name="Google Shape;1660;p81"/>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61" name="Google Shape;1661;p81"/>
            <p:cNvCxnSpPr/>
            <p:nvPr/>
          </p:nvCxnSpPr>
          <p:spPr>
            <a:xfrm>
              <a:off x="2356697" y="4267200"/>
              <a:ext cx="0" cy="533399"/>
            </a:xfrm>
            <a:prstGeom prst="straightConnector1">
              <a:avLst/>
            </a:prstGeom>
            <a:noFill/>
            <a:ln cap="flat" cmpd="sng" w="19050">
              <a:solidFill>
                <a:schemeClr val="dk1"/>
              </a:solidFill>
              <a:prstDash val="solid"/>
              <a:round/>
              <a:headEnd len="sm" w="sm" type="none"/>
              <a:tailEnd len="sm" w="sm" type="none"/>
            </a:ln>
          </p:spPr>
        </p:cxnSp>
        <p:sp>
          <p:nvSpPr>
            <p:cNvPr id="1662" name="Google Shape;1662;p81"/>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1663" name="Google Shape;1663;p81"/>
          <p:cNvGrpSpPr/>
          <p:nvPr/>
        </p:nvGrpSpPr>
        <p:grpSpPr>
          <a:xfrm>
            <a:off x="7467600" y="5410200"/>
            <a:ext cx="1161197" cy="508000"/>
            <a:chOff x="1676400" y="4267200"/>
            <a:chExt cx="1161197" cy="508000"/>
          </a:xfrm>
        </p:grpSpPr>
        <p:sp>
          <p:nvSpPr>
            <p:cNvPr id="1664" name="Google Shape;1664;p81"/>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65" name="Google Shape;1665;p81"/>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1666" name="Google Shape;1666;p81"/>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1667" name="Google Shape;1667;p81"/>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668" name="Google Shape;1668;p81"/>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1669" name="Google Shape;1669;p81"/>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grpSp>
        <p:nvGrpSpPr>
          <p:cNvPr id="1670" name="Google Shape;1670;p81"/>
          <p:cNvGrpSpPr/>
          <p:nvPr/>
        </p:nvGrpSpPr>
        <p:grpSpPr>
          <a:xfrm>
            <a:off x="6781800" y="4191000"/>
            <a:ext cx="1401287" cy="1219200"/>
            <a:chOff x="5715000" y="4495800"/>
            <a:chExt cx="1401287" cy="1219200"/>
          </a:xfrm>
        </p:grpSpPr>
        <p:sp>
          <p:nvSpPr>
            <p:cNvPr id="1671" name="Google Shape;1671;p81"/>
            <p:cNvSpPr/>
            <p:nvPr/>
          </p:nvSpPr>
          <p:spPr>
            <a:xfrm>
              <a:off x="6248400" y="4572000"/>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2" name="Google Shape;1672;p81"/>
            <p:cNvSpPr txBox="1"/>
            <p:nvPr/>
          </p:nvSpPr>
          <p:spPr>
            <a:xfrm>
              <a:off x="5715000" y="4495800"/>
              <a:ext cx="513282"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tail</a:t>
              </a:r>
              <a:endParaRPr b="0" i="0" sz="1400" u="none" cap="none" strike="noStrike">
                <a:solidFill>
                  <a:srgbClr val="000000"/>
                </a:solidFill>
                <a:latin typeface="Arial"/>
                <a:ea typeface="Arial"/>
                <a:cs typeface="Arial"/>
                <a:sym typeface="Arial"/>
              </a:endParaRPr>
            </a:p>
          </p:txBody>
        </p:sp>
        <p:cxnSp>
          <p:nvCxnSpPr>
            <p:cNvPr id="1673" name="Google Shape;1673;p81"/>
            <p:cNvCxnSpPr/>
            <p:nvPr/>
          </p:nvCxnSpPr>
          <p:spPr>
            <a:xfrm>
              <a:off x="6705600" y="4724400"/>
              <a:ext cx="76200" cy="990600"/>
            </a:xfrm>
            <a:prstGeom prst="straightConnector1">
              <a:avLst/>
            </a:prstGeom>
            <a:noFill/>
            <a:ln cap="flat" cmpd="sng" w="31750">
              <a:solidFill>
                <a:srgbClr val="C00000"/>
              </a:solidFill>
              <a:prstDash val="solid"/>
              <a:round/>
              <a:headEnd len="sm" w="sm" type="none"/>
              <a:tailEnd len="med" w="med" type="triangle"/>
            </a:ln>
          </p:spPr>
        </p:cxnSp>
      </p:grpSp>
      <p:sp>
        <p:nvSpPr>
          <p:cNvPr id="1674" name="Google Shape;1674;p8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4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xEl>
                                              <p:pRg end="5" st="5"/>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1670"/>
                                        </p:tgtEl>
                                        <p:attrNameLst>
                                          <p:attrName>style.visibility</p:attrName>
                                        </p:attrNameLst>
                                      </p:cBhvr>
                                      <p:to>
                                        <p:strVal val="visible"/>
                                      </p:to>
                                    </p:set>
                                    <p:animEffect filter="fade" transition="in">
                                      <p:cBhvr>
                                        <p:cTn dur="500"/>
                                        <p:tgtEl>
                                          <p:spTgt spid="1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8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(2/10)</a:t>
            </a:r>
            <a:endParaRPr/>
          </a:p>
        </p:txBody>
      </p:sp>
      <p:sp>
        <p:nvSpPr>
          <p:cNvPr id="1681" name="Google Shape;1681;p82"/>
          <p:cNvSpPr txBox="1"/>
          <p:nvPr>
            <p:ph idx="1" type="body"/>
          </p:nvPr>
        </p:nvSpPr>
        <p:spPr>
          <a:xfrm>
            <a:off x="457200" y="1066800"/>
            <a:ext cx="8458200" cy="144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A new data member: </a:t>
            </a:r>
            <a:r>
              <a:rPr lang="en-US" sz="2400">
                <a:solidFill>
                  <a:srgbClr val="C00000"/>
                </a:solidFill>
              </a:rPr>
              <a:t>tail</a:t>
            </a:r>
            <a:endParaRPr/>
          </a:p>
          <a:p>
            <a:pPr indent="-342900" lvl="0" marL="342900" rtl="0" algn="l">
              <a:lnSpc>
                <a:spcPct val="100000"/>
              </a:lnSpc>
              <a:spcBef>
                <a:spcPts val="600"/>
              </a:spcBef>
              <a:spcAft>
                <a:spcPts val="0"/>
              </a:spcAft>
              <a:buSzPts val="1560"/>
              <a:buChar char="■"/>
            </a:pPr>
            <a:r>
              <a:rPr lang="en-US" sz="2400"/>
              <a:t>Extra maintenance needed, eg: see </a:t>
            </a:r>
            <a:r>
              <a:rPr lang="en-US" sz="2400">
                <a:solidFill>
                  <a:srgbClr val="C00000"/>
                </a:solidFill>
              </a:rPr>
              <a:t>addFirst()</a:t>
            </a:r>
            <a:endParaRPr/>
          </a:p>
        </p:txBody>
      </p:sp>
      <p:sp>
        <p:nvSpPr>
          <p:cNvPr id="1682" name="Google Shape;1682;p8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683" name="Google Shape;1683;p82"/>
          <p:cNvGrpSpPr/>
          <p:nvPr/>
        </p:nvGrpSpPr>
        <p:grpSpPr>
          <a:xfrm>
            <a:off x="609600" y="2057400"/>
            <a:ext cx="8153400" cy="3861852"/>
            <a:chOff x="685800" y="1066800"/>
            <a:chExt cx="8153400" cy="3861852"/>
          </a:xfrm>
        </p:grpSpPr>
        <p:sp>
          <p:nvSpPr>
            <p:cNvPr id="1684" name="Google Shape;1684;p82"/>
            <p:cNvSpPr txBox="1"/>
            <p:nvPr/>
          </p:nvSpPr>
          <p:spPr>
            <a:xfrm>
              <a:off x="685800" y="1143000"/>
              <a:ext cx="8153400" cy="3785652"/>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030A0"/>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a:t>
              </a:r>
              <a:r>
                <a:rPr b="1" i="0" lang="en-US" sz="1600" u="none" cap="none" strike="noStrike">
                  <a:solidFill>
                    <a:schemeClr val="dk1"/>
                  </a:solidFill>
                  <a:latin typeface="Courier New"/>
                  <a:ea typeface="Courier New"/>
                  <a:cs typeface="Courier New"/>
                  <a:sym typeface="Courier New"/>
                </a:rPr>
                <a:t> TailedLinkedList &lt;E&gt; </a:t>
              </a:r>
              <a:r>
                <a:rPr b="1" i="0" lang="en-US" sz="1600" u="none" cap="none" strike="noStrike">
                  <a:solidFill>
                    <a:srgbClr val="0000FF"/>
                  </a:solidFill>
                  <a:latin typeface="Courier New"/>
                  <a:ea typeface="Courier New"/>
                  <a:cs typeface="Courier New"/>
                  <a:sym typeface="Courier New"/>
                </a:rPr>
                <a:t>implements</a:t>
              </a:r>
              <a:r>
                <a:rPr b="1" i="0" lang="en-US" sz="1600" u="none" cap="none" strike="noStrike">
                  <a:solidFill>
                    <a:schemeClr val="dk1"/>
                  </a:solidFill>
                  <a:latin typeface="Courier New"/>
                  <a:ea typeface="Courier New"/>
                  <a:cs typeface="Courier New"/>
                  <a:sym typeface="Courier New"/>
                </a:rPr>
                <a:t> EnhancedListInterface &lt;E&gt;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ListNode &lt;E&gt; head =</a:t>
              </a:r>
              <a:r>
                <a:rPr b="1" i="0" lang="en-US" sz="1600" u="none" cap="none" strike="noStrike">
                  <a:solidFill>
                    <a:srgbClr val="006600"/>
                  </a:solidFill>
                  <a:latin typeface="Courier New"/>
                  <a:ea typeface="Courier New"/>
                  <a:cs typeface="Courier New"/>
                  <a:sym typeface="Courier New"/>
                </a:rPr>
                <a:t> 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ListNode &lt;E&gt; tail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a:t>
              </a:r>
              <a:r>
                <a:rPr b="1" i="0" lang="en-US" sz="1600" u="none" cap="none" strike="noStrike">
                  <a:solidFill>
                    <a:schemeClr val="dk1"/>
                  </a:solidFill>
                  <a:latin typeface="Courier New"/>
                  <a:ea typeface="Courier New"/>
                  <a:cs typeface="Courier New"/>
                  <a:sym typeface="Courier New"/>
                </a:rPr>
                <a:t>ListNode &lt;E&gt; getTail()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tail;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addFirst(E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(num_nodes == </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1685" name="Google Shape;1685;p82"/>
            <p:cNvSpPr/>
            <p:nvPr/>
          </p:nvSpPr>
          <p:spPr>
            <a:xfrm>
              <a:off x="6324600" y="10668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grpSp>
        <p:nvGrpSpPr>
          <p:cNvPr id="1686" name="Google Shape;1686;p82"/>
          <p:cNvGrpSpPr/>
          <p:nvPr/>
        </p:nvGrpSpPr>
        <p:grpSpPr>
          <a:xfrm>
            <a:off x="752475" y="3171825"/>
            <a:ext cx="6105525" cy="2466975"/>
            <a:chOff x="752475" y="3324225"/>
            <a:chExt cx="6105525" cy="2466975"/>
          </a:xfrm>
        </p:grpSpPr>
        <p:sp>
          <p:nvSpPr>
            <p:cNvPr id="1687" name="Google Shape;1687;p82"/>
            <p:cNvSpPr/>
            <p:nvPr/>
          </p:nvSpPr>
          <p:spPr>
            <a:xfrm>
              <a:off x="752475" y="3324225"/>
              <a:ext cx="4419600" cy="228600"/>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8" name="Google Shape;1688;p82"/>
            <p:cNvSpPr/>
            <p:nvPr/>
          </p:nvSpPr>
          <p:spPr>
            <a:xfrm>
              <a:off x="762000" y="4038600"/>
              <a:ext cx="6096000" cy="247650"/>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9" name="Google Shape;1689;p82"/>
            <p:cNvSpPr/>
            <p:nvPr/>
          </p:nvSpPr>
          <p:spPr>
            <a:xfrm>
              <a:off x="1143000" y="5257800"/>
              <a:ext cx="3429000" cy="533400"/>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90" name="Google Shape;1690;p82"/>
          <p:cNvGrpSpPr/>
          <p:nvPr/>
        </p:nvGrpSpPr>
        <p:grpSpPr>
          <a:xfrm>
            <a:off x="4648200" y="3352800"/>
            <a:ext cx="3733800" cy="1981066"/>
            <a:chOff x="4648200" y="3505200"/>
            <a:chExt cx="3733800" cy="1981066"/>
          </a:xfrm>
        </p:grpSpPr>
        <p:cxnSp>
          <p:nvCxnSpPr>
            <p:cNvPr id="1691" name="Google Shape;1691;p82"/>
            <p:cNvCxnSpPr/>
            <p:nvPr/>
          </p:nvCxnSpPr>
          <p:spPr>
            <a:xfrm rot="10800000">
              <a:off x="5257800" y="3505200"/>
              <a:ext cx="2438400" cy="1066800"/>
            </a:xfrm>
            <a:prstGeom prst="straightConnector1">
              <a:avLst/>
            </a:prstGeom>
            <a:noFill/>
            <a:ln cap="flat" cmpd="sng" w="19050">
              <a:solidFill>
                <a:schemeClr val="dk1"/>
              </a:solidFill>
              <a:prstDash val="solid"/>
              <a:round/>
              <a:headEnd len="sm" w="sm" type="none"/>
              <a:tailEnd len="med" w="med" type="triangle"/>
            </a:ln>
          </p:spPr>
        </p:cxnSp>
        <p:cxnSp>
          <p:nvCxnSpPr>
            <p:cNvPr id="1692" name="Google Shape;1692;p82"/>
            <p:cNvCxnSpPr/>
            <p:nvPr/>
          </p:nvCxnSpPr>
          <p:spPr>
            <a:xfrm rot="10800000">
              <a:off x="6705600" y="4343400"/>
              <a:ext cx="762000" cy="228600"/>
            </a:xfrm>
            <a:prstGeom prst="straightConnector1">
              <a:avLst/>
            </a:prstGeom>
            <a:noFill/>
            <a:ln cap="flat" cmpd="sng" w="19050">
              <a:solidFill>
                <a:schemeClr val="dk1"/>
              </a:solidFill>
              <a:prstDash val="solid"/>
              <a:round/>
              <a:headEnd len="sm" w="sm" type="none"/>
              <a:tailEnd len="med" w="med" type="triangle"/>
            </a:ln>
          </p:spPr>
        </p:cxnSp>
        <p:cxnSp>
          <p:nvCxnSpPr>
            <p:cNvPr id="1693" name="Google Shape;1693;p82"/>
            <p:cNvCxnSpPr>
              <a:stCxn id="1694" idx="1"/>
            </p:cNvCxnSpPr>
            <p:nvPr/>
          </p:nvCxnSpPr>
          <p:spPr>
            <a:xfrm flipH="1">
              <a:off x="4648200" y="4756666"/>
              <a:ext cx="2438400" cy="729600"/>
            </a:xfrm>
            <a:prstGeom prst="straightConnector1">
              <a:avLst/>
            </a:prstGeom>
            <a:noFill/>
            <a:ln cap="flat" cmpd="sng" w="19050">
              <a:solidFill>
                <a:schemeClr val="dk1"/>
              </a:solidFill>
              <a:prstDash val="solid"/>
              <a:round/>
              <a:headEnd len="sm" w="sm" type="none"/>
              <a:tailEnd len="med" w="med" type="triangle"/>
            </a:ln>
          </p:spPr>
        </p:cxnSp>
        <p:sp>
          <p:nvSpPr>
            <p:cNvPr id="1694" name="Google Shape;1694;p82"/>
            <p:cNvSpPr txBox="1"/>
            <p:nvPr/>
          </p:nvSpPr>
          <p:spPr>
            <a:xfrm>
              <a:off x="7086600" y="4572000"/>
              <a:ext cx="1295400" cy="36933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New code</a:t>
              </a:r>
              <a:endParaRPr b="0" i="0" sz="1800" u="none" cap="none" strike="noStrike">
                <a:solidFill>
                  <a:schemeClr val="dk1"/>
                </a:solidFill>
                <a:latin typeface="Arial"/>
                <a:ea typeface="Arial"/>
                <a:cs typeface="Arial"/>
                <a:sym typeface="Arial"/>
              </a:endParaRPr>
            </a:p>
          </p:txBody>
        </p:sp>
      </p:grpSp>
      <p:sp>
        <p:nvSpPr>
          <p:cNvPr id="1695" name="Google Shape;1695;p8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6"/>
                                        </p:tgtEl>
                                        <p:attrNameLst>
                                          <p:attrName>style.visibility</p:attrName>
                                        </p:attrNameLst>
                                      </p:cBhvr>
                                      <p:to>
                                        <p:strVal val="visible"/>
                                      </p:to>
                                    </p:set>
                                    <p:animEffect filter="fade" transition="in">
                                      <p:cBhvr>
                                        <p:cTn dur="500"/>
                                        <p:tgtEl>
                                          <p:spTgt spid="1686"/>
                                        </p:tgtEl>
                                      </p:cBhvr>
                                    </p:animEffect>
                                  </p:childTnLst>
                                </p:cTn>
                              </p:par>
                              <p:par>
                                <p:cTn fill="hold" nodeType="withEffect" presetClass="entr" presetID="10" presetSubtype="0">
                                  <p:stCondLst>
                                    <p:cond delay="0"/>
                                  </p:stCondLst>
                                  <p:childTnLst>
                                    <p:set>
                                      <p:cBhvr>
                                        <p:cTn dur="1" fill="hold">
                                          <p:stCondLst>
                                            <p:cond delay="0"/>
                                          </p:stCondLst>
                                        </p:cTn>
                                        <p:tgtEl>
                                          <p:spTgt spid="1690"/>
                                        </p:tgtEl>
                                        <p:attrNameLst>
                                          <p:attrName>style.visibility</p:attrName>
                                        </p:attrNameLst>
                                      </p:cBhvr>
                                      <p:to>
                                        <p:strVal val="visible"/>
                                      </p:to>
                                    </p:set>
                                    <p:animEffect filter="fade" transition="in">
                                      <p:cBhvr>
                                        <p:cTn dur="500"/>
                                        <p:tgtEl>
                                          <p:spTgt spid="1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8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(3/10)</a:t>
            </a:r>
            <a:endParaRPr/>
          </a:p>
        </p:txBody>
      </p:sp>
      <p:sp>
        <p:nvSpPr>
          <p:cNvPr id="1702" name="Google Shape;1702;p83"/>
          <p:cNvSpPr txBox="1"/>
          <p:nvPr>
            <p:ph idx="1" type="body"/>
          </p:nvPr>
        </p:nvSpPr>
        <p:spPr>
          <a:xfrm>
            <a:off x="457200" y="1066800"/>
            <a:ext cx="8458200" cy="144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t>With the new member </a:t>
            </a:r>
            <a:r>
              <a:rPr lang="en-US" sz="2400">
                <a:solidFill>
                  <a:srgbClr val="C00000"/>
                </a:solidFill>
              </a:rPr>
              <a:t>tail</a:t>
            </a:r>
            <a:r>
              <a:rPr lang="en-US" sz="2400"/>
              <a:t>, can add to the end of the list directly by creating a new method </a:t>
            </a:r>
            <a:r>
              <a:rPr lang="en-US" sz="2400">
                <a:solidFill>
                  <a:srgbClr val="0000FF"/>
                </a:solidFill>
              </a:rPr>
              <a:t>addLast()</a:t>
            </a:r>
            <a:endParaRPr/>
          </a:p>
          <a:p>
            <a:pPr indent="-325438" lvl="1" marL="669925" rtl="0" algn="l">
              <a:lnSpc>
                <a:spcPct val="100000"/>
              </a:lnSpc>
              <a:spcBef>
                <a:spcPts val="0"/>
              </a:spcBef>
              <a:spcAft>
                <a:spcPts val="0"/>
              </a:spcAft>
              <a:buSzPts val="1200"/>
              <a:buChar char="❑"/>
            </a:pPr>
            <a:r>
              <a:rPr lang="en-US" sz="2000"/>
              <a:t>Remember to update </a:t>
            </a:r>
            <a:r>
              <a:rPr lang="en-US" sz="2000">
                <a:solidFill>
                  <a:srgbClr val="C00000"/>
                </a:solidFill>
              </a:rPr>
              <a:t>tail</a:t>
            </a:r>
            <a:endParaRPr sz="2400">
              <a:solidFill>
                <a:srgbClr val="C00000"/>
              </a:solidFill>
            </a:endParaRPr>
          </a:p>
        </p:txBody>
      </p:sp>
      <p:sp>
        <p:nvSpPr>
          <p:cNvPr id="1703" name="Google Shape;1703;p8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704" name="Google Shape;1704;p83"/>
          <p:cNvGrpSpPr/>
          <p:nvPr/>
        </p:nvGrpSpPr>
        <p:grpSpPr>
          <a:xfrm>
            <a:off x="609600" y="2209800"/>
            <a:ext cx="8001000" cy="2630745"/>
            <a:chOff x="685800" y="1066800"/>
            <a:chExt cx="8001000" cy="2630745"/>
          </a:xfrm>
        </p:grpSpPr>
        <p:sp>
          <p:nvSpPr>
            <p:cNvPr id="1705" name="Google Shape;1705;p83"/>
            <p:cNvSpPr txBox="1"/>
            <p:nvPr/>
          </p:nvSpPr>
          <p:spPr>
            <a:xfrm>
              <a:off x="685800" y="1143000"/>
              <a:ext cx="8001000" cy="2554545"/>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addLast(E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(head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tail.setNext(</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 = tail.getNext();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p:txBody>
        </p:sp>
        <p:sp>
          <p:nvSpPr>
            <p:cNvPr id="1706" name="Google Shape;1706;p83"/>
            <p:cNvSpPr/>
            <p:nvPr/>
          </p:nvSpPr>
          <p:spPr>
            <a:xfrm>
              <a:off x="6324600" y="10668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707" name="Google Shape;1707;p8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57200" y="228600"/>
            <a:ext cx="8229600" cy="788988"/>
          </a:xfrm>
          <a:prstGeom prst="rect">
            <a:avLst/>
          </a:prstGeom>
          <a:solidFill>
            <a:srgbClr val="FFCCFF">
              <a:alpha val="40000"/>
            </a:srgbClr>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000">
                <a:latin typeface="Federo"/>
                <a:ea typeface="Federo"/>
                <a:cs typeface="Federo"/>
                <a:sym typeface="Federo"/>
              </a:rPr>
              <a:t>References</a:t>
            </a:r>
            <a:endParaRPr/>
          </a:p>
        </p:txBody>
      </p:sp>
      <p:sp>
        <p:nvSpPr>
          <p:cNvPr id="163" name="Google Shape;163;p3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64" name="Google Shape;164;p30"/>
          <p:cNvGrpSpPr/>
          <p:nvPr/>
        </p:nvGrpSpPr>
        <p:grpSpPr>
          <a:xfrm>
            <a:off x="620225" y="1066861"/>
            <a:ext cx="7801876" cy="4622676"/>
            <a:chOff x="86825" y="61"/>
            <a:chExt cx="7801876" cy="4622676"/>
          </a:xfrm>
        </p:grpSpPr>
        <p:sp>
          <p:nvSpPr>
            <p:cNvPr id="165" name="Google Shape;165;p30"/>
            <p:cNvSpPr/>
            <p:nvPr/>
          </p:nvSpPr>
          <p:spPr>
            <a:xfrm rot="10800000">
              <a:off x="485206" y="61"/>
              <a:ext cx="7403495" cy="2229100"/>
            </a:xfrm>
            <a:prstGeom prst="homePlate">
              <a:avLst>
                <a:gd fmla="val 50000" name="adj"/>
              </a:avLst>
            </a:prstGeom>
            <a:solidFill>
              <a:srgbClr val="5BFB8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0"/>
            <p:cNvSpPr txBox="1"/>
            <p:nvPr/>
          </p:nvSpPr>
          <p:spPr>
            <a:xfrm>
              <a:off x="1042481" y="61"/>
              <a:ext cx="6846220" cy="2229100"/>
            </a:xfrm>
            <a:prstGeom prst="rect">
              <a:avLst/>
            </a:prstGeom>
            <a:noFill/>
            <a:ln>
              <a:noFill/>
            </a:ln>
          </p:spPr>
          <p:txBody>
            <a:bodyPr anchorCtr="0" anchor="t" bIns="106675" lIns="812850" spcFirstLastPara="1" rIns="199125" wrap="square" tIns="106675">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Book</a:t>
              </a:r>
              <a:endParaRPr b="0" i="0" sz="1400" u="none" cap="none" strike="noStrike">
                <a:solidFill>
                  <a:srgbClr val="000000"/>
                </a:solidFill>
                <a:latin typeface="Arial"/>
                <a:ea typeface="Arial"/>
                <a:cs typeface="Arial"/>
                <a:sym typeface="Arial"/>
              </a:endParaRPr>
            </a:p>
            <a:p>
              <a:pPr indent="-293688" lvl="1" marL="465138" marR="0" rtl="0" algn="l">
                <a:lnSpc>
                  <a:spcPct val="100000"/>
                </a:lnSpc>
                <a:spcBef>
                  <a:spcPts val="98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List ADT:</a:t>
              </a:r>
              <a:r>
                <a:rPr b="0" i="0" lang="en-US" sz="2200" u="none" cap="none" strike="noStrike">
                  <a:solidFill>
                    <a:schemeClr val="dk1"/>
                  </a:solidFill>
                  <a:latin typeface="Arial"/>
                  <a:ea typeface="Arial"/>
                  <a:cs typeface="Arial"/>
                  <a:sym typeface="Arial"/>
                </a:rPr>
                <a:t> Chapter 4, pages 227 to 233</a:t>
              </a:r>
              <a:endParaRPr b="0" i="0" sz="2200" u="none" cap="none" strike="noStrike">
                <a:solidFill>
                  <a:schemeClr val="dk1"/>
                </a:solidFill>
                <a:latin typeface="Arial"/>
                <a:ea typeface="Arial"/>
                <a:cs typeface="Arial"/>
                <a:sym typeface="Arial"/>
              </a:endParaRPr>
            </a:p>
            <a:p>
              <a:pPr indent="-293688" lvl="1" marL="465138" marR="0" rtl="0" algn="l">
                <a:lnSpc>
                  <a:spcPct val="100000"/>
                </a:lnSpc>
                <a:spcBef>
                  <a:spcPts val="6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An array-based implementation: Chapter 4, pages 250 to 257 </a:t>
              </a:r>
              <a:endParaRPr b="0" i="0" sz="1400" u="none" cap="none" strike="noStrike">
                <a:solidFill>
                  <a:srgbClr val="000000"/>
                </a:solidFill>
                <a:latin typeface="Arial"/>
                <a:ea typeface="Arial"/>
                <a:cs typeface="Arial"/>
                <a:sym typeface="Arial"/>
              </a:endParaRPr>
            </a:p>
            <a:p>
              <a:pPr indent="-293688" lvl="1" marL="465138" marR="0" rtl="0" algn="l">
                <a:lnSpc>
                  <a:spcPct val="100000"/>
                </a:lnSpc>
                <a:spcBef>
                  <a:spcPts val="60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Linked Lists: </a:t>
              </a:r>
              <a:r>
                <a:rPr b="0" i="0" lang="en-US" sz="2200" u="none" cap="none" strike="noStrike">
                  <a:solidFill>
                    <a:schemeClr val="dk1"/>
                  </a:solidFill>
                  <a:latin typeface="Arial"/>
                  <a:ea typeface="Arial"/>
                  <a:cs typeface="Arial"/>
                  <a:sym typeface="Arial"/>
                </a:rPr>
                <a:t>Chapter 5, pages 265 to 325</a:t>
              </a:r>
              <a:endParaRPr b="0" i="0" sz="1400" u="none" cap="none" strike="noStrike">
                <a:solidFill>
                  <a:srgbClr val="000000"/>
                </a:solidFill>
                <a:latin typeface="Arial"/>
                <a:ea typeface="Arial"/>
                <a:cs typeface="Arial"/>
                <a:sym typeface="Arial"/>
              </a:endParaRPr>
            </a:p>
            <a:p>
              <a:pPr indent="-153986" lvl="1" marL="465138" marR="0" rtl="0" algn="l">
                <a:lnSpc>
                  <a:spcPct val="100000"/>
                </a:lnSpc>
                <a:spcBef>
                  <a:spcPts val="6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67" name="Google Shape;167;p30"/>
            <p:cNvSpPr/>
            <p:nvPr/>
          </p:nvSpPr>
          <p:spPr>
            <a:xfrm>
              <a:off x="86825" y="192947"/>
              <a:ext cx="1843328" cy="1843328"/>
            </a:xfrm>
            <a:prstGeom prst="ellipse">
              <a:avLst/>
            </a:prstGeom>
            <a:blipFill rotWithShape="1">
              <a:blip r:embed="rId3">
                <a:alphaModFix/>
              </a:blip>
              <a:stretch>
                <a:fillRect b="-14996" l="0" r="0" t="-14998"/>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rot="10800000">
              <a:off x="767068" y="2779409"/>
              <a:ext cx="6631547" cy="1843328"/>
            </a:xfrm>
            <a:prstGeom prst="homePlate">
              <a:avLst>
                <a:gd fmla="val 50000" name="adj"/>
              </a:avLst>
            </a:prstGeom>
            <a:solidFill>
              <a:srgbClr val="FFFF66"/>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0"/>
            <p:cNvSpPr txBox="1"/>
            <p:nvPr/>
          </p:nvSpPr>
          <p:spPr>
            <a:xfrm>
              <a:off x="1227901" y="2779409"/>
              <a:ext cx="6170715" cy="1843328"/>
            </a:xfrm>
            <a:prstGeom prst="rect">
              <a:avLst/>
            </a:prstGeom>
            <a:noFill/>
            <a:ln>
              <a:noFill/>
            </a:ln>
          </p:spPr>
          <p:txBody>
            <a:bodyPr anchorCtr="0" anchor="t" bIns="106675" lIns="812850" spcFirstLastPara="1" rIns="199125" wrap="square" tIns="106675">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IT-TDT Sakai 🡪 501043 website 🡪  Lessons</a:t>
              </a:r>
              <a:endParaRPr b="0" i="0" sz="2800" u="none" cap="none" strike="noStrike">
                <a:solidFill>
                  <a:schemeClr val="dk1"/>
                </a:solidFill>
                <a:latin typeface="Arial"/>
                <a:ea typeface="Arial"/>
                <a:cs typeface="Arial"/>
                <a:sym typeface="Arial"/>
              </a:endParaRPr>
            </a:p>
            <a:p>
              <a:pPr indent="-228600" lvl="1" marL="228600" marR="0" rtl="0" algn="l">
                <a:lnSpc>
                  <a:spcPct val="90000"/>
                </a:lnSpc>
                <a:spcBef>
                  <a:spcPts val="980"/>
                </a:spcBef>
                <a:spcAft>
                  <a:spcPts val="0"/>
                </a:spcAft>
                <a:buClr>
                  <a:schemeClr val="dk1"/>
                </a:buClr>
                <a:buSzPts val="2200"/>
                <a:buFont typeface="Arial"/>
                <a:buChar char="•"/>
              </a:pPr>
              <a:r>
                <a:rPr b="0" i="0" lang="en-US" sz="2200" u="sng" cap="none" strike="noStrike">
                  <a:solidFill>
                    <a:schemeClr val="hlink"/>
                  </a:solidFill>
                  <a:latin typeface="Arial"/>
                  <a:ea typeface="Arial"/>
                  <a:cs typeface="Arial"/>
                  <a:sym typeface="Arial"/>
                  <a:hlinkClick r:id="rId4"/>
                </a:rPr>
                <a:t>http://sakai.it.tdt.edu.vn</a:t>
              </a:r>
              <a:endParaRPr b="0" i="0" sz="2200" u="none" cap="none" strike="noStrike">
                <a:solidFill>
                  <a:schemeClr val="dk1"/>
                </a:solidFill>
                <a:latin typeface="Arial"/>
                <a:ea typeface="Arial"/>
                <a:cs typeface="Arial"/>
                <a:sym typeface="Arial"/>
              </a:endParaRPr>
            </a:p>
          </p:txBody>
        </p:sp>
        <p:sp>
          <p:nvSpPr>
            <p:cNvPr id="170" name="Google Shape;170;p30"/>
            <p:cNvSpPr/>
            <p:nvPr/>
          </p:nvSpPr>
          <p:spPr>
            <a:xfrm>
              <a:off x="207268" y="2779409"/>
              <a:ext cx="1843328" cy="1843328"/>
            </a:xfrm>
            <a:prstGeom prst="ellipse">
              <a:avLst/>
            </a:prstGeom>
            <a:blipFill rotWithShape="1">
              <a:blip r:embed="rId5">
                <a:alphaModFix/>
              </a:blip>
              <a:stretch>
                <a:fillRect b="-3996" l="0" r="0" t="-3996"/>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3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8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(4/10)</a:t>
            </a:r>
            <a:endParaRPr/>
          </a:p>
        </p:txBody>
      </p:sp>
      <p:sp>
        <p:nvSpPr>
          <p:cNvPr id="1714" name="Google Shape;1714;p84"/>
          <p:cNvSpPr txBox="1"/>
          <p:nvPr>
            <p:ph idx="1" type="body"/>
          </p:nvPr>
        </p:nvSpPr>
        <p:spPr>
          <a:xfrm>
            <a:off x="533400" y="3429000"/>
            <a:ext cx="3838575" cy="457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300"/>
              <a:buChar char="■"/>
            </a:pPr>
            <a:r>
              <a:rPr lang="en-US" sz="2000">
                <a:solidFill>
                  <a:srgbClr val="006600"/>
                </a:solidFill>
              </a:rPr>
              <a:t>Case 1: </a:t>
            </a:r>
            <a:r>
              <a:rPr lang="en-US" sz="2000"/>
              <a:t>head != null</a:t>
            </a:r>
            <a:endParaRPr/>
          </a:p>
        </p:txBody>
      </p:sp>
      <p:sp>
        <p:nvSpPr>
          <p:cNvPr id="1715" name="Google Shape;1715;p8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716" name="Google Shape;1716;p84"/>
          <p:cNvGrpSpPr/>
          <p:nvPr/>
        </p:nvGrpSpPr>
        <p:grpSpPr>
          <a:xfrm>
            <a:off x="609600" y="990600"/>
            <a:ext cx="8001000" cy="2322969"/>
            <a:chOff x="685800" y="1066800"/>
            <a:chExt cx="8001000" cy="2322969"/>
          </a:xfrm>
        </p:grpSpPr>
        <p:sp>
          <p:nvSpPr>
            <p:cNvPr id="1717" name="Google Shape;1717;p84"/>
            <p:cNvSpPr txBox="1"/>
            <p:nvPr/>
          </p:nvSpPr>
          <p:spPr>
            <a:xfrm>
              <a:off x="685800" y="1143000"/>
              <a:ext cx="8001000" cy="224676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public void </a:t>
              </a:r>
              <a:r>
                <a:rPr b="1" i="0" lang="en-US" sz="1400" u="none" cap="none" strike="noStrike">
                  <a:solidFill>
                    <a:schemeClr val="dk1"/>
                  </a:solidFill>
                  <a:latin typeface="Courier New"/>
                  <a:ea typeface="Courier New"/>
                  <a:cs typeface="Courier New"/>
                  <a:sym typeface="Courier New"/>
                </a:rPr>
                <a:t>addLast(E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if (head != </a:t>
              </a:r>
              <a:r>
                <a:rPr b="1" i="0" lang="en-US" sz="1400" u="none" cap="none" strike="noStrike">
                  <a:solidFill>
                    <a:srgbClr val="006600"/>
                  </a:solidFill>
                  <a:latin typeface="Courier New"/>
                  <a:ea typeface="Courier New"/>
                  <a:cs typeface="Courier New"/>
                  <a:sym typeface="Courier New"/>
                </a:rPr>
                <a:t>null</a:t>
              </a:r>
              <a:r>
                <a:rPr b="1" i="0" lang="en-US" sz="14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tail.setNext(</a:t>
              </a:r>
              <a:r>
                <a:rPr b="1" i="0" lang="en-US" sz="1400" u="none" cap="none" strike="noStrike">
                  <a:solidFill>
                    <a:srgbClr val="0000FF"/>
                  </a:solidFill>
                  <a:latin typeface="Courier New"/>
                  <a:ea typeface="Courier New"/>
                  <a:cs typeface="Courier New"/>
                  <a:sym typeface="Courier New"/>
                </a:rPr>
                <a:t>new</a:t>
              </a:r>
              <a:r>
                <a:rPr b="1" i="0" lang="en-US" sz="1400" u="none" cap="none" strike="noStrike">
                  <a:solidFill>
                    <a:schemeClr val="dk1"/>
                  </a:solidFill>
                  <a:latin typeface="Courier New"/>
                  <a:ea typeface="Courier New"/>
                  <a:cs typeface="Courier New"/>
                  <a:sym typeface="Courier New"/>
                </a:rPr>
                <a:t> ListNode &lt;E&gt;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tail = tail.getNext();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 </a:t>
              </a:r>
              <a:r>
                <a:rPr b="1" i="0" lang="en-US" sz="1400" u="none" cap="none" strike="noStrike">
                  <a:solidFill>
                    <a:srgbClr val="0000FF"/>
                  </a:solidFill>
                  <a:latin typeface="Courier New"/>
                  <a:ea typeface="Courier New"/>
                  <a:cs typeface="Courier New"/>
                  <a:sym typeface="Courier New"/>
                </a:rPr>
                <a:t>else</a:t>
              </a: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tail = </a:t>
              </a:r>
              <a:r>
                <a:rPr b="1" i="0" lang="en-US" sz="1400" u="none" cap="none" strike="noStrike">
                  <a:solidFill>
                    <a:srgbClr val="0000FF"/>
                  </a:solidFill>
                  <a:latin typeface="Courier New"/>
                  <a:ea typeface="Courier New"/>
                  <a:cs typeface="Courier New"/>
                  <a:sym typeface="Courier New"/>
                </a:rPr>
                <a:t>new</a:t>
              </a:r>
              <a:r>
                <a:rPr b="1" i="0" lang="en-US" sz="1400" u="none" cap="none" strike="noStrike">
                  <a:solidFill>
                    <a:schemeClr val="dk1"/>
                  </a:solidFill>
                  <a:latin typeface="Courier New"/>
                  <a:ea typeface="Courier New"/>
                  <a:cs typeface="Courier New"/>
                  <a:sym typeface="Courier New"/>
                </a:rPr>
                <a:t> ListNode &lt;E&gt;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head = 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num_nodes++;</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p:txBody>
        </p:sp>
        <p:sp>
          <p:nvSpPr>
            <p:cNvPr id="1718" name="Google Shape;1718;p84"/>
            <p:cNvSpPr/>
            <p:nvPr/>
          </p:nvSpPr>
          <p:spPr>
            <a:xfrm>
              <a:off x="6324600" y="10668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grpSp>
        <p:nvGrpSpPr>
          <p:cNvPr id="1719" name="Google Shape;1719;p84"/>
          <p:cNvGrpSpPr/>
          <p:nvPr/>
        </p:nvGrpSpPr>
        <p:grpSpPr>
          <a:xfrm>
            <a:off x="381000" y="3886200"/>
            <a:ext cx="3228975" cy="1145977"/>
            <a:chOff x="381000" y="3886200"/>
            <a:chExt cx="3228975" cy="1145977"/>
          </a:xfrm>
        </p:grpSpPr>
        <p:sp>
          <p:nvSpPr>
            <p:cNvPr id="1720" name="Google Shape;1720;p84"/>
            <p:cNvSpPr txBox="1"/>
            <p:nvPr/>
          </p:nvSpPr>
          <p:spPr>
            <a:xfrm>
              <a:off x="466725" y="3886200"/>
              <a:ext cx="6858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a:t>
              </a:r>
              <a:endParaRPr b="0" i="0" sz="1400" u="none" cap="none" strike="noStrike">
                <a:solidFill>
                  <a:schemeClr val="dk1"/>
                </a:solidFill>
                <a:latin typeface="Arial"/>
                <a:ea typeface="Arial"/>
                <a:cs typeface="Arial"/>
                <a:sym typeface="Arial"/>
              </a:endParaRPr>
            </a:p>
          </p:txBody>
        </p:sp>
        <p:sp>
          <p:nvSpPr>
            <p:cNvPr id="1721" name="Google Shape;1721;p84"/>
            <p:cNvSpPr/>
            <p:nvPr/>
          </p:nvSpPr>
          <p:spPr>
            <a:xfrm>
              <a:off x="695325" y="4191000"/>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2" name="Google Shape;1722;p84"/>
            <p:cNvSpPr txBox="1"/>
            <p:nvPr/>
          </p:nvSpPr>
          <p:spPr>
            <a:xfrm>
              <a:off x="3105150" y="3886200"/>
              <a:ext cx="5048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a:t>
              </a:r>
              <a:endParaRPr b="0" i="0" sz="1400" u="none" cap="none" strike="noStrike">
                <a:solidFill>
                  <a:schemeClr val="dk1"/>
                </a:solidFill>
                <a:latin typeface="Arial"/>
                <a:ea typeface="Arial"/>
                <a:cs typeface="Arial"/>
                <a:sym typeface="Arial"/>
              </a:endParaRPr>
            </a:p>
          </p:txBody>
        </p:sp>
        <p:sp>
          <p:nvSpPr>
            <p:cNvPr id="1723" name="Google Shape;1723;p84"/>
            <p:cNvSpPr/>
            <p:nvPr/>
          </p:nvSpPr>
          <p:spPr>
            <a:xfrm>
              <a:off x="3181350" y="4191000"/>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24" name="Google Shape;1724;p84"/>
            <p:cNvGrpSpPr/>
            <p:nvPr/>
          </p:nvGrpSpPr>
          <p:grpSpPr>
            <a:xfrm>
              <a:off x="381000" y="4724400"/>
              <a:ext cx="609600" cy="307777"/>
              <a:chOff x="533400" y="4724400"/>
              <a:chExt cx="609600" cy="307777"/>
            </a:xfrm>
          </p:grpSpPr>
          <p:sp>
            <p:nvSpPr>
              <p:cNvPr id="1725" name="Google Shape;1725;p84"/>
              <p:cNvSpPr txBox="1"/>
              <p:nvPr/>
            </p:nvSpPr>
            <p:spPr>
              <a:xfrm>
                <a:off x="5334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a:t>
                </a:r>
                <a:endParaRPr b="0" i="0" sz="1400" u="none" cap="none" strike="noStrike">
                  <a:solidFill>
                    <a:schemeClr val="dk1"/>
                  </a:solidFill>
                  <a:latin typeface="Arial"/>
                  <a:ea typeface="Arial"/>
                  <a:cs typeface="Arial"/>
                  <a:sym typeface="Arial"/>
                </a:endParaRPr>
              </a:p>
            </p:txBody>
          </p:sp>
          <p:sp>
            <p:nvSpPr>
              <p:cNvPr id="1726" name="Google Shape;1726;p84"/>
              <p:cNvSpPr txBox="1"/>
              <p:nvPr/>
            </p:nvSpPr>
            <p:spPr>
              <a:xfrm>
                <a:off x="9144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727" name="Google Shape;1727;p84"/>
            <p:cNvGrpSpPr/>
            <p:nvPr/>
          </p:nvGrpSpPr>
          <p:grpSpPr>
            <a:xfrm>
              <a:off x="1295400" y="4724400"/>
              <a:ext cx="609600" cy="307777"/>
              <a:chOff x="1447800" y="4724400"/>
              <a:chExt cx="609600" cy="307777"/>
            </a:xfrm>
          </p:grpSpPr>
          <p:sp>
            <p:nvSpPr>
              <p:cNvPr id="1728" name="Google Shape;1728;p84"/>
              <p:cNvSpPr txBox="1"/>
              <p:nvPr/>
            </p:nvSpPr>
            <p:spPr>
              <a:xfrm>
                <a:off x="14478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a:t>
                </a:r>
                <a:endParaRPr b="0" i="0" sz="1400" u="none" cap="none" strike="noStrike">
                  <a:solidFill>
                    <a:schemeClr val="dk1"/>
                  </a:solidFill>
                  <a:latin typeface="Arial"/>
                  <a:ea typeface="Arial"/>
                  <a:cs typeface="Arial"/>
                  <a:sym typeface="Arial"/>
                </a:endParaRPr>
              </a:p>
            </p:txBody>
          </p:sp>
          <p:sp>
            <p:nvSpPr>
              <p:cNvPr id="1729" name="Google Shape;1729;p84"/>
              <p:cNvSpPr txBox="1"/>
              <p:nvPr/>
            </p:nvSpPr>
            <p:spPr>
              <a:xfrm>
                <a:off x="18288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730" name="Google Shape;1730;p84"/>
            <p:cNvGrpSpPr/>
            <p:nvPr/>
          </p:nvGrpSpPr>
          <p:grpSpPr>
            <a:xfrm>
              <a:off x="3000375" y="4724400"/>
              <a:ext cx="609600" cy="307777"/>
              <a:chOff x="2743200" y="4724400"/>
              <a:chExt cx="609600" cy="307777"/>
            </a:xfrm>
          </p:grpSpPr>
          <p:sp>
            <p:nvSpPr>
              <p:cNvPr id="1731" name="Google Shape;1731;p84"/>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g</a:t>
                </a:r>
                <a:endParaRPr b="0" i="0" sz="1400" u="none" cap="none" strike="noStrike">
                  <a:solidFill>
                    <a:schemeClr val="dk1"/>
                  </a:solidFill>
                  <a:latin typeface="Arial"/>
                  <a:ea typeface="Arial"/>
                  <a:cs typeface="Arial"/>
                  <a:sym typeface="Arial"/>
                </a:endParaRPr>
              </a:p>
            </p:txBody>
          </p:sp>
          <p:sp>
            <p:nvSpPr>
              <p:cNvPr id="1732" name="Google Shape;1732;p84"/>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1733" name="Google Shape;1733;p84"/>
            <p:cNvCxnSpPr/>
            <p:nvPr/>
          </p:nvCxnSpPr>
          <p:spPr>
            <a:xfrm>
              <a:off x="885825" y="4886326"/>
              <a:ext cx="342900" cy="0"/>
            </a:xfrm>
            <a:prstGeom prst="straightConnector1">
              <a:avLst/>
            </a:prstGeom>
            <a:noFill/>
            <a:ln cap="flat" cmpd="sng" w="19050">
              <a:solidFill>
                <a:schemeClr val="dk1"/>
              </a:solidFill>
              <a:prstDash val="solid"/>
              <a:round/>
              <a:headEnd len="sm" w="sm" type="none"/>
              <a:tailEnd len="med" w="med" type="triangle"/>
            </a:ln>
          </p:spPr>
        </p:cxnSp>
        <p:cxnSp>
          <p:nvCxnSpPr>
            <p:cNvPr id="1734" name="Google Shape;1734;p84"/>
            <p:cNvCxnSpPr/>
            <p:nvPr/>
          </p:nvCxnSpPr>
          <p:spPr>
            <a:xfrm>
              <a:off x="1819275" y="4886326"/>
              <a:ext cx="342900" cy="0"/>
            </a:xfrm>
            <a:prstGeom prst="straightConnector1">
              <a:avLst/>
            </a:prstGeom>
            <a:noFill/>
            <a:ln cap="flat" cmpd="sng" w="19050">
              <a:solidFill>
                <a:schemeClr val="dk1"/>
              </a:solidFill>
              <a:prstDash val="solid"/>
              <a:round/>
              <a:headEnd len="sm" w="sm" type="none"/>
              <a:tailEnd len="med" w="med" type="triangle"/>
            </a:ln>
          </p:spPr>
        </p:cxnSp>
        <p:sp>
          <p:nvSpPr>
            <p:cNvPr id="1735" name="Google Shape;1735;p84"/>
            <p:cNvSpPr txBox="1"/>
            <p:nvPr/>
          </p:nvSpPr>
          <p:spPr>
            <a:xfrm>
              <a:off x="2124075" y="4724400"/>
              <a:ext cx="438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cxnSp>
          <p:nvCxnSpPr>
            <p:cNvPr id="1736" name="Google Shape;1736;p84"/>
            <p:cNvCxnSpPr/>
            <p:nvPr/>
          </p:nvCxnSpPr>
          <p:spPr>
            <a:xfrm>
              <a:off x="2533650" y="4886326"/>
              <a:ext cx="342900" cy="0"/>
            </a:xfrm>
            <a:prstGeom prst="straightConnector1">
              <a:avLst/>
            </a:prstGeom>
            <a:noFill/>
            <a:ln cap="flat" cmpd="sng" w="19050">
              <a:solidFill>
                <a:schemeClr val="dk1"/>
              </a:solidFill>
              <a:prstDash val="solid"/>
              <a:round/>
              <a:headEnd len="sm" w="sm" type="none"/>
              <a:tailEnd len="med" w="med" type="triangle"/>
            </a:ln>
          </p:spPr>
        </p:cxnSp>
        <p:cxnSp>
          <p:nvCxnSpPr>
            <p:cNvPr id="1737" name="Google Shape;1737;p84"/>
            <p:cNvCxnSpPr/>
            <p:nvPr/>
          </p:nvCxnSpPr>
          <p:spPr>
            <a:xfrm flipH="1">
              <a:off x="704850" y="4286250"/>
              <a:ext cx="133350" cy="371475"/>
            </a:xfrm>
            <a:prstGeom prst="straightConnector1">
              <a:avLst/>
            </a:prstGeom>
            <a:noFill/>
            <a:ln cap="flat" cmpd="sng" w="19050">
              <a:solidFill>
                <a:schemeClr val="dk1"/>
              </a:solidFill>
              <a:prstDash val="solid"/>
              <a:round/>
              <a:headEnd len="sm" w="sm" type="none"/>
              <a:tailEnd len="med" w="med" type="triangle"/>
            </a:ln>
          </p:spPr>
        </p:cxnSp>
      </p:grpSp>
      <p:cxnSp>
        <p:nvCxnSpPr>
          <p:cNvPr id="1738" name="Google Shape;1738;p84"/>
          <p:cNvCxnSpPr/>
          <p:nvPr/>
        </p:nvCxnSpPr>
        <p:spPr>
          <a:xfrm flipH="1">
            <a:off x="3200400" y="4267200"/>
            <a:ext cx="152400" cy="371475"/>
          </a:xfrm>
          <a:prstGeom prst="straightConnector1">
            <a:avLst/>
          </a:prstGeom>
          <a:noFill/>
          <a:ln cap="flat" cmpd="sng" w="19050">
            <a:solidFill>
              <a:schemeClr val="dk1"/>
            </a:solidFill>
            <a:prstDash val="solid"/>
            <a:round/>
            <a:headEnd len="sm" w="sm" type="none"/>
            <a:tailEnd len="med" w="med" type="triangle"/>
          </a:ln>
        </p:spPr>
      </p:cxnSp>
      <p:cxnSp>
        <p:nvCxnSpPr>
          <p:cNvPr id="1739" name="Google Shape;1739;p84"/>
          <p:cNvCxnSpPr/>
          <p:nvPr/>
        </p:nvCxnSpPr>
        <p:spPr>
          <a:xfrm flipH="1" rot="10800000">
            <a:off x="3381375" y="4733925"/>
            <a:ext cx="219075" cy="304800"/>
          </a:xfrm>
          <a:prstGeom prst="straightConnector1">
            <a:avLst/>
          </a:prstGeom>
          <a:noFill/>
          <a:ln cap="flat" cmpd="sng" w="19050">
            <a:solidFill>
              <a:schemeClr val="dk1"/>
            </a:solidFill>
            <a:prstDash val="solid"/>
            <a:round/>
            <a:headEnd len="sm" w="sm" type="none"/>
            <a:tailEnd len="sm" w="sm" type="none"/>
          </a:ln>
        </p:spPr>
      </p:cxnSp>
      <p:grpSp>
        <p:nvGrpSpPr>
          <p:cNvPr id="1740" name="Google Shape;1740;p84"/>
          <p:cNvGrpSpPr/>
          <p:nvPr/>
        </p:nvGrpSpPr>
        <p:grpSpPr>
          <a:xfrm>
            <a:off x="3724275" y="4743450"/>
            <a:ext cx="1019175" cy="698302"/>
            <a:chOff x="3724275" y="4743450"/>
            <a:chExt cx="1019175" cy="698302"/>
          </a:xfrm>
        </p:grpSpPr>
        <p:grpSp>
          <p:nvGrpSpPr>
            <p:cNvPr id="1741" name="Google Shape;1741;p84"/>
            <p:cNvGrpSpPr/>
            <p:nvPr/>
          </p:nvGrpSpPr>
          <p:grpSpPr>
            <a:xfrm>
              <a:off x="3933825" y="4743450"/>
              <a:ext cx="609600" cy="307777"/>
              <a:chOff x="3933825" y="4743450"/>
              <a:chExt cx="609600" cy="307777"/>
            </a:xfrm>
          </p:grpSpPr>
          <p:grpSp>
            <p:nvGrpSpPr>
              <p:cNvPr id="1742" name="Google Shape;1742;p84"/>
              <p:cNvGrpSpPr/>
              <p:nvPr/>
            </p:nvGrpSpPr>
            <p:grpSpPr>
              <a:xfrm>
                <a:off x="3933825" y="4743450"/>
                <a:ext cx="609600" cy="307777"/>
                <a:chOff x="2743200" y="4724400"/>
                <a:chExt cx="609600" cy="307777"/>
              </a:xfrm>
            </p:grpSpPr>
            <p:sp>
              <p:nvSpPr>
                <p:cNvPr id="1743" name="Google Shape;1743;p84"/>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744" name="Google Shape;1744;p84"/>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1745" name="Google Shape;1745;p84"/>
              <p:cNvCxnSpPr/>
              <p:nvPr/>
            </p:nvCxnSpPr>
            <p:spPr>
              <a:xfrm flipH="1" rot="10800000">
                <a:off x="4295775" y="4743450"/>
                <a:ext cx="219075" cy="304800"/>
              </a:xfrm>
              <a:prstGeom prst="straightConnector1">
                <a:avLst/>
              </a:prstGeom>
              <a:noFill/>
              <a:ln cap="flat" cmpd="sng" w="19050">
                <a:solidFill>
                  <a:schemeClr val="dk1"/>
                </a:solidFill>
                <a:prstDash val="solid"/>
                <a:round/>
                <a:headEnd len="sm" w="sm" type="none"/>
                <a:tailEnd len="sm" w="sm" type="none"/>
              </a:ln>
            </p:spPr>
          </p:cxnSp>
        </p:grpSp>
        <p:sp>
          <p:nvSpPr>
            <p:cNvPr id="1746" name="Google Shape;1746;p84"/>
            <p:cNvSpPr txBox="1"/>
            <p:nvPr/>
          </p:nvSpPr>
          <p:spPr>
            <a:xfrm>
              <a:off x="3724275" y="513397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grpSp>
      <p:cxnSp>
        <p:nvCxnSpPr>
          <p:cNvPr id="1747" name="Google Shape;1747;p84"/>
          <p:cNvCxnSpPr/>
          <p:nvPr/>
        </p:nvCxnSpPr>
        <p:spPr>
          <a:xfrm>
            <a:off x="3533775" y="4905376"/>
            <a:ext cx="342900" cy="0"/>
          </a:xfrm>
          <a:prstGeom prst="straightConnector1">
            <a:avLst/>
          </a:prstGeom>
          <a:noFill/>
          <a:ln cap="flat" cmpd="sng" w="19050">
            <a:solidFill>
              <a:srgbClr val="C00000"/>
            </a:solidFill>
            <a:prstDash val="solid"/>
            <a:round/>
            <a:headEnd len="sm" w="sm" type="none"/>
            <a:tailEnd len="med" w="med" type="triangle"/>
          </a:ln>
        </p:spPr>
      </p:cxnSp>
      <p:cxnSp>
        <p:nvCxnSpPr>
          <p:cNvPr id="1748" name="Google Shape;1748;p84"/>
          <p:cNvCxnSpPr/>
          <p:nvPr/>
        </p:nvCxnSpPr>
        <p:spPr>
          <a:xfrm>
            <a:off x="3390900" y="4286250"/>
            <a:ext cx="600075" cy="409575"/>
          </a:xfrm>
          <a:prstGeom prst="straightConnector1">
            <a:avLst/>
          </a:prstGeom>
          <a:noFill/>
          <a:ln cap="flat" cmpd="sng" w="19050">
            <a:solidFill>
              <a:srgbClr val="C00000"/>
            </a:solidFill>
            <a:prstDash val="solid"/>
            <a:round/>
            <a:headEnd len="sm" w="sm" type="none"/>
            <a:tailEnd len="med" w="med" type="triangle"/>
          </a:ln>
        </p:spPr>
      </p:cxnSp>
      <p:cxnSp>
        <p:nvCxnSpPr>
          <p:cNvPr id="1749" name="Google Shape;1749;p84"/>
          <p:cNvCxnSpPr/>
          <p:nvPr/>
        </p:nvCxnSpPr>
        <p:spPr>
          <a:xfrm>
            <a:off x="5057775" y="3419475"/>
            <a:ext cx="0" cy="3000375"/>
          </a:xfrm>
          <a:prstGeom prst="straightConnector1">
            <a:avLst/>
          </a:prstGeom>
          <a:noFill/>
          <a:ln cap="flat" cmpd="sng" w="9525">
            <a:solidFill>
              <a:srgbClr val="009898"/>
            </a:solidFill>
            <a:prstDash val="solid"/>
            <a:round/>
            <a:headEnd len="sm" w="sm" type="none"/>
            <a:tailEnd len="sm" w="sm" type="none"/>
          </a:ln>
        </p:spPr>
      </p:cxnSp>
      <p:sp>
        <p:nvSpPr>
          <p:cNvPr id="1750" name="Google Shape;1750;p84"/>
          <p:cNvSpPr txBox="1"/>
          <p:nvPr/>
        </p:nvSpPr>
        <p:spPr>
          <a:xfrm>
            <a:off x="5153025" y="3429000"/>
            <a:ext cx="3171825" cy="457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cap="none" strike="noStrike">
                <a:solidFill>
                  <a:srgbClr val="006600"/>
                </a:solidFill>
                <a:latin typeface="Arial"/>
                <a:ea typeface="Arial"/>
                <a:cs typeface="Arial"/>
                <a:sym typeface="Arial"/>
              </a:rPr>
              <a:t>Case 2: </a:t>
            </a:r>
            <a:r>
              <a:rPr b="0" i="0" lang="en-US" sz="2000" u="none" cap="none" strike="noStrike">
                <a:solidFill>
                  <a:schemeClr val="dk1"/>
                </a:solidFill>
                <a:latin typeface="Arial"/>
                <a:ea typeface="Arial"/>
                <a:cs typeface="Arial"/>
                <a:sym typeface="Arial"/>
              </a:rPr>
              <a:t>head == null</a:t>
            </a:r>
            <a:endParaRPr b="0" i="0" sz="1400" u="none" cap="none" strike="noStrike">
              <a:solidFill>
                <a:srgbClr val="000000"/>
              </a:solidFill>
              <a:latin typeface="Arial"/>
              <a:ea typeface="Arial"/>
              <a:cs typeface="Arial"/>
              <a:sym typeface="Arial"/>
            </a:endParaRPr>
          </a:p>
        </p:txBody>
      </p:sp>
      <p:grpSp>
        <p:nvGrpSpPr>
          <p:cNvPr id="1751" name="Google Shape;1751;p84"/>
          <p:cNvGrpSpPr/>
          <p:nvPr/>
        </p:nvGrpSpPr>
        <p:grpSpPr>
          <a:xfrm>
            <a:off x="5600700" y="4086225"/>
            <a:ext cx="1752600" cy="466725"/>
            <a:chOff x="5600700" y="4086225"/>
            <a:chExt cx="1752600" cy="466725"/>
          </a:xfrm>
        </p:grpSpPr>
        <p:sp>
          <p:nvSpPr>
            <p:cNvPr id="1752" name="Google Shape;1752;p84"/>
            <p:cNvSpPr txBox="1"/>
            <p:nvPr/>
          </p:nvSpPr>
          <p:spPr>
            <a:xfrm>
              <a:off x="5600700" y="4095750"/>
              <a:ext cx="6858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a:t>
              </a:r>
              <a:endParaRPr b="0" i="0" sz="1400" u="none" cap="none" strike="noStrike">
                <a:solidFill>
                  <a:schemeClr val="dk1"/>
                </a:solidFill>
                <a:latin typeface="Arial"/>
                <a:ea typeface="Arial"/>
                <a:cs typeface="Arial"/>
                <a:sym typeface="Arial"/>
              </a:endParaRPr>
            </a:p>
          </p:txBody>
        </p:sp>
        <p:sp>
          <p:nvSpPr>
            <p:cNvPr id="1753" name="Google Shape;1753;p84"/>
            <p:cNvSpPr/>
            <p:nvPr/>
          </p:nvSpPr>
          <p:spPr>
            <a:xfrm>
              <a:off x="5829300" y="4400550"/>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4" name="Google Shape;1754;p84"/>
            <p:cNvSpPr txBox="1"/>
            <p:nvPr/>
          </p:nvSpPr>
          <p:spPr>
            <a:xfrm>
              <a:off x="6848475" y="4086225"/>
              <a:ext cx="5048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a:t>
              </a:r>
              <a:endParaRPr b="0" i="0" sz="1400" u="none" cap="none" strike="noStrike">
                <a:solidFill>
                  <a:schemeClr val="dk1"/>
                </a:solidFill>
                <a:latin typeface="Arial"/>
                <a:ea typeface="Arial"/>
                <a:cs typeface="Arial"/>
                <a:sym typeface="Arial"/>
              </a:endParaRPr>
            </a:p>
          </p:txBody>
        </p:sp>
        <p:sp>
          <p:nvSpPr>
            <p:cNvPr id="1755" name="Google Shape;1755;p84"/>
            <p:cNvSpPr/>
            <p:nvPr/>
          </p:nvSpPr>
          <p:spPr>
            <a:xfrm>
              <a:off x="6924675" y="43910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756" name="Google Shape;1756;p84"/>
          <p:cNvCxnSpPr/>
          <p:nvPr/>
        </p:nvCxnSpPr>
        <p:spPr>
          <a:xfrm flipH="1">
            <a:off x="6896100" y="4467225"/>
            <a:ext cx="228600" cy="266700"/>
          </a:xfrm>
          <a:prstGeom prst="straightConnector1">
            <a:avLst/>
          </a:prstGeom>
          <a:noFill/>
          <a:ln cap="flat" cmpd="sng" w="19050">
            <a:solidFill>
              <a:srgbClr val="C00000"/>
            </a:solidFill>
            <a:prstDash val="solid"/>
            <a:round/>
            <a:headEnd len="sm" w="sm" type="none"/>
            <a:tailEnd len="med" w="med" type="triangle"/>
          </a:ln>
        </p:spPr>
      </p:cxnSp>
      <p:cxnSp>
        <p:nvCxnSpPr>
          <p:cNvPr id="1757" name="Google Shape;1757;p84"/>
          <p:cNvCxnSpPr/>
          <p:nvPr/>
        </p:nvCxnSpPr>
        <p:spPr>
          <a:xfrm flipH="1" rot="10800000">
            <a:off x="5832140" y="4419600"/>
            <a:ext cx="368635" cy="125524"/>
          </a:xfrm>
          <a:prstGeom prst="straightConnector1">
            <a:avLst/>
          </a:prstGeom>
          <a:noFill/>
          <a:ln cap="flat" cmpd="sng" w="19050">
            <a:solidFill>
              <a:schemeClr val="dk1"/>
            </a:solidFill>
            <a:prstDash val="solid"/>
            <a:round/>
            <a:headEnd len="sm" w="sm" type="none"/>
            <a:tailEnd len="sm" w="sm" type="none"/>
          </a:ln>
        </p:spPr>
      </p:cxnSp>
      <p:cxnSp>
        <p:nvCxnSpPr>
          <p:cNvPr id="1758" name="Google Shape;1758;p84"/>
          <p:cNvCxnSpPr/>
          <p:nvPr/>
        </p:nvCxnSpPr>
        <p:spPr>
          <a:xfrm flipH="1" rot="10800000">
            <a:off x="6948264" y="4401108"/>
            <a:ext cx="368635" cy="125524"/>
          </a:xfrm>
          <a:prstGeom prst="straightConnector1">
            <a:avLst/>
          </a:prstGeom>
          <a:noFill/>
          <a:ln cap="flat" cmpd="sng" w="19050">
            <a:solidFill>
              <a:schemeClr val="dk1"/>
            </a:solidFill>
            <a:prstDash val="solid"/>
            <a:round/>
            <a:headEnd len="sm" w="sm" type="none"/>
            <a:tailEnd len="sm" w="sm" type="none"/>
          </a:ln>
        </p:spPr>
      </p:cxnSp>
      <p:grpSp>
        <p:nvGrpSpPr>
          <p:cNvPr id="1759" name="Google Shape;1759;p84"/>
          <p:cNvGrpSpPr/>
          <p:nvPr/>
        </p:nvGrpSpPr>
        <p:grpSpPr>
          <a:xfrm>
            <a:off x="6391275" y="4800600"/>
            <a:ext cx="1019175" cy="698302"/>
            <a:chOff x="3724275" y="4743450"/>
            <a:chExt cx="1019175" cy="698302"/>
          </a:xfrm>
        </p:grpSpPr>
        <p:grpSp>
          <p:nvGrpSpPr>
            <p:cNvPr id="1760" name="Google Shape;1760;p84"/>
            <p:cNvGrpSpPr/>
            <p:nvPr/>
          </p:nvGrpSpPr>
          <p:grpSpPr>
            <a:xfrm>
              <a:off x="3933825" y="4743450"/>
              <a:ext cx="609600" cy="307777"/>
              <a:chOff x="3933825" y="4743450"/>
              <a:chExt cx="609600" cy="307777"/>
            </a:xfrm>
          </p:grpSpPr>
          <p:grpSp>
            <p:nvGrpSpPr>
              <p:cNvPr id="1761" name="Google Shape;1761;p84"/>
              <p:cNvGrpSpPr/>
              <p:nvPr/>
            </p:nvGrpSpPr>
            <p:grpSpPr>
              <a:xfrm>
                <a:off x="3933825" y="4743450"/>
                <a:ext cx="609600" cy="307777"/>
                <a:chOff x="2743200" y="4724400"/>
                <a:chExt cx="609600" cy="307777"/>
              </a:xfrm>
            </p:grpSpPr>
            <p:sp>
              <p:nvSpPr>
                <p:cNvPr id="1762" name="Google Shape;1762;p84"/>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763" name="Google Shape;1763;p84"/>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1764" name="Google Shape;1764;p84"/>
              <p:cNvCxnSpPr/>
              <p:nvPr/>
            </p:nvCxnSpPr>
            <p:spPr>
              <a:xfrm flipH="1" rot="10800000">
                <a:off x="4295775" y="4743450"/>
                <a:ext cx="219075" cy="304800"/>
              </a:xfrm>
              <a:prstGeom prst="straightConnector1">
                <a:avLst/>
              </a:prstGeom>
              <a:noFill/>
              <a:ln cap="flat" cmpd="sng" w="19050">
                <a:solidFill>
                  <a:schemeClr val="dk1"/>
                </a:solidFill>
                <a:prstDash val="solid"/>
                <a:round/>
                <a:headEnd len="sm" w="sm" type="none"/>
                <a:tailEnd len="sm" w="sm" type="none"/>
              </a:ln>
            </p:spPr>
          </p:cxnSp>
        </p:grpSp>
        <p:sp>
          <p:nvSpPr>
            <p:cNvPr id="1765" name="Google Shape;1765;p84"/>
            <p:cNvSpPr txBox="1"/>
            <p:nvPr/>
          </p:nvSpPr>
          <p:spPr>
            <a:xfrm>
              <a:off x="3724275" y="513397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grpSp>
      <p:cxnSp>
        <p:nvCxnSpPr>
          <p:cNvPr id="1766" name="Google Shape;1766;p84"/>
          <p:cNvCxnSpPr/>
          <p:nvPr/>
        </p:nvCxnSpPr>
        <p:spPr>
          <a:xfrm>
            <a:off x="6029325" y="4457700"/>
            <a:ext cx="685800" cy="266700"/>
          </a:xfrm>
          <a:prstGeom prst="straightConnector1">
            <a:avLst/>
          </a:prstGeom>
          <a:noFill/>
          <a:ln cap="flat" cmpd="sng" w="19050">
            <a:solidFill>
              <a:srgbClr val="C00000"/>
            </a:solidFill>
            <a:prstDash val="solid"/>
            <a:round/>
            <a:headEnd len="sm" w="sm" type="none"/>
            <a:tailEnd len="med" w="med" type="triangle"/>
          </a:ln>
        </p:spPr>
      </p:cxnSp>
      <p:cxnSp>
        <p:nvCxnSpPr>
          <p:cNvPr id="1767" name="Google Shape;1767;p84"/>
          <p:cNvCxnSpPr/>
          <p:nvPr/>
        </p:nvCxnSpPr>
        <p:spPr>
          <a:xfrm>
            <a:off x="781050" y="1647825"/>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768" name="Google Shape;1768;p84"/>
          <p:cNvCxnSpPr/>
          <p:nvPr/>
        </p:nvCxnSpPr>
        <p:spPr>
          <a:xfrm>
            <a:off x="790575" y="1866900"/>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769" name="Google Shape;1769;p84"/>
          <p:cNvCxnSpPr/>
          <p:nvPr/>
        </p:nvCxnSpPr>
        <p:spPr>
          <a:xfrm>
            <a:off x="781050" y="2305050"/>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770" name="Google Shape;1770;p84"/>
          <p:cNvCxnSpPr/>
          <p:nvPr/>
        </p:nvCxnSpPr>
        <p:spPr>
          <a:xfrm>
            <a:off x="781050" y="2514600"/>
            <a:ext cx="628650" cy="1"/>
          </a:xfrm>
          <a:prstGeom prst="straightConnector1">
            <a:avLst/>
          </a:prstGeom>
          <a:noFill/>
          <a:ln cap="flat" cmpd="sng" w="19050">
            <a:solidFill>
              <a:srgbClr val="C00000"/>
            </a:solidFill>
            <a:prstDash val="solid"/>
            <a:round/>
            <a:headEnd len="sm" w="sm" type="none"/>
            <a:tailEnd len="med" w="med" type="triangle"/>
          </a:ln>
        </p:spPr>
      </p:cxnSp>
      <p:sp>
        <p:nvSpPr>
          <p:cNvPr id="1771" name="Google Shape;1771;p8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4">
                                            <p:txEl>
                                              <p:pRg end="0" st="0"/>
                                            </p:txEl>
                                          </p:spTgt>
                                        </p:tgtEl>
                                        <p:attrNameLst>
                                          <p:attrName>style.visibility</p:attrName>
                                        </p:attrNameLst>
                                      </p:cBhvr>
                                      <p:to>
                                        <p:strVal val="visible"/>
                                      </p:to>
                                    </p:set>
                                    <p:animEffect filter="fade" transition="in">
                                      <p:cBhvr>
                                        <p:cTn dur="500"/>
                                        <p:tgtEl>
                                          <p:spTgt spid="171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19"/>
                                        </p:tgtEl>
                                        <p:attrNameLst>
                                          <p:attrName>style.visibility</p:attrName>
                                        </p:attrNameLst>
                                      </p:cBhvr>
                                      <p:to>
                                        <p:strVal val="visible"/>
                                      </p:to>
                                    </p:set>
                                    <p:animEffect filter="fade" transition="in">
                                      <p:cBhvr>
                                        <p:cTn dur="500"/>
                                        <p:tgtEl>
                                          <p:spTgt spid="1719"/>
                                        </p:tgtEl>
                                      </p:cBhvr>
                                    </p:animEffect>
                                  </p:childTnLst>
                                </p:cTn>
                              </p:par>
                              <p:par>
                                <p:cTn fill="hold" nodeType="with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500"/>
                                        <p:tgtEl>
                                          <p:spTgt spid="1738"/>
                                        </p:tgtEl>
                                      </p:cBhvr>
                                    </p:animEffect>
                                  </p:childTnLst>
                                </p:cTn>
                              </p:par>
                              <p:par>
                                <p:cTn fill="hold" nodeType="with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500"/>
                                        <p:tgtEl>
                                          <p:spTgt spid="1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7"/>
                                        </p:tgtEl>
                                        <p:attrNameLst>
                                          <p:attrName>style.visibility</p:attrName>
                                        </p:attrNameLst>
                                      </p:cBhvr>
                                      <p:to>
                                        <p:strVal val="visible"/>
                                      </p:to>
                                    </p:set>
                                    <p:animEffect filter="fade" transition="in">
                                      <p:cBhvr>
                                        <p:cTn dur="500"/>
                                        <p:tgtEl>
                                          <p:spTgt spid="1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0"/>
                                        </p:tgtEl>
                                        <p:attrNameLst>
                                          <p:attrName>style.visibility</p:attrName>
                                        </p:attrNameLst>
                                      </p:cBhvr>
                                      <p:to>
                                        <p:strVal val="visible"/>
                                      </p:to>
                                    </p:set>
                                    <p:animEffect filter="fade" transition="in">
                                      <p:cBhvr>
                                        <p:cTn dur="500"/>
                                        <p:tgtEl>
                                          <p:spTgt spid="1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39"/>
                                        </p:tgtEl>
                                      </p:cBhvr>
                                    </p:animEffect>
                                    <p:set>
                                      <p:cBhvr>
                                        <p:cTn dur="1" fill="hold">
                                          <p:stCondLst>
                                            <p:cond delay="500"/>
                                          </p:stCondLst>
                                        </p:cTn>
                                        <p:tgtEl>
                                          <p:spTgt spid="173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7"/>
                                        </p:tgtEl>
                                        <p:attrNameLst>
                                          <p:attrName>style.visibility</p:attrName>
                                        </p:attrNameLst>
                                      </p:cBhvr>
                                      <p:to>
                                        <p:strVal val="visible"/>
                                      </p:to>
                                    </p:set>
                                    <p:animEffect filter="fade" transition="in">
                                      <p:cBhvr>
                                        <p:cTn dur="500"/>
                                        <p:tgtEl>
                                          <p:spTgt spid="1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67"/>
                                        </p:tgtEl>
                                      </p:cBhvr>
                                    </p:animEffect>
                                    <p:set>
                                      <p:cBhvr>
                                        <p:cTn dur="1" fill="hold">
                                          <p:stCondLst>
                                            <p:cond delay="500"/>
                                          </p:stCondLst>
                                        </p:cTn>
                                        <p:tgtEl>
                                          <p:spTgt spid="176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68"/>
                                        </p:tgtEl>
                                        <p:attrNameLst>
                                          <p:attrName>style.visibility</p:attrName>
                                        </p:attrNameLst>
                                      </p:cBhvr>
                                      <p:to>
                                        <p:strVal val="visible"/>
                                      </p:to>
                                    </p:set>
                                    <p:animEffect filter="fade" transition="in">
                                      <p:cBhvr>
                                        <p:cTn dur="500"/>
                                        <p:tgtEl>
                                          <p:spTgt spid="1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38"/>
                                        </p:tgtEl>
                                      </p:cBhvr>
                                    </p:animEffect>
                                    <p:set>
                                      <p:cBhvr>
                                        <p:cTn dur="1" fill="hold">
                                          <p:stCondLst>
                                            <p:cond delay="500"/>
                                          </p:stCondLst>
                                        </p:cTn>
                                        <p:tgtEl>
                                          <p:spTgt spid="173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8"/>
                                        </p:tgtEl>
                                        <p:attrNameLst>
                                          <p:attrName>style.visibility</p:attrName>
                                        </p:attrNameLst>
                                      </p:cBhvr>
                                      <p:to>
                                        <p:strVal val="visible"/>
                                      </p:to>
                                    </p:set>
                                    <p:animEffect filter="fade" transition="in">
                                      <p:cBhvr>
                                        <p:cTn dur="500"/>
                                        <p:tgtEl>
                                          <p:spTgt spid="1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68"/>
                                        </p:tgtEl>
                                      </p:cBhvr>
                                    </p:animEffect>
                                    <p:set>
                                      <p:cBhvr>
                                        <p:cTn dur="1" fill="hold">
                                          <p:stCondLst>
                                            <p:cond delay="500"/>
                                          </p:stCondLst>
                                        </p:cTn>
                                        <p:tgtEl>
                                          <p:spTgt spid="176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0">
                                            <p:txEl>
                                              <p:pRg end="0" st="0"/>
                                            </p:txEl>
                                          </p:spTgt>
                                        </p:tgtEl>
                                        <p:attrNameLst>
                                          <p:attrName>style.visibility</p:attrName>
                                        </p:attrNameLst>
                                      </p:cBhvr>
                                      <p:to>
                                        <p:strVal val="visible"/>
                                      </p:to>
                                    </p:set>
                                    <p:animEffect filter="fade" transition="in">
                                      <p:cBhvr>
                                        <p:cTn dur="500"/>
                                        <p:tgtEl>
                                          <p:spTgt spid="175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51"/>
                                        </p:tgtEl>
                                        <p:attrNameLst>
                                          <p:attrName>style.visibility</p:attrName>
                                        </p:attrNameLst>
                                      </p:cBhvr>
                                      <p:to>
                                        <p:strVal val="visible"/>
                                      </p:to>
                                    </p:set>
                                    <p:animEffect filter="fade" transition="in">
                                      <p:cBhvr>
                                        <p:cTn dur="500"/>
                                        <p:tgtEl>
                                          <p:spTgt spid="1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9"/>
                                        </p:tgtEl>
                                        <p:attrNameLst>
                                          <p:attrName>style.visibility</p:attrName>
                                        </p:attrNameLst>
                                      </p:cBhvr>
                                      <p:to>
                                        <p:strVal val="visible"/>
                                      </p:to>
                                    </p:set>
                                    <p:animEffect filter="fade" transition="in">
                                      <p:cBhvr>
                                        <p:cTn dur="500"/>
                                        <p:tgtEl>
                                          <p:spTgt spid="1769"/>
                                        </p:tgtEl>
                                      </p:cBhvr>
                                    </p:animEffect>
                                  </p:childTnLst>
                                </p:cTn>
                              </p:par>
                              <p:par>
                                <p:cTn fill="hold" nodeType="withEffect" presetClass="entr" presetID="10" presetSubtype="0">
                                  <p:stCondLst>
                                    <p:cond delay="0"/>
                                  </p:stCondLst>
                                  <p:childTnLst>
                                    <p:set>
                                      <p:cBhvr>
                                        <p:cTn dur="1" fill="hold">
                                          <p:stCondLst>
                                            <p:cond delay="0"/>
                                          </p:stCondLst>
                                        </p:cTn>
                                        <p:tgtEl>
                                          <p:spTgt spid="1757"/>
                                        </p:tgtEl>
                                        <p:attrNameLst>
                                          <p:attrName>style.visibility</p:attrName>
                                        </p:attrNameLst>
                                      </p:cBhvr>
                                      <p:to>
                                        <p:strVal val="visible"/>
                                      </p:to>
                                    </p:set>
                                    <p:animEffect filter="fade" transition="in">
                                      <p:cBhvr>
                                        <p:cTn dur="500"/>
                                        <p:tgtEl>
                                          <p:spTgt spid="1757"/>
                                        </p:tgtEl>
                                      </p:cBhvr>
                                    </p:animEffect>
                                  </p:childTnLst>
                                </p:cTn>
                              </p:par>
                              <p:par>
                                <p:cTn fill="hold" nodeType="withEffect" presetClass="entr" presetID="10" presetSubtype="0">
                                  <p:stCondLst>
                                    <p:cond delay="0"/>
                                  </p:stCondLst>
                                  <p:childTnLst>
                                    <p:set>
                                      <p:cBhvr>
                                        <p:cTn dur="1" fill="hold">
                                          <p:stCondLst>
                                            <p:cond delay="0"/>
                                          </p:stCondLst>
                                        </p:cTn>
                                        <p:tgtEl>
                                          <p:spTgt spid="1758"/>
                                        </p:tgtEl>
                                        <p:attrNameLst>
                                          <p:attrName>style.visibility</p:attrName>
                                        </p:attrNameLst>
                                      </p:cBhvr>
                                      <p:to>
                                        <p:strVal val="visible"/>
                                      </p:to>
                                    </p:set>
                                    <p:animEffect filter="fade" transition="in">
                                      <p:cBhvr>
                                        <p:cTn dur="500"/>
                                        <p:tgtEl>
                                          <p:spTgt spid="1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9"/>
                                        </p:tgtEl>
                                        <p:attrNameLst>
                                          <p:attrName>style.visibility</p:attrName>
                                        </p:attrNameLst>
                                      </p:cBhvr>
                                      <p:to>
                                        <p:strVal val="visible"/>
                                      </p:to>
                                    </p:set>
                                    <p:animEffect filter="fade" transition="in">
                                      <p:cBhvr>
                                        <p:cTn dur="500"/>
                                        <p:tgtEl>
                                          <p:spTgt spid="1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58"/>
                                        </p:tgtEl>
                                      </p:cBhvr>
                                    </p:animEffect>
                                    <p:set>
                                      <p:cBhvr>
                                        <p:cTn dur="1" fill="hold">
                                          <p:stCondLst>
                                            <p:cond delay="500"/>
                                          </p:stCondLst>
                                        </p:cTn>
                                        <p:tgtEl>
                                          <p:spTgt spid="175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6"/>
                                        </p:tgtEl>
                                        <p:attrNameLst>
                                          <p:attrName>style.visibility</p:attrName>
                                        </p:attrNameLst>
                                      </p:cBhvr>
                                      <p:to>
                                        <p:strVal val="visible"/>
                                      </p:to>
                                    </p:set>
                                    <p:animEffect filter="fade" transition="in">
                                      <p:cBhvr>
                                        <p:cTn dur="500"/>
                                        <p:tgtEl>
                                          <p:spTgt spid="1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69"/>
                                        </p:tgtEl>
                                      </p:cBhvr>
                                    </p:animEffect>
                                    <p:set>
                                      <p:cBhvr>
                                        <p:cTn dur="1" fill="hold">
                                          <p:stCondLst>
                                            <p:cond delay="500"/>
                                          </p:stCondLst>
                                        </p:cTn>
                                        <p:tgtEl>
                                          <p:spTgt spid="176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0"/>
                                        </p:tgtEl>
                                        <p:attrNameLst>
                                          <p:attrName>style.visibility</p:attrName>
                                        </p:attrNameLst>
                                      </p:cBhvr>
                                      <p:to>
                                        <p:strVal val="visible"/>
                                      </p:to>
                                    </p:set>
                                    <p:animEffect filter="fade" transition="in">
                                      <p:cBhvr>
                                        <p:cTn dur="500"/>
                                        <p:tgtEl>
                                          <p:spTgt spid="1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57"/>
                                        </p:tgtEl>
                                      </p:cBhvr>
                                    </p:animEffect>
                                    <p:set>
                                      <p:cBhvr>
                                        <p:cTn dur="1" fill="hold">
                                          <p:stCondLst>
                                            <p:cond delay="500"/>
                                          </p:stCondLst>
                                        </p:cTn>
                                        <p:tgtEl>
                                          <p:spTgt spid="175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66"/>
                                        </p:tgtEl>
                                        <p:attrNameLst>
                                          <p:attrName>style.visibility</p:attrName>
                                        </p:attrNameLst>
                                      </p:cBhvr>
                                      <p:to>
                                        <p:strVal val="visible"/>
                                      </p:to>
                                    </p:set>
                                    <p:animEffect filter="fade" transition="in">
                                      <p:cBhvr>
                                        <p:cTn dur="500"/>
                                        <p:tgtEl>
                                          <p:spTgt spid="17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8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(5/10)</a:t>
            </a:r>
            <a:endParaRPr/>
          </a:p>
        </p:txBody>
      </p:sp>
      <p:sp>
        <p:nvSpPr>
          <p:cNvPr id="1778" name="Google Shape;1778;p85"/>
          <p:cNvSpPr txBox="1"/>
          <p:nvPr>
            <p:ph idx="1" type="body"/>
          </p:nvPr>
        </p:nvSpPr>
        <p:spPr>
          <a:xfrm>
            <a:off x="457200" y="1066800"/>
            <a:ext cx="8458200" cy="533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solidFill>
                  <a:srgbClr val="C00000"/>
                </a:solidFill>
              </a:rPr>
              <a:t>addAfter() </a:t>
            </a:r>
            <a:r>
              <a:rPr lang="en-US" sz="2400"/>
              <a:t>method</a:t>
            </a:r>
            <a:endParaRPr/>
          </a:p>
        </p:txBody>
      </p:sp>
      <p:sp>
        <p:nvSpPr>
          <p:cNvPr id="1779" name="Google Shape;1779;p8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780" name="Google Shape;1780;p85"/>
          <p:cNvGrpSpPr/>
          <p:nvPr/>
        </p:nvGrpSpPr>
        <p:grpSpPr>
          <a:xfrm>
            <a:off x="381000" y="1447800"/>
            <a:ext cx="8382000" cy="3275588"/>
            <a:chOff x="457200" y="838200"/>
            <a:chExt cx="8382000" cy="3275588"/>
          </a:xfrm>
        </p:grpSpPr>
        <p:sp>
          <p:nvSpPr>
            <p:cNvPr id="1781" name="Google Shape;1781;p85"/>
            <p:cNvSpPr txBox="1"/>
            <p:nvPr/>
          </p:nvSpPr>
          <p:spPr>
            <a:xfrm>
              <a:off x="457200" y="1066800"/>
              <a:ext cx="8382000" cy="3046988"/>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addAfter(ListNode &lt;E&gt; current, 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 </a:t>
              </a:r>
              <a:r>
                <a:rPr b="1" i="0" lang="en-US" sz="1600" u="none" cap="none" strike="noStrike">
                  <a:solidFill>
                    <a:schemeClr val="dk1"/>
                  </a:solidFill>
                  <a:latin typeface="Courier New"/>
                  <a:ea typeface="Courier New"/>
                  <a:cs typeface="Courier New"/>
                  <a:sym typeface="Courier New"/>
                </a:rPr>
                <a:t>(current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current.setNext(</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current.getNext()));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(current == tail)  </a:t>
              </a:r>
              <a:endParaRPr b="1" i="0" sz="16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 = 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0000FF"/>
                  </a:solidFill>
                  <a:latin typeface="Courier New"/>
                  <a:ea typeface="Courier New"/>
                  <a:cs typeface="Courier New"/>
                  <a:sym typeface="Courier New"/>
                </a:rPr>
                <a:t>else</a:t>
              </a: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663300"/>
                  </a:solidFill>
                  <a:latin typeface="Courier New"/>
                  <a:ea typeface="Courier New"/>
                  <a:cs typeface="Courier New"/>
                  <a:sym typeface="Courier New"/>
                </a:rPr>
                <a:t>// add to the front of the list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head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ListNode &lt;E&gt; (item, head);</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if</a:t>
              </a:r>
              <a:r>
                <a:rPr b="1" i="0" lang="en-US" sz="1600" u="none" cap="none" strike="noStrike">
                  <a:solidFill>
                    <a:schemeClr val="dk1"/>
                  </a:solidFill>
                  <a:latin typeface="Courier New"/>
                  <a:ea typeface="Courier New"/>
                  <a:cs typeface="Courier New"/>
                  <a:sym typeface="Courier New"/>
                </a:rPr>
                <a:t> (tail ==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tail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782" name="Google Shape;1782;p85"/>
            <p:cNvSpPr/>
            <p:nvPr/>
          </p:nvSpPr>
          <p:spPr>
            <a:xfrm>
              <a:off x="6400800" y="8382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783" name="Google Shape;1783;p85"/>
          <p:cNvSpPr txBox="1"/>
          <p:nvPr/>
        </p:nvSpPr>
        <p:spPr>
          <a:xfrm>
            <a:off x="1142999" y="4849318"/>
            <a:ext cx="6621905" cy="109260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We may replace our earlier </a:t>
            </a:r>
            <a:r>
              <a:rPr b="0" i="0" lang="en-US" sz="2000" u="none" cap="none" strike="noStrike">
                <a:solidFill>
                  <a:srgbClr val="C00000"/>
                </a:solidFill>
                <a:latin typeface="Arial"/>
                <a:ea typeface="Arial"/>
                <a:cs typeface="Arial"/>
                <a:sym typeface="Arial"/>
              </a:rPr>
              <a:t>addFirst() </a:t>
            </a:r>
            <a:r>
              <a:rPr b="0" i="0" lang="en-US" sz="2000" u="none" cap="none" strike="noStrike">
                <a:solidFill>
                  <a:schemeClr val="dk1"/>
                </a:solidFill>
                <a:latin typeface="Arial"/>
                <a:ea typeface="Arial"/>
                <a:cs typeface="Arial"/>
                <a:sym typeface="Arial"/>
              </a:rPr>
              <a:t>method (in </a:t>
            </a:r>
            <a:r>
              <a:rPr b="0" i="0" lang="en-US" sz="2000" u="sng" cap="none" strike="noStrike">
                <a:solidFill>
                  <a:schemeClr val="hlink"/>
                </a:solidFill>
                <a:latin typeface="Arial"/>
                <a:ea typeface="Arial"/>
                <a:cs typeface="Arial"/>
                <a:sym typeface="Arial"/>
                <a:hlinkClick action="ppaction://hlinksldjump" r:id="rId3"/>
              </a:rPr>
              <a:t>slide 55</a:t>
            </a:r>
            <a:r>
              <a:rPr b="0" i="0" lang="en-US" sz="2000" u="none" cap="none" strike="noStrike">
                <a:solidFill>
                  <a:schemeClr val="dk1"/>
                </a:solidFill>
                <a:latin typeface="Arial"/>
                <a:ea typeface="Arial"/>
                <a:cs typeface="Arial"/>
                <a:sym typeface="Arial"/>
              </a:rPr>
              <a:t>) with a simpler one that merely calls </a:t>
            </a:r>
            <a:r>
              <a:rPr b="0" i="0" lang="en-US" sz="2000" u="none" cap="none" strike="noStrike">
                <a:solidFill>
                  <a:srgbClr val="C00000"/>
                </a:solidFill>
                <a:latin typeface="Arial"/>
                <a:ea typeface="Arial"/>
                <a:cs typeface="Arial"/>
                <a:sym typeface="Arial"/>
              </a:rPr>
              <a:t>addAfter()</a:t>
            </a:r>
            <a:r>
              <a:rPr b="0" i="0" lang="en-US" sz="2000" u="none" cap="none" strike="noStrike">
                <a:solidFill>
                  <a:schemeClr val="dk1"/>
                </a:solidFill>
                <a:latin typeface="Arial"/>
                <a:ea typeface="Arial"/>
                <a:cs typeface="Arial"/>
                <a:sym typeface="Arial"/>
              </a:rPr>
              <a:t>. 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Hint: Study the </a:t>
            </a:r>
            <a:r>
              <a:rPr b="0" i="0" lang="en-US" sz="2000" u="none" cap="none" strike="noStrike">
                <a:solidFill>
                  <a:srgbClr val="C00000"/>
                </a:solidFill>
                <a:latin typeface="Arial"/>
                <a:ea typeface="Arial"/>
                <a:cs typeface="Arial"/>
                <a:sym typeface="Arial"/>
              </a:rPr>
              <a:t>removeFirst() </a:t>
            </a:r>
            <a:r>
              <a:rPr b="0" i="0" lang="en-US" sz="2000" u="none" cap="none" strike="noStrike">
                <a:solidFill>
                  <a:schemeClr val="dk1"/>
                </a:solidFill>
                <a:latin typeface="Arial"/>
                <a:ea typeface="Arial"/>
                <a:cs typeface="Arial"/>
                <a:sym typeface="Arial"/>
              </a:rPr>
              <a:t>method (</a:t>
            </a:r>
            <a:r>
              <a:rPr b="0" i="0" lang="en-US" sz="2000" u="sng" cap="none" strike="noStrike">
                <a:solidFill>
                  <a:schemeClr val="hlink"/>
                </a:solidFill>
                <a:latin typeface="Arial"/>
                <a:ea typeface="Arial"/>
                <a:cs typeface="Arial"/>
                <a:sym typeface="Arial"/>
                <a:hlinkClick action="ppaction://hlinksldjump" r:id="rId4"/>
              </a:rPr>
              <a:t>slide 62</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p:txBody>
      </p:sp>
      <p:sp>
        <p:nvSpPr>
          <p:cNvPr id="1784" name="Google Shape;1784;p8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3"/>
                                        </p:tgtEl>
                                        <p:attrNameLst>
                                          <p:attrName>style.visibility</p:attrName>
                                        </p:attrNameLst>
                                      </p:cBhvr>
                                      <p:to>
                                        <p:strVal val="visible"/>
                                      </p:to>
                                    </p:set>
                                    <p:animEffect filter="fade" transition="in">
                                      <p:cBhvr>
                                        <p:cTn dur="500"/>
                                        <p:tgtEl>
                                          <p:spTgt spid="17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grpSp>
        <p:nvGrpSpPr>
          <p:cNvPr id="1790" name="Google Shape;1790;p86"/>
          <p:cNvGrpSpPr/>
          <p:nvPr/>
        </p:nvGrpSpPr>
        <p:grpSpPr>
          <a:xfrm>
            <a:off x="4752975" y="4238625"/>
            <a:ext cx="2647950" cy="1088827"/>
            <a:chOff x="4752975" y="4238625"/>
            <a:chExt cx="2647950" cy="1088827"/>
          </a:xfrm>
        </p:grpSpPr>
        <p:grpSp>
          <p:nvGrpSpPr>
            <p:cNvPr id="1791" name="Google Shape;1791;p86"/>
            <p:cNvGrpSpPr/>
            <p:nvPr/>
          </p:nvGrpSpPr>
          <p:grpSpPr>
            <a:xfrm>
              <a:off x="6496050" y="5019675"/>
              <a:ext cx="609600" cy="307777"/>
              <a:chOff x="1447800" y="4724400"/>
              <a:chExt cx="609600" cy="307777"/>
            </a:xfrm>
          </p:grpSpPr>
          <p:sp>
            <p:nvSpPr>
              <p:cNvPr id="1792" name="Google Shape;1792;p86"/>
              <p:cNvSpPr txBox="1"/>
              <p:nvPr/>
            </p:nvSpPr>
            <p:spPr>
              <a:xfrm>
                <a:off x="14478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q</a:t>
                </a:r>
                <a:endParaRPr b="0" i="0" sz="1400" u="none" cap="none" strike="noStrike">
                  <a:solidFill>
                    <a:schemeClr val="dk1"/>
                  </a:solidFill>
                  <a:latin typeface="Arial"/>
                  <a:ea typeface="Arial"/>
                  <a:cs typeface="Arial"/>
                  <a:sym typeface="Arial"/>
                </a:endParaRPr>
              </a:p>
            </p:txBody>
          </p:sp>
          <p:sp>
            <p:nvSpPr>
              <p:cNvPr id="1793" name="Google Shape;1793;p86"/>
              <p:cNvSpPr txBox="1"/>
              <p:nvPr/>
            </p:nvSpPr>
            <p:spPr>
              <a:xfrm>
                <a:off x="18288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794" name="Google Shape;1794;p86"/>
            <p:cNvSpPr txBox="1"/>
            <p:nvPr/>
          </p:nvSpPr>
          <p:spPr>
            <a:xfrm>
              <a:off x="6896100" y="4238625"/>
              <a:ext cx="5048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a:t>
              </a:r>
              <a:endParaRPr b="0" i="0" sz="1400" u="none" cap="none" strike="noStrike">
                <a:solidFill>
                  <a:schemeClr val="dk1"/>
                </a:solidFill>
                <a:latin typeface="Arial"/>
                <a:ea typeface="Arial"/>
                <a:cs typeface="Arial"/>
                <a:sym typeface="Arial"/>
              </a:endParaRPr>
            </a:p>
          </p:txBody>
        </p:sp>
        <p:sp>
          <p:nvSpPr>
            <p:cNvPr id="1795" name="Google Shape;1795;p86"/>
            <p:cNvSpPr/>
            <p:nvPr/>
          </p:nvSpPr>
          <p:spPr>
            <a:xfrm>
              <a:off x="6972300" y="45434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96" name="Google Shape;1796;p86"/>
            <p:cNvGrpSpPr/>
            <p:nvPr/>
          </p:nvGrpSpPr>
          <p:grpSpPr>
            <a:xfrm>
              <a:off x="5581650" y="5019675"/>
              <a:ext cx="609600" cy="307777"/>
              <a:chOff x="533400" y="4724400"/>
              <a:chExt cx="609600" cy="307777"/>
            </a:xfrm>
          </p:grpSpPr>
          <p:sp>
            <p:nvSpPr>
              <p:cNvPr id="1797" name="Google Shape;1797;p86"/>
              <p:cNvSpPr txBox="1"/>
              <p:nvPr/>
            </p:nvSpPr>
            <p:spPr>
              <a:xfrm>
                <a:off x="5334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a:t>
                </a:r>
                <a:endParaRPr b="0" i="0" sz="1400" u="none" cap="none" strike="noStrike">
                  <a:solidFill>
                    <a:schemeClr val="dk1"/>
                  </a:solidFill>
                  <a:latin typeface="Arial"/>
                  <a:ea typeface="Arial"/>
                  <a:cs typeface="Arial"/>
                  <a:sym typeface="Arial"/>
                </a:endParaRPr>
              </a:p>
            </p:txBody>
          </p:sp>
          <p:sp>
            <p:nvSpPr>
              <p:cNvPr id="1798" name="Google Shape;1798;p86"/>
              <p:cNvSpPr txBox="1"/>
              <p:nvPr/>
            </p:nvSpPr>
            <p:spPr>
              <a:xfrm>
                <a:off x="9144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799" name="Google Shape;1799;p86"/>
            <p:cNvSpPr txBox="1"/>
            <p:nvPr/>
          </p:nvSpPr>
          <p:spPr>
            <a:xfrm>
              <a:off x="4752975" y="5010150"/>
              <a:ext cx="438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cxnSp>
          <p:nvCxnSpPr>
            <p:cNvPr id="1800" name="Google Shape;1800;p86"/>
            <p:cNvCxnSpPr/>
            <p:nvPr/>
          </p:nvCxnSpPr>
          <p:spPr>
            <a:xfrm>
              <a:off x="5162550" y="5181601"/>
              <a:ext cx="342900" cy="0"/>
            </a:xfrm>
            <a:prstGeom prst="straightConnector1">
              <a:avLst/>
            </a:prstGeom>
            <a:noFill/>
            <a:ln cap="flat" cmpd="sng" w="19050">
              <a:solidFill>
                <a:schemeClr val="dk1"/>
              </a:solidFill>
              <a:prstDash val="solid"/>
              <a:round/>
              <a:headEnd len="sm" w="sm" type="none"/>
              <a:tailEnd len="med" w="med" type="triangle"/>
            </a:ln>
          </p:spPr>
        </p:cxnSp>
        <p:sp>
          <p:nvSpPr>
            <p:cNvPr id="1801" name="Google Shape;1801;p86"/>
            <p:cNvSpPr txBox="1"/>
            <p:nvPr/>
          </p:nvSpPr>
          <p:spPr>
            <a:xfrm>
              <a:off x="5905499" y="4238625"/>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current</a:t>
              </a:r>
              <a:endParaRPr b="0" i="0" sz="1400" u="none" cap="none" strike="noStrike">
                <a:solidFill>
                  <a:schemeClr val="dk1"/>
                </a:solidFill>
                <a:latin typeface="Arial"/>
                <a:ea typeface="Arial"/>
                <a:cs typeface="Arial"/>
                <a:sym typeface="Arial"/>
              </a:endParaRPr>
            </a:p>
          </p:txBody>
        </p:sp>
        <p:sp>
          <p:nvSpPr>
            <p:cNvPr id="1802" name="Google Shape;1802;p86"/>
            <p:cNvSpPr/>
            <p:nvPr/>
          </p:nvSpPr>
          <p:spPr>
            <a:xfrm>
              <a:off x="6134100" y="45434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803" name="Google Shape;1803;p86"/>
            <p:cNvCxnSpPr/>
            <p:nvPr/>
          </p:nvCxnSpPr>
          <p:spPr>
            <a:xfrm>
              <a:off x="6115050" y="5172076"/>
              <a:ext cx="342900" cy="0"/>
            </a:xfrm>
            <a:prstGeom prst="straightConnector1">
              <a:avLst/>
            </a:prstGeom>
            <a:noFill/>
            <a:ln cap="flat" cmpd="sng" w="19050">
              <a:solidFill>
                <a:schemeClr val="dk1"/>
              </a:solidFill>
              <a:prstDash val="solid"/>
              <a:round/>
              <a:headEnd len="sm" w="sm" type="none"/>
              <a:tailEnd len="med" w="med" type="triangle"/>
            </a:ln>
          </p:spPr>
        </p:cxnSp>
        <p:cxnSp>
          <p:nvCxnSpPr>
            <p:cNvPr id="1804" name="Google Shape;1804;p86"/>
            <p:cNvCxnSpPr/>
            <p:nvPr/>
          </p:nvCxnSpPr>
          <p:spPr>
            <a:xfrm>
              <a:off x="6315075" y="4629150"/>
              <a:ext cx="295275" cy="314325"/>
            </a:xfrm>
            <a:prstGeom prst="straightConnector1">
              <a:avLst/>
            </a:prstGeom>
            <a:noFill/>
            <a:ln cap="flat" cmpd="sng" w="19050">
              <a:solidFill>
                <a:schemeClr val="dk1"/>
              </a:solidFill>
              <a:prstDash val="solid"/>
              <a:round/>
              <a:headEnd len="sm" w="sm" type="none"/>
              <a:tailEnd len="med" w="med" type="triangle"/>
            </a:ln>
          </p:spPr>
        </p:cxnSp>
      </p:grpSp>
      <p:sp>
        <p:nvSpPr>
          <p:cNvPr id="1805" name="Google Shape;1805;p8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(6/10)</a:t>
            </a:r>
            <a:endParaRPr/>
          </a:p>
        </p:txBody>
      </p:sp>
      <p:sp>
        <p:nvSpPr>
          <p:cNvPr id="1806" name="Google Shape;1806;p8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807" name="Google Shape;1807;p86"/>
          <p:cNvGrpSpPr/>
          <p:nvPr/>
        </p:nvGrpSpPr>
        <p:grpSpPr>
          <a:xfrm>
            <a:off x="381000" y="819150"/>
            <a:ext cx="8382000" cy="2475369"/>
            <a:chOff x="457200" y="838200"/>
            <a:chExt cx="8382000" cy="2475369"/>
          </a:xfrm>
        </p:grpSpPr>
        <p:sp>
          <p:nvSpPr>
            <p:cNvPr id="1808" name="Google Shape;1808;p86"/>
            <p:cNvSpPr txBox="1"/>
            <p:nvPr/>
          </p:nvSpPr>
          <p:spPr>
            <a:xfrm>
              <a:off x="457200" y="1066800"/>
              <a:ext cx="8382000" cy="224676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public void </a:t>
              </a:r>
              <a:r>
                <a:rPr b="1" i="0" lang="en-US" sz="1400" u="none" cap="none" strike="noStrike">
                  <a:solidFill>
                    <a:schemeClr val="dk1"/>
                  </a:solidFill>
                  <a:latin typeface="Courier New"/>
                  <a:ea typeface="Courier New"/>
                  <a:cs typeface="Courier New"/>
                  <a:sym typeface="Courier New"/>
                </a:rPr>
                <a:t>addAfter(ListNode &lt;E&gt; current, 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if </a:t>
              </a:r>
              <a:r>
                <a:rPr b="1" i="0" lang="en-US" sz="1400" u="none" cap="none" strike="noStrike">
                  <a:solidFill>
                    <a:schemeClr val="dk1"/>
                  </a:solidFill>
                  <a:latin typeface="Courier New"/>
                  <a:ea typeface="Courier New"/>
                  <a:cs typeface="Courier New"/>
                  <a:sym typeface="Courier New"/>
                </a:rPr>
                <a:t>(current != </a:t>
              </a:r>
              <a:r>
                <a:rPr b="1" i="0" lang="en-US" sz="1400" u="none" cap="none" strike="noStrike">
                  <a:solidFill>
                    <a:srgbClr val="006600"/>
                  </a:solidFill>
                  <a:latin typeface="Courier New"/>
                  <a:ea typeface="Courier New"/>
                  <a:cs typeface="Courier New"/>
                  <a:sym typeface="Courier New"/>
                </a:rPr>
                <a:t>null</a:t>
              </a: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current.setNext(</a:t>
              </a:r>
              <a:r>
                <a:rPr b="1" i="0" lang="en-US" sz="1400" u="none" cap="none" strike="noStrike">
                  <a:solidFill>
                    <a:srgbClr val="0000FF"/>
                  </a:solidFill>
                  <a:latin typeface="Courier New"/>
                  <a:ea typeface="Courier New"/>
                  <a:cs typeface="Courier New"/>
                  <a:sym typeface="Courier New"/>
                </a:rPr>
                <a:t>new</a:t>
              </a:r>
              <a:r>
                <a:rPr b="1" i="0" lang="en-US" sz="1400" u="none" cap="none" strike="noStrike">
                  <a:solidFill>
                    <a:schemeClr val="dk1"/>
                  </a:solidFill>
                  <a:latin typeface="Courier New"/>
                  <a:ea typeface="Courier New"/>
                  <a:cs typeface="Courier New"/>
                  <a:sym typeface="Courier New"/>
                </a:rPr>
                <a:t> ListNode &lt;E&gt; (item, current.getNext()));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if</a:t>
              </a:r>
              <a:r>
                <a:rPr b="1" i="0" lang="en-US" sz="1400" u="none" cap="none" strike="noStrike">
                  <a:solidFill>
                    <a:schemeClr val="dk1"/>
                  </a:solidFill>
                  <a:latin typeface="Courier New"/>
                  <a:ea typeface="Courier New"/>
                  <a:cs typeface="Courier New"/>
                  <a:sym typeface="Courier New"/>
                </a:rPr>
                <a:t> (current == tail)  </a:t>
              </a:r>
              <a:endParaRPr b="1" i="0" sz="1400" u="none" cap="none" strike="noStrike">
                <a:solidFill>
                  <a:srgbClr val="C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tail = current.getNext();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 </a:t>
              </a:r>
              <a:r>
                <a:rPr b="1" i="0" lang="en-US" sz="1400" u="none" cap="none" strike="noStrike">
                  <a:solidFill>
                    <a:srgbClr val="0000FF"/>
                  </a:solidFill>
                  <a:latin typeface="Courier New"/>
                  <a:ea typeface="Courier New"/>
                  <a:cs typeface="Courier New"/>
                  <a:sym typeface="Courier New"/>
                </a:rPr>
                <a:t>else</a:t>
              </a:r>
              <a:r>
                <a:rPr b="1" i="0" lang="en-US" sz="1400" u="none" cap="none" strike="noStrike">
                  <a:solidFill>
                    <a:schemeClr val="dk1"/>
                  </a:solidFill>
                  <a:latin typeface="Courier New"/>
                  <a:ea typeface="Courier New"/>
                  <a:cs typeface="Courier New"/>
                  <a:sym typeface="Courier New"/>
                </a:rPr>
                <a:t> { </a:t>
              </a:r>
              <a:endParaRPr b="1" i="0" sz="1400" u="none" cap="none" strike="noStrike">
                <a:solidFill>
                  <a:srgbClr val="6633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 .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809" name="Google Shape;1809;p86"/>
            <p:cNvSpPr/>
            <p:nvPr/>
          </p:nvSpPr>
          <p:spPr>
            <a:xfrm>
              <a:off x="6400800" y="8382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810" name="Google Shape;1810;p86"/>
          <p:cNvSpPr txBox="1"/>
          <p:nvPr>
            <p:ph idx="1" type="body"/>
          </p:nvPr>
        </p:nvSpPr>
        <p:spPr>
          <a:xfrm>
            <a:off x="323850" y="3438524"/>
            <a:ext cx="4019550" cy="94297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300"/>
              <a:buChar char="■"/>
            </a:pPr>
            <a:r>
              <a:rPr lang="en-US" sz="2000">
                <a:solidFill>
                  <a:srgbClr val="006600"/>
                </a:solidFill>
              </a:rPr>
              <a:t>Case 1A</a:t>
            </a:r>
            <a:endParaRPr/>
          </a:p>
          <a:p>
            <a:pPr indent="-325438" lvl="1" marL="669925" rtl="0" algn="l">
              <a:lnSpc>
                <a:spcPct val="100000"/>
              </a:lnSpc>
              <a:spcBef>
                <a:spcPts val="600"/>
              </a:spcBef>
              <a:spcAft>
                <a:spcPts val="0"/>
              </a:spcAft>
              <a:buSzPts val="1080"/>
              <a:buChar char="❑"/>
            </a:pPr>
            <a:r>
              <a:rPr lang="en-US" sz="1800"/>
              <a:t>current != null; current != tail</a:t>
            </a:r>
            <a:endParaRPr/>
          </a:p>
        </p:txBody>
      </p:sp>
      <p:cxnSp>
        <p:nvCxnSpPr>
          <p:cNvPr id="1811" name="Google Shape;1811;p86"/>
          <p:cNvCxnSpPr/>
          <p:nvPr/>
        </p:nvCxnSpPr>
        <p:spPr>
          <a:xfrm>
            <a:off x="1981200" y="5219701"/>
            <a:ext cx="342900" cy="0"/>
          </a:xfrm>
          <a:prstGeom prst="straightConnector1">
            <a:avLst/>
          </a:prstGeom>
          <a:noFill/>
          <a:ln cap="flat" cmpd="sng" w="19050">
            <a:solidFill>
              <a:schemeClr val="dk1"/>
            </a:solidFill>
            <a:prstDash val="solid"/>
            <a:round/>
            <a:headEnd len="sm" w="sm" type="none"/>
            <a:tailEnd len="med" w="med" type="triangle"/>
          </a:ln>
        </p:spPr>
      </p:cxnSp>
      <p:cxnSp>
        <p:nvCxnSpPr>
          <p:cNvPr id="1812" name="Google Shape;1812;p86"/>
          <p:cNvCxnSpPr/>
          <p:nvPr/>
        </p:nvCxnSpPr>
        <p:spPr>
          <a:xfrm flipH="1" rot="10800000">
            <a:off x="6876256" y="5013176"/>
            <a:ext cx="219075" cy="304800"/>
          </a:xfrm>
          <a:prstGeom prst="straightConnector1">
            <a:avLst/>
          </a:prstGeom>
          <a:noFill/>
          <a:ln cap="flat" cmpd="sng" w="19050">
            <a:solidFill>
              <a:schemeClr val="dk1"/>
            </a:solidFill>
            <a:prstDash val="solid"/>
            <a:round/>
            <a:headEnd len="sm" w="sm" type="none"/>
            <a:tailEnd len="sm" w="sm" type="none"/>
          </a:ln>
        </p:spPr>
      </p:cxnSp>
      <p:grpSp>
        <p:nvGrpSpPr>
          <p:cNvPr id="1813" name="Google Shape;1813;p86"/>
          <p:cNvGrpSpPr/>
          <p:nvPr/>
        </p:nvGrpSpPr>
        <p:grpSpPr>
          <a:xfrm>
            <a:off x="1752600" y="5429250"/>
            <a:ext cx="1019175" cy="945952"/>
            <a:chOff x="1752600" y="5429250"/>
            <a:chExt cx="1019175" cy="945952"/>
          </a:xfrm>
        </p:grpSpPr>
        <p:grpSp>
          <p:nvGrpSpPr>
            <p:cNvPr id="1814" name="Google Shape;1814;p86"/>
            <p:cNvGrpSpPr/>
            <p:nvPr/>
          </p:nvGrpSpPr>
          <p:grpSpPr>
            <a:xfrm>
              <a:off x="1962150" y="5676900"/>
              <a:ext cx="609600" cy="307777"/>
              <a:chOff x="2743200" y="4724400"/>
              <a:chExt cx="609600" cy="307777"/>
            </a:xfrm>
          </p:grpSpPr>
          <p:sp>
            <p:nvSpPr>
              <p:cNvPr id="1815" name="Google Shape;1815;p86"/>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816" name="Google Shape;1816;p86"/>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817" name="Google Shape;1817;p86"/>
            <p:cNvGrpSpPr/>
            <p:nvPr/>
          </p:nvGrpSpPr>
          <p:grpSpPr>
            <a:xfrm>
              <a:off x="1752600" y="5429250"/>
              <a:ext cx="1019175" cy="945952"/>
              <a:chOff x="1752600" y="5429250"/>
              <a:chExt cx="1019175" cy="945952"/>
            </a:xfrm>
          </p:grpSpPr>
          <p:cxnSp>
            <p:nvCxnSpPr>
              <p:cNvPr id="1818" name="Google Shape;1818;p86"/>
              <p:cNvCxnSpPr/>
              <p:nvPr/>
            </p:nvCxnSpPr>
            <p:spPr>
              <a:xfrm flipH="1" rot="10800000">
                <a:off x="2428875" y="5429250"/>
                <a:ext cx="133350" cy="361950"/>
              </a:xfrm>
              <a:prstGeom prst="straightConnector1">
                <a:avLst/>
              </a:prstGeom>
              <a:noFill/>
              <a:ln cap="flat" cmpd="sng" w="19050">
                <a:solidFill>
                  <a:schemeClr val="dk1"/>
                </a:solidFill>
                <a:prstDash val="solid"/>
                <a:round/>
                <a:headEnd len="sm" w="sm" type="none"/>
                <a:tailEnd len="med" w="med" type="triangle"/>
              </a:ln>
            </p:spPr>
          </p:cxnSp>
          <p:sp>
            <p:nvSpPr>
              <p:cNvPr id="1819" name="Google Shape;1819;p86"/>
              <p:cNvSpPr txBox="1"/>
              <p:nvPr/>
            </p:nvSpPr>
            <p:spPr>
              <a:xfrm>
                <a:off x="1752600" y="606742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grpSp>
      </p:grpSp>
      <p:cxnSp>
        <p:nvCxnSpPr>
          <p:cNvPr id="1820" name="Google Shape;1820;p86"/>
          <p:cNvCxnSpPr/>
          <p:nvPr/>
        </p:nvCxnSpPr>
        <p:spPr>
          <a:xfrm>
            <a:off x="1952625" y="5229225"/>
            <a:ext cx="190500" cy="381000"/>
          </a:xfrm>
          <a:prstGeom prst="straightConnector1">
            <a:avLst/>
          </a:prstGeom>
          <a:noFill/>
          <a:ln cap="flat" cmpd="sng" w="19050">
            <a:solidFill>
              <a:srgbClr val="C00000"/>
            </a:solidFill>
            <a:prstDash val="solid"/>
            <a:round/>
            <a:headEnd len="sm" w="sm" type="none"/>
            <a:tailEnd len="med" w="med" type="triangle"/>
          </a:ln>
        </p:spPr>
      </p:cxnSp>
      <p:grpSp>
        <p:nvGrpSpPr>
          <p:cNvPr id="1821" name="Google Shape;1821;p86"/>
          <p:cNvGrpSpPr/>
          <p:nvPr/>
        </p:nvGrpSpPr>
        <p:grpSpPr>
          <a:xfrm>
            <a:off x="647700" y="4276725"/>
            <a:ext cx="3124200" cy="1117402"/>
            <a:chOff x="647700" y="4276725"/>
            <a:chExt cx="3124200" cy="1117402"/>
          </a:xfrm>
        </p:grpSpPr>
        <p:grpSp>
          <p:nvGrpSpPr>
            <p:cNvPr id="1822" name="Google Shape;1822;p86"/>
            <p:cNvGrpSpPr/>
            <p:nvPr/>
          </p:nvGrpSpPr>
          <p:grpSpPr>
            <a:xfrm>
              <a:off x="1476375" y="5057775"/>
              <a:ext cx="609600" cy="307777"/>
              <a:chOff x="533400" y="4724400"/>
              <a:chExt cx="609600" cy="307777"/>
            </a:xfrm>
          </p:grpSpPr>
          <p:sp>
            <p:nvSpPr>
              <p:cNvPr id="1823" name="Google Shape;1823;p86"/>
              <p:cNvSpPr txBox="1"/>
              <p:nvPr/>
            </p:nvSpPr>
            <p:spPr>
              <a:xfrm>
                <a:off x="5334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a:t>
                </a:r>
                <a:endParaRPr b="0" i="0" sz="1400" u="none" cap="none" strike="noStrike">
                  <a:solidFill>
                    <a:schemeClr val="dk1"/>
                  </a:solidFill>
                  <a:latin typeface="Arial"/>
                  <a:ea typeface="Arial"/>
                  <a:cs typeface="Arial"/>
                  <a:sym typeface="Arial"/>
                </a:endParaRPr>
              </a:p>
            </p:txBody>
          </p:sp>
          <p:sp>
            <p:nvSpPr>
              <p:cNvPr id="1824" name="Google Shape;1824;p86"/>
              <p:cNvSpPr txBox="1"/>
              <p:nvPr/>
            </p:nvSpPr>
            <p:spPr>
              <a:xfrm>
                <a:off x="9144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825" name="Google Shape;1825;p86"/>
            <p:cNvGrpSpPr/>
            <p:nvPr/>
          </p:nvGrpSpPr>
          <p:grpSpPr>
            <a:xfrm>
              <a:off x="2390775" y="5057775"/>
              <a:ext cx="609600" cy="307777"/>
              <a:chOff x="1447800" y="4724400"/>
              <a:chExt cx="609600" cy="307777"/>
            </a:xfrm>
          </p:grpSpPr>
          <p:sp>
            <p:nvSpPr>
              <p:cNvPr id="1826" name="Google Shape;1826;p86"/>
              <p:cNvSpPr txBox="1"/>
              <p:nvPr/>
            </p:nvSpPr>
            <p:spPr>
              <a:xfrm>
                <a:off x="14478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q</a:t>
                </a:r>
                <a:endParaRPr b="0" i="0" sz="1400" u="none" cap="none" strike="noStrike">
                  <a:solidFill>
                    <a:schemeClr val="dk1"/>
                  </a:solidFill>
                  <a:latin typeface="Arial"/>
                  <a:ea typeface="Arial"/>
                  <a:cs typeface="Arial"/>
                  <a:sym typeface="Arial"/>
                </a:endParaRPr>
              </a:p>
            </p:txBody>
          </p:sp>
          <p:sp>
            <p:nvSpPr>
              <p:cNvPr id="1827" name="Google Shape;1827;p86"/>
              <p:cNvSpPr txBox="1"/>
              <p:nvPr/>
            </p:nvSpPr>
            <p:spPr>
              <a:xfrm>
                <a:off x="18288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1828" name="Google Shape;1828;p86"/>
            <p:cNvCxnSpPr/>
            <p:nvPr/>
          </p:nvCxnSpPr>
          <p:spPr>
            <a:xfrm>
              <a:off x="2914650" y="5219701"/>
              <a:ext cx="342900" cy="0"/>
            </a:xfrm>
            <a:prstGeom prst="straightConnector1">
              <a:avLst/>
            </a:prstGeom>
            <a:noFill/>
            <a:ln cap="flat" cmpd="sng" w="19050">
              <a:solidFill>
                <a:schemeClr val="dk1"/>
              </a:solidFill>
              <a:prstDash val="solid"/>
              <a:round/>
              <a:headEnd len="sm" w="sm" type="none"/>
              <a:tailEnd len="med" w="med" type="triangle"/>
            </a:ln>
          </p:spPr>
        </p:cxnSp>
        <p:sp>
          <p:nvSpPr>
            <p:cNvPr id="1829" name="Google Shape;1829;p86"/>
            <p:cNvSpPr txBox="1"/>
            <p:nvPr/>
          </p:nvSpPr>
          <p:spPr>
            <a:xfrm>
              <a:off x="647700" y="5048250"/>
              <a:ext cx="438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cxnSp>
          <p:nvCxnSpPr>
            <p:cNvPr id="1830" name="Google Shape;1830;p86"/>
            <p:cNvCxnSpPr/>
            <p:nvPr/>
          </p:nvCxnSpPr>
          <p:spPr>
            <a:xfrm>
              <a:off x="1057275" y="5219701"/>
              <a:ext cx="342900" cy="0"/>
            </a:xfrm>
            <a:prstGeom prst="straightConnector1">
              <a:avLst/>
            </a:prstGeom>
            <a:noFill/>
            <a:ln cap="flat" cmpd="sng" w="19050">
              <a:solidFill>
                <a:schemeClr val="dk1"/>
              </a:solidFill>
              <a:prstDash val="solid"/>
              <a:round/>
              <a:headEnd len="sm" w="sm" type="none"/>
              <a:tailEnd len="med" w="med" type="triangle"/>
            </a:ln>
          </p:spPr>
        </p:cxnSp>
        <p:sp>
          <p:nvSpPr>
            <p:cNvPr id="1831" name="Google Shape;1831;p86"/>
            <p:cNvSpPr txBox="1"/>
            <p:nvPr/>
          </p:nvSpPr>
          <p:spPr>
            <a:xfrm>
              <a:off x="1457324" y="4276725"/>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current</a:t>
              </a:r>
              <a:endParaRPr b="0" i="0" sz="1400" u="none" cap="none" strike="noStrike">
                <a:solidFill>
                  <a:schemeClr val="dk1"/>
                </a:solidFill>
                <a:latin typeface="Arial"/>
                <a:ea typeface="Arial"/>
                <a:cs typeface="Arial"/>
                <a:sym typeface="Arial"/>
              </a:endParaRPr>
            </a:p>
          </p:txBody>
        </p:sp>
        <p:sp>
          <p:nvSpPr>
            <p:cNvPr id="1832" name="Google Shape;1832;p86"/>
            <p:cNvSpPr/>
            <p:nvPr/>
          </p:nvSpPr>
          <p:spPr>
            <a:xfrm>
              <a:off x="1685925" y="45815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3" name="Google Shape;1833;p86"/>
            <p:cNvSpPr txBox="1"/>
            <p:nvPr/>
          </p:nvSpPr>
          <p:spPr>
            <a:xfrm>
              <a:off x="3333750" y="5086350"/>
              <a:ext cx="438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grpSp>
      <p:cxnSp>
        <p:nvCxnSpPr>
          <p:cNvPr id="1834" name="Google Shape;1834;p86"/>
          <p:cNvCxnSpPr/>
          <p:nvPr/>
        </p:nvCxnSpPr>
        <p:spPr>
          <a:xfrm flipH="1">
            <a:off x="1733550" y="4648200"/>
            <a:ext cx="133350" cy="371475"/>
          </a:xfrm>
          <a:prstGeom prst="straightConnector1">
            <a:avLst/>
          </a:prstGeom>
          <a:noFill/>
          <a:ln cap="flat" cmpd="sng" w="19050">
            <a:solidFill>
              <a:schemeClr val="dk1"/>
            </a:solidFill>
            <a:prstDash val="solid"/>
            <a:round/>
            <a:headEnd len="sm" w="sm" type="none"/>
            <a:tailEnd len="med" w="med" type="triangle"/>
          </a:ln>
        </p:spPr>
      </p:cxnSp>
      <p:cxnSp>
        <p:nvCxnSpPr>
          <p:cNvPr id="1835" name="Google Shape;1835;p86"/>
          <p:cNvCxnSpPr/>
          <p:nvPr/>
        </p:nvCxnSpPr>
        <p:spPr>
          <a:xfrm>
            <a:off x="571500" y="1638300"/>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836" name="Google Shape;1836;p86"/>
          <p:cNvCxnSpPr/>
          <p:nvPr/>
        </p:nvCxnSpPr>
        <p:spPr>
          <a:xfrm>
            <a:off x="790575" y="2047875"/>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837" name="Google Shape;1837;p86"/>
          <p:cNvCxnSpPr/>
          <p:nvPr/>
        </p:nvCxnSpPr>
        <p:spPr>
          <a:xfrm>
            <a:off x="7224712" y="4638675"/>
            <a:ext cx="4763" cy="923925"/>
          </a:xfrm>
          <a:prstGeom prst="straightConnector1">
            <a:avLst/>
          </a:prstGeom>
          <a:noFill/>
          <a:ln cap="flat" cmpd="sng" w="19050">
            <a:solidFill>
              <a:srgbClr val="C00000"/>
            </a:solidFill>
            <a:prstDash val="solid"/>
            <a:round/>
            <a:headEnd len="sm" w="sm" type="none"/>
            <a:tailEnd len="med" w="med" type="triangle"/>
          </a:ln>
        </p:spPr>
      </p:cxnSp>
      <p:sp>
        <p:nvSpPr>
          <p:cNvPr id="1838" name="Google Shape;1838;p86"/>
          <p:cNvSpPr txBox="1"/>
          <p:nvPr/>
        </p:nvSpPr>
        <p:spPr>
          <a:xfrm>
            <a:off x="4505325" y="3419474"/>
            <a:ext cx="4019550" cy="94297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cap="none" strike="noStrike">
                <a:solidFill>
                  <a:srgbClr val="006600"/>
                </a:solidFill>
                <a:latin typeface="Arial"/>
                <a:ea typeface="Arial"/>
                <a:cs typeface="Arial"/>
                <a:sym typeface="Arial"/>
              </a:rPr>
              <a:t>Case 1B</a:t>
            </a:r>
            <a:endParaRPr b="0" i="0" sz="1400" u="none" cap="none" strike="noStrike">
              <a:solidFill>
                <a:srgbClr val="000000"/>
              </a:solidFill>
              <a:latin typeface="Arial"/>
              <a:ea typeface="Arial"/>
              <a:cs typeface="Arial"/>
              <a:sym typeface="Arial"/>
            </a:endParaRPr>
          </a:p>
          <a:p>
            <a:pPr indent="-325438" lvl="1" marL="669925" marR="0" rtl="0" algn="l">
              <a:lnSpc>
                <a:spcPct val="100000"/>
              </a:lnSpc>
              <a:spcBef>
                <a:spcPts val="600"/>
              </a:spcBef>
              <a:spcAft>
                <a:spcPts val="0"/>
              </a:spcAft>
              <a:buClr>
                <a:schemeClr val="accent2"/>
              </a:buClr>
              <a:buSzPts val="1080"/>
              <a:buFont typeface="Noto Sans Symbols"/>
              <a:buChar char="❑"/>
            </a:pPr>
            <a:r>
              <a:rPr b="0" i="0" lang="en-US" sz="1800" u="none" cap="none" strike="noStrike">
                <a:solidFill>
                  <a:schemeClr val="dk1"/>
                </a:solidFill>
                <a:latin typeface="Arial"/>
                <a:ea typeface="Arial"/>
                <a:cs typeface="Arial"/>
                <a:sym typeface="Arial"/>
              </a:rPr>
              <a:t>current != null; current == tail</a:t>
            </a:r>
            <a:endParaRPr b="0" i="0" sz="1400" u="none" cap="none" strike="noStrike">
              <a:solidFill>
                <a:srgbClr val="000000"/>
              </a:solidFill>
              <a:latin typeface="Arial"/>
              <a:ea typeface="Arial"/>
              <a:cs typeface="Arial"/>
              <a:sym typeface="Arial"/>
            </a:endParaRPr>
          </a:p>
        </p:txBody>
      </p:sp>
      <p:cxnSp>
        <p:nvCxnSpPr>
          <p:cNvPr id="1839" name="Google Shape;1839;p86"/>
          <p:cNvCxnSpPr/>
          <p:nvPr/>
        </p:nvCxnSpPr>
        <p:spPr>
          <a:xfrm flipH="1">
            <a:off x="6762750" y="4629150"/>
            <a:ext cx="352425" cy="323850"/>
          </a:xfrm>
          <a:prstGeom prst="straightConnector1">
            <a:avLst/>
          </a:prstGeom>
          <a:noFill/>
          <a:ln cap="flat" cmpd="sng" w="19050">
            <a:solidFill>
              <a:schemeClr val="dk1"/>
            </a:solidFill>
            <a:prstDash val="solid"/>
            <a:round/>
            <a:headEnd len="sm" w="sm" type="none"/>
            <a:tailEnd len="med" w="med" type="triangle"/>
          </a:ln>
        </p:spPr>
      </p:cxnSp>
      <p:grpSp>
        <p:nvGrpSpPr>
          <p:cNvPr id="1840" name="Google Shape;1840;p86"/>
          <p:cNvGrpSpPr/>
          <p:nvPr/>
        </p:nvGrpSpPr>
        <p:grpSpPr>
          <a:xfrm>
            <a:off x="6705600" y="5619750"/>
            <a:ext cx="1019175" cy="698302"/>
            <a:chOff x="6705600" y="5619750"/>
            <a:chExt cx="1019175" cy="698302"/>
          </a:xfrm>
        </p:grpSpPr>
        <p:grpSp>
          <p:nvGrpSpPr>
            <p:cNvPr id="1841" name="Google Shape;1841;p86"/>
            <p:cNvGrpSpPr/>
            <p:nvPr/>
          </p:nvGrpSpPr>
          <p:grpSpPr>
            <a:xfrm>
              <a:off x="6915150" y="5619750"/>
              <a:ext cx="609600" cy="307777"/>
              <a:chOff x="2743200" y="4724400"/>
              <a:chExt cx="609600" cy="307777"/>
            </a:xfrm>
          </p:grpSpPr>
          <p:sp>
            <p:nvSpPr>
              <p:cNvPr id="1842" name="Google Shape;1842;p86"/>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843" name="Google Shape;1843;p86"/>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844" name="Google Shape;1844;p86"/>
            <p:cNvSpPr txBox="1"/>
            <p:nvPr/>
          </p:nvSpPr>
          <p:spPr>
            <a:xfrm>
              <a:off x="6705600" y="601027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cxnSp>
          <p:nvCxnSpPr>
            <p:cNvPr id="1845" name="Google Shape;1845;p86"/>
            <p:cNvCxnSpPr/>
            <p:nvPr/>
          </p:nvCxnSpPr>
          <p:spPr>
            <a:xfrm flipH="1" rot="10800000">
              <a:off x="7296150" y="5619750"/>
              <a:ext cx="219075" cy="304800"/>
            </a:xfrm>
            <a:prstGeom prst="straightConnector1">
              <a:avLst/>
            </a:prstGeom>
            <a:noFill/>
            <a:ln cap="flat" cmpd="sng" w="19050">
              <a:solidFill>
                <a:schemeClr val="dk1"/>
              </a:solidFill>
              <a:prstDash val="solid"/>
              <a:round/>
              <a:headEnd len="sm" w="sm" type="none"/>
              <a:tailEnd len="sm" w="sm" type="none"/>
            </a:ln>
          </p:spPr>
        </p:cxnSp>
      </p:grpSp>
      <p:cxnSp>
        <p:nvCxnSpPr>
          <p:cNvPr id="1846" name="Google Shape;1846;p86"/>
          <p:cNvCxnSpPr/>
          <p:nvPr/>
        </p:nvCxnSpPr>
        <p:spPr>
          <a:xfrm>
            <a:off x="6967537" y="5191125"/>
            <a:ext cx="195263" cy="371475"/>
          </a:xfrm>
          <a:prstGeom prst="straightConnector1">
            <a:avLst/>
          </a:prstGeom>
          <a:noFill/>
          <a:ln cap="flat" cmpd="sng" w="19050">
            <a:solidFill>
              <a:srgbClr val="C00000"/>
            </a:solidFill>
            <a:prstDash val="solid"/>
            <a:round/>
            <a:headEnd len="sm" w="sm" type="none"/>
            <a:tailEnd len="med" w="med" type="triangle"/>
          </a:ln>
        </p:spPr>
      </p:cxnSp>
      <p:sp>
        <p:nvSpPr>
          <p:cNvPr id="1847" name="Google Shape;1847;p8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0">
                                            <p:txEl>
                                              <p:pRg end="0" st="0"/>
                                            </p:txEl>
                                          </p:spTgt>
                                        </p:tgtEl>
                                        <p:attrNameLst>
                                          <p:attrName>style.visibility</p:attrName>
                                        </p:attrNameLst>
                                      </p:cBhvr>
                                      <p:to>
                                        <p:strVal val="visible"/>
                                      </p:to>
                                    </p:set>
                                    <p:animEffect filter="fade" transition="in">
                                      <p:cBhvr>
                                        <p:cTn dur="500"/>
                                        <p:tgtEl>
                                          <p:spTgt spid="18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0">
                                            <p:txEl>
                                              <p:pRg end="1" st="1"/>
                                            </p:txEl>
                                          </p:spTgt>
                                        </p:tgtEl>
                                        <p:attrNameLst>
                                          <p:attrName>style.visibility</p:attrName>
                                        </p:attrNameLst>
                                      </p:cBhvr>
                                      <p:to>
                                        <p:strVal val="visible"/>
                                      </p:to>
                                    </p:set>
                                    <p:animEffect filter="fade" transition="in">
                                      <p:cBhvr>
                                        <p:cTn dur="500"/>
                                        <p:tgtEl>
                                          <p:spTgt spid="1810">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1"/>
                                        </p:tgtEl>
                                        <p:attrNameLst>
                                          <p:attrName>style.visibility</p:attrName>
                                        </p:attrNameLst>
                                      </p:cBhvr>
                                      <p:to>
                                        <p:strVal val="visible"/>
                                      </p:to>
                                    </p:set>
                                    <p:animEffect filter="fade" transition="in">
                                      <p:cBhvr>
                                        <p:cTn dur="500"/>
                                        <p:tgtEl>
                                          <p:spTgt spid="1821"/>
                                        </p:tgtEl>
                                      </p:cBhvr>
                                    </p:animEffect>
                                  </p:childTnLst>
                                </p:cTn>
                              </p:par>
                              <p:par>
                                <p:cTn fill="hold" nodeType="withEffect" presetClass="entr" presetID="10" presetSubtype="0">
                                  <p:stCondLst>
                                    <p:cond delay="0"/>
                                  </p:stCondLst>
                                  <p:childTnLst>
                                    <p:set>
                                      <p:cBhvr>
                                        <p:cTn dur="1" fill="hold">
                                          <p:stCondLst>
                                            <p:cond delay="0"/>
                                          </p:stCondLst>
                                        </p:cTn>
                                        <p:tgtEl>
                                          <p:spTgt spid="1834"/>
                                        </p:tgtEl>
                                        <p:attrNameLst>
                                          <p:attrName>style.visibility</p:attrName>
                                        </p:attrNameLst>
                                      </p:cBhvr>
                                      <p:to>
                                        <p:strVal val="visible"/>
                                      </p:to>
                                    </p:set>
                                    <p:animEffect filter="fade" transition="in">
                                      <p:cBhvr>
                                        <p:cTn dur="500"/>
                                        <p:tgtEl>
                                          <p:spTgt spid="1834"/>
                                        </p:tgtEl>
                                      </p:cBhvr>
                                    </p:animEffect>
                                  </p:childTnLst>
                                </p:cTn>
                              </p:par>
                              <p:par>
                                <p:cTn fill="hold" nodeType="withEffect" presetClass="entr" presetID="10" presetSubtype="0">
                                  <p:stCondLst>
                                    <p:cond delay="0"/>
                                  </p:stCondLst>
                                  <p:childTnLst>
                                    <p:set>
                                      <p:cBhvr>
                                        <p:cTn dur="1" fill="hold">
                                          <p:stCondLst>
                                            <p:cond delay="0"/>
                                          </p:stCondLst>
                                        </p:cTn>
                                        <p:tgtEl>
                                          <p:spTgt spid="1811"/>
                                        </p:tgtEl>
                                        <p:attrNameLst>
                                          <p:attrName>style.visibility</p:attrName>
                                        </p:attrNameLst>
                                      </p:cBhvr>
                                      <p:to>
                                        <p:strVal val="visible"/>
                                      </p:to>
                                    </p:set>
                                    <p:animEffect filter="fade" transition="in">
                                      <p:cBhvr>
                                        <p:cTn dur="500"/>
                                        <p:tgtEl>
                                          <p:spTgt spid="1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5"/>
                                        </p:tgtEl>
                                        <p:attrNameLst>
                                          <p:attrName>style.visibility</p:attrName>
                                        </p:attrNameLst>
                                      </p:cBhvr>
                                      <p:to>
                                        <p:strVal val="visible"/>
                                      </p:to>
                                    </p:set>
                                    <p:animEffect filter="fade" transition="in">
                                      <p:cBhvr>
                                        <p:cTn dur="500"/>
                                        <p:tgtEl>
                                          <p:spTgt spid="1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3"/>
                                        </p:tgtEl>
                                        <p:attrNameLst>
                                          <p:attrName>style.visibility</p:attrName>
                                        </p:attrNameLst>
                                      </p:cBhvr>
                                      <p:to>
                                        <p:strVal val="visible"/>
                                      </p:to>
                                    </p:set>
                                    <p:animEffect filter="fade" transition="in">
                                      <p:cBhvr>
                                        <p:cTn dur="500"/>
                                        <p:tgtEl>
                                          <p:spTgt spid="1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11"/>
                                        </p:tgtEl>
                                      </p:cBhvr>
                                    </p:animEffect>
                                    <p:set>
                                      <p:cBhvr>
                                        <p:cTn dur="1" fill="hold">
                                          <p:stCondLst>
                                            <p:cond delay="500"/>
                                          </p:stCondLst>
                                        </p:cTn>
                                        <p:tgtEl>
                                          <p:spTgt spid="181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0"/>
                                        </p:tgtEl>
                                        <p:attrNameLst>
                                          <p:attrName>style.visibility</p:attrName>
                                        </p:attrNameLst>
                                      </p:cBhvr>
                                      <p:to>
                                        <p:strVal val="visible"/>
                                      </p:to>
                                    </p:set>
                                    <p:animEffect filter="fade" transition="in">
                                      <p:cBhvr>
                                        <p:cTn dur="500"/>
                                        <p:tgtEl>
                                          <p:spTgt spid="1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0" st="0"/>
                                            </p:txEl>
                                          </p:spTgt>
                                        </p:tgtEl>
                                        <p:attrNameLst>
                                          <p:attrName>style.visibility</p:attrName>
                                        </p:attrNameLst>
                                      </p:cBhvr>
                                      <p:to>
                                        <p:strVal val="visible"/>
                                      </p:to>
                                    </p:set>
                                    <p:animEffect filter="fade" transition="in">
                                      <p:cBhvr>
                                        <p:cTn dur="500"/>
                                        <p:tgtEl>
                                          <p:spTgt spid="1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1" st="1"/>
                                            </p:txEl>
                                          </p:spTgt>
                                        </p:tgtEl>
                                        <p:attrNameLst>
                                          <p:attrName>style.visibility</p:attrName>
                                        </p:attrNameLst>
                                      </p:cBhvr>
                                      <p:to>
                                        <p:strVal val="visible"/>
                                      </p:to>
                                    </p:set>
                                    <p:animEffect filter="fade" transition="in">
                                      <p:cBhvr>
                                        <p:cTn dur="500"/>
                                        <p:tgtEl>
                                          <p:spTgt spid="1838">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90"/>
                                        </p:tgtEl>
                                        <p:attrNameLst>
                                          <p:attrName>style.visibility</p:attrName>
                                        </p:attrNameLst>
                                      </p:cBhvr>
                                      <p:to>
                                        <p:strVal val="visible"/>
                                      </p:to>
                                    </p:set>
                                    <p:animEffect filter="fade" transition="in">
                                      <p:cBhvr>
                                        <p:cTn dur="500"/>
                                        <p:tgtEl>
                                          <p:spTgt spid="1790"/>
                                        </p:tgtEl>
                                      </p:cBhvr>
                                    </p:animEffect>
                                  </p:childTnLst>
                                </p:cTn>
                              </p:par>
                              <p:par>
                                <p:cTn fill="hold" nodeType="withEffect" presetClass="entr" presetID="10" presetSubtype="0">
                                  <p:stCondLst>
                                    <p:cond delay="0"/>
                                  </p:stCondLst>
                                  <p:childTnLst>
                                    <p:set>
                                      <p:cBhvr>
                                        <p:cTn dur="1" fill="hold">
                                          <p:stCondLst>
                                            <p:cond delay="0"/>
                                          </p:stCondLst>
                                        </p:cTn>
                                        <p:tgtEl>
                                          <p:spTgt spid="1839"/>
                                        </p:tgtEl>
                                        <p:attrNameLst>
                                          <p:attrName>style.visibility</p:attrName>
                                        </p:attrNameLst>
                                      </p:cBhvr>
                                      <p:to>
                                        <p:strVal val="visible"/>
                                      </p:to>
                                    </p:set>
                                    <p:animEffect filter="fade" transition="in">
                                      <p:cBhvr>
                                        <p:cTn dur="500"/>
                                        <p:tgtEl>
                                          <p:spTgt spid="1839"/>
                                        </p:tgtEl>
                                      </p:cBhvr>
                                    </p:animEffect>
                                  </p:childTnLst>
                                </p:cTn>
                              </p:par>
                              <p:par>
                                <p:cTn fill="hold" nodeType="with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500"/>
                                        <p:tgtEl>
                                          <p:spTgt spid="1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0"/>
                                        </p:tgtEl>
                                        <p:attrNameLst>
                                          <p:attrName>style.visibility</p:attrName>
                                        </p:attrNameLst>
                                      </p:cBhvr>
                                      <p:to>
                                        <p:strVal val="visible"/>
                                      </p:to>
                                    </p:set>
                                    <p:animEffect filter="fade" transition="in">
                                      <p:cBhvr>
                                        <p:cTn dur="500"/>
                                        <p:tgtEl>
                                          <p:spTgt spid="18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12"/>
                                        </p:tgtEl>
                                      </p:cBhvr>
                                    </p:animEffect>
                                    <p:set>
                                      <p:cBhvr>
                                        <p:cTn dur="1" fill="hold">
                                          <p:stCondLst>
                                            <p:cond delay="500"/>
                                          </p:stCondLst>
                                        </p:cTn>
                                        <p:tgtEl>
                                          <p:spTgt spid="181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46"/>
                                        </p:tgtEl>
                                        <p:attrNameLst>
                                          <p:attrName>style.visibility</p:attrName>
                                        </p:attrNameLst>
                                      </p:cBhvr>
                                      <p:to>
                                        <p:strVal val="visible"/>
                                      </p:to>
                                    </p:set>
                                    <p:animEffect filter="fade" transition="in">
                                      <p:cBhvr>
                                        <p:cTn dur="500"/>
                                        <p:tgtEl>
                                          <p:spTgt spid="1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35"/>
                                        </p:tgtEl>
                                      </p:cBhvr>
                                    </p:animEffect>
                                    <p:set>
                                      <p:cBhvr>
                                        <p:cTn dur="1" fill="hold">
                                          <p:stCondLst>
                                            <p:cond delay="500"/>
                                          </p:stCondLst>
                                        </p:cTn>
                                        <p:tgtEl>
                                          <p:spTgt spid="183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6"/>
                                        </p:tgtEl>
                                        <p:attrNameLst>
                                          <p:attrName>style.visibility</p:attrName>
                                        </p:attrNameLst>
                                      </p:cBhvr>
                                      <p:to>
                                        <p:strVal val="visible"/>
                                      </p:to>
                                    </p:set>
                                    <p:animEffect filter="fade" transition="in">
                                      <p:cBhvr>
                                        <p:cTn dur="500"/>
                                        <p:tgtEl>
                                          <p:spTgt spid="1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39"/>
                                        </p:tgtEl>
                                      </p:cBhvr>
                                    </p:animEffect>
                                    <p:set>
                                      <p:cBhvr>
                                        <p:cTn dur="1" fill="hold">
                                          <p:stCondLst>
                                            <p:cond delay="500"/>
                                          </p:stCondLst>
                                        </p:cTn>
                                        <p:tgtEl>
                                          <p:spTgt spid="183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7"/>
                                        </p:tgtEl>
                                        <p:attrNameLst>
                                          <p:attrName>style.visibility</p:attrName>
                                        </p:attrNameLst>
                                      </p:cBhvr>
                                      <p:to>
                                        <p:strVal val="visible"/>
                                      </p:to>
                                    </p:set>
                                    <p:animEffect filter="fade" transition="in">
                                      <p:cBhvr>
                                        <p:cTn dur="500"/>
                                        <p:tgtEl>
                                          <p:spTgt spid="1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grpSp>
        <p:nvGrpSpPr>
          <p:cNvPr id="1853" name="Google Shape;1853;p87"/>
          <p:cNvGrpSpPr/>
          <p:nvPr/>
        </p:nvGrpSpPr>
        <p:grpSpPr>
          <a:xfrm>
            <a:off x="5000624" y="4352925"/>
            <a:ext cx="2428875" cy="466725"/>
            <a:chOff x="5000624" y="4352925"/>
            <a:chExt cx="2428875" cy="466725"/>
          </a:xfrm>
        </p:grpSpPr>
        <p:grpSp>
          <p:nvGrpSpPr>
            <p:cNvPr id="1854" name="Google Shape;1854;p87"/>
            <p:cNvGrpSpPr/>
            <p:nvPr/>
          </p:nvGrpSpPr>
          <p:grpSpPr>
            <a:xfrm>
              <a:off x="6638924" y="4352925"/>
              <a:ext cx="790575" cy="457200"/>
              <a:chOff x="6638924" y="4352925"/>
              <a:chExt cx="790575" cy="457200"/>
            </a:xfrm>
          </p:grpSpPr>
          <p:sp>
            <p:nvSpPr>
              <p:cNvPr id="1855" name="Google Shape;1855;p87"/>
              <p:cNvSpPr txBox="1"/>
              <p:nvPr/>
            </p:nvSpPr>
            <p:spPr>
              <a:xfrm>
                <a:off x="6638924" y="4352925"/>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current</a:t>
                </a:r>
                <a:endParaRPr b="0" i="0" sz="1400" u="none" cap="none" strike="noStrike">
                  <a:solidFill>
                    <a:schemeClr val="dk1"/>
                  </a:solidFill>
                  <a:latin typeface="Arial"/>
                  <a:ea typeface="Arial"/>
                  <a:cs typeface="Arial"/>
                  <a:sym typeface="Arial"/>
                </a:endParaRPr>
              </a:p>
            </p:txBody>
          </p:sp>
          <p:sp>
            <p:nvSpPr>
              <p:cNvPr id="1856" name="Google Shape;1856;p87"/>
              <p:cNvSpPr/>
              <p:nvPr/>
            </p:nvSpPr>
            <p:spPr>
              <a:xfrm>
                <a:off x="6867525" y="46577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857" name="Google Shape;1857;p87"/>
              <p:cNvCxnSpPr/>
              <p:nvPr/>
            </p:nvCxnSpPr>
            <p:spPr>
              <a:xfrm flipH="1" rot="10800000">
                <a:off x="6872064" y="4667808"/>
                <a:ext cx="368635" cy="125524"/>
              </a:xfrm>
              <a:prstGeom prst="straightConnector1">
                <a:avLst/>
              </a:prstGeom>
              <a:noFill/>
              <a:ln cap="flat" cmpd="sng" w="19050">
                <a:solidFill>
                  <a:schemeClr val="dk1"/>
                </a:solidFill>
                <a:prstDash val="solid"/>
                <a:round/>
                <a:headEnd len="sm" w="sm" type="none"/>
                <a:tailEnd len="sm" w="sm" type="none"/>
              </a:ln>
            </p:spPr>
          </p:cxnSp>
        </p:grpSp>
        <p:sp>
          <p:nvSpPr>
            <p:cNvPr id="1858" name="Google Shape;1858;p87"/>
            <p:cNvSpPr txBox="1"/>
            <p:nvPr/>
          </p:nvSpPr>
          <p:spPr>
            <a:xfrm>
              <a:off x="5000624" y="4352925"/>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a:t>
              </a:r>
              <a:endParaRPr b="0" i="0" sz="1400" u="none" cap="none" strike="noStrike">
                <a:solidFill>
                  <a:schemeClr val="dk1"/>
                </a:solidFill>
                <a:latin typeface="Arial"/>
                <a:ea typeface="Arial"/>
                <a:cs typeface="Arial"/>
                <a:sym typeface="Arial"/>
              </a:endParaRPr>
            </a:p>
          </p:txBody>
        </p:sp>
        <p:sp>
          <p:nvSpPr>
            <p:cNvPr id="1859" name="Google Shape;1859;p87"/>
            <p:cNvSpPr/>
            <p:nvPr/>
          </p:nvSpPr>
          <p:spPr>
            <a:xfrm>
              <a:off x="5229225" y="46577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0" name="Google Shape;1860;p87"/>
            <p:cNvSpPr txBox="1"/>
            <p:nvPr/>
          </p:nvSpPr>
          <p:spPr>
            <a:xfrm>
              <a:off x="5895975" y="4362450"/>
              <a:ext cx="6572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a:t>
              </a:r>
              <a:endParaRPr b="0" i="0" sz="1400" u="none" cap="none" strike="noStrike">
                <a:solidFill>
                  <a:schemeClr val="dk1"/>
                </a:solidFill>
                <a:latin typeface="Arial"/>
                <a:ea typeface="Arial"/>
                <a:cs typeface="Arial"/>
                <a:sym typeface="Arial"/>
              </a:endParaRPr>
            </a:p>
          </p:txBody>
        </p:sp>
        <p:sp>
          <p:nvSpPr>
            <p:cNvPr id="1861" name="Google Shape;1861;p87"/>
            <p:cNvSpPr/>
            <p:nvPr/>
          </p:nvSpPr>
          <p:spPr>
            <a:xfrm>
              <a:off x="5991225" y="4667250"/>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62" name="Google Shape;1862;p8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(7/10)</a:t>
            </a:r>
            <a:endParaRPr/>
          </a:p>
        </p:txBody>
      </p:sp>
      <p:sp>
        <p:nvSpPr>
          <p:cNvPr id="1863" name="Google Shape;1863;p8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864" name="Google Shape;1864;p87"/>
          <p:cNvGrpSpPr/>
          <p:nvPr/>
        </p:nvGrpSpPr>
        <p:grpSpPr>
          <a:xfrm>
            <a:off x="381000" y="819150"/>
            <a:ext cx="8382000" cy="2475369"/>
            <a:chOff x="457200" y="838200"/>
            <a:chExt cx="8382000" cy="2475369"/>
          </a:xfrm>
        </p:grpSpPr>
        <p:sp>
          <p:nvSpPr>
            <p:cNvPr id="1865" name="Google Shape;1865;p87"/>
            <p:cNvSpPr txBox="1"/>
            <p:nvPr/>
          </p:nvSpPr>
          <p:spPr>
            <a:xfrm>
              <a:off x="457200" y="1066800"/>
              <a:ext cx="8382000" cy="224676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public void </a:t>
              </a:r>
              <a:r>
                <a:rPr b="1" i="0" lang="en-US" sz="1400" u="none" cap="none" strike="noStrike">
                  <a:solidFill>
                    <a:schemeClr val="dk1"/>
                  </a:solidFill>
                  <a:latin typeface="Courier New"/>
                  <a:ea typeface="Courier New"/>
                  <a:cs typeface="Courier New"/>
                  <a:sym typeface="Courier New"/>
                </a:rPr>
                <a:t>addAfter(ListNode &lt;E&gt; current, E item)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if </a:t>
              </a:r>
              <a:r>
                <a:rPr b="1" i="0" lang="en-US" sz="1400" u="none" cap="none" strike="noStrike">
                  <a:solidFill>
                    <a:schemeClr val="dk1"/>
                  </a:solidFill>
                  <a:latin typeface="Courier New"/>
                  <a:ea typeface="Courier New"/>
                  <a:cs typeface="Courier New"/>
                  <a:sym typeface="Courier New"/>
                </a:rPr>
                <a:t>(current != </a:t>
              </a:r>
              <a:r>
                <a:rPr b="1" i="0" lang="en-US" sz="1400" u="none" cap="none" strike="noStrike">
                  <a:solidFill>
                    <a:srgbClr val="006600"/>
                  </a:solidFill>
                  <a:latin typeface="Courier New"/>
                  <a:ea typeface="Courier New"/>
                  <a:cs typeface="Courier New"/>
                  <a:sym typeface="Courier New"/>
                </a:rPr>
                <a:t>null</a:t>
              </a: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 .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 </a:t>
              </a:r>
              <a:r>
                <a:rPr b="1" i="0" lang="en-US" sz="1400" u="none" cap="none" strike="noStrike">
                  <a:solidFill>
                    <a:srgbClr val="0000FF"/>
                  </a:solidFill>
                  <a:latin typeface="Courier New"/>
                  <a:ea typeface="Courier New"/>
                  <a:cs typeface="Courier New"/>
                  <a:sym typeface="Courier New"/>
                </a:rPr>
                <a:t>else</a:t>
              </a:r>
              <a:r>
                <a:rPr b="1" i="0" lang="en-US" sz="1400" u="none" cap="none" strike="noStrike">
                  <a:solidFill>
                    <a:schemeClr val="dk1"/>
                  </a:solidFill>
                  <a:latin typeface="Courier New"/>
                  <a:ea typeface="Courier New"/>
                  <a:cs typeface="Courier New"/>
                  <a:sym typeface="Courier New"/>
                </a:rPr>
                <a:t> { </a:t>
              </a:r>
              <a:r>
                <a:rPr b="1" i="0" lang="en-US" sz="1400" u="none" cap="none" strike="noStrike">
                  <a:solidFill>
                    <a:srgbClr val="663300"/>
                  </a:solidFill>
                  <a:latin typeface="Courier New"/>
                  <a:ea typeface="Courier New"/>
                  <a:cs typeface="Courier New"/>
                  <a:sym typeface="Courier New"/>
                </a:rPr>
                <a:t>// add to the front of the list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head = </a:t>
              </a:r>
              <a:r>
                <a:rPr b="1" i="0" lang="en-US" sz="1400" u="none" cap="none" strike="noStrike">
                  <a:solidFill>
                    <a:srgbClr val="0000FF"/>
                  </a:solidFill>
                  <a:latin typeface="Courier New"/>
                  <a:ea typeface="Courier New"/>
                  <a:cs typeface="Courier New"/>
                  <a:sym typeface="Courier New"/>
                </a:rPr>
                <a:t>new</a:t>
              </a:r>
              <a:r>
                <a:rPr b="1" i="0" lang="en-US" sz="1400" u="none" cap="none" strike="noStrike">
                  <a:solidFill>
                    <a:schemeClr val="dk1"/>
                  </a:solidFill>
                  <a:latin typeface="Courier New"/>
                  <a:ea typeface="Courier New"/>
                  <a:cs typeface="Courier New"/>
                  <a:sym typeface="Courier New"/>
                </a:rPr>
                <a:t> ListNode &lt;E&gt; (item, head);</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if</a:t>
              </a:r>
              <a:r>
                <a:rPr b="1" i="0" lang="en-US" sz="1400" u="none" cap="none" strike="noStrike">
                  <a:solidFill>
                    <a:schemeClr val="dk1"/>
                  </a:solidFill>
                  <a:latin typeface="Courier New"/>
                  <a:ea typeface="Courier New"/>
                  <a:cs typeface="Courier New"/>
                  <a:sym typeface="Courier New"/>
                </a:rPr>
                <a:t> (tail == </a:t>
              </a:r>
              <a:r>
                <a:rPr b="1" i="0" lang="en-US" sz="1400" u="none" cap="none" strike="noStrike">
                  <a:solidFill>
                    <a:srgbClr val="006600"/>
                  </a:solidFill>
                  <a:latin typeface="Courier New"/>
                  <a:ea typeface="Courier New"/>
                  <a:cs typeface="Courier New"/>
                  <a:sym typeface="Courier New"/>
                </a:rPr>
                <a:t>null</a:t>
              </a: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tail =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866" name="Google Shape;1866;p87"/>
            <p:cNvSpPr/>
            <p:nvPr/>
          </p:nvSpPr>
          <p:spPr>
            <a:xfrm>
              <a:off x="6400800" y="838200"/>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867" name="Google Shape;1867;p87"/>
          <p:cNvSpPr txBox="1"/>
          <p:nvPr>
            <p:ph idx="1" type="body"/>
          </p:nvPr>
        </p:nvSpPr>
        <p:spPr>
          <a:xfrm>
            <a:off x="323850" y="3438524"/>
            <a:ext cx="4019550" cy="94297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300"/>
              <a:buChar char="■"/>
            </a:pPr>
            <a:r>
              <a:rPr lang="en-US" sz="2000">
                <a:solidFill>
                  <a:srgbClr val="006600"/>
                </a:solidFill>
              </a:rPr>
              <a:t>Case 2A</a:t>
            </a:r>
            <a:endParaRPr/>
          </a:p>
          <a:p>
            <a:pPr indent="-325438" lvl="1" marL="669925" rtl="0" algn="l">
              <a:lnSpc>
                <a:spcPct val="100000"/>
              </a:lnSpc>
              <a:spcBef>
                <a:spcPts val="600"/>
              </a:spcBef>
              <a:spcAft>
                <a:spcPts val="0"/>
              </a:spcAft>
              <a:buSzPts val="1080"/>
              <a:buChar char="❑"/>
            </a:pPr>
            <a:r>
              <a:rPr lang="en-US" sz="1800"/>
              <a:t>current == null; tail != null</a:t>
            </a:r>
            <a:endParaRPr/>
          </a:p>
        </p:txBody>
      </p:sp>
      <p:grpSp>
        <p:nvGrpSpPr>
          <p:cNvPr id="1868" name="Google Shape;1868;p87"/>
          <p:cNvGrpSpPr/>
          <p:nvPr/>
        </p:nvGrpSpPr>
        <p:grpSpPr>
          <a:xfrm>
            <a:off x="752475" y="5400675"/>
            <a:ext cx="1019175" cy="945952"/>
            <a:chOff x="1752600" y="5429250"/>
            <a:chExt cx="1019175" cy="945952"/>
          </a:xfrm>
        </p:grpSpPr>
        <p:grpSp>
          <p:nvGrpSpPr>
            <p:cNvPr id="1869" name="Google Shape;1869;p87"/>
            <p:cNvGrpSpPr/>
            <p:nvPr/>
          </p:nvGrpSpPr>
          <p:grpSpPr>
            <a:xfrm>
              <a:off x="1962150" y="5676900"/>
              <a:ext cx="609600" cy="307777"/>
              <a:chOff x="2743200" y="4724400"/>
              <a:chExt cx="609600" cy="307777"/>
            </a:xfrm>
          </p:grpSpPr>
          <p:sp>
            <p:nvSpPr>
              <p:cNvPr id="1870" name="Google Shape;1870;p87"/>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871" name="Google Shape;1871;p87"/>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872" name="Google Shape;1872;p87"/>
            <p:cNvGrpSpPr/>
            <p:nvPr/>
          </p:nvGrpSpPr>
          <p:grpSpPr>
            <a:xfrm>
              <a:off x="1752600" y="5429250"/>
              <a:ext cx="1019175" cy="945952"/>
              <a:chOff x="1752600" y="5429250"/>
              <a:chExt cx="1019175" cy="945952"/>
            </a:xfrm>
          </p:grpSpPr>
          <p:cxnSp>
            <p:nvCxnSpPr>
              <p:cNvPr id="1873" name="Google Shape;1873;p87"/>
              <p:cNvCxnSpPr/>
              <p:nvPr/>
            </p:nvCxnSpPr>
            <p:spPr>
              <a:xfrm flipH="1" rot="10800000">
                <a:off x="2428875" y="5429250"/>
                <a:ext cx="133350" cy="361950"/>
              </a:xfrm>
              <a:prstGeom prst="straightConnector1">
                <a:avLst/>
              </a:prstGeom>
              <a:noFill/>
              <a:ln cap="flat" cmpd="sng" w="19050">
                <a:solidFill>
                  <a:schemeClr val="dk1"/>
                </a:solidFill>
                <a:prstDash val="solid"/>
                <a:round/>
                <a:headEnd len="sm" w="sm" type="none"/>
                <a:tailEnd len="med" w="med" type="triangle"/>
              </a:ln>
            </p:spPr>
          </p:cxnSp>
          <p:sp>
            <p:nvSpPr>
              <p:cNvPr id="1874" name="Google Shape;1874;p87"/>
              <p:cNvSpPr txBox="1"/>
              <p:nvPr/>
            </p:nvSpPr>
            <p:spPr>
              <a:xfrm>
                <a:off x="1752600" y="606742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grpSp>
      </p:grpSp>
      <p:cxnSp>
        <p:nvCxnSpPr>
          <p:cNvPr id="1875" name="Google Shape;1875;p87"/>
          <p:cNvCxnSpPr/>
          <p:nvPr/>
        </p:nvCxnSpPr>
        <p:spPr>
          <a:xfrm>
            <a:off x="504825" y="2057400"/>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876" name="Google Shape;1876;p87"/>
          <p:cNvCxnSpPr/>
          <p:nvPr/>
        </p:nvCxnSpPr>
        <p:spPr>
          <a:xfrm>
            <a:off x="828675" y="2486025"/>
            <a:ext cx="628650" cy="1"/>
          </a:xfrm>
          <a:prstGeom prst="straightConnector1">
            <a:avLst/>
          </a:prstGeom>
          <a:noFill/>
          <a:ln cap="flat" cmpd="sng" w="19050">
            <a:solidFill>
              <a:srgbClr val="C00000"/>
            </a:solidFill>
            <a:prstDash val="solid"/>
            <a:round/>
            <a:headEnd len="sm" w="sm" type="none"/>
            <a:tailEnd len="med" w="med" type="triangle"/>
          </a:ln>
        </p:spPr>
      </p:cxnSp>
      <p:cxnSp>
        <p:nvCxnSpPr>
          <p:cNvPr id="1877" name="Google Shape;1877;p87"/>
          <p:cNvCxnSpPr/>
          <p:nvPr/>
        </p:nvCxnSpPr>
        <p:spPr>
          <a:xfrm flipH="1">
            <a:off x="5857875" y="4714875"/>
            <a:ext cx="347662" cy="523875"/>
          </a:xfrm>
          <a:prstGeom prst="straightConnector1">
            <a:avLst/>
          </a:prstGeom>
          <a:noFill/>
          <a:ln cap="flat" cmpd="sng" w="19050">
            <a:solidFill>
              <a:srgbClr val="C00000"/>
            </a:solidFill>
            <a:prstDash val="solid"/>
            <a:round/>
            <a:headEnd len="sm" w="sm" type="none"/>
            <a:tailEnd len="med" w="med" type="triangle"/>
          </a:ln>
        </p:spPr>
      </p:cxnSp>
      <p:sp>
        <p:nvSpPr>
          <p:cNvPr id="1878" name="Google Shape;1878;p87"/>
          <p:cNvSpPr txBox="1"/>
          <p:nvPr/>
        </p:nvSpPr>
        <p:spPr>
          <a:xfrm>
            <a:off x="4505325" y="3419474"/>
            <a:ext cx="4019550" cy="94297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cap="none" strike="noStrike">
                <a:solidFill>
                  <a:srgbClr val="006600"/>
                </a:solidFill>
                <a:latin typeface="Arial"/>
                <a:ea typeface="Arial"/>
                <a:cs typeface="Arial"/>
                <a:sym typeface="Arial"/>
              </a:rPr>
              <a:t>Case 2B</a:t>
            </a:r>
            <a:endParaRPr b="0" i="0" sz="1400" u="none" cap="none" strike="noStrike">
              <a:solidFill>
                <a:srgbClr val="000000"/>
              </a:solidFill>
              <a:latin typeface="Arial"/>
              <a:ea typeface="Arial"/>
              <a:cs typeface="Arial"/>
              <a:sym typeface="Arial"/>
            </a:endParaRPr>
          </a:p>
          <a:p>
            <a:pPr indent="-325438" lvl="1" marL="669925" marR="0" rtl="0" algn="l">
              <a:lnSpc>
                <a:spcPct val="100000"/>
              </a:lnSpc>
              <a:spcBef>
                <a:spcPts val="600"/>
              </a:spcBef>
              <a:spcAft>
                <a:spcPts val="0"/>
              </a:spcAft>
              <a:buClr>
                <a:schemeClr val="accent2"/>
              </a:buClr>
              <a:buSzPts val="1080"/>
              <a:buFont typeface="Noto Sans Symbols"/>
              <a:buChar char="❑"/>
            </a:pPr>
            <a:r>
              <a:rPr b="0" i="0" lang="en-US" sz="1800" u="none" cap="none" strike="noStrike">
                <a:solidFill>
                  <a:schemeClr val="dk1"/>
                </a:solidFill>
                <a:latin typeface="Arial"/>
                <a:ea typeface="Arial"/>
                <a:cs typeface="Arial"/>
                <a:sym typeface="Arial"/>
              </a:rPr>
              <a:t>current == null; tail == null</a:t>
            </a:r>
            <a:endParaRPr b="0" i="0" sz="1400" u="none" cap="none" strike="noStrike">
              <a:solidFill>
                <a:srgbClr val="000000"/>
              </a:solidFill>
              <a:latin typeface="Arial"/>
              <a:ea typeface="Arial"/>
              <a:cs typeface="Arial"/>
              <a:sym typeface="Arial"/>
            </a:endParaRPr>
          </a:p>
        </p:txBody>
      </p:sp>
      <p:grpSp>
        <p:nvGrpSpPr>
          <p:cNvPr id="1879" name="Google Shape;1879;p87"/>
          <p:cNvGrpSpPr/>
          <p:nvPr/>
        </p:nvGrpSpPr>
        <p:grpSpPr>
          <a:xfrm>
            <a:off x="5448300" y="5295900"/>
            <a:ext cx="1019175" cy="698302"/>
            <a:chOff x="6705600" y="5619750"/>
            <a:chExt cx="1019175" cy="698302"/>
          </a:xfrm>
        </p:grpSpPr>
        <p:grpSp>
          <p:nvGrpSpPr>
            <p:cNvPr id="1880" name="Google Shape;1880;p87"/>
            <p:cNvGrpSpPr/>
            <p:nvPr/>
          </p:nvGrpSpPr>
          <p:grpSpPr>
            <a:xfrm>
              <a:off x="6915150" y="5619750"/>
              <a:ext cx="609600" cy="307777"/>
              <a:chOff x="2743200" y="4724400"/>
              <a:chExt cx="609600" cy="307777"/>
            </a:xfrm>
          </p:grpSpPr>
          <p:sp>
            <p:nvSpPr>
              <p:cNvPr id="1881" name="Google Shape;1881;p87"/>
              <p:cNvSpPr txBox="1"/>
              <p:nvPr/>
            </p:nvSpPr>
            <p:spPr>
              <a:xfrm>
                <a:off x="27432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y</a:t>
                </a:r>
                <a:endParaRPr b="0" i="0" sz="1400" u="none" cap="none" strike="noStrike">
                  <a:solidFill>
                    <a:schemeClr val="dk1"/>
                  </a:solidFill>
                  <a:latin typeface="Arial"/>
                  <a:ea typeface="Arial"/>
                  <a:cs typeface="Arial"/>
                  <a:sym typeface="Arial"/>
                </a:endParaRPr>
              </a:p>
            </p:txBody>
          </p:sp>
          <p:sp>
            <p:nvSpPr>
              <p:cNvPr id="1882" name="Google Shape;1882;p87"/>
              <p:cNvSpPr txBox="1"/>
              <p:nvPr/>
            </p:nvSpPr>
            <p:spPr>
              <a:xfrm>
                <a:off x="31242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883" name="Google Shape;1883;p87"/>
            <p:cNvSpPr txBox="1"/>
            <p:nvPr/>
          </p:nvSpPr>
          <p:spPr>
            <a:xfrm>
              <a:off x="6705600" y="6010275"/>
              <a:ext cx="10191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New node</a:t>
              </a:r>
              <a:endParaRPr b="0" i="0" sz="1400" u="none" cap="none" strike="noStrike">
                <a:solidFill>
                  <a:schemeClr val="dk1"/>
                </a:solidFill>
                <a:latin typeface="Arial"/>
                <a:ea typeface="Arial"/>
                <a:cs typeface="Arial"/>
                <a:sym typeface="Arial"/>
              </a:endParaRPr>
            </a:p>
          </p:txBody>
        </p:sp>
        <p:cxnSp>
          <p:nvCxnSpPr>
            <p:cNvPr id="1884" name="Google Shape;1884;p87"/>
            <p:cNvCxnSpPr/>
            <p:nvPr/>
          </p:nvCxnSpPr>
          <p:spPr>
            <a:xfrm flipH="1" rot="10800000">
              <a:off x="7296150" y="5619750"/>
              <a:ext cx="219075" cy="304800"/>
            </a:xfrm>
            <a:prstGeom prst="straightConnector1">
              <a:avLst/>
            </a:prstGeom>
            <a:noFill/>
            <a:ln cap="flat" cmpd="sng" w="19050">
              <a:solidFill>
                <a:schemeClr val="dk1"/>
              </a:solidFill>
              <a:prstDash val="solid"/>
              <a:round/>
              <a:headEnd len="sm" w="sm" type="none"/>
              <a:tailEnd len="sm" w="sm" type="none"/>
            </a:ln>
          </p:spPr>
        </p:cxnSp>
      </p:grpSp>
      <p:cxnSp>
        <p:nvCxnSpPr>
          <p:cNvPr id="1885" name="Google Shape;1885;p87"/>
          <p:cNvCxnSpPr/>
          <p:nvPr/>
        </p:nvCxnSpPr>
        <p:spPr>
          <a:xfrm>
            <a:off x="5386387" y="4714875"/>
            <a:ext cx="395288" cy="523875"/>
          </a:xfrm>
          <a:prstGeom prst="straightConnector1">
            <a:avLst/>
          </a:prstGeom>
          <a:noFill/>
          <a:ln cap="flat" cmpd="sng" w="19050">
            <a:solidFill>
              <a:srgbClr val="C00000"/>
            </a:solidFill>
            <a:prstDash val="solid"/>
            <a:round/>
            <a:headEnd len="sm" w="sm" type="none"/>
            <a:tailEnd len="med" w="med" type="triangle"/>
          </a:ln>
        </p:spPr>
      </p:cxnSp>
      <p:grpSp>
        <p:nvGrpSpPr>
          <p:cNvPr id="1886" name="Google Shape;1886;p87"/>
          <p:cNvGrpSpPr/>
          <p:nvPr/>
        </p:nvGrpSpPr>
        <p:grpSpPr>
          <a:xfrm>
            <a:off x="1047749" y="4267200"/>
            <a:ext cx="2724151" cy="1126927"/>
            <a:chOff x="1047749" y="4267200"/>
            <a:chExt cx="2724151" cy="1126927"/>
          </a:xfrm>
        </p:grpSpPr>
        <p:cxnSp>
          <p:nvCxnSpPr>
            <p:cNvPr id="1887" name="Google Shape;1887;p87"/>
            <p:cNvCxnSpPr/>
            <p:nvPr/>
          </p:nvCxnSpPr>
          <p:spPr>
            <a:xfrm>
              <a:off x="2019300" y="5219701"/>
              <a:ext cx="342900" cy="0"/>
            </a:xfrm>
            <a:prstGeom prst="straightConnector1">
              <a:avLst/>
            </a:prstGeom>
            <a:noFill/>
            <a:ln cap="flat" cmpd="sng" w="19050">
              <a:solidFill>
                <a:schemeClr val="dk1"/>
              </a:solidFill>
              <a:prstDash val="solid"/>
              <a:round/>
              <a:headEnd len="sm" w="sm" type="none"/>
              <a:tailEnd len="med" w="med" type="triangle"/>
            </a:ln>
          </p:spPr>
        </p:cxnSp>
        <p:sp>
          <p:nvSpPr>
            <p:cNvPr id="1888" name="Google Shape;1888;p87"/>
            <p:cNvSpPr txBox="1"/>
            <p:nvPr/>
          </p:nvSpPr>
          <p:spPr>
            <a:xfrm>
              <a:off x="3333750" y="5086350"/>
              <a:ext cx="438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grpSp>
          <p:nvGrpSpPr>
            <p:cNvPr id="1889" name="Google Shape;1889;p87"/>
            <p:cNvGrpSpPr/>
            <p:nvPr/>
          </p:nvGrpSpPr>
          <p:grpSpPr>
            <a:xfrm>
              <a:off x="1476375" y="5057775"/>
              <a:ext cx="609600" cy="307777"/>
              <a:chOff x="533400" y="4724400"/>
              <a:chExt cx="609600" cy="307777"/>
            </a:xfrm>
          </p:grpSpPr>
          <p:sp>
            <p:nvSpPr>
              <p:cNvPr id="1890" name="Google Shape;1890;p87"/>
              <p:cNvSpPr txBox="1"/>
              <p:nvPr/>
            </p:nvSpPr>
            <p:spPr>
              <a:xfrm>
                <a:off x="5334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a:t>
                </a:r>
                <a:endParaRPr b="0" i="0" sz="1400" u="none" cap="none" strike="noStrike">
                  <a:solidFill>
                    <a:schemeClr val="dk1"/>
                  </a:solidFill>
                  <a:latin typeface="Arial"/>
                  <a:ea typeface="Arial"/>
                  <a:cs typeface="Arial"/>
                  <a:sym typeface="Arial"/>
                </a:endParaRPr>
              </a:p>
            </p:txBody>
          </p:sp>
          <p:sp>
            <p:nvSpPr>
              <p:cNvPr id="1891" name="Google Shape;1891;p87"/>
              <p:cNvSpPr txBox="1"/>
              <p:nvPr/>
            </p:nvSpPr>
            <p:spPr>
              <a:xfrm>
                <a:off x="9144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892" name="Google Shape;1892;p87"/>
            <p:cNvGrpSpPr/>
            <p:nvPr/>
          </p:nvGrpSpPr>
          <p:grpSpPr>
            <a:xfrm>
              <a:off x="2390775" y="5057775"/>
              <a:ext cx="609600" cy="307777"/>
              <a:chOff x="1447800" y="4724400"/>
              <a:chExt cx="609600" cy="307777"/>
            </a:xfrm>
          </p:grpSpPr>
          <p:sp>
            <p:nvSpPr>
              <p:cNvPr id="1893" name="Google Shape;1893;p87"/>
              <p:cNvSpPr txBox="1"/>
              <p:nvPr/>
            </p:nvSpPr>
            <p:spPr>
              <a:xfrm>
                <a:off x="1447800" y="4724400"/>
                <a:ext cx="3810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a:t>
                </a:r>
                <a:endParaRPr b="0" i="0" sz="1400" u="none" cap="none" strike="noStrike">
                  <a:solidFill>
                    <a:schemeClr val="dk1"/>
                  </a:solidFill>
                  <a:latin typeface="Arial"/>
                  <a:ea typeface="Arial"/>
                  <a:cs typeface="Arial"/>
                  <a:sym typeface="Arial"/>
                </a:endParaRPr>
              </a:p>
            </p:txBody>
          </p:sp>
          <p:sp>
            <p:nvSpPr>
              <p:cNvPr id="1894" name="Google Shape;1894;p87"/>
              <p:cNvSpPr txBox="1"/>
              <p:nvPr/>
            </p:nvSpPr>
            <p:spPr>
              <a:xfrm>
                <a:off x="1828800" y="4724400"/>
                <a:ext cx="228600" cy="30777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1895" name="Google Shape;1895;p87"/>
            <p:cNvCxnSpPr/>
            <p:nvPr/>
          </p:nvCxnSpPr>
          <p:spPr>
            <a:xfrm>
              <a:off x="2914650" y="5219701"/>
              <a:ext cx="342900" cy="0"/>
            </a:xfrm>
            <a:prstGeom prst="straightConnector1">
              <a:avLst/>
            </a:prstGeom>
            <a:noFill/>
            <a:ln cap="flat" cmpd="sng" w="19050">
              <a:solidFill>
                <a:schemeClr val="dk1"/>
              </a:solidFill>
              <a:prstDash val="solid"/>
              <a:round/>
              <a:headEnd len="sm" w="sm" type="none"/>
              <a:tailEnd len="med" w="med" type="triangle"/>
            </a:ln>
          </p:spPr>
        </p:cxnSp>
        <p:sp>
          <p:nvSpPr>
            <p:cNvPr id="1896" name="Google Shape;1896;p87"/>
            <p:cNvSpPr txBox="1"/>
            <p:nvPr/>
          </p:nvSpPr>
          <p:spPr>
            <a:xfrm>
              <a:off x="1990724" y="4276725"/>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current</a:t>
              </a:r>
              <a:endParaRPr b="0" i="0" sz="1400" u="none" cap="none" strike="noStrike">
                <a:solidFill>
                  <a:schemeClr val="dk1"/>
                </a:solidFill>
                <a:latin typeface="Arial"/>
                <a:ea typeface="Arial"/>
                <a:cs typeface="Arial"/>
                <a:sym typeface="Arial"/>
              </a:endParaRPr>
            </a:p>
          </p:txBody>
        </p:sp>
        <p:sp>
          <p:nvSpPr>
            <p:cNvPr id="1897" name="Google Shape;1897;p87"/>
            <p:cNvSpPr/>
            <p:nvPr/>
          </p:nvSpPr>
          <p:spPr>
            <a:xfrm>
              <a:off x="2219325" y="4581525"/>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898" name="Google Shape;1898;p87"/>
            <p:cNvCxnSpPr/>
            <p:nvPr/>
          </p:nvCxnSpPr>
          <p:spPr>
            <a:xfrm flipH="1" rot="10800000">
              <a:off x="2223864" y="4591608"/>
              <a:ext cx="368635" cy="125524"/>
            </a:xfrm>
            <a:prstGeom prst="straightConnector1">
              <a:avLst/>
            </a:prstGeom>
            <a:noFill/>
            <a:ln cap="flat" cmpd="sng" w="19050">
              <a:solidFill>
                <a:schemeClr val="dk1"/>
              </a:solidFill>
              <a:prstDash val="solid"/>
              <a:round/>
              <a:headEnd len="sm" w="sm" type="none"/>
              <a:tailEnd len="sm" w="sm" type="none"/>
            </a:ln>
          </p:spPr>
        </p:cxnSp>
        <p:sp>
          <p:nvSpPr>
            <p:cNvPr id="1899" name="Google Shape;1899;p87"/>
            <p:cNvSpPr txBox="1"/>
            <p:nvPr/>
          </p:nvSpPr>
          <p:spPr>
            <a:xfrm>
              <a:off x="1047749" y="4267200"/>
              <a:ext cx="7905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a:t>
              </a:r>
              <a:endParaRPr b="0" i="0" sz="1400" u="none" cap="none" strike="noStrike">
                <a:solidFill>
                  <a:schemeClr val="dk1"/>
                </a:solidFill>
                <a:latin typeface="Arial"/>
                <a:ea typeface="Arial"/>
                <a:cs typeface="Arial"/>
                <a:sym typeface="Arial"/>
              </a:endParaRPr>
            </a:p>
          </p:txBody>
        </p:sp>
        <p:sp>
          <p:nvSpPr>
            <p:cNvPr id="1900" name="Google Shape;1900;p87"/>
            <p:cNvSpPr/>
            <p:nvPr/>
          </p:nvSpPr>
          <p:spPr>
            <a:xfrm>
              <a:off x="1276350" y="4572000"/>
              <a:ext cx="381000" cy="152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1901" name="Google Shape;1901;p87"/>
          <p:cNvCxnSpPr/>
          <p:nvPr/>
        </p:nvCxnSpPr>
        <p:spPr>
          <a:xfrm>
            <a:off x="1514475" y="4657725"/>
            <a:ext cx="190500" cy="361950"/>
          </a:xfrm>
          <a:prstGeom prst="straightConnector1">
            <a:avLst/>
          </a:prstGeom>
          <a:noFill/>
          <a:ln cap="flat" cmpd="sng" w="19050">
            <a:solidFill>
              <a:schemeClr val="dk1"/>
            </a:solidFill>
            <a:prstDash val="solid"/>
            <a:round/>
            <a:headEnd len="sm" w="sm" type="none"/>
            <a:tailEnd len="med" w="med" type="triangle"/>
          </a:ln>
        </p:spPr>
      </p:cxnSp>
      <p:cxnSp>
        <p:nvCxnSpPr>
          <p:cNvPr id="1902" name="Google Shape;1902;p87"/>
          <p:cNvCxnSpPr/>
          <p:nvPr/>
        </p:nvCxnSpPr>
        <p:spPr>
          <a:xfrm flipH="1">
            <a:off x="1123950" y="4648200"/>
            <a:ext cx="295275" cy="942975"/>
          </a:xfrm>
          <a:prstGeom prst="straightConnector1">
            <a:avLst/>
          </a:prstGeom>
          <a:noFill/>
          <a:ln cap="flat" cmpd="sng" w="19050">
            <a:solidFill>
              <a:srgbClr val="C00000"/>
            </a:solidFill>
            <a:prstDash val="solid"/>
            <a:round/>
            <a:headEnd len="sm" w="sm" type="none"/>
            <a:tailEnd len="med" w="med" type="triangle"/>
          </a:ln>
        </p:spPr>
      </p:cxnSp>
      <p:cxnSp>
        <p:nvCxnSpPr>
          <p:cNvPr id="1903" name="Google Shape;1903;p87"/>
          <p:cNvCxnSpPr/>
          <p:nvPr/>
        </p:nvCxnSpPr>
        <p:spPr>
          <a:xfrm flipH="1" rot="10800000">
            <a:off x="5233764" y="4667808"/>
            <a:ext cx="368635" cy="125524"/>
          </a:xfrm>
          <a:prstGeom prst="straightConnector1">
            <a:avLst/>
          </a:prstGeom>
          <a:noFill/>
          <a:ln cap="flat" cmpd="sng" w="19050">
            <a:solidFill>
              <a:schemeClr val="dk1"/>
            </a:solidFill>
            <a:prstDash val="solid"/>
            <a:round/>
            <a:headEnd len="sm" w="sm" type="none"/>
            <a:tailEnd len="sm" w="sm" type="none"/>
          </a:ln>
        </p:spPr>
      </p:cxnSp>
      <p:cxnSp>
        <p:nvCxnSpPr>
          <p:cNvPr id="1904" name="Google Shape;1904;p87"/>
          <p:cNvCxnSpPr/>
          <p:nvPr/>
        </p:nvCxnSpPr>
        <p:spPr>
          <a:xfrm flipH="1" rot="10800000">
            <a:off x="5995764" y="4677333"/>
            <a:ext cx="368635" cy="125524"/>
          </a:xfrm>
          <a:prstGeom prst="straightConnector1">
            <a:avLst/>
          </a:prstGeom>
          <a:noFill/>
          <a:ln cap="flat" cmpd="sng" w="19050">
            <a:solidFill>
              <a:schemeClr val="dk1"/>
            </a:solidFill>
            <a:prstDash val="solid"/>
            <a:round/>
            <a:headEnd len="sm" w="sm" type="none"/>
            <a:tailEnd len="sm" w="sm" type="none"/>
          </a:ln>
        </p:spPr>
      </p:cxnSp>
      <p:sp>
        <p:nvSpPr>
          <p:cNvPr id="1905" name="Google Shape;1905;p8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7">
                                            <p:txEl>
                                              <p:pRg end="0" st="0"/>
                                            </p:txEl>
                                          </p:spTgt>
                                        </p:tgtEl>
                                        <p:attrNameLst>
                                          <p:attrName>style.visibility</p:attrName>
                                        </p:attrNameLst>
                                      </p:cBhvr>
                                      <p:to>
                                        <p:strVal val="visible"/>
                                      </p:to>
                                    </p:set>
                                    <p:animEffect filter="fade" transition="in">
                                      <p:cBhvr>
                                        <p:cTn dur="500"/>
                                        <p:tgtEl>
                                          <p:spTgt spid="18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7">
                                            <p:txEl>
                                              <p:pRg end="1" st="1"/>
                                            </p:txEl>
                                          </p:spTgt>
                                        </p:tgtEl>
                                        <p:attrNameLst>
                                          <p:attrName>style.visibility</p:attrName>
                                        </p:attrNameLst>
                                      </p:cBhvr>
                                      <p:to>
                                        <p:strVal val="visible"/>
                                      </p:to>
                                    </p:set>
                                    <p:animEffect filter="fade" transition="in">
                                      <p:cBhvr>
                                        <p:cTn dur="500"/>
                                        <p:tgtEl>
                                          <p:spTgt spid="18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6"/>
                                        </p:tgtEl>
                                        <p:attrNameLst>
                                          <p:attrName>style.visibility</p:attrName>
                                        </p:attrNameLst>
                                      </p:cBhvr>
                                      <p:to>
                                        <p:strVal val="visible"/>
                                      </p:to>
                                    </p:set>
                                    <p:animEffect filter="fade" transition="in">
                                      <p:cBhvr>
                                        <p:cTn dur="500"/>
                                        <p:tgtEl>
                                          <p:spTgt spid="1886"/>
                                        </p:tgtEl>
                                      </p:cBhvr>
                                    </p:animEffect>
                                  </p:childTnLst>
                                </p:cTn>
                              </p:par>
                              <p:par>
                                <p:cTn fill="hold" nodeType="withEffect" presetClass="entr" presetID="10" presetSubtype="0">
                                  <p:stCondLst>
                                    <p:cond delay="0"/>
                                  </p:stCondLst>
                                  <p:childTnLst>
                                    <p:set>
                                      <p:cBhvr>
                                        <p:cTn dur="1" fill="hold">
                                          <p:stCondLst>
                                            <p:cond delay="0"/>
                                          </p:stCondLst>
                                        </p:cTn>
                                        <p:tgtEl>
                                          <p:spTgt spid="1901"/>
                                        </p:tgtEl>
                                        <p:attrNameLst>
                                          <p:attrName>style.visibility</p:attrName>
                                        </p:attrNameLst>
                                      </p:cBhvr>
                                      <p:to>
                                        <p:strVal val="visible"/>
                                      </p:to>
                                    </p:set>
                                    <p:animEffect filter="fade" transition="in">
                                      <p:cBhvr>
                                        <p:cTn dur="500"/>
                                        <p:tgtEl>
                                          <p:spTgt spid="1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5"/>
                                        </p:tgtEl>
                                        <p:attrNameLst>
                                          <p:attrName>style.visibility</p:attrName>
                                        </p:attrNameLst>
                                      </p:cBhvr>
                                      <p:to>
                                        <p:strVal val="visible"/>
                                      </p:to>
                                    </p:set>
                                    <p:animEffect filter="fade" transition="in">
                                      <p:cBhvr>
                                        <p:cTn dur="500"/>
                                        <p:tgtEl>
                                          <p:spTgt spid="1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8"/>
                                        </p:tgtEl>
                                        <p:attrNameLst>
                                          <p:attrName>style.visibility</p:attrName>
                                        </p:attrNameLst>
                                      </p:cBhvr>
                                      <p:to>
                                        <p:strVal val="visible"/>
                                      </p:to>
                                    </p:set>
                                    <p:animEffect filter="fade" transition="in">
                                      <p:cBhvr>
                                        <p:cTn dur="500"/>
                                        <p:tgtEl>
                                          <p:spTgt spid="1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01"/>
                                        </p:tgtEl>
                                      </p:cBhvr>
                                    </p:animEffect>
                                    <p:set>
                                      <p:cBhvr>
                                        <p:cTn dur="1" fill="hold">
                                          <p:stCondLst>
                                            <p:cond delay="500"/>
                                          </p:stCondLst>
                                        </p:cTn>
                                        <p:tgtEl>
                                          <p:spTgt spid="190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02"/>
                                        </p:tgtEl>
                                        <p:attrNameLst>
                                          <p:attrName>style.visibility</p:attrName>
                                        </p:attrNameLst>
                                      </p:cBhvr>
                                      <p:to>
                                        <p:strVal val="visible"/>
                                      </p:to>
                                    </p:set>
                                    <p:animEffect filter="fade" transition="in">
                                      <p:cBhvr>
                                        <p:cTn dur="500"/>
                                        <p:tgtEl>
                                          <p:spTgt spid="1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8"/>
                                        </p:tgtEl>
                                        <p:attrNameLst>
                                          <p:attrName>style.visibility</p:attrName>
                                        </p:attrNameLst>
                                      </p:cBhvr>
                                      <p:to>
                                        <p:strVal val="visible"/>
                                      </p:to>
                                    </p:set>
                                    <p:animEffect filter="fade" transition="in">
                                      <p:cBhvr>
                                        <p:cTn dur="500"/>
                                        <p:tgtEl>
                                          <p:spTgt spid="18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par>
                                <p:cTn fill="hold" nodeType="withEffect" presetClass="entr" presetID="10" presetSubtype="0">
                                  <p:stCondLst>
                                    <p:cond delay="0"/>
                                  </p:stCondLst>
                                  <p:childTnLst>
                                    <p:set>
                                      <p:cBhvr>
                                        <p:cTn dur="1" fill="hold">
                                          <p:stCondLst>
                                            <p:cond delay="0"/>
                                          </p:stCondLst>
                                        </p:cTn>
                                        <p:tgtEl>
                                          <p:spTgt spid="1903"/>
                                        </p:tgtEl>
                                        <p:attrNameLst>
                                          <p:attrName>style.visibility</p:attrName>
                                        </p:attrNameLst>
                                      </p:cBhvr>
                                      <p:to>
                                        <p:strVal val="visible"/>
                                      </p:to>
                                    </p:set>
                                    <p:animEffect filter="fade" transition="in">
                                      <p:cBhvr>
                                        <p:cTn dur="500"/>
                                        <p:tgtEl>
                                          <p:spTgt spid="1903"/>
                                        </p:tgtEl>
                                      </p:cBhvr>
                                    </p:animEffect>
                                  </p:childTnLst>
                                </p:cTn>
                              </p:par>
                              <p:par>
                                <p:cTn fill="hold" nodeType="withEffect" presetClass="entr" presetID="10" presetSubtype="0">
                                  <p:stCondLst>
                                    <p:cond delay="0"/>
                                  </p:stCondLst>
                                  <p:childTnLst>
                                    <p:set>
                                      <p:cBhvr>
                                        <p:cTn dur="1" fill="hold">
                                          <p:stCondLst>
                                            <p:cond delay="0"/>
                                          </p:stCondLst>
                                        </p:cTn>
                                        <p:tgtEl>
                                          <p:spTgt spid="1904"/>
                                        </p:tgtEl>
                                        <p:attrNameLst>
                                          <p:attrName>style.visibility</p:attrName>
                                        </p:attrNameLst>
                                      </p:cBhvr>
                                      <p:to>
                                        <p:strVal val="visible"/>
                                      </p:to>
                                    </p:set>
                                    <p:animEffect filter="fade" transition="in">
                                      <p:cBhvr>
                                        <p:cTn dur="500"/>
                                        <p:tgtEl>
                                          <p:spTgt spid="19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9"/>
                                        </p:tgtEl>
                                        <p:attrNameLst>
                                          <p:attrName>style.visibility</p:attrName>
                                        </p:attrNameLst>
                                      </p:cBhvr>
                                      <p:to>
                                        <p:strVal val="visible"/>
                                      </p:to>
                                    </p:set>
                                    <p:animEffect filter="fade" transition="in">
                                      <p:cBhvr>
                                        <p:cTn dur="500"/>
                                        <p:tgtEl>
                                          <p:spTgt spid="1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03"/>
                                        </p:tgtEl>
                                      </p:cBhvr>
                                    </p:animEffect>
                                    <p:set>
                                      <p:cBhvr>
                                        <p:cTn dur="1" fill="hold">
                                          <p:stCondLst>
                                            <p:cond delay="500"/>
                                          </p:stCondLst>
                                        </p:cTn>
                                        <p:tgtEl>
                                          <p:spTgt spid="190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85"/>
                                        </p:tgtEl>
                                        <p:attrNameLst>
                                          <p:attrName>style.visibility</p:attrName>
                                        </p:attrNameLst>
                                      </p:cBhvr>
                                      <p:to>
                                        <p:strVal val="visible"/>
                                      </p:to>
                                    </p:set>
                                    <p:animEffect filter="fade" transition="in">
                                      <p:cBhvr>
                                        <p:cTn dur="500"/>
                                        <p:tgtEl>
                                          <p:spTgt spid="1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75"/>
                                        </p:tgtEl>
                                      </p:cBhvr>
                                    </p:animEffect>
                                    <p:set>
                                      <p:cBhvr>
                                        <p:cTn dur="1" fill="hold">
                                          <p:stCondLst>
                                            <p:cond delay="500"/>
                                          </p:stCondLst>
                                        </p:cTn>
                                        <p:tgtEl>
                                          <p:spTgt spid="187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6"/>
                                        </p:tgtEl>
                                        <p:attrNameLst>
                                          <p:attrName>style.visibility</p:attrName>
                                        </p:attrNameLst>
                                      </p:cBhvr>
                                      <p:to>
                                        <p:strVal val="visible"/>
                                      </p:to>
                                    </p:set>
                                    <p:animEffect filter="fade" transition="in">
                                      <p:cBhvr>
                                        <p:cTn dur="500"/>
                                        <p:tgtEl>
                                          <p:spTgt spid="18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04"/>
                                        </p:tgtEl>
                                      </p:cBhvr>
                                    </p:animEffect>
                                    <p:set>
                                      <p:cBhvr>
                                        <p:cTn dur="1" fill="hold">
                                          <p:stCondLst>
                                            <p:cond delay="500"/>
                                          </p:stCondLst>
                                        </p:cTn>
                                        <p:tgtEl>
                                          <p:spTgt spid="190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7"/>
                                        </p:tgtEl>
                                        <p:attrNameLst>
                                          <p:attrName>style.visibility</p:attrName>
                                        </p:attrNameLst>
                                      </p:cBhvr>
                                      <p:to>
                                        <p:strVal val="visible"/>
                                      </p:to>
                                    </p:set>
                                    <p:animEffect filter="fade" transition="in">
                                      <p:cBhvr>
                                        <p:cTn dur="500"/>
                                        <p:tgtEl>
                                          <p:spTgt spid="18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8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(8/10)</a:t>
            </a:r>
            <a:endParaRPr/>
          </a:p>
        </p:txBody>
      </p:sp>
      <p:sp>
        <p:nvSpPr>
          <p:cNvPr id="1912" name="Google Shape;1912;p88"/>
          <p:cNvSpPr txBox="1"/>
          <p:nvPr>
            <p:ph idx="1" type="body"/>
          </p:nvPr>
        </p:nvSpPr>
        <p:spPr>
          <a:xfrm>
            <a:off x="457200" y="914400"/>
            <a:ext cx="8458200" cy="609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solidFill>
                  <a:srgbClr val="C00000"/>
                </a:solidFill>
              </a:rPr>
              <a:t>removeAfter() </a:t>
            </a:r>
            <a:r>
              <a:rPr lang="en-US" sz="2400"/>
              <a:t>method</a:t>
            </a:r>
            <a:endParaRPr/>
          </a:p>
        </p:txBody>
      </p:sp>
      <p:sp>
        <p:nvSpPr>
          <p:cNvPr id="1913" name="Google Shape;1913;p8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914" name="Google Shape;1914;p88"/>
          <p:cNvGrpSpPr/>
          <p:nvPr/>
        </p:nvGrpSpPr>
        <p:grpSpPr>
          <a:xfrm>
            <a:off x="381000" y="1143000"/>
            <a:ext cx="8382000" cy="5333294"/>
            <a:chOff x="457200" y="971043"/>
            <a:chExt cx="8382000" cy="4648886"/>
          </a:xfrm>
        </p:grpSpPr>
        <p:sp>
          <p:nvSpPr>
            <p:cNvPr id="1915" name="Google Shape;1915;p88"/>
            <p:cNvSpPr txBox="1"/>
            <p:nvPr/>
          </p:nvSpPr>
          <p:spPr>
            <a:xfrm>
              <a:off x="457200" y="1143000"/>
              <a:ext cx="8382000" cy="447692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public</a:t>
              </a:r>
              <a:r>
                <a:rPr b="1" i="0" lang="en-US" sz="1500" u="none" cap="none" strike="noStrike">
                  <a:solidFill>
                    <a:schemeClr val="dk1"/>
                  </a:solidFill>
                  <a:latin typeface="Courier New"/>
                  <a:ea typeface="Courier New"/>
                  <a:cs typeface="Courier New"/>
                  <a:sym typeface="Courier New"/>
                </a:rPr>
                <a:t> E removeAfter(ListNode &lt;E&gt; current)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throws</a:t>
              </a:r>
              <a:r>
                <a:rPr b="1" i="0" lang="en-US" sz="15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E temp;</a:t>
              </a:r>
              <a:endParaRPr b="1" i="0" sz="15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if </a:t>
              </a:r>
              <a:r>
                <a:rPr b="1" i="0" lang="en-US" sz="1500" u="none" cap="none" strike="noStrike">
                  <a:solidFill>
                    <a:schemeClr val="dk1"/>
                  </a:solidFill>
                  <a:latin typeface="Courier New"/>
                  <a:ea typeface="Courier New"/>
                  <a:cs typeface="Courier New"/>
                  <a:sym typeface="Courier New"/>
                </a:rPr>
                <a:t>(current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ListNode &lt;E&gt; nextPtr = current.getNext();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if</a:t>
              </a:r>
              <a:r>
                <a:rPr b="1" i="0" lang="en-US" sz="1500" u="none" cap="none" strike="noStrike">
                  <a:solidFill>
                    <a:schemeClr val="dk1"/>
                  </a:solidFill>
                  <a:latin typeface="Courier New"/>
                  <a:ea typeface="Courier New"/>
                  <a:cs typeface="Courier New"/>
                  <a:sym typeface="Courier New"/>
                </a:rPr>
                <a:t> (nextPtr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temp = nextPtr.getElement();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current.setNext(nextPtr.getNext());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if </a:t>
              </a:r>
              <a:r>
                <a:rPr b="1" i="0" lang="en-US" sz="1500" u="none" cap="none" strike="noStrike">
                  <a:solidFill>
                    <a:schemeClr val="dk1"/>
                  </a:solidFill>
                  <a:latin typeface="Courier New"/>
                  <a:ea typeface="Courier New"/>
                  <a:cs typeface="Courier New"/>
                  <a:sym typeface="Courier New"/>
                </a:rPr>
                <a:t>(nextPtr.getNext()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663300"/>
                  </a:solidFill>
                  <a:latin typeface="Courier New"/>
                  <a:ea typeface="Courier New"/>
                  <a:cs typeface="Courier New"/>
                  <a:sym typeface="Courier New"/>
                </a:rPr>
                <a:t>// last node is removed</a:t>
              </a:r>
              <a:endParaRPr b="1" i="0" sz="1500" u="none" cap="none" strike="noStrike">
                <a:solidFill>
                  <a:srgbClr val="663300"/>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tail = current;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return</a:t>
              </a:r>
              <a:r>
                <a:rPr b="1" i="0" lang="en-US" sz="1500" u="none" cap="none" strike="noStrike">
                  <a:solidFill>
                    <a:schemeClr val="dk1"/>
                  </a:solidFill>
                  <a:latin typeface="Courier New"/>
                  <a:ea typeface="Courier New"/>
                  <a:cs typeface="Courier New"/>
                  <a:sym typeface="Courier New"/>
                </a:rPr>
                <a:t> temp;</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else throw new </a:t>
              </a:r>
              <a:r>
                <a:rPr b="1" i="0" lang="en-US" sz="1500" u="none" cap="none" strike="noStrike">
                  <a:solidFill>
                    <a:schemeClr val="dk1"/>
                  </a:solidFill>
                  <a:latin typeface="Courier New"/>
                  <a:ea typeface="Courier New"/>
                  <a:cs typeface="Courier New"/>
                  <a:sym typeface="Courier New"/>
                </a:rPr>
                <a:t>NoSuchElementException(</a:t>
              </a:r>
              <a:r>
                <a:rPr b="1" i="0" lang="en-US" sz="1500" u="none" cap="none" strike="noStrike">
                  <a:solidFill>
                    <a:srgbClr val="006600"/>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else </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663300"/>
                  </a:solidFill>
                  <a:latin typeface="Courier New"/>
                  <a:ea typeface="Courier New"/>
                  <a:cs typeface="Courier New"/>
                  <a:sym typeface="Courier New"/>
                </a:rPr>
                <a:t>// if current == null, we want to remove head</a:t>
              </a:r>
              <a:endParaRPr b="1" i="0" sz="1500" u="none" cap="none" strike="noStrike">
                <a:solidFill>
                  <a:srgbClr val="663300"/>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if</a:t>
              </a:r>
              <a:r>
                <a:rPr b="1" i="0" lang="en-US" sz="1500" u="none" cap="none" strike="noStrike">
                  <a:solidFill>
                    <a:schemeClr val="dk1"/>
                  </a:solidFill>
                  <a:latin typeface="Courier New"/>
                  <a:ea typeface="Courier New"/>
                  <a:cs typeface="Courier New"/>
                  <a:sym typeface="Courier New"/>
                </a:rPr>
                <a:t> (head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temp = head.getElement();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head = head.getNext();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num_nodes--;</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if</a:t>
              </a:r>
              <a:r>
                <a:rPr b="1" i="0" lang="en-US" sz="1500" u="none" cap="none" strike="noStrike">
                  <a:solidFill>
                    <a:schemeClr val="dk1"/>
                  </a:solidFill>
                  <a:latin typeface="Courier New"/>
                  <a:ea typeface="Courier New"/>
                  <a:cs typeface="Courier New"/>
                  <a:sym typeface="Courier New"/>
                </a:rPr>
                <a:t> (head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 tail = </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return</a:t>
              </a:r>
              <a:r>
                <a:rPr b="1" i="0" lang="en-US" sz="1500" u="none" cap="none" strike="noStrike">
                  <a:solidFill>
                    <a:schemeClr val="dk1"/>
                  </a:solidFill>
                  <a:latin typeface="Courier New"/>
                  <a:ea typeface="Courier New"/>
                  <a:cs typeface="Courier New"/>
                  <a:sym typeface="Courier New"/>
                </a:rPr>
                <a:t> temp;</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 </a:t>
              </a:r>
              <a:r>
                <a:rPr b="1" i="0" lang="en-US" sz="1500" u="none" cap="none" strike="noStrike">
                  <a:solidFill>
                    <a:srgbClr val="0000FF"/>
                  </a:solidFill>
                  <a:latin typeface="Courier New"/>
                  <a:ea typeface="Courier New"/>
                  <a:cs typeface="Courier New"/>
                  <a:sym typeface="Courier New"/>
                </a:rPr>
                <a:t>else</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throw new </a:t>
              </a:r>
              <a:r>
                <a:rPr b="1" i="0" lang="en-US" sz="1500" u="none" cap="none" strike="noStrike">
                  <a:solidFill>
                    <a:schemeClr val="dk1"/>
                  </a:solidFill>
                  <a:latin typeface="Courier New"/>
                  <a:ea typeface="Courier New"/>
                  <a:cs typeface="Courier New"/>
                  <a:sym typeface="Courier New"/>
                </a:rPr>
                <a:t>NoSuchElementException(</a:t>
              </a:r>
              <a:r>
                <a:rPr b="1" i="0" lang="en-US" sz="1500" u="none" cap="none" strike="noStrike">
                  <a:solidFill>
                    <a:srgbClr val="006600"/>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916" name="Google Shape;1916;p88"/>
            <p:cNvSpPr/>
            <p:nvPr/>
          </p:nvSpPr>
          <p:spPr>
            <a:xfrm>
              <a:off x="6400800" y="971043"/>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917" name="Google Shape;1917;p8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4"/>
                                        </p:tgtEl>
                                        <p:attrNameLst>
                                          <p:attrName>style.visibility</p:attrName>
                                        </p:attrNameLst>
                                      </p:cBhvr>
                                      <p:to>
                                        <p:strVal val="visible"/>
                                      </p:to>
                                    </p:set>
                                    <p:animEffect filter="fade" transition="in">
                                      <p:cBhvr>
                                        <p:cTn dur="500"/>
                                        <p:tgtEl>
                                          <p:spTgt spid="19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8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Tailed Linked List (9/10)</a:t>
            </a:r>
            <a:endParaRPr/>
          </a:p>
        </p:txBody>
      </p:sp>
      <p:sp>
        <p:nvSpPr>
          <p:cNvPr id="1924" name="Google Shape;1924;p89"/>
          <p:cNvSpPr txBox="1"/>
          <p:nvPr>
            <p:ph idx="1" type="body"/>
          </p:nvPr>
        </p:nvSpPr>
        <p:spPr>
          <a:xfrm>
            <a:off x="457200" y="914400"/>
            <a:ext cx="8458200" cy="99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560"/>
              <a:buChar char="■"/>
            </a:pPr>
            <a:r>
              <a:rPr lang="en-US" sz="2400">
                <a:solidFill>
                  <a:srgbClr val="C00000"/>
                </a:solidFill>
              </a:rPr>
              <a:t>removeFirst() </a:t>
            </a:r>
            <a:r>
              <a:rPr lang="en-US" sz="2400"/>
              <a:t>method</a:t>
            </a:r>
            <a:endParaRPr/>
          </a:p>
          <a:p>
            <a:pPr indent="-325438" lvl="1" marL="669925" rtl="0" algn="l">
              <a:lnSpc>
                <a:spcPct val="100000"/>
              </a:lnSpc>
              <a:spcBef>
                <a:spcPts val="600"/>
              </a:spcBef>
              <a:spcAft>
                <a:spcPts val="0"/>
              </a:spcAft>
              <a:buSzPts val="1200"/>
              <a:buChar char="❑"/>
            </a:pPr>
            <a:r>
              <a:rPr lang="en-US" sz="2000"/>
              <a:t>removeFirst() is a special case in removeAfter()</a:t>
            </a:r>
            <a:endParaRPr/>
          </a:p>
          <a:p>
            <a:pPr indent="-249237" lvl="1" marL="669925" rtl="0" algn="l">
              <a:lnSpc>
                <a:spcPct val="100000"/>
              </a:lnSpc>
              <a:spcBef>
                <a:spcPts val="600"/>
              </a:spcBef>
              <a:spcAft>
                <a:spcPts val="0"/>
              </a:spcAft>
              <a:buSzPts val="1200"/>
              <a:buNone/>
            </a:pPr>
            <a:r>
              <a:t/>
            </a:r>
            <a:endParaRPr sz="2000"/>
          </a:p>
        </p:txBody>
      </p:sp>
      <p:sp>
        <p:nvSpPr>
          <p:cNvPr id="1925" name="Google Shape;1925;p8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926" name="Google Shape;1926;p89"/>
          <p:cNvGrpSpPr/>
          <p:nvPr/>
        </p:nvGrpSpPr>
        <p:grpSpPr>
          <a:xfrm>
            <a:off x="381000" y="2057400"/>
            <a:ext cx="8382000" cy="803361"/>
            <a:chOff x="457200" y="1143000"/>
            <a:chExt cx="8382000" cy="907791"/>
          </a:xfrm>
        </p:grpSpPr>
        <p:sp>
          <p:nvSpPr>
            <p:cNvPr id="1927" name="Google Shape;1927;p89"/>
            <p:cNvSpPr txBox="1"/>
            <p:nvPr/>
          </p:nvSpPr>
          <p:spPr>
            <a:xfrm>
              <a:off x="457200" y="1143000"/>
              <a:ext cx="8382000" cy="847724"/>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public</a:t>
              </a:r>
              <a:r>
                <a:rPr b="1" i="0" lang="en-US" sz="1500" u="none" cap="none" strike="noStrike">
                  <a:solidFill>
                    <a:schemeClr val="dk1"/>
                  </a:solidFill>
                  <a:latin typeface="Courier New"/>
                  <a:ea typeface="Courier New"/>
                  <a:cs typeface="Courier New"/>
                  <a:sym typeface="Courier New"/>
                </a:rPr>
                <a:t> E removeFirst() </a:t>
              </a:r>
              <a:r>
                <a:rPr b="1" i="0" lang="en-US" sz="1500" u="none" cap="none" strike="noStrike">
                  <a:solidFill>
                    <a:srgbClr val="0000FF"/>
                  </a:solidFill>
                  <a:latin typeface="Courier New"/>
                  <a:ea typeface="Courier New"/>
                  <a:cs typeface="Courier New"/>
                  <a:sym typeface="Courier New"/>
                </a:rPr>
                <a:t>throws</a:t>
              </a:r>
              <a:r>
                <a:rPr b="1" i="0" lang="en-US" sz="1500" u="none" cap="none" strike="noStrike">
                  <a:solidFill>
                    <a:schemeClr val="dk1"/>
                  </a:solidFill>
                  <a:latin typeface="Courier New"/>
                  <a:ea typeface="Courier New"/>
                  <a:cs typeface="Courier New"/>
                  <a:sym typeface="Courier New"/>
                </a:rPr>
                <a:t> NoSuchElementException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0000FF"/>
                  </a:solidFill>
                  <a:latin typeface="Courier New"/>
                  <a:ea typeface="Courier New"/>
                  <a:cs typeface="Courier New"/>
                  <a:sym typeface="Courier New"/>
                </a:rPr>
                <a:t>return</a:t>
              </a:r>
              <a:r>
                <a:rPr b="1" i="0" lang="en-US" sz="1500" u="none" cap="none" strike="noStrike">
                  <a:solidFill>
                    <a:schemeClr val="dk1"/>
                  </a:solidFill>
                  <a:latin typeface="Courier New"/>
                  <a:ea typeface="Courier New"/>
                  <a:cs typeface="Courier New"/>
                  <a:sym typeface="Courier New"/>
                </a:rPr>
                <a:t> removeAfter(</a:t>
              </a:r>
              <a:r>
                <a:rPr b="1" i="0" lang="en-US" sz="1500" u="none" cap="none" strike="noStrike">
                  <a:solidFill>
                    <a:srgbClr val="006600"/>
                  </a:solidFill>
                  <a:latin typeface="Courier New"/>
                  <a:ea typeface="Courier New"/>
                  <a:cs typeface="Courier New"/>
                  <a:sym typeface="Courier New"/>
                </a:rPr>
                <a:t>null</a:t>
              </a:r>
              <a:r>
                <a:rPr b="1"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1928" name="Google Shape;1928;p89"/>
            <p:cNvSpPr/>
            <p:nvPr/>
          </p:nvSpPr>
          <p:spPr>
            <a:xfrm>
              <a:off x="6400800" y="1745991"/>
              <a:ext cx="2209800" cy="3048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TailedLinkedList.java</a:t>
              </a:r>
              <a:endParaRPr b="0" i="0" sz="1400" u="none" cap="none" strike="noStrike">
                <a:solidFill>
                  <a:srgbClr val="000000"/>
                </a:solidFill>
                <a:latin typeface="Arial"/>
                <a:ea typeface="Arial"/>
                <a:cs typeface="Arial"/>
                <a:sym typeface="Arial"/>
              </a:endParaRPr>
            </a:p>
          </p:txBody>
        </p:sp>
      </p:grpSp>
      <p:sp>
        <p:nvSpPr>
          <p:cNvPr id="1929" name="Google Shape;1929;p89"/>
          <p:cNvSpPr txBox="1"/>
          <p:nvPr/>
        </p:nvSpPr>
        <p:spPr>
          <a:xfrm>
            <a:off x="457200" y="3048000"/>
            <a:ext cx="8458200" cy="914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Study the full program </a:t>
            </a:r>
            <a:r>
              <a:rPr b="0" i="0" lang="en-US" sz="2400" u="none" cap="none" strike="noStrike">
                <a:solidFill>
                  <a:srgbClr val="0000FF"/>
                </a:solidFill>
                <a:latin typeface="Arial"/>
                <a:ea typeface="Arial"/>
                <a:cs typeface="Arial"/>
                <a:sym typeface="Arial"/>
              </a:rPr>
              <a:t>TailedLinkedList.java</a:t>
            </a:r>
            <a:r>
              <a:rPr b="0" i="0" lang="en-US" sz="2400" u="none" cap="none" strike="noStrike">
                <a:solidFill>
                  <a:schemeClr val="dk1"/>
                </a:solidFill>
                <a:latin typeface="Arial"/>
                <a:ea typeface="Arial"/>
                <a:cs typeface="Arial"/>
                <a:sym typeface="Arial"/>
              </a:rPr>
              <a:t> on the module website on your own.</a:t>
            </a:r>
            <a:endParaRPr b="0" i="0" sz="2000" u="none" cap="none" strike="noStrike">
              <a:solidFill>
                <a:schemeClr val="dk1"/>
              </a:solidFill>
              <a:latin typeface="Arial"/>
              <a:ea typeface="Arial"/>
              <a:cs typeface="Arial"/>
              <a:sym typeface="Arial"/>
            </a:endParaRPr>
          </a:p>
          <a:p>
            <a:pPr indent="-249237" lvl="1" marL="669925" marR="0" rtl="0" algn="l">
              <a:lnSpc>
                <a:spcPct val="100000"/>
              </a:lnSpc>
              <a:spcBef>
                <a:spcPts val="600"/>
              </a:spcBef>
              <a:spcAft>
                <a:spcPts val="0"/>
              </a:spcAft>
              <a:buClr>
                <a:schemeClr val="accent2"/>
              </a:buClr>
              <a:buSzPts val="1200"/>
              <a:buFont typeface="Noto Sans Symbols"/>
              <a:buNone/>
            </a:pPr>
            <a:r>
              <a:t/>
            </a:r>
            <a:endParaRPr b="0" i="0" sz="2000" u="none" cap="none" strike="noStrike">
              <a:solidFill>
                <a:schemeClr val="dk1"/>
              </a:solidFill>
              <a:latin typeface="Arial"/>
              <a:ea typeface="Arial"/>
              <a:cs typeface="Arial"/>
              <a:sym typeface="Arial"/>
            </a:endParaRPr>
          </a:p>
        </p:txBody>
      </p:sp>
      <p:sp>
        <p:nvSpPr>
          <p:cNvPr id="1930" name="Google Shape;1930;p8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500"/>
                                        <p:tgtEl>
                                          <p:spTgt spid="19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9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4.2 </a:t>
            </a:r>
            <a:r>
              <a:rPr b="1" lang="en-US" sz="3600">
                <a:latin typeface="Federo"/>
                <a:ea typeface="Federo"/>
                <a:cs typeface="Federo"/>
                <a:sym typeface="Federo"/>
              </a:rPr>
              <a:t>Test Tailed Linked List (10/10)</a:t>
            </a:r>
            <a:endParaRPr/>
          </a:p>
        </p:txBody>
      </p:sp>
      <p:sp>
        <p:nvSpPr>
          <p:cNvPr id="1937" name="Google Shape;1937;p9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1938" name="Google Shape;1938;p90"/>
          <p:cNvGrpSpPr/>
          <p:nvPr/>
        </p:nvGrpSpPr>
        <p:grpSpPr>
          <a:xfrm>
            <a:off x="304800" y="1066800"/>
            <a:ext cx="8534400" cy="4932401"/>
            <a:chOff x="304800" y="919579"/>
            <a:chExt cx="8686800" cy="4932401"/>
          </a:xfrm>
        </p:grpSpPr>
        <p:sp>
          <p:nvSpPr>
            <p:cNvPr id="1939" name="Google Shape;1939;p90"/>
            <p:cNvSpPr txBox="1"/>
            <p:nvPr/>
          </p:nvSpPr>
          <p:spPr>
            <a:xfrm>
              <a:off x="304800" y="1142999"/>
              <a:ext cx="8686800" cy="4708981"/>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0066"/>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TestTailedLinkedList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r>
                <a:rPr b="1" i="0" lang="en-US" sz="1300" u="none" cap="none" strike="noStrike">
                  <a:solidFill>
                    <a:srgbClr val="0000FF"/>
                  </a:solidFill>
                  <a:latin typeface="Courier New"/>
                  <a:ea typeface="Courier New"/>
                  <a:cs typeface="Courier New"/>
                  <a:sym typeface="Courier New"/>
                </a:rPr>
                <a:t>throws</a:t>
              </a:r>
              <a:r>
                <a:rPr b="1" i="0" lang="en-US" sz="1300" u="none" cap="none" strike="noStrike">
                  <a:solidFill>
                    <a:schemeClr val="dk1"/>
                  </a:solidFill>
                  <a:latin typeface="Courier New"/>
                  <a:ea typeface="Courier New"/>
                  <a:cs typeface="Courier New"/>
                  <a:sym typeface="Courier New"/>
                </a:rPr>
                <a:t> NoSuchElementException </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500" u="none" cap="none" strike="noStrike">
                  <a:solidFill>
                    <a:schemeClr val="dk1"/>
                  </a:solidFill>
                  <a:latin typeface="Courier New"/>
                  <a:ea typeface="Courier New"/>
                  <a:cs typeface="Courier New"/>
                  <a:sym typeface="Courier New"/>
                </a:rPr>
                <a:t>TailedLinkedList &lt;String&gt; list = </a:t>
              </a:r>
              <a:r>
                <a:rPr b="1" i="0" lang="en-US" sz="1500" u="none" cap="none" strike="noStrike">
                  <a:solidFill>
                    <a:srgbClr val="0000FF"/>
                  </a:solidFill>
                  <a:latin typeface="Courier New"/>
                  <a:ea typeface="Courier New"/>
                  <a:cs typeface="Courier New"/>
                  <a:sym typeface="Courier New"/>
                </a:rPr>
                <a:t>new</a:t>
              </a:r>
              <a:r>
                <a:rPr b="1" i="0" lang="en-US" sz="1500" u="none" cap="none" strike="noStrike">
                  <a:solidFill>
                    <a:schemeClr val="dk1"/>
                  </a:solidFill>
                  <a:latin typeface="Courier New"/>
                  <a:ea typeface="Courier New"/>
                  <a:cs typeface="Courier New"/>
                  <a:sym typeface="Courier New"/>
                </a:rPr>
                <a:t> TailedLinkedList &lt;String&gt;();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1"</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"aaa"</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"bbb"</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list.addFirst(</a:t>
              </a:r>
              <a:r>
                <a:rPr b="1" i="0" lang="en-US" sz="1600" u="none" cap="none" strike="noStrike">
                  <a:solidFill>
                    <a:srgbClr val="006600"/>
                  </a:solidFill>
                  <a:latin typeface="Courier New"/>
                  <a:ea typeface="Courier New"/>
                  <a:cs typeface="Courier New"/>
                  <a:sym typeface="Courier New"/>
                </a:rPr>
                <a:t>"ccc"</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2"</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list.addLast(</a:t>
              </a:r>
              <a:r>
                <a:rPr b="1" i="0" lang="en-US" sz="1600" u="none" cap="none" strike="noStrike">
                  <a:solidFill>
                    <a:srgbClr val="006600"/>
                  </a:solidFill>
                  <a:latin typeface="Courier New"/>
                  <a:ea typeface="Courier New"/>
                  <a:cs typeface="Courier New"/>
                  <a:sym typeface="Courier New"/>
                </a:rPr>
                <a:t>"xxx"</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"Part 3"</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list.removeAfter(</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list.print();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40" name="Google Shape;1940;p90"/>
            <p:cNvSpPr/>
            <p:nvPr/>
          </p:nvSpPr>
          <p:spPr>
            <a:xfrm>
              <a:off x="6044293" y="919579"/>
              <a:ext cx="2794906"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TestTailedLinkedList.java</a:t>
              </a:r>
              <a:endParaRPr b="0" i="0" sz="1400" u="none" cap="none" strike="noStrike">
                <a:solidFill>
                  <a:srgbClr val="000000"/>
                </a:solidFill>
                <a:latin typeface="Arial"/>
                <a:ea typeface="Arial"/>
                <a:cs typeface="Arial"/>
                <a:sym typeface="Arial"/>
              </a:endParaRPr>
            </a:p>
          </p:txBody>
        </p:sp>
      </p:grpSp>
      <p:sp>
        <p:nvSpPr>
          <p:cNvPr id="1941" name="Google Shape;1941;p90"/>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42" name="Google Shape;1942;p9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8"/>
                                        </p:tgtEl>
                                        <p:attrNameLst>
                                          <p:attrName>style.visibility</p:attrName>
                                        </p:attrNameLst>
                                      </p:cBhvr>
                                      <p:to>
                                        <p:strVal val="visible"/>
                                      </p:to>
                                    </p:set>
                                    <p:animEffect filter="fade" transition="in">
                                      <p:cBhvr>
                                        <p:cTn dur="500"/>
                                        <p:tgtEl>
                                          <p:spTgt spid="19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9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4. </a:t>
            </a:r>
            <a:r>
              <a:rPr b="1" lang="en-US" sz="3600">
                <a:latin typeface="Federo"/>
                <a:ea typeface="Federo"/>
                <a:cs typeface="Federo"/>
                <a:sym typeface="Federo"/>
              </a:rPr>
              <a:t>Linked Lists: Variants</a:t>
            </a:r>
            <a:endParaRPr/>
          </a:p>
        </p:txBody>
      </p:sp>
      <p:sp>
        <p:nvSpPr>
          <p:cNvPr id="1949" name="Google Shape;1949;p9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950" name="Google Shape;1950;p91"/>
          <p:cNvSpPr txBox="1"/>
          <p:nvPr/>
        </p:nvSpPr>
        <p:spPr>
          <a:xfrm>
            <a:off x="5867400" y="609600"/>
            <a:ext cx="28956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Arial"/>
                <a:ea typeface="Arial"/>
                <a:cs typeface="Arial"/>
                <a:sym typeface="Arial"/>
              </a:rPr>
              <a:t>OVERVIEW!</a:t>
            </a:r>
            <a:endParaRPr b="0" i="0" sz="3600" u="none" cap="none" strike="noStrike">
              <a:solidFill>
                <a:srgbClr val="FF0000"/>
              </a:solidFill>
              <a:latin typeface="Arial"/>
              <a:ea typeface="Arial"/>
              <a:cs typeface="Arial"/>
              <a:sym typeface="Arial"/>
            </a:endParaRPr>
          </a:p>
        </p:txBody>
      </p:sp>
      <p:sp>
        <p:nvSpPr>
          <p:cNvPr id="1951" name="Google Shape;1951;p91"/>
          <p:cNvSpPr txBox="1"/>
          <p:nvPr/>
        </p:nvSpPr>
        <p:spPr>
          <a:xfrm>
            <a:off x="228600" y="4572000"/>
            <a:ext cx="3124200" cy="1384995"/>
          </a:xfrm>
          <a:prstGeom prst="rect">
            <a:avLst/>
          </a:prstGeom>
          <a:gradFill>
            <a:gsLst>
              <a:gs pos="0">
                <a:srgbClr val="A1ECEB"/>
              </a:gs>
              <a:gs pos="35000">
                <a:srgbClr val="BDF1F1"/>
              </a:gs>
              <a:gs pos="100000">
                <a:srgbClr val="E5FAFA"/>
              </a:gs>
            </a:gsLst>
            <a:lin ang="16200000" scaled="0"/>
          </a:gradFill>
          <a:ln cap="flat" cmpd="sng" w="9525">
            <a:solidFill>
              <a:srgbClr val="009898"/>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Difficulty: (Boundary cases)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Take care of all cases of update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0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1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2 elements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3 or more elements, etc.</a:t>
            </a:r>
            <a:endParaRPr b="0" i="0" sz="1400" u="none" cap="none" strike="noStrike">
              <a:solidFill>
                <a:srgbClr val="000000"/>
              </a:solidFill>
              <a:latin typeface="Arial"/>
              <a:ea typeface="Arial"/>
              <a:cs typeface="Arial"/>
              <a:sym typeface="Arial"/>
            </a:endParaRPr>
          </a:p>
        </p:txBody>
      </p:sp>
      <p:sp>
        <p:nvSpPr>
          <p:cNvPr id="1952" name="Google Shape;1952;p91"/>
          <p:cNvSpPr/>
          <p:nvPr/>
        </p:nvSpPr>
        <p:spPr>
          <a:xfrm>
            <a:off x="3455876" y="4488850"/>
            <a:ext cx="1801924" cy="1532438"/>
          </a:xfrm>
          <a:prstGeom prst="rect">
            <a:avLst/>
          </a:prstGeom>
          <a:solidFill>
            <a:srgbClr val="9933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953" name="Google Shape;1953;p91"/>
          <p:cNvGrpSpPr/>
          <p:nvPr/>
        </p:nvGrpSpPr>
        <p:grpSpPr>
          <a:xfrm>
            <a:off x="3581400" y="1371600"/>
            <a:ext cx="1524000" cy="1066800"/>
            <a:chOff x="1600200" y="2743200"/>
            <a:chExt cx="1524000" cy="1066800"/>
          </a:xfrm>
        </p:grpSpPr>
        <p:sp>
          <p:nvSpPr>
            <p:cNvPr id="1954" name="Google Shape;1954;p91"/>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5" name="Google Shape;1955;p91"/>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956" name="Google Shape;1956;p91"/>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7" name="Google Shape;1957;p91"/>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8" name="Google Shape;1958;p91"/>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BasicLinkedList</a:t>
              </a:r>
              <a:endParaRPr b="1" i="0" sz="1200" u="none" cap="none" strike="noStrike">
                <a:solidFill>
                  <a:schemeClr val="dk1"/>
                </a:solidFill>
                <a:latin typeface="Arial"/>
                <a:ea typeface="Arial"/>
                <a:cs typeface="Arial"/>
                <a:sym typeface="Arial"/>
              </a:endParaRPr>
            </a:p>
          </p:txBody>
        </p:sp>
      </p:grpSp>
      <p:cxnSp>
        <p:nvCxnSpPr>
          <p:cNvPr id="1959" name="Google Shape;1959;p91"/>
          <p:cNvCxnSpPr/>
          <p:nvPr/>
        </p:nvCxnSpPr>
        <p:spPr>
          <a:xfrm>
            <a:off x="5181600" y="1752600"/>
            <a:ext cx="1295400" cy="0"/>
          </a:xfrm>
          <a:prstGeom prst="straightConnector1">
            <a:avLst/>
          </a:prstGeom>
          <a:noFill/>
          <a:ln cap="flat" cmpd="sng" w="19050">
            <a:solidFill>
              <a:schemeClr val="dk1"/>
            </a:solidFill>
            <a:prstDash val="dash"/>
            <a:round/>
            <a:headEnd len="sm" w="sm" type="none"/>
            <a:tailEnd len="med" w="med" type="triangle"/>
          </a:ln>
        </p:spPr>
      </p:cxnSp>
      <p:sp>
        <p:nvSpPr>
          <p:cNvPr id="1960" name="Google Shape;1960;p91"/>
          <p:cNvSpPr txBox="1"/>
          <p:nvPr/>
        </p:nvSpPr>
        <p:spPr>
          <a:xfrm>
            <a:off x="5257800" y="144780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961" name="Google Shape;1961;p91"/>
          <p:cNvGrpSpPr/>
          <p:nvPr/>
        </p:nvGrpSpPr>
        <p:grpSpPr>
          <a:xfrm>
            <a:off x="609600" y="2362200"/>
            <a:ext cx="1600200" cy="1745397"/>
            <a:chOff x="762000" y="1371600"/>
            <a:chExt cx="1600200" cy="1745397"/>
          </a:xfrm>
        </p:grpSpPr>
        <p:sp>
          <p:nvSpPr>
            <p:cNvPr id="1962" name="Google Shape;1962;p91"/>
            <p:cNvSpPr/>
            <p:nvPr/>
          </p:nvSpPr>
          <p:spPr>
            <a:xfrm>
              <a:off x="762000" y="18288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3" name="Google Shape;1963;p91"/>
            <p:cNvSpPr txBox="1"/>
            <p:nvPr/>
          </p:nvSpPr>
          <p:spPr>
            <a:xfrm>
              <a:off x="762000" y="1828800"/>
              <a:ext cx="1600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element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next</a:t>
              </a:r>
              <a:endParaRPr b="0" i="0" sz="1400" u="none" cap="none" strike="noStrike">
                <a:solidFill>
                  <a:srgbClr val="000000"/>
                </a:solidFill>
                <a:latin typeface="Arial"/>
                <a:ea typeface="Arial"/>
                <a:cs typeface="Arial"/>
                <a:sym typeface="Arial"/>
              </a:endParaRPr>
            </a:p>
          </p:txBody>
        </p:sp>
        <p:sp>
          <p:nvSpPr>
            <p:cNvPr id="1964" name="Google Shape;1964;p91"/>
            <p:cNvSpPr/>
            <p:nvPr/>
          </p:nvSpPr>
          <p:spPr>
            <a:xfrm>
              <a:off x="762000" y="1371600"/>
              <a:ext cx="16002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5" name="Google Shape;1965;p91"/>
            <p:cNvSpPr/>
            <p:nvPr/>
          </p:nvSpPr>
          <p:spPr>
            <a:xfrm>
              <a:off x="762000" y="2286000"/>
              <a:ext cx="1600200" cy="7620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6" name="Google Shape;1966;p91"/>
            <p:cNvSpPr txBox="1"/>
            <p:nvPr/>
          </p:nvSpPr>
          <p:spPr>
            <a:xfrm>
              <a:off x="914400" y="1447800"/>
              <a:ext cx="12954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ListNode</a:t>
              </a:r>
              <a:endParaRPr b="1" i="0" sz="1200" u="none" cap="none" strike="noStrike">
                <a:solidFill>
                  <a:schemeClr val="dk1"/>
                </a:solidFill>
                <a:latin typeface="Arial"/>
                <a:ea typeface="Arial"/>
                <a:cs typeface="Arial"/>
                <a:sym typeface="Arial"/>
              </a:endParaRPr>
            </a:p>
          </p:txBody>
        </p:sp>
        <p:sp>
          <p:nvSpPr>
            <p:cNvPr id="1967" name="Google Shape;1967;p91"/>
            <p:cNvSpPr txBox="1"/>
            <p:nvPr/>
          </p:nvSpPr>
          <p:spPr>
            <a:xfrm>
              <a:off x="762000" y="2286000"/>
              <a:ext cx="16002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getElement()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setNext(ListNode &lt;E&gt; curr)</a:t>
              </a:r>
              <a:endParaRPr b="0" i="0" sz="1200" u="none" cap="none" strike="noStrike">
                <a:solidFill>
                  <a:schemeClr val="dk1"/>
                </a:solidFill>
                <a:latin typeface="Arial"/>
                <a:ea typeface="Arial"/>
                <a:cs typeface="Arial"/>
                <a:sym typeface="Arial"/>
              </a:endParaRPr>
            </a:p>
          </p:txBody>
        </p:sp>
      </p:grpSp>
      <p:grpSp>
        <p:nvGrpSpPr>
          <p:cNvPr id="1968" name="Google Shape;1968;p91"/>
          <p:cNvGrpSpPr/>
          <p:nvPr/>
        </p:nvGrpSpPr>
        <p:grpSpPr>
          <a:xfrm>
            <a:off x="6553200" y="1447800"/>
            <a:ext cx="1600200" cy="1981200"/>
            <a:chOff x="3810000" y="2133600"/>
            <a:chExt cx="1600200" cy="1981200"/>
          </a:xfrm>
        </p:grpSpPr>
        <p:sp>
          <p:nvSpPr>
            <p:cNvPr id="1969" name="Google Shape;1969;p91"/>
            <p:cNvSpPr/>
            <p:nvPr/>
          </p:nvSpPr>
          <p:spPr>
            <a:xfrm>
              <a:off x="3810000" y="2133600"/>
              <a:ext cx="16002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0" name="Google Shape;1970;p91"/>
            <p:cNvSpPr/>
            <p:nvPr/>
          </p:nvSpPr>
          <p:spPr>
            <a:xfrm>
              <a:off x="3810000" y="2590800"/>
              <a:ext cx="16002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1" name="Google Shape;1971;p91"/>
            <p:cNvSpPr/>
            <p:nvPr/>
          </p:nvSpPr>
          <p:spPr>
            <a:xfrm>
              <a:off x="3810000" y="2743200"/>
              <a:ext cx="1600200" cy="13716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2" name="Google Shape;1972;p91"/>
            <p:cNvSpPr txBox="1"/>
            <p:nvPr/>
          </p:nvSpPr>
          <p:spPr>
            <a:xfrm>
              <a:off x="3810000" y="21336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973" name="Google Shape;1973;p91"/>
            <p:cNvSpPr txBox="1"/>
            <p:nvPr/>
          </p:nvSpPr>
          <p:spPr>
            <a:xfrm>
              <a:off x="3810000" y="2819400"/>
              <a:ext cx="1447800" cy="1277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100" u="none" cap="none" strike="noStrike">
                <a:solidFill>
                  <a:schemeClr val="dk1"/>
                </a:solidFill>
                <a:latin typeface="Arial"/>
                <a:ea typeface="Arial"/>
                <a:cs typeface="Arial"/>
                <a:sym typeface="Arial"/>
              </a:endParaRPr>
            </a:p>
          </p:txBody>
        </p:sp>
        <p:sp>
          <p:nvSpPr>
            <p:cNvPr id="1974" name="Google Shape;1974;p91"/>
            <p:cNvSpPr txBox="1"/>
            <p:nvPr/>
          </p:nvSpPr>
          <p:spPr>
            <a:xfrm>
              <a:off x="3810000" y="2286000"/>
              <a:ext cx="16002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ListInterface</a:t>
              </a:r>
              <a:endParaRPr b="1" i="0" sz="1200" u="none" cap="none" strike="noStrike">
                <a:solidFill>
                  <a:schemeClr val="dk1"/>
                </a:solidFill>
                <a:latin typeface="Arial"/>
                <a:ea typeface="Arial"/>
                <a:cs typeface="Arial"/>
                <a:sym typeface="Arial"/>
              </a:endParaRPr>
            </a:p>
          </p:txBody>
        </p:sp>
      </p:grpSp>
      <p:cxnSp>
        <p:nvCxnSpPr>
          <p:cNvPr id="1975" name="Google Shape;1975;p91"/>
          <p:cNvCxnSpPr/>
          <p:nvPr/>
        </p:nvCxnSpPr>
        <p:spPr>
          <a:xfrm flipH="1">
            <a:off x="2286000" y="1752600"/>
            <a:ext cx="1295400" cy="1143000"/>
          </a:xfrm>
          <a:prstGeom prst="straightConnector1">
            <a:avLst/>
          </a:prstGeom>
          <a:noFill/>
          <a:ln cap="flat" cmpd="sng" w="19050">
            <a:solidFill>
              <a:schemeClr val="dk1"/>
            </a:solidFill>
            <a:prstDash val="dash"/>
            <a:round/>
            <a:headEnd len="sm" w="sm" type="none"/>
            <a:tailEnd len="med" w="med" type="stealth"/>
          </a:ln>
        </p:spPr>
      </p:cxnSp>
      <p:cxnSp>
        <p:nvCxnSpPr>
          <p:cNvPr id="1976" name="Google Shape;1976;p91"/>
          <p:cNvCxnSpPr/>
          <p:nvPr/>
        </p:nvCxnSpPr>
        <p:spPr>
          <a:xfrm flipH="1">
            <a:off x="2286000" y="2971800"/>
            <a:ext cx="1524000" cy="76200"/>
          </a:xfrm>
          <a:prstGeom prst="straightConnector1">
            <a:avLst/>
          </a:prstGeom>
          <a:noFill/>
          <a:ln cap="flat" cmpd="sng" w="19050">
            <a:solidFill>
              <a:schemeClr val="dk1"/>
            </a:solidFill>
            <a:prstDash val="dash"/>
            <a:round/>
            <a:headEnd len="sm" w="sm" type="none"/>
            <a:tailEnd len="med" w="med" type="stealth"/>
          </a:ln>
        </p:spPr>
      </p:cxnSp>
      <p:cxnSp>
        <p:nvCxnSpPr>
          <p:cNvPr id="1977" name="Google Shape;1977;p91"/>
          <p:cNvCxnSpPr/>
          <p:nvPr/>
        </p:nvCxnSpPr>
        <p:spPr>
          <a:xfrm rot="10800000">
            <a:off x="2286000" y="3200400"/>
            <a:ext cx="1447800" cy="1676400"/>
          </a:xfrm>
          <a:prstGeom prst="straightConnector1">
            <a:avLst/>
          </a:prstGeom>
          <a:noFill/>
          <a:ln cap="flat" cmpd="sng" w="19050">
            <a:solidFill>
              <a:schemeClr val="dk1"/>
            </a:solidFill>
            <a:prstDash val="dash"/>
            <a:round/>
            <a:headEnd len="sm" w="sm" type="none"/>
            <a:tailEnd len="med" w="med" type="stealth"/>
          </a:ln>
        </p:spPr>
      </p:cxnSp>
      <p:sp>
        <p:nvSpPr>
          <p:cNvPr id="1978" name="Google Shape;1978;p91"/>
          <p:cNvSpPr txBox="1"/>
          <p:nvPr/>
        </p:nvSpPr>
        <p:spPr>
          <a:xfrm rot="-2481142">
            <a:off x="2438400" y="21336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grpSp>
        <p:nvGrpSpPr>
          <p:cNvPr id="1979" name="Google Shape;1979;p91"/>
          <p:cNvGrpSpPr/>
          <p:nvPr/>
        </p:nvGrpSpPr>
        <p:grpSpPr>
          <a:xfrm>
            <a:off x="6096000" y="3581400"/>
            <a:ext cx="2667000" cy="2590800"/>
            <a:chOff x="3352800" y="2133600"/>
            <a:chExt cx="2667000" cy="2590800"/>
          </a:xfrm>
        </p:grpSpPr>
        <p:sp>
          <p:nvSpPr>
            <p:cNvPr id="1980" name="Google Shape;1980;p91"/>
            <p:cNvSpPr/>
            <p:nvPr/>
          </p:nvSpPr>
          <p:spPr>
            <a:xfrm>
              <a:off x="3352800" y="2133600"/>
              <a:ext cx="2590800" cy="457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1" name="Google Shape;1981;p91"/>
            <p:cNvSpPr/>
            <p:nvPr/>
          </p:nvSpPr>
          <p:spPr>
            <a:xfrm>
              <a:off x="3352800" y="2590800"/>
              <a:ext cx="2590800" cy="1524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2" name="Google Shape;1982;p91"/>
            <p:cNvSpPr/>
            <p:nvPr/>
          </p:nvSpPr>
          <p:spPr>
            <a:xfrm>
              <a:off x="3352800" y="2743200"/>
              <a:ext cx="2590800" cy="1981200"/>
            </a:xfrm>
            <a:prstGeom prst="rect">
              <a:avLst/>
            </a:prstGeom>
            <a:solidFill>
              <a:srgbClr val="CC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3" name="Google Shape;1983;p91"/>
            <p:cNvSpPr txBox="1"/>
            <p:nvPr/>
          </p:nvSpPr>
          <p:spPr>
            <a:xfrm>
              <a:off x="3962400" y="2133600"/>
              <a:ext cx="1447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&lt;&lt;interface&gt;&gt;</a:t>
              </a:r>
              <a:endParaRPr b="0" i="0" sz="1200" u="none" cap="none" strike="noStrike">
                <a:solidFill>
                  <a:schemeClr val="dk1"/>
                </a:solidFill>
                <a:latin typeface="Arial"/>
                <a:ea typeface="Arial"/>
                <a:cs typeface="Arial"/>
                <a:sym typeface="Arial"/>
              </a:endParaRPr>
            </a:p>
          </p:txBody>
        </p:sp>
        <p:sp>
          <p:nvSpPr>
            <p:cNvPr id="1984" name="Google Shape;1984;p91"/>
            <p:cNvSpPr txBox="1"/>
            <p:nvPr/>
          </p:nvSpPr>
          <p:spPr>
            <a:xfrm>
              <a:off x="3352800" y="2743200"/>
              <a:ext cx="2667000" cy="1954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isEmpty()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getFirst()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contains(E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addFirst(E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getHead()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addAfter(ListNode &lt;E&gt; curr, 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removeAfter(ListNode &lt;E&gt; curr)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 remove( E item)</a:t>
              </a:r>
              <a:endParaRPr b="0" i="0" sz="1400" u="none" cap="none" strike="noStrike">
                <a:solidFill>
                  <a:srgbClr val="000000"/>
                </a:solidFill>
                <a:latin typeface="Arial"/>
                <a:ea typeface="Arial"/>
                <a:cs typeface="Arial"/>
                <a:sym typeface="Arial"/>
              </a:endParaRPr>
            </a:p>
          </p:txBody>
        </p:sp>
        <p:sp>
          <p:nvSpPr>
            <p:cNvPr id="1985" name="Google Shape;1985;p91"/>
            <p:cNvSpPr txBox="1"/>
            <p:nvPr/>
          </p:nvSpPr>
          <p:spPr>
            <a:xfrm>
              <a:off x="3352800" y="2286000"/>
              <a:ext cx="25908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EnhancedListInterface</a:t>
              </a:r>
              <a:endParaRPr b="1" i="0" sz="1200" u="none" cap="none" strike="noStrike">
                <a:solidFill>
                  <a:schemeClr val="dk1"/>
                </a:solidFill>
                <a:latin typeface="Arial"/>
                <a:ea typeface="Arial"/>
                <a:cs typeface="Arial"/>
                <a:sym typeface="Arial"/>
              </a:endParaRPr>
            </a:p>
          </p:txBody>
        </p:sp>
      </p:grpSp>
      <p:cxnSp>
        <p:nvCxnSpPr>
          <p:cNvPr id="1986" name="Google Shape;1986;p91"/>
          <p:cNvCxnSpPr>
            <a:stCxn id="1987" idx="3"/>
            <a:endCxn id="1980" idx="1"/>
          </p:cNvCxnSpPr>
          <p:nvPr/>
        </p:nvCxnSpPr>
        <p:spPr>
          <a:xfrm>
            <a:off x="5105400" y="3022558"/>
            <a:ext cx="990600" cy="787500"/>
          </a:xfrm>
          <a:prstGeom prst="straightConnector1">
            <a:avLst/>
          </a:prstGeom>
          <a:noFill/>
          <a:ln cap="flat" cmpd="sng" w="19050">
            <a:solidFill>
              <a:schemeClr val="dk1"/>
            </a:solidFill>
            <a:prstDash val="dash"/>
            <a:round/>
            <a:headEnd len="sm" w="sm" type="none"/>
            <a:tailEnd len="med" w="med" type="triangle"/>
          </a:ln>
        </p:spPr>
      </p:cxnSp>
      <p:cxnSp>
        <p:nvCxnSpPr>
          <p:cNvPr id="1988" name="Google Shape;1988;p91"/>
          <p:cNvCxnSpPr>
            <a:stCxn id="1989" idx="3"/>
            <a:endCxn id="1981" idx="1"/>
          </p:cNvCxnSpPr>
          <p:nvPr/>
        </p:nvCxnSpPr>
        <p:spPr>
          <a:xfrm flipH="1" rot="10800000">
            <a:off x="5105400" y="4114699"/>
            <a:ext cx="990600" cy="748200"/>
          </a:xfrm>
          <a:prstGeom prst="straightConnector1">
            <a:avLst/>
          </a:prstGeom>
          <a:noFill/>
          <a:ln cap="flat" cmpd="sng" w="19050">
            <a:solidFill>
              <a:schemeClr val="dk1"/>
            </a:solidFill>
            <a:prstDash val="dash"/>
            <a:round/>
            <a:headEnd len="sm" w="sm" type="none"/>
            <a:tailEnd len="med" w="med" type="triangle"/>
          </a:ln>
        </p:spPr>
      </p:cxnSp>
      <p:sp>
        <p:nvSpPr>
          <p:cNvPr id="1990" name="Google Shape;1990;p91"/>
          <p:cNvSpPr txBox="1"/>
          <p:nvPr/>
        </p:nvSpPr>
        <p:spPr>
          <a:xfrm rot="2342252">
            <a:off x="5068754" y="3066830"/>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grpSp>
        <p:nvGrpSpPr>
          <p:cNvPr id="1991" name="Google Shape;1991;p91"/>
          <p:cNvGrpSpPr/>
          <p:nvPr/>
        </p:nvGrpSpPr>
        <p:grpSpPr>
          <a:xfrm>
            <a:off x="3581400" y="2819400"/>
            <a:ext cx="1524000" cy="1066800"/>
            <a:chOff x="1600200" y="2743200"/>
            <a:chExt cx="1524000" cy="1066800"/>
          </a:xfrm>
        </p:grpSpPr>
        <p:sp>
          <p:nvSpPr>
            <p:cNvPr id="1992" name="Google Shape;1992;p91"/>
            <p:cNvSpPr/>
            <p:nvPr/>
          </p:nvSpPr>
          <p:spPr>
            <a:xfrm>
              <a:off x="1600200" y="32004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3" name="Google Shape;1993;p91"/>
            <p:cNvSpPr txBox="1"/>
            <p:nvPr/>
          </p:nvSpPr>
          <p:spPr>
            <a:xfrm>
              <a:off x="1600200" y="3200400"/>
              <a:ext cx="1524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994" name="Google Shape;1994;p91"/>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5" name="Google Shape;1995;p91"/>
            <p:cNvSpPr/>
            <p:nvPr/>
          </p:nvSpPr>
          <p:spPr>
            <a:xfrm>
              <a:off x="1600200" y="36576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7" name="Google Shape;1987;p91"/>
            <p:cNvSpPr txBox="1"/>
            <p:nvPr/>
          </p:nvSpPr>
          <p:spPr>
            <a:xfrm>
              <a:off x="1600200" y="2819400"/>
              <a:ext cx="1524000"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50"/>
                <a:buFont typeface="Arial"/>
                <a:buNone/>
              </a:pPr>
              <a:r>
                <a:rPr b="1" i="0" lang="en-US" sz="1050" u="none" cap="none" strike="noStrike">
                  <a:solidFill>
                    <a:srgbClr val="000000"/>
                  </a:solidFill>
                  <a:latin typeface="Arial"/>
                  <a:ea typeface="Arial"/>
                  <a:cs typeface="Arial"/>
                  <a:sym typeface="Arial"/>
                </a:rPr>
                <a:t>EnhancedLinkedList</a:t>
              </a:r>
              <a:endParaRPr b="1" i="0" sz="1050" u="none" cap="none" strike="noStrike">
                <a:solidFill>
                  <a:schemeClr val="dk1"/>
                </a:solidFill>
                <a:latin typeface="Arial"/>
                <a:ea typeface="Arial"/>
                <a:cs typeface="Arial"/>
                <a:sym typeface="Arial"/>
              </a:endParaRPr>
            </a:p>
          </p:txBody>
        </p:sp>
      </p:grpSp>
      <p:grpSp>
        <p:nvGrpSpPr>
          <p:cNvPr id="1996" name="Google Shape;1996;p91"/>
          <p:cNvGrpSpPr/>
          <p:nvPr/>
        </p:nvGrpSpPr>
        <p:grpSpPr>
          <a:xfrm>
            <a:off x="3581400" y="4648200"/>
            <a:ext cx="1524000" cy="1219200"/>
            <a:chOff x="1600200" y="2743200"/>
            <a:chExt cx="1524000" cy="1219200"/>
          </a:xfrm>
        </p:grpSpPr>
        <p:sp>
          <p:nvSpPr>
            <p:cNvPr id="1997" name="Google Shape;1997;p91"/>
            <p:cNvSpPr/>
            <p:nvPr/>
          </p:nvSpPr>
          <p:spPr>
            <a:xfrm>
              <a:off x="1600200" y="3200400"/>
              <a:ext cx="1524000" cy="6096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8" name="Google Shape;1998;p91"/>
            <p:cNvSpPr txBox="1"/>
            <p:nvPr/>
          </p:nvSpPr>
          <p:spPr>
            <a:xfrm>
              <a:off x="1600200" y="3200400"/>
              <a:ext cx="1524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num_nodes</a:t>
              </a:r>
              <a:endParaRPr b="0" i="0" sz="1400" u="none" cap="none" strike="noStrike">
                <a:solidFill>
                  <a:srgbClr val="000000"/>
                </a:solidFill>
                <a:latin typeface="Arial"/>
                <a:ea typeface="Arial"/>
                <a:cs typeface="Arial"/>
                <a:sym typeface="Arial"/>
              </a:endParaRPr>
            </a:p>
          </p:txBody>
        </p:sp>
        <p:sp>
          <p:nvSpPr>
            <p:cNvPr id="1999" name="Google Shape;1999;p91"/>
            <p:cNvSpPr/>
            <p:nvPr/>
          </p:nvSpPr>
          <p:spPr>
            <a:xfrm>
              <a:off x="1600200" y="2743200"/>
              <a:ext cx="1524000" cy="4572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0" name="Google Shape;2000;p91"/>
            <p:cNvSpPr/>
            <p:nvPr/>
          </p:nvSpPr>
          <p:spPr>
            <a:xfrm>
              <a:off x="1600200" y="3810000"/>
              <a:ext cx="1524000" cy="152400"/>
            </a:xfrm>
            <a:prstGeom prst="rect">
              <a:avLst/>
            </a:prstGeom>
            <a:solidFill>
              <a:srgbClr val="B7C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9" name="Google Shape;1989;p91"/>
            <p:cNvSpPr txBox="1"/>
            <p:nvPr/>
          </p:nvSpPr>
          <p:spPr>
            <a:xfrm>
              <a:off x="1600200" y="2819400"/>
              <a:ext cx="1524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TailedLinkedList</a:t>
              </a:r>
              <a:endParaRPr b="1" i="0" sz="1200" u="none" cap="none" strike="noStrike">
                <a:solidFill>
                  <a:schemeClr val="dk1"/>
                </a:solidFill>
                <a:latin typeface="Arial"/>
                <a:ea typeface="Arial"/>
                <a:cs typeface="Arial"/>
                <a:sym typeface="Arial"/>
              </a:endParaRPr>
            </a:p>
          </p:txBody>
        </p:sp>
      </p:grpSp>
      <p:sp>
        <p:nvSpPr>
          <p:cNvPr id="2001" name="Google Shape;2001;p91"/>
          <p:cNvSpPr txBox="1"/>
          <p:nvPr/>
        </p:nvSpPr>
        <p:spPr>
          <a:xfrm rot="-2230405">
            <a:off x="4964483" y="4168684"/>
            <a:ext cx="1143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implements</a:t>
            </a:r>
            <a:endParaRPr b="0" i="0" sz="1200" u="none" cap="none" strike="noStrike">
              <a:solidFill>
                <a:schemeClr val="dk1"/>
              </a:solidFill>
              <a:latin typeface="Arial"/>
              <a:ea typeface="Arial"/>
              <a:cs typeface="Arial"/>
              <a:sym typeface="Arial"/>
            </a:endParaRPr>
          </a:p>
        </p:txBody>
      </p:sp>
      <p:sp>
        <p:nvSpPr>
          <p:cNvPr id="2002" name="Google Shape;2002;p91"/>
          <p:cNvSpPr txBox="1"/>
          <p:nvPr/>
        </p:nvSpPr>
        <p:spPr>
          <a:xfrm>
            <a:off x="2590800" y="2743200"/>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2003" name="Google Shape;2003;p91"/>
          <p:cNvSpPr txBox="1"/>
          <p:nvPr/>
        </p:nvSpPr>
        <p:spPr>
          <a:xfrm rot="2884770">
            <a:off x="2668890" y="3609824"/>
            <a:ext cx="6096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has-a</a:t>
            </a:r>
            <a:endParaRPr b="0" i="0" sz="1200" u="none" cap="none" strike="noStrike">
              <a:solidFill>
                <a:schemeClr val="dk1"/>
              </a:solidFill>
              <a:latin typeface="Arial"/>
              <a:ea typeface="Arial"/>
              <a:cs typeface="Arial"/>
              <a:sym typeface="Arial"/>
            </a:endParaRPr>
          </a:p>
        </p:txBody>
      </p:sp>
      <p:sp>
        <p:nvSpPr>
          <p:cNvPr id="2004" name="Google Shape;2004;p9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1"/>
                                        </p:tgtEl>
                                        <p:attrNameLst>
                                          <p:attrName>style.visibility</p:attrName>
                                        </p:attrNameLst>
                                      </p:cBhvr>
                                      <p:to>
                                        <p:strVal val="visible"/>
                                      </p:to>
                                    </p:set>
                                    <p:animEffect filter="fade" transition="in">
                                      <p:cBhvr>
                                        <p:cTn dur="500"/>
                                        <p:tgtEl>
                                          <p:spTgt spid="19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92"/>
          <p:cNvSpPr txBox="1"/>
          <p:nvPr>
            <p:ph type="ctrTitle"/>
          </p:nvPr>
        </p:nvSpPr>
        <p:spPr>
          <a:xfrm>
            <a:off x="914400" y="1524000"/>
            <a:ext cx="78486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5</a:t>
            </a:r>
            <a:r>
              <a:rPr b="1" lang="en-US" sz="4400">
                <a:latin typeface="Federo"/>
                <a:ea typeface="Federo"/>
                <a:cs typeface="Federo"/>
                <a:sym typeface="Federo"/>
              </a:rPr>
              <a:t> Other Variants</a:t>
            </a:r>
            <a:endParaRPr/>
          </a:p>
        </p:txBody>
      </p:sp>
      <p:sp>
        <p:nvSpPr>
          <p:cNvPr id="2011" name="Google Shape;2011;p9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Other variants of linked lists</a:t>
            </a:r>
            <a:endParaRPr/>
          </a:p>
        </p:txBody>
      </p:sp>
      <p:pic>
        <p:nvPicPr>
          <p:cNvPr id="2012" name="Google Shape;2012;p92"/>
          <p:cNvPicPr preferRelativeResize="0"/>
          <p:nvPr/>
        </p:nvPicPr>
        <p:blipFill rotWithShape="1">
          <a:blip r:embed="rId3">
            <a:alphaModFix/>
          </a:blip>
          <a:srcRect b="0" l="0" r="0" t="0"/>
          <a:stretch/>
        </p:blipFill>
        <p:spPr>
          <a:xfrm>
            <a:off x="8173649" y="155967"/>
            <a:ext cx="944118" cy="98703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9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5.1 </a:t>
            </a:r>
            <a:r>
              <a:rPr b="1" lang="en-US" sz="3600">
                <a:latin typeface="Federo"/>
                <a:ea typeface="Federo"/>
                <a:cs typeface="Federo"/>
                <a:sym typeface="Federo"/>
              </a:rPr>
              <a:t>Circular Linked List</a:t>
            </a:r>
            <a:endParaRPr/>
          </a:p>
        </p:txBody>
      </p:sp>
      <p:sp>
        <p:nvSpPr>
          <p:cNvPr id="2019" name="Google Shape;2019;p9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020" name="Google Shape;2020;p93"/>
          <p:cNvSpPr txBox="1"/>
          <p:nvPr>
            <p:ph idx="1" type="body"/>
          </p:nvPr>
        </p:nvSpPr>
        <p:spPr>
          <a:xfrm>
            <a:off x="457200" y="952499"/>
            <a:ext cx="8458200" cy="29051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300"/>
              <a:buChar char="■"/>
            </a:pPr>
            <a:r>
              <a:rPr lang="en-US" sz="2000"/>
              <a:t>There are many other possible enhancements of linked list </a:t>
            </a:r>
            <a:endParaRPr/>
          </a:p>
          <a:p>
            <a:pPr indent="-342900" lvl="0" marL="342900" rtl="0" algn="l">
              <a:lnSpc>
                <a:spcPct val="100000"/>
              </a:lnSpc>
              <a:spcBef>
                <a:spcPts val="600"/>
              </a:spcBef>
              <a:spcAft>
                <a:spcPts val="0"/>
              </a:spcAft>
              <a:buSzPts val="1300"/>
              <a:buChar char="■"/>
            </a:pPr>
            <a:r>
              <a:rPr lang="en-US" sz="2000"/>
              <a:t>Example: </a:t>
            </a:r>
            <a:r>
              <a:rPr lang="en-US" sz="2000">
                <a:solidFill>
                  <a:srgbClr val="0000FF"/>
                </a:solidFill>
              </a:rPr>
              <a:t>Circular Linked List</a:t>
            </a:r>
            <a:endParaRPr/>
          </a:p>
          <a:p>
            <a:pPr indent="-325438" lvl="1" marL="669925" rtl="0" algn="l">
              <a:lnSpc>
                <a:spcPct val="100000"/>
              </a:lnSpc>
              <a:spcBef>
                <a:spcPts val="0"/>
              </a:spcBef>
              <a:spcAft>
                <a:spcPts val="0"/>
              </a:spcAft>
              <a:buSzPts val="1080"/>
              <a:buChar char="❑"/>
            </a:pPr>
            <a:r>
              <a:rPr lang="en-US" sz="1800">
                <a:solidFill>
                  <a:srgbClr val="660066"/>
                </a:solidFill>
              </a:rPr>
              <a:t>To allow cycling through the list repeatedly, e.g. in a </a:t>
            </a:r>
            <a:r>
              <a:rPr b="1" lang="en-US" sz="1800">
                <a:solidFill>
                  <a:srgbClr val="660066"/>
                </a:solidFill>
              </a:rPr>
              <a:t>round robin system </a:t>
            </a:r>
            <a:r>
              <a:rPr lang="en-US" sz="1800">
                <a:solidFill>
                  <a:srgbClr val="660066"/>
                </a:solidFill>
              </a:rPr>
              <a:t>to assign shared resource</a:t>
            </a:r>
            <a:endParaRPr sz="1800">
              <a:solidFill>
                <a:srgbClr val="660066"/>
              </a:solidFill>
            </a:endParaRPr>
          </a:p>
          <a:p>
            <a:pPr indent="-325438" lvl="1" marL="669925" rtl="0" algn="l">
              <a:lnSpc>
                <a:spcPct val="100000"/>
              </a:lnSpc>
              <a:spcBef>
                <a:spcPts val="0"/>
              </a:spcBef>
              <a:spcAft>
                <a:spcPts val="0"/>
              </a:spcAft>
              <a:buSzPts val="1080"/>
              <a:buChar char="❑"/>
            </a:pPr>
            <a:r>
              <a:rPr lang="en-US" sz="1800"/>
              <a:t>Add a link from </a:t>
            </a:r>
            <a:r>
              <a:rPr lang="en-US" sz="1800">
                <a:solidFill>
                  <a:srgbClr val="C00000"/>
                </a:solidFill>
              </a:rPr>
              <a:t>tail</a:t>
            </a:r>
            <a:r>
              <a:rPr lang="en-US" sz="1800"/>
              <a:t> node of the TailedLinkedList to point back to </a:t>
            </a:r>
            <a:r>
              <a:rPr lang="en-US" sz="1800">
                <a:solidFill>
                  <a:srgbClr val="C00000"/>
                </a:solidFill>
              </a:rPr>
              <a:t>head</a:t>
            </a:r>
            <a:r>
              <a:rPr lang="en-US" sz="1800"/>
              <a:t> node</a:t>
            </a:r>
            <a:endParaRPr sz="1800">
              <a:solidFill>
                <a:srgbClr val="C00000"/>
              </a:solidFill>
            </a:endParaRPr>
          </a:p>
          <a:p>
            <a:pPr indent="-325438" lvl="1" marL="669925" rtl="0" algn="l">
              <a:lnSpc>
                <a:spcPct val="100000"/>
              </a:lnSpc>
              <a:spcBef>
                <a:spcPts val="0"/>
              </a:spcBef>
              <a:spcAft>
                <a:spcPts val="0"/>
              </a:spcAft>
              <a:buSzPts val="1080"/>
              <a:buChar char="❑"/>
            </a:pPr>
            <a:r>
              <a:rPr lang="en-US" sz="1800"/>
              <a:t>Different in linking need different maintenance – no free lunch!</a:t>
            </a:r>
            <a:endParaRPr/>
          </a:p>
          <a:p>
            <a:pPr indent="-342900" lvl="0" marL="342900" rtl="0" algn="l">
              <a:lnSpc>
                <a:spcPct val="100000"/>
              </a:lnSpc>
              <a:spcBef>
                <a:spcPts val="600"/>
              </a:spcBef>
              <a:spcAft>
                <a:spcPts val="0"/>
              </a:spcAft>
              <a:buSzPts val="1300"/>
              <a:buChar char="■"/>
            </a:pPr>
            <a:r>
              <a:rPr lang="en-US" sz="2000"/>
              <a:t>Difficulty: Learn to take care of ALL cases of updating, such as inserting/deleting the first/last node in a Circular Linked List</a:t>
            </a:r>
            <a:endParaRPr/>
          </a:p>
          <a:p>
            <a:pPr indent="-342900" lvl="0" marL="342900" rtl="0" algn="l">
              <a:lnSpc>
                <a:spcPct val="100000"/>
              </a:lnSpc>
              <a:spcBef>
                <a:spcPts val="600"/>
              </a:spcBef>
              <a:spcAft>
                <a:spcPts val="0"/>
              </a:spcAft>
              <a:buSzPts val="1300"/>
              <a:buChar char="■"/>
            </a:pPr>
            <a:r>
              <a:rPr lang="en-US" sz="2000"/>
              <a:t>Explore this on your own; write a class </a:t>
            </a:r>
            <a:r>
              <a:rPr lang="en-US" sz="2000">
                <a:solidFill>
                  <a:srgbClr val="0000FF"/>
                </a:solidFill>
              </a:rPr>
              <a:t>CircularLinkedList</a:t>
            </a:r>
            <a:endParaRPr/>
          </a:p>
        </p:txBody>
      </p:sp>
      <p:grpSp>
        <p:nvGrpSpPr>
          <p:cNvPr id="2021" name="Google Shape;2021;p93"/>
          <p:cNvGrpSpPr/>
          <p:nvPr/>
        </p:nvGrpSpPr>
        <p:grpSpPr>
          <a:xfrm>
            <a:off x="389814" y="3927231"/>
            <a:ext cx="8484555" cy="2356338"/>
            <a:chOff x="389814" y="3927231"/>
            <a:chExt cx="8484555" cy="2356338"/>
          </a:xfrm>
        </p:grpSpPr>
        <p:sp>
          <p:nvSpPr>
            <p:cNvPr id="2022" name="Google Shape;2022;p93"/>
            <p:cNvSpPr/>
            <p:nvPr/>
          </p:nvSpPr>
          <p:spPr>
            <a:xfrm>
              <a:off x="876632" y="5387738"/>
              <a:ext cx="659091" cy="49724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3" name="Google Shape;2023;p93"/>
            <p:cNvSpPr txBox="1"/>
            <p:nvPr/>
          </p:nvSpPr>
          <p:spPr>
            <a:xfrm>
              <a:off x="439611" y="4971570"/>
              <a:ext cx="152477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2024" name="Google Shape;2024;p93"/>
            <p:cNvSpPr txBox="1"/>
            <p:nvPr/>
          </p:nvSpPr>
          <p:spPr>
            <a:xfrm>
              <a:off x="1061365" y="5446354"/>
              <a:ext cx="3273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2025" name="Google Shape;2025;p93"/>
            <p:cNvSpPr/>
            <p:nvPr/>
          </p:nvSpPr>
          <p:spPr>
            <a:xfrm>
              <a:off x="389814" y="3927231"/>
              <a:ext cx="8484555" cy="2356338"/>
            </a:xfrm>
            <a:prstGeom prst="rect">
              <a:avLst/>
            </a:prstGeom>
            <a:noFill/>
            <a:ln cap="flat" cmpd="tri"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026" name="Google Shape;2026;p93"/>
            <p:cNvGrpSpPr/>
            <p:nvPr/>
          </p:nvGrpSpPr>
          <p:grpSpPr>
            <a:xfrm>
              <a:off x="1447800" y="4495800"/>
              <a:ext cx="1585912" cy="903287"/>
              <a:chOff x="762000" y="-1468921"/>
              <a:chExt cx="1585912" cy="903287"/>
            </a:xfrm>
          </p:grpSpPr>
          <p:sp>
            <p:nvSpPr>
              <p:cNvPr id="2027" name="Google Shape;2027;p93"/>
              <p:cNvSpPr/>
              <p:nvPr/>
            </p:nvSpPr>
            <p:spPr>
              <a:xfrm>
                <a:off x="1527335" y="-1391134"/>
                <a:ext cx="820577" cy="27353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8" name="Google Shape;2028;p93"/>
              <p:cNvSpPr txBox="1"/>
              <p:nvPr/>
            </p:nvSpPr>
            <p:spPr>
              <a:xfrm>
                <a:off x="762000" y="-1468921"/>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2029" name="Google Shape;2029;p93"/>
              <p:cNvCxnSpPr/>
              <p:nvPr/>
            </p:nvCxnSpPr>
            <p:spPr>
              <a:xfrm>
                <a:off x="1855754" y="-1238734"/>
                <a:ext cx="152480" cy="673100"/>
              </a:xfrm>
              <a:prstGeom prst="straightConnector1">
                <a:avLst/>
              </a:prstGeom>
              <a:noFill/>
              <a:ln cap="flat" cmpd="sng" w="31750">
                <a:solidFill>
                  <a:srgbClr val="C00000"/>
                </a:solidFill>
                <a:prstDash val="solid"/>
                <a:round/>
                <a:headEnd len="sm" w="sm" type="none"/>
                <a:tailEnd len="med" w="med" type="triangle"/>
              </a:ln>
            </p:spPr>
          </p:cxnSp>
        </p:grpSp>
        <p:grpSp>
          <p:nvGrpSpPr>
            <p:cNvPr id="2030" name="Google Shape;2030;p93"/>
            <p:cNvGrpSpPr/>
            <p:nvPr/>
          </p:nvGrpSpPr>
          <p:grpSpPr>
            <a:xfrm>
              <a:off x="5681652" y="5410200"/>
              <a:ext cx="1161197" cy="508000"/>
              <a:chOff x="4919652" y="3447566"/>
              <a:chExt cx="1161197" cy="508000"/>
            </a:xfrm>
          </p:grpSpPr>
          <p:sp>
            <p:nvSpPr>
              <p:cNvPr id="2031" name="Google Shape;2031;p93"/>
              <p:cNvSpPr/>
              <p:nvPr/>
            </p:nvSpPr>
            <p:spPr>
              <a:xfrm>
                <a:off x="4919652" y="3460266"/>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32" name="Google Shape;2032;p93"/>
              <p:cNvCxnSpPr/>
              <p:nvPr/>
            </p:nvCxnSpPr>
            <p:spPr>
              <a:xfrm>
                <a:off x="5599949" y="3447566"/>
                <a:ext cx="1466" cy="504825"/>
              </a:xfrm>
              <a:prstGeom prst="straightConnector1">
                <a:avLst/>
              </a:prstGeom>
              <a:noFill/>
              <a:ln cap="flat" cmpd="sng" w="19050">
                <a:solidFill>
                  <a:schemeClr val="dk1"/>
                </a:solidFill>
                <a:prstDash val="solid"/>
                <a:round/>
                <a:headEnd len="sm" w="sm" type="none"/>
                <a:tailEnd len="sm" w="sm" type="none"/>
              </a:ln>
            </p:spPr>
          </p:cxnSp>
          <p:sp>
            <p:nvSpPr>
              <p:cNvPr id="2033" name="Google Shape;2033;p93"/>
              <p:cNvSpPr txBox="1"/>
              <p:nvPr/>
            </p:nvSpPr>
            <p:spPr>
              <a:xfrm>
                <a:off x="5105400" y="3509479"/>
                <a:ext cx="416389"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grpSp>
        <p:grpSp>
          <p:nvGrpSpPr>
            <p:cNvPr id="2034" name="Google Shape;2034;p93"/>
            <p:cNvGrpSpPr/>
            <p:nvPr/>
          </p:nvGrpSpPr>
          <p:grpSpPr>
            <a:xfrm>
              <a:off x="2133600" y="5410200"/>
              <a:ext cx="1161197" cy="508000"/>
              <a:chOff x="1676400" y="4267200"/>
              <a:chExt cx="1161197" cy="508000"/>
            </a:xfrm>
          </p:grpSpPr>
          <p:sp>
            <p:nvSpPr>
              <p:cNvPr id="2035" name="Google Shape;2035;p93"/>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36" name="Google Shape;2036;p93"/>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2037" name="Google Shape;2037;p93"/>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0</a:t>
                </a:r>
                <a:endParaRPr b="0" i="1" sz="2000" u="none" cap="none" strike="noStrike">
                  <a:solidFill>
                    <a:schemeClr val="dk1"/>
                  </a:solidFill>
                  <a:latin typeface="Arial"/>
                  <a:ea typeface="Arial"/>
                  <a:cs typeface="Arial"/>
                  <a:sym typeface="Arial"/>
                </a:endParaRPr>
              </a:p>
            </p:txBody>
          </p:sp>
        </p:grpSp>
        <p:grpSp>
          <p:nvGrpSpPr>
            <p:cNvPr id="2038" name="Google Shape;2038;p93"/>
            <p:cNvGrpSpPr/>
            <p:nvPr/>
          </p:nvGrpSpPr>
          <p:grpSpPr>
            <a:xfrm>
              <a:off x="3886200" y="5410200"/>
              <a:ext cx="1161197" cy="508000"/>
              <a:chOff x="1676400" y="4267200"/>
              <a:chExt cx="1161197" cy="508000"/>
            </a:xfrm>
          </p:grpSpPr>
          <p:sp>
            <p:nvSpPr>
              <p:cNvPr id="2039" name="Google Shape;2039;p93"/>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40" name="Google Shape;2040;p93"/>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2041" name="Google Shape;2041;p93"/>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grpSp>
        <p:grpSp>
          <p:nvGrpSpPr>
            <p:cNvPr id="2042" name="Google Shape;2042;p93"/>
            <p:cNvGrpSpPr/>
            <p:nvPr/>
          </p:nvGrpSpPr>
          <p:grpSpPr>
            <a:xfrm>
              <a:off x="7467600" y="5410200"/>
              <a:ext cx="1161197" cy="508000"/>
              <a:chOff x="1676400" y="4267200"/>
              <a:chExt cx="1161197" cy="508000"/>
            </a:xfrm>
          </p:grpSpPr>
          <p:sp>
            <p:nvSpPr>
              <p:cNvPr id="2043" name="Google Shape;2043;p93"/>
              <p:cNvSpPr/>
              <p:nvPr/>
            </p:nvSpPr>
            <p:spPr>
              <a:xfrm>
                <a:off x="1676400" y="4279900"/>
                <a:ext cx="1161197" cy="4953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44" name="Google Shape;2044;p93"/>
              <p:cNvCxnSpPr/>
              <p:nvPr/>
            </p:nvCxnSpPr>
            <p:spPr>
              <a:xfrm>
                <a:off x="2356697" y="4267200"/>
                <a:ext cx="1466" cy="504825"/>
              </a:xfrm>
              <a:prstGeom prst="straightConnector1">
                <a:avLst/>
              </a:prstGeom>
              <a:noFill/>
              <a:ln cap="flat" cmpd="sng" w="19050">
                <a:solidFill>
                  <a:schemeClr val="dk1"/>
                </a:solidFill>
                <a:prstDash val="solid"/>
                <a:round/>
                <a:headEnd len="sm" w="sm" type="none"/>
                <a:tailEnd len="sm" w="sm" type="none"/>
              </a:ln>
            </p:spPr>
          </p:cxnSp>
          <p:sp>
            <p:nvSpPr>
              <p:cNvPr id="2045" name="Google Shape;2045;p93"/>
              <p:cNvSpPr txBox="1"/>
              <p:nvPr/>
            </p:nvSpPr>
            <p:spPr>
              <a:xfrm>
                <a:off x="1862148" y="4329113"/>
                <a:ext cx="421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a</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grpSp>
        <p:cxnSp>
          <p:nvCxnSpPr>
            <p:cNvPr id="2046" name="Google Shape;2046;p93"/>
            <p:cNvCxnSpPr/>
            <p:nvPr/>
          </p:nvCxnSpPr>
          <p:spPr>
            <a:xfrm>
              <a:off x="30480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2047" name="Google Shape;2047;p93"/>
            <p:cNvCxnSpPr/>
            <p:nvPr/>
          </p:nvCxnSpPr>
          <p:spPr>
            <a:xfrm>
              <a:off x="4800600" y="5664200"/>
              <a:ext cx="838200" cy="0"/>
            </a:xfrm>
            <a:prstGeom prst="straightConnector1">
              <a:avLst/>
            </a:prstGeom>
            <a:noFill/>
            <a:ln cap="flat" cmpd="sng" w="31750">
              <a:solidFill>
                <a:schemeClr val="dk1"/>
              </a:solidFill>
              <a:prstDash val="solid"/>
              <a:round/>
              <a:headEnd len="sm" w="sm" type="none"/>
              <a:tailEnd len="med" w="med" type="triangle"/>
            </a:ln>
          </p:spPr>
        </p:cxnSp>
        <p:cxnSp>
          <p:nvCxnSpPr>
            <p:cNvPr id="2048" name="Google Shape;2048;p93"/>
            <p:cNvCxnSpPr/>
            <p:nvPr/>
          </p:nvCxnSpPr>
          <p:spPr>
            <a:xfrm>
              <a:off x="6629400" y="5664200"/>
              <a:ext cx="838200" cy="0"/>
            </a:xfrm>
            <a:prstGeom prst="straightConnector1">
              <a:avLst/>
            </a:prstGeom>
            <a:noFill/>
            <a:ln cap="flat" cmpd="sng" w="31750">
              <a:solidFill>
                <a:schemeClr val="dk1"/>
              </a:solidFill>
              <a:prstDash val="solid"/>
              <a:round/>
              <a:headEnd len="sm" w="sm" type="none"/>
              <a:tailEnd len="med" w="med" type="triangle"/>
            </a:ln>
          </p:spPr>
        </p:cxnSp>
        <p:grpSp>
          <p:nvGrpSpPr>
            <p:cNvPr id="2049" name="Google Shape;2049;p93"/>
            <p:cNvGrpSpPr/>
            <p:nvPr/>
          </p:nvGrpSpPr>
          <p:grpSpPr>
            <a:xfrm>
              <a:off x="6781800" y="4191000"/>
              <a:ext cx="1401287" cy="1219200"/>
              <a:chOff x="5715000" y="4495800"/>
              <a:chExt cx="1401287" cy="1219200"/>
            </a:xfrm>
          </p:grpSpPr>
          <p:sp>
            <p:nvSpPr>
              <p:cNvPr id="2050" name="Google Shape;2050;p93"/>
              <p:cNvSpPr/>
              <p:nvPr/>
            </p:nvSpPr>
            <p:spPr>
              <a:xfrm>
                <a:off x="6248400" y="4572000"/>
                <a:ext cx="867887" cy="279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1" name="Google Shape;2051;p93"/>
              <p:cNvSpPr txBox="1"/>
              <p:nvPr/>
            </p:nvSpPr>
            <p:spPr>
              <a:xfrm>
                <a:off x="5715000" y="4495800"/>
                <a:ext cx="513282"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tail</a:t>
                </a:r>
                <a:endParaRPr b="0" i="0" sz="1400" u="none" cap="none" strike="noStrike">
                  <a:solidFill>
                    <a:srgbClr val="000000"/>
                  </a:solidFill>
                  <a:latin typeface="Arial"/>
                  <a:ea typeface="Arial"/>
                  <a:cs typeface="Arial"/>
                  <a:sym typeface="Arial"/>
                </a:endParaRPr>
              </a:p>
            </p:txBody>
          </p:sp>
          <p:cxnSp>
            <p:nvCxnSpPr>
              <p:cNvPr id="2052" name="Google Shape;2052;p93"/>
              <p:cNvCxnSpPr/>
              <p:nvPr/>
            </p:nvCxnSpPr>
            <p:spPr>
              <a:xfrm>
                <a:off x="6705600" y="4724400"/>
                <a:ext cx="76200" cy="990600"/>
              </a:xfrm>
              <a:prstGeom prst="straightConnector1">
                <a:avLst/>
              </a:prstGeom>
              <a:noFill/>
              <a:ln cap="flat" cmpd="sng" w="31750">
                <a:solidFill>
                  <a:srgbClr val="C00000"/>
                </a:solidFill>
                <a:prstDash val="solid"/>
                <a:round/>
                <a:headEnd len="sm" w="sm" type="none"/>
                <a:tailEnd len="med" w="med" type="triangle"/>
              </a:ln>
            </p:spPr>
          </p:cxnSp>
        </p:grpSp>
        <p:sp>
          <p:nvSpPr>
            <p:cNvPr id="2053" name="Google Shape;2053;p93"/>
            <p:cNvSpPr/>
            <p:nvPr/>
          </p:nvSpPr>
          <p:spPr>
            <a:xfrm>
              <a:off x="2578308" y="5801193"/>
              <a:ext cx="6175947" cy="372256"/>
            </a:xfrm>
            <a:custGeom>
              <a:rect b="b" l="l" r="r" t="t"/>
              <a:pathLst>
                <a:path extrusionOk="0" h="372256" w="6175947">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no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054" name="Google Shape;2054;p93"/>
          <p:cNvPicPr preferRelativeResize="0"/>
          <p:nvPr/>
        </p:nvPicPr>
        <p:blipFill rotWithShape="1">
          <a:blip r:embed="rId3">
            <a:alphaModFix/>
          </a:blip>
          <a:srcRect b="0" l="0" r="0" t="0"/>
          <a:stretch/>
        </p:blipFill>
        <p:spPr>
          <a:xfrm>
            <a:off x="8173649" y="155967"/>
            <a:ext cx="944118" cy="987033"/>
          </a:xfrm>
          <a:prstGeom prst="rect">
            <a:avLst/>
          </a:prstGeom>
          <a:noFill/>
          <a:ln>
            <a:noFill/>
          </a:ln>
        </p:spPr>
      </p:pic>
      <p:sp>
        <p:nvSpPr>
          <p:cNvPr id="2055" name="Google Shape;2055;p9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2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xEl>
                                              <p:pRg end="6" st="6"/>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2021"/>
                                        </p:tgtEl>
                                        <p:attrNameLst>
                                          <p:attrName>style.visibility</p:attrName>
                                        </p:attrNameLst>
                                      </p:cBhvr>
                                      <p:to>
                                        <p:strVal val="visible"/>
                                      </p:to>
                                    </p:set>
                                    <p:animEffect filter="fade" transition="in">
                                      <p:cBhvr>
                                        <p:cTn dur="500"/>
                                        <p:tgtEl>
                                          <p:spTgt spid="2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28600"/>
            <a:ext cx="8229600" cy="788988"/>
          </a:xfrm>
          <a:prstGeom prst="rect">
            <a:avLst/>
          </a:prstGeom>
          <a:solidFill>
            <a:srgbClr val="FF99FF">
              <a:alpha val="24313"/>
            </a:srgbClr>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000">
                <a:latin typeface="Federo"/>
                <a:ea typeface="Federo"/>
                <a:cs typeface="Federo"/>
                <a:sym typeface="Federo"/>
              </a:rPr>
              <a:t>Programs used in this lecture</a:t>
            </a:r>
            <a:endParaRPr/>
          </a:p>
        </p:txBody>
      </p:sp>
      <p:sp>
        <p:nvSpPr>
          <p:cNvPr id="178" name="Google Shape;178;p31"/>
          <p:cNvSpPr txBox="1"/>
          <p:nvPr>
            <p:ph idx="1" type="body"/>
          </p:nvPr>
        </p:nvSpPr>
        <p:spPr>
          <a:xfrm>
            <a:off x="457200" y="1255058"/>
            <a:ext cx="8229600" cy="4912659"/>
          </a:xfrm>
          <a:prstGeom prst="rect">
            <a:avLst/>
          </a:prstGeom>
          <a:noFill/>
          <a:ln>
            <a:noFill/>
          </a:ln>
        </p:spPr>
        <p:txBody>
          <a:bodyPr anchorCtr="0" anchor="t" bIns="45700" lIns="91425" spcFirstLastPara="1" rIns="91425" wrap="square" tIns="45700">
            <a:noAutofit/>
          </a:bodyPr>
          <a:lstStyle/>
          <a:p>
            <a:pPr indent="-325438" lvl="1" marL="669925" rtl="0" algn="l">
              <a:lnSpc>
                <a:spcPct val="100000"/>
              </a:lnSpc>
              <a:spcBef>
                <a:spcPts val="0"/>
              </a:spcBef>
              <a:spcAft>
                <a:spcPts val="0"/>
              </a:spcAft>
              <a:buSzPts val="1440"/>
              <a:buChar char="❑"/>
            </a:pPr>
            <a:r>
              <a:rPr lang="en-US" sz="2400">
                <a:solidFill>
                  <a:srgbClr val="0000FF"/>
                </a:solidFill>
              </a:rPr>
              <a:t>For Array implementation of List:</a:t>
            </a:r>
            <a:endParaRPr/>
          </a:p>
          <a:p>
            <a:pPr indent="-350838" lvl="2" marL="1022350" rtl="0" algn="l">
              <a:lnSpc>
                <a:spcPct val="100000"/>
              </a:lnSpc>
              <a:spcBef>
                <a:spcPts val="600"/>
              </a:spcBef>
              <a:spcAft>
                <a:spcPts val="0"/>
              </a:spcAft>
              <a:buSzPts val="1300"/>
              <a:buChar char="■"/>
            </a:pPr>
            <a:r>
              <a:rPr lang="en-US" sz="2000"/>
              <a:t>ListInterface.java</a:t>
            </a:r>
            <a:endParaRPr/>
          </a:p>
          <a:p>
            <a:pPr indent="-350838" lvl="2" marL="1022350" rtl="0" algn="l">
              <a:lnSpc>
                <a:spcPct val="100000"/>
              </a:lnSpc>
              <a:spcBef>
                <a:spcPts val="600"/>
              </a:spcBef>
              <a:spcAft>
                <a:spcPts val="0"/>
              </a:spcAft>
              <a:buSzPts val="1300"/>
              <a:buChar char="■"/>
            </a:pPr>
            <a:r>
              <a:rPr lang="en-US" sz="2000"/>
              <a:t>ListUsingArray.java, TestListUsingArray.java</a:t>
            </a:r>
            <a:endParaRPr/>
          </a:p>
          <a:p>
            <a:pPr indent="-325438" lvl="1" marL="669925" rtl="0" algn="l">
              <a:lnSpc>
                <a:spcPct val="100000"/>
              </a:lnSpc>
              <a:spcBef>
                <a:spcPts val="1200"/>
              </a:spcBef>
              <a:spcAft>
                <a:spcPts val="0"/>
              </a:spcAft>
              <a:buSzPts val="1440"/>
              <a:buChar char="❑"/>
            </a:pPr>
            <a:r>
              <a:rPr lang="en-US" sz="2400">
                <a:solidFill>
                  <a:srgbClr val="0000FF"/>
                </a:solidFill>
              </a:rPr>
              <a:t>For Linked List implementation of List:</a:t>
            </a:r>
            <a:endParaRPr/>
          </a:p>
          <a:p>
            <a:pPr indent="-350838" lvl="2" marL="1022350" rtl="0" algn="l">
              <a:lnSpc>
                <a:spcPct val="100000"/>
              </a:lnSpc>
              <a:spcBef>
                <a:spcPts val="600"/>
              </a:spcBef>
              <a:spcAft>
                <a:spcPts val="0"/>
              </a:spcAft>
              <a:buSzPts val="1300"/>
              <a:buChar char="■"/>
            </a:pPr>
            <a:r>
              <a:rPr lang="en-US" sz="2000"/>
              <a:t>ListNode.java</a:t>
            </a:r>
            <a:endParaRPr/>
          </a:p>
          <a:p>
            <a:pPr indent="-350838" lvl="2" marL="1022350" rtl="0" algn="l">
              <a:lnSpc>
                <a:spcPct val="100000"/>
              </a:lnSpc>
              <a:spcBef>
                <a:spcPts val="600"/>
              </a:spcBef>
              <a:spcAft>
                <a:spcPts val="0"/>
              </a:spcAft>
              <a:buSzPts val="1300"/>
              <a:buChar char="■"/>
            </a:pPr>
            <a:r>
              <a:rPr lang="en-US" sz="2000"/>
              <a:t>ListInterface.java (same ListInterface.java as in array implementation)</a:t>
            </a:r>
            <a:endParaRPr/>
          </a:p>
          <a:p>
            <a:pPr indent="-350838" lvl="2" marL="1022350" rtl="0" algn="l">
              <a:lnSpc>
                <a:spcPct val="100000"/>
              </a:lnSpc>
              <a:spcBef>
                <a:spcPts val="600"/>
              </a:spcBef>
              <a:spcAft>
                <a:spcPts val="0"/>
              </a:spcAft>
              <a:buSzPts val="1300"/>
              <a:buChar char="■"/>
            </a:pPr>
            <a:r>
              <a:rPr lang="en-US" sz="2000"/>
              <a:t>BasicLinkedList.java, TestBasicLinkedList1.java, TestBasicLinkedList2.java</a:t>
            </a:r>
            <a:endParaRPr/>
          </a:p>
          <a:p>
            <a:pPr indent="-350838" lvl="2" marL="1022350" rtl="0" algn="l">
              <a:lnSpc>
                <a:spcPct val="100000"/>
              </a:lnSpc>
              <a:spcBef>
                <a:spcPts val="600"/>
              </a:spcBef>
              <a:spcAft>
                <a:spcPts val="0"/>
              </a:spcAft>
              <a:buSzPts val="1300"/>
              <a:buChar char="■"/>
            </a:pPr>
            <a:r>
              <a:rPr lang="en-US" sz="2000"/>
              <a:t>EnhancedListInterface.java</a:t>
            </a:r>
            <a:endParaRPr/>
          </a:p>
          <a:p>
            <a:pPr indent="-350838" lvl="2" marL="1022350" rtl="0" algn="l">
              <a:lnSpc>
                <a:spcPct val="100000"/>
              </a:lnSpc>
              <a:spcBef>
                <a:spcPts val="600"/>
              </a:spcBef>
              <a:spcAft>
                <a:spcPts val="0"/>
              </a:spcAft>
              <a:buSzPts val="1300"/>
              <a:buChar char="■"/>
            </a:pPr>
            <a:r>
              <a:rPr lang="en-US" sz="2000"/>
              <a:t>EnhancedLinkedList.java, TestEnhancedLinkedList.java</a:t>
            </a:r>
            <a:endParaRPr/>
          </a:p>
          <a:p>
            <a:pPr indent="-350838" lvl="2" marL="1022350" rtl="0" algn="l">
              <a:lnSpc>
                <a:spcPct val="100000"/>
              </a:lnSpc>
              <a:spcBef>
                <a:spcPts val="600"/>
              </a:spcBef>
              <a:spcAft>
                <a:spcPts val="0"/>
              </a:spcAft>
              <a:buSzPts val="1300"/>
              <a:buChar char="■"/>
            </a:pPr>
            <a:r>
              <a:rPr lang="en-US" sz="2000"/>
              <a:t>TailedLinkedList.java, TestTailedLinkedList.java</a:t>
            </a:r>
            <a:endParaRPr/>
          </a:p>
        </p:txBody>
      </p:sp>
      <p:sp>
        <p:nvSpPr>
          <p:cNvPr id="179" name="Google Shape;179;p3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80" name="Google Shape;180;p3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9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5.2 </a:t>
            </a:r>
            <a:r>
              <a:rPr b="1" lang="en-US" sz="3600">
                <a:latin typeface="Federo"/>
                <a:ea typeface="Federo"/>
                <a:cs typeface="Federo"/>
                <a:sym typeface="Federo"/>
              </a:rPr>
              <a:t>Doubly Linked List (1/3)</a:t>
            </a:r>
            <a:endParaRPr/>
          </a:p>
        </p:txBody>
      </p:sp>
      <p:sp>
        <p:nvSpPr>
          <p:cNvPr id="2062" name="Google Shape;2062;p9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063" name="Google Shape;2063;p94"/>
          <p:cNvSpPr txBox="1"/>
          <p:nvPr>
            <p:ph idx="1" type="body"/>
          </p:nvPr>
        </p:nvSpPr>
        <p:spPr>
          <a:xfrm>
            <a:off x="457200" y="1066800"/>
            <a:ext cx="8458200" cy="373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560"/>
              <a:buChar char="■"/>
            </a:pPr>
            <a:r>
              <a:rPr lang="en-US" sz="2400"/>
              <a:t>In the preceding discussion, we have a “</a:t>
            </a:r>
            <a:r>
              <a:rPr b="1" lang="en-US" sz="2400">
                <a:solidFill>
                  <a:srgbClr val="C00000"/>
                </a:solidFill>
              </a:rPr>
              <a:t>next</a:t>
            </a:r>
            <a:r>
              <a:rPr lang="en-US" sz="2400"/>
              <a:t>” pointer to move forward</a:t>
            </a:r>
            <a:endParaRPr/>
          </a:p>
          <a:p>
            <a:pPr indent="-342900" lvl="0" marL="342900" rtl="0" algn="l">
              <a:lnSpc>
                <a:spcPct val="100000"/>
              </a:lnSpc>
              <a:spcBef>
                <a:spcPts val="600"/>
              </a:spcBef>
              <a:spcAft>
                <a:spcPts val="0"/>
              </a:spcAft>
              <a:buSzPts val="1560"/>
              <a:buChar char="■"/>
            </a:pPr>
            <a:r>
              <a:rPr lang="en-US" sz="2400"/>
              <a:t>Often, we need to move backward as well</a:t>
            </a:r>
            <a:endParaRPr/>
          </a:p>
          <a:p>
            <a:pPr indent="-342900" lvl="0" marL="342900" rtl="0" algn="l">
              <a:lnSpc>
                <a:spcPct val="100000"/>
              </a:lnSpc>
              <a:spcBef>
                <a:spcPts val="600"/>
              </a:spcBef>
              <a:spcAft>
                <a:spcPts val="0"/>
              </a:spcAft>
              <a:buSzPts val="1560"/>
              <a:buChar char="■"/>
            </a:pPr>
            <a:r>
              <a:rPr lang="en-US" sz="2400"/>
              <a:t>Use a “</a:t>
            </a:r>
            <a:r>
              <a:rPr b="1" lang="en-US" sz="2400">
                <a:solidFill>
                  <a:srgbClr val="006600"/>
                </a:solidFill>
              </a:rPr>
              <a:t>prev</a:t>
            </a:r>
            <a:r>
              <a:rPr lang="en-US" sz="2400"/>
              <a:t>” pointer to allow backward traversal</a:t>
            </a:r>
            <a:endParaRPr/>
          </a:p>
          <a:p>
            <a:pPr indent="-342900" lvl="0" marL="342900" rtl="0" algn="l">
              <a:lnSpc>
                <a:spcPct val="100000"/>
              </a:lnSpc>
              <a:spcBef>
                <a:spcPts val="600"/>
              </a:spcBef>
              <a:spcAft>
                <a:spcPts val="0"/>
              </a:spcAft>
              <a:buSzPts val="1560"/>
              <a:buChar char="■"/>
            </a:pPr>
            <a:r>
              <a:rPr lang="en-US" sz="2400"/>
              <a:t>Once again, no free lunch – need to maintain “</a:t>
            </a:r>
            <a:r>
              <a:rPr b="1" lang="en-US" sz="2400">
                <a:solidFill>
                  <a:srgbClr val="006600"/>
                </a:solidFill>
              </a:rPr>
              <a:t>prev</a:t>
            </a:r>
            <a:r>
              <a:rPr lang="en-US" sz="2400"/>
              <a:t>” in all updating methods</a:t>
            </a:r>
            <a:endParaRPr/>
          </a:p>
          <a:p>
            <a:pPr indent="-342900" lvl="0" marL="342900" rtl="0" algn="l">
              <a:lnSpc>
                <a:spcPct val="100000"/>
              </a:lnSpc>
              <a:spcBef>
                <a:spcPts val="600"/>
              </a:spcBef>
              <a:spcAft>
                <a:spcPts val="0"/>
              </a:spcAft>
              <a:buSzPts val="1560"/>
              <a:buChar char="■"/>
            </a:pPr>
            <a:r>
              <a:rPr lang="en-US" sz="2400"/>
              <a:t>Instead of </a:t>
            </a:r>
            <a:r>
              <a:rPr lang="en-US" sz="2400">
                <a:solidFill>
                  <a:srgbClr val="0000FF"/>
                </a:solidFill>
              </a:rPr>
              <a:t>ListNode</a:t>
            </a:r>
            <a:r>
              <a:rPr lang="en-US" sz="2400"/>
              <a:t> class, need to create a </a:t>
            </a:r>
            <a:r>
              <a:rPr lang="en-US" sz="2400">
                <a:solidFill>
                  <a:srgbClr val="0000FF"/>
                </a:solidFill>
              </a:rPr>
              <a:t>DListNode </a:t>
            </a:r>
            <a:r>
              <a:rPr lang="en-US" sz="2400"/>
              <a:t>class that includes the additional “</a:t>
            </a:r>
            <a:r>
              <a:rPr b="1" lang="en-US" sz="2400">
                <a:solidFill>
                  <a:srgbClr val="006600"/>
                </a:solidFill>
              </a:rPr>
              <a:t>prev</a:t>
            </a:r>
            <a:r>
              <a:rPr lang="en-US" sz="2400"/>
              <a:t>” pointer</a:t>
            </a:r>
            <a:endParaRPr/>
          </a:p>
        </p:txBody>
      </p:sp>
      <p:grpSp>
        <p:nvGrpSpPr>
          <p:cNvPr id="2064" name="Google Shape;2064;p94"/>
          <p:cNvGrpSpPr/>
          <p:nvPr/>
        </p:nvGrpSpPr>
        <p:grpSpPr>
          <a:xfrm>
            <a:off x="3505199" y="4648200"/>
            <a:ext cx="609601" cy="685800"/>
            <a:chOff x="3657599" y="4346635"/>
            <a:chExt cx="609601" cy="685800"/>
          </a:xfrm>
        </p:grpSpPr>
        <p:sp>
          <p:nvSpPr>
            <p:cNvPr id="2065" name="Google Shape;2065;p94"/>
            <p:cNvSpPr/>
            <p:nvPr/>
          </p:nvSpPr>
          <p:spPr>
            <a:xfrm>
              <a:off x="3962400" y="4659373"/>
              <a:ext cx="304800" cy="373062"/>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066" name="Google Shape;2066;p94"/>
            <p:cNvCxnSpPr/>
            <p:nvPr/>
          </p:nvCxnSpPr>
          <p:spPr>
            <a:xfrm rot="10800000">
              <a:off x="3657599" y="4900673"/>
              <a:ext cx="480759" cy="0"/>
            </a:xfrm>
            <a:prstGeom prst="straightConnector1">
              <a:avLst/>
            </a:prstGeom>
            <a:noFill/>
            <a:ln cap="flat" cmpd="sng" w="28575">
              <a:solidFill>
                <a:srgbClr val="006600"/>
              </a:solidFill>
              <a:prstDash val="solid"/>
              <a:round/>
              <a:headEnd len="med" w="med" type="oval"/>
              <a:tailEnd len="med" w="med" type="triangle"/>
            </a:ln>
          </p:spPr>
        </p:cxnSp>
        <p:sp>
          <p:nvSpPr>
            <p:cNvPr id="2067" name="Google Shape;2067;p94"/>
            <p:cNvSpPr txBox="1"/>
            <p:nvPr/>
          </p:nvSpPr>
          <p:spPr>
            <a:xfrm>
              <a:off x="3657600" y="4346635"/>
              <a:ext cx="58381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6600"/>
                  </a:solidFill>
                  <a:latin typeface="Arial"/>
                  <a:ea typeface="Arial"/>
                  <a:cs typeface="Arial"/>
                  <a:sym typeface="Arial"/>
                </a:rPr>
                <a:t>prev</a:t>
              </a:r>
              <a:endParaRPr b="0" i="0" sz="1400" u="none" cap="none" strike="noStrike">
                <a:solidFill>
                  <a:srgbClr val="000000"/>
                </a:solidFill>
                <a:latin typeface="Arial"/>
                <a:ea typeface="Arial"/>
                <a:cs typeface="Arial"/>
                <a:sym typeface="Arial"/>
              </a:endParaRPr>
            </a:p>
          </p:txBody>
        </p:sp>
      </p:grpSp>
      <p:grpSp>
        <p:nvGrpSpPr>
          <p:cNvPr id="2068" name="Google Shape;2068;p94"/>
          <p:cNvGrpSpPr/>
          <p:nvPr/>
        </p:nvGrpSpPr>
        <p:grpSpPr>
          <a:xfrm>
            <a:off x="4114800" y="4648200"/>
            <a:ext cx="1143000" cy="948154"/>
            <a:chOff x="4267200" y="4346635"/>
            <a:chExt cx="1143000" cy="948154"/>
          </a:xfrm>
        </p:grpSpPr>
        <p:sp>
          <p:nvSpPr>
            <p:cNvPr id="2069" name="Google Shape;2069;p94"/>
            <p:cNvSpPr/>
            <p:nvPr/>
          </p:nvSpPr>
          <p:spPr>
            <a:xfrm>
              <a:off x="4800600" y="4659373"/>
              <a:ext cx="247836" cy="373062"/>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70" name="Google Shape;2070;p94"/>
            <p:cNvGrpSpPr/>
            <p:nvPr/>
          </p:nvGrpSpPr>
          <p:grpSpPr>
            <a:xfrm>
              <a:off x="4267200" y="4651435"/>
              <a:ext cx="533400" cy="381000"/>
              <a:chOff x="4267200" y="4794504"/>
              <a:chExt cx="533400" cy="381000"/>
            </a:xfrm>
          </p:grpSpPr>
          <p:sp>
            <p:nvSpPr>
              <p:cNvPr id="2071" name="Google Shape;2071;p94"/>
              <p:cNvSpPr/>
              <p:nvPr/>
            </p:nvSpPr>
            <p:spPr>
              <a:xfrm>
                <a:off x="4267200" y="4802442"/>
                <a:ext cx="533400" cy="37306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2" name="Google Shape;2072;p94"/>
              <p:cNvSpPr txBox="1"/>
              <p:nvPr/>
            </p:nvSpPr>
            <p:spPr>
              <a:xfrm>
                <a:off x="4267200" y="4794504"/>
                <a:ext cx="5334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x</a:t>
                </a:r>
                <a:r>
                  <a:rPr b="0" baseline="-25000" i="0" lang="en-US" sz="1600" u="none" cap="none" strike="noStrike">
                    <a:solidFill>
                      <a:srgbClr val="0000FF"/>
                    </a:solidFill>
                    <a:latin typeface="Arial"/>
                    <a:ea typeface="Arial"/>
                    <a:cs typeface="Arial"/>
                    <a:sym typeface="Arial"/>
                  </a:rPr>
                  <a:t>2</a:t>
                </a:r>
                <a:endParaRPr b="0" i="0" sz="1600" u="none" cap="none" strike="noStrike">
                  <a:solidFill>
                    <a:srgbClr val="0000FF"/>
                  </a:solidFill>
                  <a:latin typeface="Arial"/>
                  <a:ea typeface="Arial"/>
                  <a:cs typeface="Arial"/>
                  <a:sym typeface="Arial"/>
                </a:endParaRPr>
              </a:p>
            </p:txBody>
          </p:sp>
        </p:grpSp>
        <p:cxnSp>
          <p:nvCxnSpPr>
            <p:cNvPr id="2073" name="Google Shape;2073;p94"/>
            <p:cNvCxnSpPr/>
            <p:nvPr/>
          </p:nvCxnSpPr>
          <p:spPr>
            <a:xfrm>
              <a:off x="4940046" y="4911785"/>
              <a:ext cx="470154" cy="0"/>
            </a:xfrm>
            <a:prstGeom prst="straightConnector1">
              <a:avLst/>
            </a:prstGeom>
            <a:noFill/>
            <a:ln cap="flat" cmpd="sng" w="28575">
              <a:solidFill>
                <a:srgbClr val="C00000"/>
              </a:solidFill>
              <a:prstDash val="solid"/>
              <a:round/>
              <a:headEnd len="med" w="med" type="oval"/>
              <a:tailEnd len="med" w="med" type="triangle"/>
            </a:ln>
          </p:spPr>
        </p:cxnSp>
        <p:sp>
          <p:nvSpPr>
            <p:cNvPr id="2074" name="Google Shape;2074;p94"/>
            <p:cNvSpPr txBox="1"/>
            <p:nvPr/>
          </p:nvSpPr>
          <p:spPr>
            <a:xfrm>
              <a:off x="4267200" y="4956235"/>
              <a:ext cx="63991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node</a:t>
              </a:r>
              <a:endParaRPr b="0" i="0" sz="1400" u="none" cap="none" strike="noStrike">
                <a:solidFill>
                  <a:srgbClr val="000000"/>
                </a:solidFill>
                <a:latin typeface="Arial"/>
                <a:ea typeface="Arial"/>
                <a:cs typeface="Arial"/>
                <a:sym typeface="Arial"/>
              </a:endParaRPr>
            </a:p>
          </p:txBody>
        </p:sp>
        <p:sp>
          <p:nvSpPr>
            <p:cNvPr id="2075" name="Google Shape;2075;p94"/>
            <p:cNvSpPr txBox="1"/>
            <p:nvPr/>
          </p:nvSpPr>
          <p:spPr>
            <a:xfrm>
              <a:off x="4800600" y="4346635"/>
              <a:ext cx="5725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C00000"/>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grpSp>
      <p:pic>
        <p:nvPicPr>
          <p:cNvPr id="2076" name="Google Shape;2076;p94"/>
          <p:cNvPicPr preferRelativeResize="0"/>
          <p:nvPr/>
        </p:nvPicPr>
        <p:blipFill rotWithShape="1">
          <a:blip r:embed="rId3">
            <a:alphaModFix/>
          </a:blip>
          <a:srcRect b="0" l="0" r="0" t="0"/>
          <a:stretch/>
        </p:blipFill>
        <p:spPr>
          <a:xfrm>
            <a:off x="8173649" y="155967"/>
            <a:ext cx="944118" cy="987033"/>
          </a:xfrm>
          <a:prstGeom prst="rect">
            <a:avLst/>
          </a:prstGeom>
          <a:noFill/>
          <a:ln>
            <a:noFill/>
          </a:ln>
        </p:spPr>
      </p:pic>
      <p:sp>
        <p:nvSpPr>
          <p:cNvPr id="2077" name="Google Shape;2077;p9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8"/>
                                        </p:tgtEl>
                                        <p:attrNameLst>
                                          <p:attrName>style.visibility</p:attrName>
                                        </p:attrNameLst>
                                      </p:cBhvr>
                                      <p:to>
                                        <p:strVal val="visible"/>
                                      </p:to>
                                    </p:set>
                                    <p:animEffect filter="fade" transition="in">
                                      <p:cBhvr>
                                        <p:cTn dur="500"/>
                                        <p:tgtEl>
                                          <p:spTgt spid="20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4"/>
                                        </p:tgtEl>
                                        <p:attrNameLst>
                                          <p:attrName>style.visibility</p:attrName>
                                        </p:attrNameLst>
                                      </p:cBhvr>
                                      <p:to>
                                        <p:strVal val="visible"/>
                                      </p:to>
                                    </p:set>
                                    <p:animEffect filter="fade" transition="in">
                                      <p:cBhvr>
                                        <p:cTn dur="500"/>
                                        <p:tgtEl>
                                          <p:spTgt spid="20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pic>
        <p:nvPicPr>
          <p:cNvPr id="2083" name="Google Shape;2083;p95"/>
          <p:cNvPicPr preferRelativeResize="0"/>
          <p:nvPr/>
        </p:nvPicPr>
        <p:blipFill rotWithShape="1">
          <a:blip r:embed="rId3">
            <a:alphaModFix/>
          </a:blip>
          <a:srcRect b="0" l="0" r="0" t="0"/>
          <a:stretch/>
        </p:blipFill>
        <p:spPr>
          <a:xfrm>
            <a:off x="8173649" y="155967"/>
            <a:ext cx="944118" cy="987033"/>
          </a:xfrm>
          <a:prstGeom prst="rect">
            <a:avLst/>
          </a:prstGeom>
          <a:noFill/>
          <a:ln>
            <a:noFill/>
          </a:ln>
        </p:spPr>
      </p:pic>
      <p:sp>
        <p:nvSpPr>
          <p:cNvPr id="2084" name="Google Shape;2084;p95"/>
          <p:cNvSpPr txBox="1"/>
          <p:nvPr>
            <p:ph type="title"/>
          </p:nvPr>
        </p:nvSpPr>
        <p:spPr>
          <a:xfrm>
            <a:off x="457200" y="228600"/>
            <a:ext cx="84582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5.2 </a:t>
            </a:r>
            <a:r>
              <a:rPr b="1" lang="en-US" sz="3600">
                <a:latin typeface="Federo"/>
                <a:ea typeface="Federo"/>
                <a:cs typeface="Federo"/>
                <a:sym typeface="Federo"/>
              </a:rPr>
              <a:t>Doubly Linked List: DListNode (2/3)</a:t>
            </a:r>
            <a:endParaRPr/>
          </a:p>
        </p:txBody>
      </p:sp>
      <p:sp>
        <p:nvSpPr>
          <p:cNvPr id="2085" name="Google Shape;2085;p9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2086" name="Google Shape;2086;p95"/>
          <p:cNvGrpSpPr/>
          <p:nvPr/>
        </p:nvGrpSpPr>
        <p:grpSpPr>
          <a:xfrm>
            <a:off x="533400" y="838200"/>
            <a:ext cx="8229600" cy="5664305"/>
            <a:chOff x="533400" y="914400"/>
            <a:chExt cx="8229600" cy="5748614"/>
          </a:xfrm>
        </p:grpSpPr>
        <p:sp>
          <p:nvSpPr>
            <p:cNvPr id="2087" name="Google Shape;2087;p95"/>
            <p:cNvSpPr txBox="1"/>
            <p:nvPr/>
          </p:nvSpPr>
          <p:spPr>
            <a:xfrm>
              <a:off x="533400" y="990601"/>
              <a:ext cx="8229600" cy="5672413"/>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class</a:t>
              </a:r>
              <a:r>
                <a:rPr b="1" i="0" lang="en-US" sz="1600" u="none" cap="none" strike="noStrike">
                  <a:solidFill>
                    <a:schemeClr val="dk1"/>
                  </a:solidFill>
                  <a:latin typeface="Courier New"/>
                  <a:ea typeface="Courier New"/>
                  <a:cs typeface="Courier New"/>
                  <a:sym typeface="Courier New"/>
                </a:rPr>
                <a:t> DListNode &lt;E&gt;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data attributes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E element;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DListNode &lt;E&gt; prev;</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private</a:t>
              </a:r>
              <a:r>
                <a:rPr b="1" i="0" lang="en-US" sz="1600" u="none" cap="none" strike="noStrike">
                  <a:solidFill>
                    <a:schemeClr val="dk1"/>
                  </a:solidFill>
                  <a:latin typeface="Courier New"/>
                  <a:ea typeface="Courier New"/>
                  <a:cs typeface="Courier New"/>
                  <a:sym typeface="Courier New"/>
                </a:rPr>
                <a:t> DListNode &lt;E&gt; next;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constructors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DListNode(E item) { </a:t>
              </a:r>
              <a:r>
                <a:rPr b="1" i="0" lang="en-US" sz="1600" u="none" cap="none" strike="noStrike">
                  <a:solidFill>
                    <a:srgbClr val="0000FF"/>
                  </a:solidFill>
                  <a:latin typeface="Courier New"/>
                  <a:ea typeface="Courier New"/>
                  <a:cs typeface="Courier New"/>
                  <a:sym typeface="Courier New"/>
                </a:rPr>
                <a:t>this</a:t>
              </a:r>
              <a:r>
                <a:rPr b="1" i="0" lang="en-US" sz="1600" u="none" cap="none" strike="noStrike">
                  <a:solidFill>
                    <a:schemeClr val="dk1"/>
                  </a:solidFill>
                  <a:latin typeface="Courier New"/>
                  <a:ea typeface="Courier New"/>
                  <a:cs typeface="Courier New"/>
                  <a:sym typeface="Courier New"/>
                </a:rPr>
                <a:t>(item,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6600"/>
                  </a:solidFill>
                  <a:latin typeface="Courier New"/>
                  <a:ea typeface="Courier New"/>
                  <a:cs typeface="Courier New"/>
                  <a:sym typeface="Courier New"/>
                </a:rPr>
                <a:t>null</a:t>
              </a: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DListNode(E item, DListNode &lt;E&gt; p, DListNode &lt;E&gt; n) {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element = item; prev = p; next = 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get the prev DListNode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DListNode &lt;E&gt; getPrev()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this</a:t>
              </a:r>
              <a:r>
                <a:rPr b="1" i="0" lang="en-US" sz="1600" u="none" cap="none" strike="noStrike">
                  <a:solidFill>
                    <a:schemeClr val="dk1"/>
                  </a:solidFill>
                  <a:latin typeface="Courier New"/>
                  <a:ea typeface="Courier New"/>
                  <a:cs typeface="Courier New"/>
                  <a:sym typeface="Courier New"/>
                </a:rPr>
                <a:t>.prev;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get the next DListNode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DListNode &lt;E&gt; getNext()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this</a:t>
              </a:r>
              <a:r>
                <a:rPr b="1" i="0" lang="en-US" sz="1600" u="none" cap="none" strike="noStrike">
                  <a:solidFill>
                    <a:schemeClr val="dk1"/>
                  </a:solidFill>
                  <a:latin typeface="Courier New"/>
                  <a:ea typeface="Courier New"/>
                  <a:cs typeface="Courier New"/>
                  <a:sym typeface="Courier New"/>
                </a:rPr>
                <a:t>.next;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get the element of the ListNode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a:t>
              </a:r>
              <a:r>
                <a:rPr b="1" i="0" lang="en-US" sz="1600" u="none" cap="none" strike="noStrike">
                  <a:solidFill>
                    <a:schemeClr val="dk1"/>
                  </a:solidFill>
                  <a:latin typeface="Courier New"/>
                  <a:ea typeface="Courier New"/>
                  <a:cs typeface="Courier New"/>
                  <a:sym typeface="Courier New"/>
                </a:rPr>
                <a:t> E getElement() {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this</a:t>
              </a:r>
              <a:r>
                <a:rPr b="1" i="0" lang="en-US" sz="1600" u="none" cap="none" strike="noStrike">
                  <a:solidFill>
                    <a:schemeClr val="dk1"/>
                  </a:solidFill>
                  <a:latin typeface="Courier New"/>
                  <a:ea typeface="Courier New"/>
                  <a:cs typeface="Courier New"/>
                  <a:sym typeface="Courier New"/>
                </a:rPr>
                <a:t>.element;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set the prev reference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setPrev(DListNode &lt;E&gt; p) { prev = p };</a:t>
              </a:r>
              <a:endParaRPr b="1" i="0" sz="16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set the next reference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void </a:t>
              </a:r>
              <a:r>
                <a:rPr b="1" i="0" lang="en-US" sz="1600" u="none" cap="none" strike="noStrike">
                  <a:solidFill>
                    <a:schemeClr val="dk1"/>
                  </a:solidFill>
                  <a:latin typeface="Courier New"/>
                  <a:ea typeface="Courier New"/>
                  <a:cs typeface="Courier New"/>
                  <a:sym typeface="Courier New"/>
                </a:rPr>
                <a:t>setNext(DListNode &lt;E&gt; n) { next = n };</a:t>
              </a:r>
              <a:endParaRPr b="1" i="0" sz="16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088" name="Google Shape;2088;p95"/>
            <p:cNvSpPr/>
            <p:nvPr/>
          </p:nvSpPr>
          <p:spPr>
            <a:xfrm>
              <a:off x="6934200" y="914400"/>
              <a:ext cx="1752600"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DListNode.java</a:t>
              </a:r>
              <a:endParaRPr b="0" i="0" sz="1400" u="none" cap="none" strike="noStrike">
                <a:solidFill>
                  <a:srgbClr val="000000"/>
                </a:solidFill>
                <a:latin typeface="Arial"/>
                <a:ea typeface="Arial"/>
                <a:cs typeface="Arial"/>
                <a:sym typeface="Arial"/>
              </a:endParaRPr>
            </a:p>
          </p:txBody>
        </p:sp>
      </p:grpSp>
      <p:sp>
        <p:nvSpPr>
          <p:cNvPr id="2089" name="Google Shape;2089;p95"/>
          <p:cNvSpPr/>
          <p:nvPr/>
        </p:nvSpPr>
        <p:spPr>
          <a:xfrm>
            <a:off x="685800" y="1638299"/>
            <a:ext cx="3648075" cy="257175"/>
          </a:xfrm>
          <a:prstGeom prst="roundRect">
            <a:avLst>
              <a:gd fmla="val 16667" name="adj"/>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0" name="Google Shape;2090;p95"/>
          <p:cNvSpPr/>
          <p:nvPr/>
        </p:nvSpPr>
        <p:spPr>
          <a:xfrm>
            <a:off x="685800" y="3581399"/>
            <a:ext cx="6677025" cy="533401"/>
          </a:xfrm>
          <a:prstGeom prst="roundRect">
            <a:avLst>
              <a:gd fmla="val 16667" name="adj"/>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1" name="Google Shape;2091;p95"/>
          <p:cNvSpPr/>
          <p:nvPr/>
        </p:nvSpPr>
        <p:spPr>
          <a:xfrm>
            <a:off x="685800" y="5181599"/>
            <a:ext cx="6677025" cy="533401"/>
          </a:xfrm>
          <a:prstGeom prst="roundRect">
            <a:avLst>
              <a:gd fmla="val 16667" name="adj"/>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2" name="Google Shape;2092;p9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9"/>
                                        </p:tgtEl>
                                        <p:attrNameLst>
                                          <p:attrName>style.visibility</p:attrName>
                                        </p:attrNameLst>
                                      </p:cBhvr>
                                      <p:to>
                                        <p:strVal val="visible"/>
                                      </p:to>
                                    </p:set>
                                    <p:animEffect filter="fade" transition="in">
                                      <p:cBhvr>
                                        <p:cTn dur="500"/>
                                        <p:tgtEl>
                                          <p:spTgt spid="20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0"/>
                                        </p:tgtEl>
                                        <p:attrNameLst>
                                          <p:attrName>style.visibility</p:attrName>
                                        </p:attrNameLst>
                                      </p:cBhvr>
                                      <p:to>
                                        <p:strVal val="visible"/>
                                      </p:to>
                                    </p:set>
                                    <p:animEffect filter="fade" transition="in">
                                      <p:cBhvr>
                                        <p:cTn dur="500"/>
                                        <p:tgtEl>
                                          <p:spTgt spid="20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1"/>
                                        </p:tgtEl>
                                        <p:attrNameLst>
                                          <p:attrName>style.visibility</p:attrName>
                                        </p:attrNameLst>
                                      </p:cBhvr>
                                      <p:to>
                                        <p:strVal val="visible"/>
                                      </p:to>
                                    </p:set>
                                    <p:animEffect filter="fade" transition="in">
                                      <p:cBhvr>
                                        <p:cTn dur="500"/>
                                        <p:tgtEl>
                                          <p:spTgt spid="20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9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5.2 </a:t>
            </a:r>
            <a:r>
              <a:rPr b="1" lang="en-US" sz="3600">
                <a:latin typeface="Federo"/>
                <a:ea typeface="Federo"/>
                <a:cs typeface="Federo"/>
                <a:sym typeface="Federo"/>
              </a:rPr>
              <a:t>Doubly Linked List (3/3)</a:t>
            </a:r>
            <a:endParaRPr/>
          </a:p>
        </p:txBody>
      </p:sp>
      <p:sp>
        <p:nvSpPr>
          <p:cNvPr id="2099" name="Google Shape;2099;p9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100" name="Google Shape;2100;p96"/>
          <p:cNvSpPr txBox="1"/>
          <p:nvPr>
            <p:ph idx="1" type="body"/>
          </p:nvPr>
        </p:nvSpPr>
        <p:spPr>
          <a:xfrm>
            <a:off x="457200" y="1066800"/>
            <a:ext cx="8458200" cy="68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560"/>
              <a:buChar char="■"/>
            </a:pPr>
            <a:r>
              <a:rPr lang="en-US" sz="2400"/>
              <a:t>An example of a doubly linked list</a:t>
            </a:r>
            <a:endParaRPr sz="2400"/>
          </a:p>
        </p:txBody>
      </p:sp>
      <p:grpSp>
        <p:nvGrpSpPr>
          <p:cNvPr id="2101" name="Google Shape;2101;p96"/>
          <p:cNvGrpSpPr/>
          <p:nvPr/>
        </p:nvGrpSpPr>
        <p:grpSpPr>
          <a:xfrm>
            <a:off x="609600" y="1752600"/>
            <a:ext cx="7467601" cy="1349139"/>
            <a:chOff x="457200" y="4518262"/>
            <a:chExt cx="7467601" cy="1349139"/>
          </a:xfrm>
        </p:grpSpPr>
        <p:sp>
          <p:nvSpPr>
            <p:cNvPr id="2102" name="Google Shape;2102;p96"/>
            <p:cNvSpPr/>
            <p:nvPr/>
          </p:nvSpPr>
          <p:spPr>
            <a:xfrm>
              <a:off x="914400" y="5410200"/>
              <a:ext cx="609600" cy="4572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3" name="Google Shape;2103;p96"/>
            <p:cNvSpPr txBox="1"/>
            <p:nvPr/>
          </p:nvSpPr>
          <p:spPr>
            <a:xfrm>
              <a:off x="457200" y="5051662"/>
              <a:ext cx="152477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num_nodes</a:t>
              </a:r>
              <a:endParaRPr b="0" i="0" sz="1400" u="none" cap="none" strike="noStrike">
                <a:solidFill>
                  <a:srgbClr val="000000"/>
                </a:solidFill>
                <a:latin typeface="Arial"/>
                <a:ea typeface="Arial"/>
                <a:cs typeface="Arial"/>
                <a:sym typeface="Arial"/>
              </a:endParaRPr>
            </a:p>
          </p:txBody>
        </p:sp>
        <p:sp>
          <p:nvSpPr>
            <p:cNvPr id="2104" name="Google Shape;2104;p96"/>
            <p:cNvSpPr txBox="1"/>
            <p:nvPr/>
          </p:nvSpPr>
          <p:spPr>
            <a:xfrm>
              <a:off x="990600" y="5410200"/>
              <a:ext cx="4572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2105" name="Google Shape;2105;p96"/>
            <p:cNvSpPr/>
            <p:nvPr/>
          </p:nvSpPr>
          <p:spPr>
            <a:xfrm>
              <a:off x="2133600" y="4594462"/>
              <a:ext cx="381000" cy="228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6" name="Google Shape;2106;p96"/>
            <p:cNvSpPr txBox="1"/>
            <p:nvPr/>
          </p:nvSpPr>
          <p:spPr>
            <a:xfrm>
              <a:off x="1371600" y="4518262"/>
              <a:ext cx="74920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cxnSp>
          <p:nvCxnSpPr>
            <p:cNvPr id="2107" name="Google Shape;2107;p96"/>
            <p:cNvCxnSpPr/>
            <p:nvPr/>
          </p:nvCxnSpPr>
          <p:spPr>
            <a:xfrm>
              <a:off x="2350722" y="4672249"/>
              <a:ext cx="152480" cy="673100"/>
            </a:xfrm>
            <a:prstGeom prst="straightConnector1">
              <a:avLst/>
            </a:prstGeom>
            <a:noFill/>
            <a:ln cap="flat" cmpd="sng" w="31750">
              <a:solidFill>
                <a:schemeClr val="dk1"/>
              </a:solidFill>
              <a:prstDash val="solid"/>
              <a:round/>
              <a:headEnd len="sm" w="sm" type="none"/>
              <a:tailEnd len="med" w="med" type="triangle"/>
            </a:ln>
          </p:spPr>
        </p:cxnSp>
        <p:sp>
          <p:nvSpPr>
            <p:cNvPr id="2108" name="Google Shape;2108;p96"/>
            <p:cNvSpPr/>
            <p:nvPr/>
          </p:nvSpPr>
          <p:spPr>
            <a:xfrm>
              <a:off x="7543800" y="4594462"/>
              <a:ext cx="381001" cy="228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9" name="Google Shape;2109;p96"/>
            <p:cNvSpPr txBox="1"/>
            <p:nvPr/>
          </p:nvSpPr>
          <p:spPr>
            <a:xfrm>
              <a:off x="7010400" y="4518262"/>
              <a:ext cx="51328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C00000"/>
                  </a:solidFill>
                  <a:latin typeface="Helvetica Neue"/>
                  <a:ea typeface="Helvetica Neue"/>
                  <a:cs typeface="Helvetica Neue"/>
                  <a:sym typeface="Helvetica Neue"/>
                </a:rPr>
                <a:t>tail</a:t>
              </a:r>
              <a:endParaRPr b="0" i="0" sz="1400" u="none" cap="none" strike="noStrike">
                <a:solidFill>
                  <a:srgbClr val="000000"/>
                </a:solidFill>
                <a:latin typeface="Arial"/>
                <a:ea typeface="Arial"/>
                <a:cs typeface="Arial"/>
                <a:sym typeface="Arial"/>
              </a:endParaRPr>
            </a:p>
          </p:txBody>
        </p:sp>
        <p:cxnSp>
          <p:nvCxnSpPr>
            <p:cNvPr id="2110" name="Google Shape;2110;p96"/>
            <p:cNvCxnSpPr/>
            <p:nvPr/>
          </p:nvCxnSpPr>
          <p:spPr>
            <a:xfrm flipH="1">
              <a:off x="7467600" y="4670662"/>
              <a:ext cx="304800" cy="685800"/>
            </a:xfrm>
            <a:prstGeom prst="straightConnector1">
              <a:avLst/>
            </a:prstGeom>
            <a:noFill/>
            <a:ln cap="flat" cmpd="sng" w="31750">
              <a:solidFill>
                <a:schemeClr val="dk1"/>
              </a:solidFill>
              <a:prstDash val="solid"/>
              <a:round/>
              <a:headEnd len="sm" w="sm" type="none"/>
              <a:tailEnd len="med" w="med" type="triangle"/>
            </a:ln>
          </p:spPr>
        </p:cxnSp>
        <p:grpSp>
          <p:nvGrpSpPr>
            <p:cNvPr id="2111" name="Google Shape;2111;p96"/>
            <p:cNvGrpSpPr/>
            <p:nvPr/>
          </p:nvGrpSpPr>
          <p:grpSpPr>
            <a:xfrm>
              <a:off x="2286000" y="5410200"/>
              <a:ext cx="5562600" cy="457201"/>
              <a:chOff x="2286000" y="5410200"/>
              <a:chExt cx="5562600" cy="457201"/>
            </a:xfrm>
          </p:grpSpPr>
          <p:cxnSp>
            <p:nvCxnSpPr>
              <p:cNvPr id="2112" name="Google Shape;2112;p96"/>
              <p:cNvCxnSpPr/>
              <p:nvPr/>
            </p:nvCxnSpPr>
            <p:spPr>
              <a:xfrm>
                <a:off x="3124200" y="5562600"/>
                <a:ext cx="685800" cy="0"/>
              </a:xfrm>
              <a:prstGeom prst="straightConnector1">
                <a:avLst/>
              </a:prstGeom>
              <a:noFill/>
              <a:ln cap="flat" cmpd="sng" w="31750">
                <a:solidFill>
                  <a:srgbClr val="C00000"/>
                </a:solidFill>
                <a:prstDash val="solid"/>
                <a:round/>
                <a:headEnd len="sm" w="sm" type="none"/>
                <a:tailEnd len="med" w="med" type="triangle"/>
              </a:ln>
            </p:spPr>
          </p:cxnSp>
          <p:cxnSp>
            <p:nvCxnSpPr>
              <p:cNvPr id="2113" name="Google Shape;2113;p96"/>
              <p:cNvCxnSpPr/>
              <p:nvPr/>
            </p:nvCxnSpPr>
            <p:spPr>
              <a:xfrm flipH="1" rot="10800000">
                <a:off x="2286000" y="5410200"/>
                <a:ext cx="228600" cy="457201"/>
              </a:xfrm>
              <a:prstGeom prst="straightConnector1">
                <a:avLst/>
              </a:prstGeom>
              <a:noFill/>
              <a:ln cap="flat" cmpd="sng" w="19050">
                <a:solidFill>
                  <a:schemeClr val="dk1"/>
                </a:solidFill>
                <a:prstDash val="solid"/>
                <a:round/>
                <a:headEnd len="sm" w="sm" type="none"/>
                <a:tailEnd len="sm" w="sm" type="none"/>
              </a:ln>
            </p:spPr>
          </p:cxnSp>
          <p:cxnSp>
            <p:nvCxnSpPr>
              <p:cNvPr id="2114" name="Google Shape;2114;p96"/>
              <p:cNvCxnSpPr/>
              <p:nvPr/>
            </p:nvCxnSpPr>
            <p:spPr>
              <a:xfrm>
                <a:off x="4648200" y="5562600"/>
                <a:ext cx="685800" cy="0"/>
              </a:xfrm>
              <a:prstGeom prst="straightConnector1">
                <a:avLst/>
              </a:prstGeom>
              <a:noFill/>
              <a:ln cap="flat" cmpd="sng" w="31750">
                <a:solidFill>
                  <a:srgbClr val="C00000"/>
                </a:solidFill>
                <a:prstDash val="solid"/>
                <a:round/>
                <a:headEnd len="sm" w="sm" type="none"/>
                <a:tailEnd len="med" w="med" type="triangle"/>
              </a:ln>
            </p:spPr>
          </p:cxnSp>
          <p:cxnSp>
            <p:nvCxnSpPr>
              <p:cNvPr id="2115" name="Google Shape;2115;p96"/>
              <p:cNvCxnSpPr/>
              <p:nvPr/>
            </p:nvCxnSpPr>
            <p:spPr>
              <a:xfrm>
                <a:off x="6172200" y="5562600"/>
                <a:ext cx="685800" cy="0"/>
              </a:xfrm>
              <a:prstGeom prst="straightConnector1">
                <a:avLst/>
              </a:prstGeom>
              <a:noFill/>
              <a:ln cap="flat" cmpd="sng" w="31750">
                <a:solidFill>
                  <a:srgbClr val="C00000"/>
                </a:solidFill>
                <a:prstDash val="solid"/>
                <a:round/>
                <a:headEnd len="sm" w="sm" type="none"/>
                <a:tailEnd len="med" w="med" type="triangle"/>
              </a:ln>
            </p:spPr>
          </p:cxnSp>
          <p:cxnSp>
            <p:nvCxnSpPr>
              <p:cNvPr id="2116" name="Google Shape;2116;p96"/>
              <p:cNvCxnSpPr/>
              <p:nvPr/>
            </p:nvCxnSpPr>
            <p:spPr>
              <a:xfrm rot="10800000">
                <a:off x="6324600" y="5715000"/>
                <a:ext cx="685800" cy="0"/>
              </a:xfrm>
              <a:prstGeom prst="straightConnector1">
                <a:avLst/>
              </a:prstGeom>
              <a:noFill/>
              <a:ln cap="flat" cmpd="sng" w="31750">
                <a:solidFill>
                  <a:srgbClr val="006600"/>
                </a:solidFill>
                <a:prstDash val="solid"/>
                <a:round/>
                <a:headEnd len="sm" w="sm" type="none"/>
                <a:tailEnd len="med" w="med" type="triangle"/>
              </a:ln>
            </p:spPr>
          </p:cxnSp>
          <p:cxnSp>
            <p:nvCxnSpPr>
              <p:cNvPr id="2117" name="Google Shape;2117;p96"/>
              <p:cNvCxnSpPr/>
              <p:nvPr/>
            </p:nvCxnSpPr>
            <p:spPr>
              <a:xfrm rot="10800000">
                <a:off x="4800600" y="5715000"/>
                <a:ext cx="685800" cy="0"/>
              </a:xfrm>
              <a:prstGeom prst="straightConnector1">
                <a:avLst/>
              </a:prstGeom>
              <a:noFill/>
              <a:ln cap="flat" cmpd="sng" w="31750">
                <a:solidFill>
                  <a:srgbClr val="006600"/>
                </a:solidFill>
                <a:prstDash val="solid"/>
                <a:round/>
                <a:headEnd len="sm" w="sm" type="none"/>
                <a:tailEnd len="med" w="med" type="triangle"/>
              </a:ln>
            </p:spPr>
          </p:cxnSp>
          <p:cxnSp>
            <p:nvCxnSpPr>
              <p:cNvPr id="2118" name="Google Shape;2118;p96"/>
              <p:cNvCxnSpPr/>
              <p:nvPr/>
            </p:nvCxnSpPr>
            <p:spPr>
              <a:xfrm rot="10800000">
                <a:off x="3276600" y="5715000"/>
                <a:ext cx="685800" cy="0"/>
              </a:xfrm>
              <a:prstGeom prst="straightConnector1">
                <a:avLst/>
              </a:prstGeom>
              <a:noFill/>
              <a:ln cap="flat" cmpd="sng" w="31750">
                <a:solidFill>
                  <a:srgbClr val="006600"/>
                </a:solidFill>
                <a:prstDash val="solid"/>
                <a:round/>
                <a:headEnd len="sm" w="sm" type="none"/>
                <a:tailEnd len="med" w="med" type="triangle"/>
              </a:ln>
            </p:spPr>
          </p:cxnSp>
          <p:grpSp>
            <p:nvGrpSpPr>
              <p:cNvPr id="2119" name="Google Shape;2119;p96"/>
              <p:cNvGrpSpPr/>
              <p:nvPr/>
            </p:nvGrpSpPr>
            <p:grpSpPr>
              <a:xfrm>
                <a:off x="2286000" y="5410200"/>
                <a:ext cx="990600" cy="457200"/>
                <a:chOff x="2057400" y="5486400"/>
                <a:chExt cx="990600" cy="457200"/>
              </a:xfrm>
            </p:grpSpPr>
            <p:sp>
              <p:nvSpPr>
                <p:cNvPr id="2120" name="Google Shape;2120;p96"/>
                <p:cNvSpPr/>
                <p:nvPr/>
              </p:nvSpPr>
              <p:spPr>
                <a:xfrm>
                  <a:off x="2057400" y="5486400"/>
                  <a:ext cx="990600" cy="457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1" name="Google Shape;2121;p96"/>
                <p:cNvSpPr txBox="1"/>
                <p:nvPr/>
              </p:nvSpPr>
              <p:spPr>
                <a:xfrm>
                  <a:off x="2362200" y="5486400"/>
                  <a:ext cx="4074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x</a:t>
                  </a:r>
                  <a:r>
                    <a:rPr b="0" baseline="-25000" i="1" lang="en-US" sz="2000" u="none" cap="none" strike="noStrike">
                      <a:solidFill>
                        <a:schemeClr val="dk1"/>
                      </a:solidFill>
                      <a:latin typeface="Arial"/>
                      <a:ea typeface="Arial"/>
                      <a:cs typeface="Arial"/>
                      <a:sym typeface="Arial"/>
                    </a:rPr>
                    <a:t>1</a:t>
                  </a:r>
                  <a:endParaRPr b="0" i="1" sz="2000" u="none" cap="none" strike="noStrike">
                    <a:solidFill>
                      <a:schemeClr val="dk1"/>
                    </a:solidFill>
                    <a:latin typeface="Arial"/>
                    <a:ea typeface="Arial"/>
                    <a:cs typeface="Arial"/>
                    <a:sym typeface="Arial"/>
                  </a:endParaRPr>
                </a:p>
              </p:txBody>
            </p:sp>
            <p:cxnSp>
              <p:nvCxnSpPr>
                <p:cNvPr id="2122" name="Google Shape;2122;p96"/>
                <p:cNvCxnSpPr/>
                <p:nvPr/>
              </p:nvCxnSpPr>
              <p:spPr>
                <a:xfrm>
                  <a:off x="2286000" y="5486400"/>
                  <a:ext cx="0" cy="457200"/>
                </a:xfrm>
                <a:prstGeom prst="straightConnector1">
                  <a:avLst/>
                </a:prstGeom>
                <a:noFill/>
                <a:ln cap="flat" cmpd="sng" w="19050">
                  <a:solidFill>
                    <a:schemeClr val="dk1"/>
                  </a:solidFill>
                  <a:prstDash val="solid"/>
                  <a:round/>
                  <a:headEnd len="sm" w="sm" type="none"/>
                  <a:tailEnd len="sm" w="sm" type="none"/>
                </a:ln>
              </p:spPr>
            </p:cxnSp>
            <p:cxnSp>
              <p:nvCxnSpPr>
                <p:cNvPr id="2123" name="Google Shape;2123;p96"/>
                <p:cNvCxnSpPr/>
                <p:nvPr/>
              </p:nvCxnSpPr>
              <p:spPr>
                <a:xfrm>
                  <a:off x="2819400" y="5486400"/>
                  <a:ext cx="0" cy="457200"/>
                </a:xfrm>
                <a:prstGeom prst="straightConnector1">
                  <a:avLst/>
                </a:prstGeom>
                <a:noFill/>
                <a:ln cap="flat" cmpd="sng" w="19050">
                  <a:solidFill>
                    <a:schemeClr val="dk1"/>
                  </a:solidFill>
                  <a:prstDash val="solid"/>
                  <a:round/>
                  <a:headEnd len="sm" w="sm" type="none"/>
                  <a:tailEnd len="sm" w="sm" type="none"/>
                </a:ln>
              </p:spPr>
            </p:cxnSp>
          </p:grpSp>
          <p:grpSp>
            <p:nvGrpSpPr>
              <p:cNvPr id="2124" name="Google Shape;2124;p96"/>
              <p:cNvGrpSpPr/>
              <p:nvPr/>
            </p:nvGrpSpPr>
            <p:grpSpPr>
              <a:xfrm>
                <a:off x="3810000" y="5410200"/>
                <a:ext cx="990600" cy="457200"/>
                <a:chOff x="2057400" y="5486400"/>
                <a:chExt cx="990600" cy="457200"/>
              </a:xfrm>
            </p:grpSpPr>
            <p:sp>
              <p:nvSpPr>
                <p:cNvPr id="2125" name="Google Shape;2125;p96"/>
                <p:cNvSpPr/>
                <p:nvPr/>
              </p:nvSpPr>
              <p:spPr>
                <a:xfrm>
                  <a:off x="2057400" y="5486400"/>
                  <a:ext cx="990600" cy="457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6" name="Google Shape;2126;p96"/>
                <p:cNvSpPr txBox="1"/>
                <p:nvPr/>
              </p:nvSpPr>
              <p:spPr>
                <a:xfrm>
                  <a:off x="2362200" y="5486400"/>
                  <a:ext cx="4074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x</a:t>
                  </a:r>
                  <a:r>
                    <a:rPr b="0" baseline="-25000" i="1" lang="en-US" sz="2000" u="none" cap="none" strike="noStrike">
                      <a:solidFill>
                        <a:schemeClr val="dk1"/>
                      </a:solidFill>
                      <a:latin typeface="Arial"/>
                      <a:ea typeface="Arial"/>
                      <a:cs typeface="Arial"/>
                      <a:sym typeface="Arial"/>
                    </a:rPr>
                    <a:t>2</a:t>
                  </a:r>
                  <a:endParaRPr b="0" i="1" sz="2000" u="none" cap="none" strike="noStrike">
                    <a:solidFill>
                      <a:schemeClr val="dk1"/>
                    </a:solidFill>
                    <a:latin typeface="Arial"/>
                    <a:ea typeface="Arial"/>
                    <a:cs typeface="Arial"/>
                    <a:sym typeface="Arial"/>
                  </a:endParaRPr>
                </a:p>
              </p:txBody>
            </p:sp>
            <p:cxnSp>
              <p:nvCxnSpPr>
                <p:cNvPr id="2127" name="Google Shape;2127;p96"/>
                <p:cNvCxnSpPr/>
                <p:nvPr/>
              </p:nvCxnSpPr>
              <p:spPr>
                <a:xfrm>
                  <a:off x="2286000" y="5486400"/>
                  <a:ext cx="0" cy="457200"/>
                </a:xfrm>
                <a:prstGeom prst="straightConnector1">
                  <a:avLst/>
                </a:prstGeom>
                <a:noFill/>
                <a:ln cap="flat" cmpd="sng" w="19050">
                  <a:solidFill>
                    <a:schemeClr val="dk1"/>
                  </a:solidFill>
                  <a:prstDash val="solid"/>
                  <a:round/>
                  <a:headEnd len="sm" w="sm" type="none"/>
                  <a:tailEnd len="sm" w="sm" type="none"/>
                </a:ln>
              </p:spPr>
            </p:cxnSp>
            <p:cxnSp>
              <p:nvCxnSpPr>
                <p:cNvPr id="2128" name="Google Shape;2128;p96"/>
                <p:cNvCxnSpPr/>
                <p:nvPr/>
              </p:nvCxnSpPr>
              <p:spPr>
                <a:xfrm>
                  <a:off x="2819400" y="5486400"/>
                  <a:ext cx="0" cy="457200"/>
                </a:xfrm>
                <a:prstGeom prst="straightConnector1">
                  <a:avLst/>
                </a:prstGeom>
                <a:noFill/>
                <a:ln cap="flat" cmpd="sng" w="19050">
                  <a:solidFill>
                    <a:schemeClr val="dk1"/>
                  </a:solidFill>
                  <a:prstDash val="solid"/>
                  <a:round/>
                  <a:headEnd len="sm" w="sm" type="none"/>
                  <a:tailEnd len="sm" w="sm" type="none"/>
                </a:ln>
              </p:spPr>
            </p:cxnSp>
          </p:grpSp>
          <p:grpSp>
            <p:nvGrpSpPr>
              <p:cNvPr id="2129" name="Google Shape;2129;p96"/>
              <p:cNvGrpSpPr/>
              <p:nvPr/>
            </p:nvGrpSpPr>
            <p:grpSpPr>
              <a:xfrm>
                <a:off x="5334000" y="5410200"/>
                <a:ext cx="990600" cy="457200"/>
                <a:chOff x="2057400" y="5486400"/>
                <a:chExt cx="990600" cy="457200"/>
              </a:xfrm>
            </p:grpSpPr>
            <p:sp>
              <p:nvSpPr>
                <p:cNvPr id="2130" name="Google Shape;2130;p96"/>
                <p:cNvSpPr/>
                <p:nvPr/>
              </p:nvSpPr>
              <p:spPr>
                <a:xfrm>
                  <a:off x="2057400" y="5486400"/>
                  <a:ext cx="990600" cy="457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1" name="Google Shape;2131;p96"/>
                <p:cNvSpPr txBox="1"/>
                <p:nvPr/>
              </p:nvSpPr>
              <p:spPr>
                <a:xfrm>
                  <a:off x="2362200" y="5486400"/>
                  <a:ext cx="4074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x</a:t>
                  </a:r>
                  <a:r>
                    <a:rPr b="0" baseline="-25000" i="1" lang="en-US" sz="2000" u="none" cap="none" strike="noStrike">
                      <a:solidFill>
                        <a:schemeClr val="dk1"/>
                      </a:solidFill>
                      <a:latin typeface="Arial"/>
                      <a:ea typeface="Arial"/>
                      <a:cs typeface="Arial"/>
                      <a:sym typeface="Arial"/>
                    </a:rPr>
                    <a:t>3</a:t>
                  </a:r>
                  <a:endParaRPr b="0" i="1" sz="2000" u="none" cap="none" strike="noStrike">
                    <a:solidFill>
                      <a:schemeClr val="dk1"/>
                    </a:solidFill>
                    <a:latin typeface="Arial"/>
                    <a:ea typeface="Arial"/>
                    <a:cs typeface="Arial"/>
                    <a:sym typeface="Arial"/>
                  </a:endParaRPr>
                </a:p>
              </p:txBody>
            </p:sp>
            <p:cxnSp>
              <p:nvCxnSpPr>
                <p:cNvPr id="2132" name="Google Shape;2132;p96"/>
                <p:cNvCxnSpPr/>
                <p:nvPr/>
              </p:nvCxnSpPr>
              <p:spPr>
                <a:xfrm>
                  <a:off x="2286000" y="5486400"/>
                  <a:ext cx="0" cy="457200"/>
                </a:xfrm>
                <a:prstGeom prst="straightConnector1">
                  <a:avLst/>
                </a:prstGeom>
                <a:noFill/>
                <a:ln cap="flat" cmpd="sng" w="19050">
                  <a:solidFill>
                    <a:schemeClr val="dk1"/>
                  </a:solidFill>
                  <a:prstDash val="solid"/>
                  <a:round/>
                  <a:headEnd len="sm" w="sm" type="none"/>
                  <a:tailEnd len="sm" w="sm" type="none"/>
                </a:ln>
              </p:spPr>
            </p:cxnSp>
            <p:cxnSp>
              <p:nvCxnSpPr>
                <p:cNvPr id="2133" name="Google Shape;2133;p96"/>
                <p:cNvCxnSpPr/>
                <p:nvPr/>
              </p:nvCxnSpPr>
              <p:spPr>
                <a:xfrm>
                  <a:off x="2819400" y="5486400"/>
                  <a:ext cx="0" cy="457200"/>
                </a:xfrm>
                <a:prstGeom prst="straightConnector1">
                  <a:avLst/>
                </a:prstGeom>
                <a:noFill/>
                <a:ln cap="flat" cmpd="sng" w="19050">
                  <a:solidFill>
                    <a:schemeClr val="dk1"/>
                  </a:solidFill>
                  <a:prstDash val="solid"/>
                  <a:round/>
                  <a:headEnd len="sm" w="sm" type="none"/>
                  <a:tailEnd len="sm" w="sm" type="none"/>
                </a:ln>
              </p:spPr>
            </p:cxnSp>
          </p:grpSp>
          <p:grpSp>
            <p:nvGrpSpPr>
              <p:cNvPr id="2134" name="Google Shape;2134;p96"/>
              <p:cNvGrpSpPr/>
              <p:nvPr/>
            </p:nvGrpSpPr>
            <p:grpSpPr>
              <a:xfrm>
                <a:off x="6858000" y="5410200"/>
                <a:ext cx="990600" cy="457200"/>
                <a:chOff x="2057400" y="5486400"/>
                <a:chExt cx="990600" cy="457200"/>
              </a:xfrm>
            </p:grpSpPr>
            <p:sp>
              <p:nvSpPr>
                <p:cNvPr id="2135" name="Google Shape;2135;p96"/>
                <p:cNvSpPr/>
                <p:nvPr/>
              </p:nvSpPr>
              <p:spPr>
                <a:xfrm>
                  <a:off x="2057400" y="5486400"/>
                  <a:ext cx="990600" cy="457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6" name="Google Shape;2136;p96"/>
                <p:cNvSpPr txBox="1"/>
                <p:nvPr/>
              </p:nvSpPr>
              <p:spPr>
                <a:xfrm>
                  <a:off x="2362200" y="5486400"/>
                  <a:ext cx="4074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Arial"/>
                      <a:ea typeface="Arial"/>
                      <a:cs typeface="Arial"/>
                      <a:sym typeface="Arial"/>
                    </a:rPr>
                    <a:t>x</a:t>
                  </a:r>
                  <a:r>
                    <a:rPr b="0" baseline="-25000" i="1" lang="en-US" sz="2000" u="none" cap="none" strike="noStrike">
                      <a:solidFill>
                        <a:schemeClr val="dk1"/>
                      </a:solidFill>
                      <a:latin typeface="Arial"/>
                      <a:ea typeface="Arial"/>
                      <a:cs typeface="Arial"/>
                      <a:sym typeface="Arial"/>
                    </a:rPr>
                    <a:t>4</a:t>
                  </a:r>
                  <a:endParaRPr b="0" i="1" sz="2000" u="none" cap="none" strike="noStrike">
                    <a:solidFill>
                      <a:schemeClr val="dk1"/>
                    </a:solidFill>
                    <a:latin typeface="Arial"/>
                    <a:ea typeface="Arial"/>
                    <a:cs typeface="Arial"/>
                    <a:sym typeface="Arial"/>
                  </a:endParaRPr>
                </a:p>
              </p:txBody>
            </p:sp>
            <p:cxnSp>
              <p:nvCxnSpPr>
                <p:cNvPr id="2137" name="Google Shape;2137;p96"/>
                <p:cNvCxnSpPr/>
                <p:nvPr/>
              </p:nvCxnSpPr>
              <p:spPr>
                <a:xfrm>
                  <a:off x="2286000" y="5486400"/>
                  <a:ext cx="0" cy="457200"/>
                </a:xfrm>
                <a:prstGeom prst="straightConnector1">
                  <a:avLst/>
                </a:prstGeom>
                <a:noFill/>
                <a:ln cap="flat" cmpd="sng" w="19050">
                  <a:solidFill>
                    <a:schemeClr val="dk1"/>
                  </a:solidFill>
                  <a:prstDash val="solid"/>
                  <a:round/>
                  <a:headEnd len="sm" w="sm" type="none"/>
                  <a:tailEnd len="sm" w="sm" type="none"/>
                </a:ln>
              </p:spPr>
            </p:cxnSp>
            <p:cxnSp>
              <p:nvCxnSpPr>
                <p:cNvPr id="2138" name="Google Shape;2138;p96"/>
                <p:cNvCxnSpPr/>
                <p:nvPr/>
              </p:nvCxnSpPr>
              <p:spPr>
                <a:xfrm>
                  <a:off x="2819400" y="5486400"/>
                  <a:ext cx="0" cy="457200"/>
                </a:xfrm>
                <a:prstGeom prst="straightConnector1">
                  <a:avLst/>
                </a:prstGeom>
                <a:noFill/>
                <a:ln cap="flat" cmpd="sng" w="19050">
                  <a:solidFill>
                    <a:schemeClr val="dk1"/>
                  </a:solidFill>
                  <a:prstDash val="solid"/>
                  <a:round/>
                  <a:headEnd len="sm" w="sm" type="none"/>
                  <a:tailEnd len="sm" w="sm" type="none"/>
                </a:ln>
              </p:spPr>
            </p:cxnSp>
          </p:grpSp>
          <p:cxnSp>
            <p:nvCxnSpPr>
              <p:cNvPr id="2139" name="Google Shape;2139;p96"/>
              <p:cNvCxnSpPr/>
              <p:nvPr/>
            </p:nvCxnSpPr>
            <p:spPr>
              <a:xfrm flipH="1" rot="10800000">
                <a:off x="7620000" y="5410200"/>
                <a:ext cx="228600" cy="457201"/>
              </a:xfrm>
              <a:prstGeom prst="straightConnector1">
                <a:avLst/>
              </a:prstGeom>
              <a:noFill/>
              <a:ln cap="flat" cmpd="sng" w="19050">
                <a:solidFill>
                  <a:schemeClr val="dk1"/>
                </a:solidFill>
                <a:prstDash val="solid"/>
                <a:round/>
                <a:headEnd len="sm" w="sm" type="none"/>
                <a:tailEnd len="sm" w="sm" type="none"/>
              </a:ln>
            </p:spPr>
          </p:cxnSp>
        </p:grpSp>
      </p:grpSp>
      <p:sp>
        <p:nvSpPr>
          <p:cNvPr id="2140" name="Google Shape;2140;p96"/>
          <p:cNvSpPr txBox="1"/>
          <p:nvPr/>
        </p:nvSpPr>
        <p:spPr>
          <a:xfrm>
            <a:off x="381000" y="3505200"/>
            <a:ext cx="84582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Explore this on your own.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Write a class </a:t>
            </a:r>
            <a:r>
              <a:rPr b="0" i="0" lang="en-US" sz="2400" u="none" cap="none" strike="noStrike">
                <a:solidFill>
                  <a:srgbClr val="0000FF"/>
                </a:solidFill>
                <a:latin typeface="Arial"/>
                <a:ea typeface="Arial"/>
                <a:cs typeface="Arial"/>
                <a:sym typeface="Arial"/>
              </a:rPr>
              <a:t>DoublyLinkedList </a:t>
            </a:r>
            <a:r>
              <a:rPr b="0" i="0" lang="en-US" sz="2400" u="none" cap="none" strike="noStrike">
                <a:solidFill>
                  <a:schemeClr val="dk1"/>
                </a:solidFill>
                <a:latin typeface="Arial"/>
                <a:ea typeface="Arial"/>
                <a:cs typeface="Arial"/>
                <a:sym typeface="Arial"/>
              </a:rPr>
              <a:t>to implement the various linked list operations for a doubly linked list.</a:t>
            </a:r>
            <a:endParaRPr b="0" i="0" sz="2400" u="none" cap="none" strike="noStrike">
              <a:solidFill>
                <a:schemeClr val="dk1"/>
              </a:solidFill>
              <a:latin typeface="Arial"/>
              <a:ea typeface="Arial"/>
              <a:cs typeface="Arial"/>
              <a:sym typeface="Arial"/>
            </a:endParaRPr>
          </a:p>
        </p:txBody>
      </p:sp>
      <p:pic>
        <p:nvPicPr>
          <p:cNvPr id="2141" name="Google Shape;2141;p96"/>
          <p:cNvPicPr preferRelativeResize="0"/>
          <p:nvPr/>
        </p:nvPicPr>
        <p:blipFill rotWithShape="1">
          <a:blip r:embed="rId3">
            <a:alphaModFix/>
          </a:blip>
          <a:srcRect b="0" l="0" r="0" t="0"/>
          <a:stretch/>
        </p:blipFill>
        <p:spPr>
          <a:xfrm>
            <a:off x="8173649" y="155967"/>
            <a:ext cx="944118" cy="987033"/>
          </a:xfrm>
          <a:prstGeom prst="rect">
            <a:avLst/>
          </a:prstGeom>
          <a:noFill/>
          <a:ln>
            <a:noFill/>
          </a:ln>
        </p:spPr>
      </p:pic>
      <p:sp>
        <p:nvSpPr>
          <p:cNvPr id="2142" name="Google Shape;2142;p9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1"/>
                                        </p:tgtEl>
                                        <p:attrNameLst>
                                          <p:attrName>style.visibility</p:attrName>
                                        </p:attrNameLst>
                                      </p:cBhvr>
                                      <p:to>
                                        <p:strVal val="visible"/>
                                      </p:to>
                                    </p:set>
                                    <p:animEffect filter="fade" transition="in">
                                      <p:cBhvr>
                                        <p:cTn dur="500"/>
                                        <p:tgtEl>
                                          <p:spTgt spid="2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97"/>
          <p:cNvSpPr txBox="1"/>
          <p:nvPr>
            <p:ph type="ctrTitle"/>
          </p:nvPr>
        </p:nvSpPr>
        <p:spPr>
          <a:xfrm>
            <a:off x="914400" y="1524000"/>
            <a:ext cx="78486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6</a:t>
            </a:r>
            <a:r>
              <a:rPr b="1" lang="en-US" sz="4400">
                <a:latin typeface="Federo"/>
                <a:ea typeface="Federo"/>
                <a:cs typeface="Federo"/>
                <a:sym typeface="Federo"/>
              </a:rPr>
              <a:t> Java API: LinkedList class</a:t>
            </a:r>
            <a:endParaRPr/>
          </a:p>
        </p:txBody>
      </p:sp>
      <p:sp>
        <p:nvSpPr>
          <p:cNvPr id="2149" name="Google Shape;2149;p97"/>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Using the LinkedList class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9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 </a:t>
            </a:r>
            <a:r>
              <a:rPr b="1" lang="en-US" sz="3600">
                <a:latin typeface="Federo"/>
                <a:ea typeface="Federo"/>
                <a:cs typeface="Federo"/>
                <a:sym typeface="Federo"/>
              </a:rPr>
              <a:t>Java Class: LinkedList &lt;E&gt;</a:t>
            </a:r>
            <a:endParaRPr/>
          </a:p>
        </p:txBody>
      </p:sp>
      <p:sp>
        <p:nvSpPr>
          <p:cNvPr id="2156" name="Google Shape;2156;p98"/>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560"/>
              <a:buChar char="■"/>
            </a:pPr>
            <a:r>
              <a:rPr lang="en-US" sz="2400"/>
              <a:t>This is the class provided by Java library</a:t>
            </a:r>
            <a:endParaRPr/>
          </a:p>
          <a:p>
            <a:pPr indent="-342900" lvl="0" marL="342900" rtl="0" algn="l">
              <a:lnSpc>
                <a:spcPct val="100000"/>
              </a:lnSpc>
              <a:spcBef>
                <a:spcPts val="600"/>
              </a:spcBef>
              <a:spcAft>
                <a:spcPts val="0"/>
              </a:spcAft>
              <a:buSzPts val="1560"/>
              <a:buChar char="■"/>
            </a:pPr>
            <a:r>
              <a:rPr lang="en-US" sz="2400">
                <a:solidFill>
                  <a:srgbClr val="0000FF"/>
                </a:solidFill>
              </a:rPr>
              <a:t>This is the </a:t>
            </a:r>
            <a:r>
              <a:rPr lang="en-US" sz="2400">
                <a:solidFill>
                  <a:srgbClr val="C00000"/>
                </a:solidFill>
              </a:rPr>
              <a:t>linked list implementation </a:t>
            </a:r>
            <a:r>
              <a:rPr lang="en-US" sz="2400">
                <a:solidFill>
                  <a:srgbClr val="0000FF"/>
                </a:solidFill>
              </a:rPr>
              <a:t>of the </a:t>
            </a:r>
            <a:r>
              <a:rPr lang="en-US" sz="2400">
                <a:solidFill>
                  <a:srgbClr val="C00000"/>
                </a:solidFill>
              </a:rPr>
              <a:t>List interface</a:t>
            </a:r>
            <a:endParaRPr/>
          </a:p>
          <a:p>
            <a:pPr indent="-342900" lvl="0" marL="342900" rtl="0" algn="l">
              <a:lnSpc>
                <a:spcPct val="100000"/>
              </a:lnSpc>
              <a:spcBef>
                <a:spcPts val="600"/>
              </a:spcBef>
              <a:spcAft>
                <a:spcPts val="0"/>
              </a:spcAft>
              <a:buSzPts val="1560"/>
              <a:buChar char="■"/>
            </a:pPr>
            <a:r>
              <a:rPr lang="en-US" sz="2400"/>
              <a:t>It has many more methods than what we have discussed so far of our versions of linked lists. On the other hand, we created some methods not available in the Java library class too.</a:t>
            </a:r>
            <a:endParaRPr/>
          </a:p>
          <a:p>
            <a:pPr indent="-342900" lvl="0" marL="342900" rtl="0" algn="l">
              <a:lnSpc>
                <a:spcPct val="100000"/>
              </a:lnSpc>
              <a:spcBef>
                <a:spcPts val="600"/>
              </a:spcBef>
              <a:spcAft>
                <a:spcPts val="0"/>
              </a:spcAft>
              <a:buSzPts val="1560"/>
              <a:buChar char="■"/>
            </a:pPr>
            <a:r>
              <a:rPr lang="en-US" sz="2400">
                <a:solidFill>
                  <a:srgbClr val="0000FF"/>
                </a:solidFill>
              </a:rPr>
              <a:t>Please do not confuse this library class from our class illustrated here. In a way, we open up the Java library to show you the inside working. </a:t>
            </a:r>
            <a:endParaRPr/>
          </a:p>
          <a:p>
            <a:pPr indent="-342900" lvl="0" marL="342900" rtl="0" algn="l">
              <a:lnSpc>
                <a:spcPct val="100000"/>
              </a:lnSpc>
              <a:spcBef>
                <a:spcPts val="600"/>
              </a:spcBef>
              <a:spcAft>
                <a:spcPts val="0"/>
              </a:spcAft>
              <a:buSzPts val="1560"/>
              <a:buChar char="■"/>
            </a:pPr>
            <a:r>
              <a:rPr lang="en-US" sz="2400"/>
              <a:t>For purposes of sit-in labs or exam, please use whichever one as you are told if stated.</a:t>
            </a:r>
            <a:endParaRPr/>
          </a:p>
        </p:txBody>
      </p:sp>
      <p:sp>
        <p:nvSpPr>
          <p:cNvPr id="2157" name="Google Shape;2157;p9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158" name="Google Shape;2158;p9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3" name="Shape 2163"/>
        <p:cNvGrpSpPr/>
        <p:nvPr/>
      </p:nvGrpSpPr>
      <p:grpSpPr>
        <a:xfrm>
          <a:off x="0" y="0"/>
          <a:ext cx="0" cy="0"/>
          <a:chOff x="0" y="0"/>
          <a:chExt cx="0" cy="0"/>
        </a:xfrm>
      </p:grpSpPr>
      <p:sp>
        <p:nvSpPr>
          <p:cNvPr id="2164" name="Google Shape;2164;p99"/>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6.1 </a:t>
            </a:r>
            <a:r>
              <a:rPr b="1" lang="en-US" sz="3600">
                <a:latin typeface="Federo"/>
                <a:ea typeface="Federo"/>
                <a:cs typeface="Federo"/>
                <a:sym typeface="Federo"/>
              </a:rPr>
              <a:t>Class LinkedList: API (1/3)</a:t>
            </a:r>
            <a:endParaRPr/>
          </a:p>
        </p:txBody>
      </p:sp>
      <p:sp>
        <p:nvSpPr>
          <p:cNvPr id="2165" name="Google Shape;2165;p99"/>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pic>
        <p:nvPicPr>
          <p:cNvPr id="2166" name="Google Shape;2166;p99"/>
          <p:cNvPicPr preferRelativeResize="0"/>
          <p:nvPr/>
        </p:nvPicPr>
        <p:blipFill rotWithShape="1">
          <a:blip r:embed="rId3">
            <a:alphaModFix/>
          </a:blip>
          <a:srcRect b="0" l="0" r="0" t="0"/>
          <a:stretch/>
        </p:blipFill>
        <p:spPr>
          <a:xfrm>
            <a:off x="685800" y="990600"/>
            <a:ext cx="7736650" cy="5360325"/>
          </a:xfrm>
          <a:prstGeom prst="rect">
            <a:avLst/>
          </a:prstGeom>
          <a:noFill/>
          <a:ln>
            <a:noFill/>
          </a:ln>
        </p:spPr>
      </p:pic>
      <p:sp>
        <p:nvSpPr>
          <p:cNvPr id="2167" name="Google Shape;2167;p99"/>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100"/>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6.1 </a:t>
            </a:r>
            <a:r>
              <a:rPr b="1" lang="en-US" sz="3600">
                <a:latin typeface="Federo"/>
                <a:ea typeface="Federo"/>
                <a:cs typeface="Federo"/>
                <a:sym typeface="Federo"/>
              </a:rPr>
              <a:t>Class LinkedList: API (2/3)</a:t>
            </a:r>
            <a:endParaRPr/>
          </a:p>
        </p:txBody>
      </p:sp>
      <p:sp>
        <p:nvSpPr>
          <p:cNvPr id="2174" name="Google Shape;2174;p100"/>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pic>
        <p:nvPicPr>
          <p:cNvPr id="2175" name="Google Shape;2175;p100"/>
          <p:cNvPicPr preferRelativeResize="0"/>
          <p:nvPr/>
        </p:nvPicPr>
        <p:blipFill rotWithShape="1">
          <a:blip r:embed="rId3">
            <a:alphaModFix/>
          </a:blip>
          <a:srcRect b="0" l="0" r="0" t="0"/>
          <a:stretch/>
        </p:blipFill>
        <p:spPr>
          <a:xfrm>
            <a:off x="533400" y="1066800"/>
            <a:ext cx="7836600" cy="5346712"/>
          </a:xfrm>
          <a:prstGeom prst="rect">
            <a:avLst/>
          </a:prstGeom>
          <a:noFill/>
          <a:ln>
            <a:noFill/>
          </a:ln>
        </p:spPr>
      </p:pic>
      <p:sp>
        <p:nvSpPr>
          <p:cNvPr id="2176" name="Google Shape;2176;p100"/>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101"/>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6.1 </a:t>
            </a:r>
            <a:r>
              <a:rPr b="1" lang="en-US" sz="3600">
                <a:latin typeface="Federo"/>
                <a:ea typeface="Federo"/>
                <a:cs typeface="Federo"/>
                <a:sym typeface="Federo"/>
              </a:rPr>
              <a:t>Class LinkedList: API (3/3)</a:t>
            </a:r>
            <a:endParaRPr/>
          </a:p>
        </p:txBody>
      </p:sp>
      <p:sp>
        <p:nvSpPr>
          <p:cNvPr id="2183" name="Google Shape;2183;p101"/>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pic>
        <p:nvPicPr>
          <p:cNvPr id="2184" name="Google Shape;2184;p101"/>
          <p:cNvPicPr preferRelativeResize="0"/>
          <p:nvPr/>
        </p:nvPicPr>
        <p:blipFill rotWithShape="1">
          <a:blip r:embed="rId3">
            <a:alphaModFix/>
          </a:blip>
          <a:srcRect b="0" l="0" r="0" t="0"/>
          <a:stretch/>
        </p:blipFill>
        <p:spPr>
          <a:xfrm>
            <a:off x="609600" y="1066800"/>
            <a:ext cx="7772400" cy="5338494"/>
          </a:xfrm>
          <a:prstGeom prst="rect">
            <a:avLst/>
          </a:prstGeom>
          <a:noFill/>
          <a:ln>
            <a:noFill/>
          </a:ln>
        </p:spPr>
      </p:pic>
      <p:sp>
        <p:nvSpPr>
          <p:cNvPr id="2185" name="Google Shape;2185;p101"/>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102"/>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6.2 </a:t>
            </a:r>
            <a:r>
              <a:rPr b="1" lang="en-US" sz="3600">
                <a:latin typeface="Federo"/>
                <a:ea typeface="Federo"/>
                <a:cs typeface="Federo"/>
                <a:sym typeface="Federo"/>
              </a:rPr>
              <a:t>Class LinkedList (1/2)</a:t>
            </a:r>
            <a:endParaRPr/>
          </a:p>
        </p:txBody>
      </p:sp>
      <p:sp>
        <p:nvSpPr>
          <p:cNvPr id="2192" name="Google Shape;2192;p102"/>
          <p:cNvSpPr txBox="1"/>
          <p:nvPr>
            <p:ph idx="1" type="body"/>
          </p:nvPr>
        </p:nvSpPr>
        <p:spPr>
          <a:xfrm>
            <a:off x="457200" y="990600"/>
            <a:ext cx="8229600" cy="53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560"/>
              <a:buChar char="■"/>
            </a:pPr>
            <a:r>
              <a:rPr lang="en-US" sz="2400"/>
              <a:t>An example use (Page 1 of 2)</a:t>
            </a:r>
            <a:endParaRPr/>
          </a:p>
        </p:txBody>
      </p:sp>
      <p:sp>
        <p:nvSpPr>
          <p:cNvPr id="2193" name="Google Shape;2193;p10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2194" name="Google Shape;2194;p102"/>
          <p:cNvGrpSpPr/>
          <p:nvPr/>
        </p:nvGrpSpPr>
        <p:grpSpPr>
          <a:xfrm>
            <a:off x="304800" y="1371600"/>
            <a:ext cx="8534400" cy="4886980"/>
            <a:chOff x="304800" y="995779"/>
            <a:chExt cx="8686800" cy="4886980"/>
          </a:xfrm>
        </p:grpSpPr>
        <p:sp>
          <p:nvSpPr>
            <p:cNvPr id="2195" name="Google Shape;2195;p102"/>
            <p:cNvSpPr txBox="1"/>
            <p:nvPr/>
          </p:nvSpPr>
          <p:spPr>
            <a:xfrm>
              <a:off x="304800" y="1143000"/>
              <a:ext cx="8686800" cy="4739759"/>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030A0"/>
                  </a:solidFill>
                  <a:latin typeface="Courier New"/>
                  <a:ea typeface="Courier New"/>
                  <a:cs typeface="Courier New"/>
                  <a:sym typeface="Courier New"/>
                </a:rPr>
                <a:t>import</a:t>
              </a:r>
              <a:r>
                <a:rPr b="1" i="0" lang="en-US" sz="1600" u="none" cap="none" strike="noStrike">
                  <a:solidFill>
                    <a:schemeClr val="dk1"/>
                  </a:solidFill>
                  <a:latin typeface="Courier New"/>
                  <a:ea typeface="Courier New"/>
                  <a:cs typeface="Courier New"/>
                  <a:sym typeface="Courier New"/>
                </a:rPr>
                <a: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Courier New"/>
                  <a:ea typeface="Courier New"/>
                  <a:cs typeface="Courier New"/>
                  <a:sym typeface="Courier New"/>
                </a:rPr>
                <a:t>public class</a:t>
              </a:r>
              <a:r>
                <a:rPr b="1" i="0" lang="en-US" sz="1600" u="none" cap="none" strike="noStrike">
                  <a:solidFill>
                    <a:schemeClr val="dk1"/>
                  </a:solidFill>
                  <a:latin typeface="Courier New"/>
                  <a:ea typeface="Courier New"/>
                  <a:cs typeface="Courier New"/>
                  <a:sym typeface="Courier New"/>
                </a:rPr>
                <a:t> TestLinkedListAPI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static void </a:t>
              </a:r>
              <a:r>
                <a:rPr b="1" i="0" lang="en-US" sz="1600" u="none" cap="none" strike="noStrike">
                  <a:solidFill>
                    <a:schemeClr val="dk1"/>
                  </a:solidFill>
                  <a:latin typeface="Courier New"/>
                  <a:ea typeface="Courier New"/>
                  <a:cs typeface="Courier New"/>
                  <a:sym typeface="Courier New"/>
                </a:rPr>
                <a:t>printList(LinkedList &lt;Integer&gt; alist)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t>
              </a:r>
              <a:r>
                <a:rPr b="1" i="0" lang="en-US" sz="1600" u="none" cap="none" strike="noStrike">
                  <a:solidFill>
                    <a:srgbClr val="006600"/>
                  </a:solidFill>
                  <a:latin typeface="Courier New"/>
                  <a:ea typeface="Courier New"/>
                  <a:cs typeface="Courier New"/>
                  <a:sym typeface="Courier New"/>
                </a:rPr>
                <a:t>"List is: "</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i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i &lt; alist.size();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System.out.print(alist.get(i) + </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rgbClr val="FF0000"/>
                  </a:solidFill>
                  <a:latin typeface="Courier New"/>
                  <a:ea typeface="Courier New"/>
                  <a:cs typeface="Courier New"/>
                  <a:sym typeface="Courier New"/>
                </a:rPr>
                <a:t>\t</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663300"/>
                  </a:solidFill>
                  <a:latin typeface="Courier New"/>
                  <a:ea typeface="Courier New"/>
                  <a:cs typeface="Courier New"/>
                  <a:sym typeface="Courier New"/>
                </a:rPr>
                <a:t>// Print elements in the list and also delete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static void </a:t>
              </a:r>
              <a:r>
                <a:rPr b="1" i="0" lang="en-US" sz="1600" u="none" cap="none" strike="noStrike">
                  <a:solidFill>
                    <a:schemeClr val="dk1"/>
                  </a:solidFill>
                  <a:latin typeface="Courier New"/>
                  <a:ea typeface="Courier New"/>
                  <a:cs typeface="Courier New"/>
                  <a:sym typeface="Courier New"/>
                </a:rPr>
                <a:t>printListv2(LinkedList &lt;Integer&gt; alist)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t>
              </a:r>
              <a:r>
                <a:rPr b="1" i="0" lang="en-US" sz="1600" u="none" cap="none" strike="noStrike">
                  <a:solidFill>
                    <a:srgbClr val="006600"/>
                  </a:solidFill>
                  <a:latin typeface="Courier New"/>
                  <a:ea typeface="Courier New"/>
                  <a:cs typeface="Courier New"/>
                  <a:sym typeface="Courier New"/>
                </a:rPr>
                <a:t>"List is: "</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while </a:t>
              </a:r>
              <a:r>
                <a:rPr b="1" i="0" lang="en-US" sz="1600" u="none" cap="none" strike="noStrike">
                  <a:solidFill>
                    <a:schemeClr val="dk1"/>
                  </a:solidFill>
                  <a:latin typeface="Courier New"/>
                  <a:ea typeface="Courier New"/>
                  <a:cs typeface="Courier New"/>
                  <a:sym typeface="Courier New"/>
                </a:rPr>
                <a:t>(alist.size() != </a:t>
              </a:r>
              <a:r>
                <a:rPr b="1" i="0" lang="en-US" sz="1600" u="none" cap="none" strike="noStrike">
                  <a:solidFill>
                    <a:srgbClr val="006600"/>
                  </a:solidFill>
                  <a:latin typeface="Courier New"/>
                  <a:ea typeface="Courier New"/>
                  <a:cs typeface="Courier New"/>
                  <a:sym typeface="Courier New"/>
                </a:rPr>
                <a:t>0</a:t>
              </a: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System.out.print(alist.element() + </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rgbClr val="FF0000"/>
                  </a:solidFill>
                  <a:latin typeface="Courier New"/>
                  <a:ea typeface="Courier New"/>
                  <a:cs typeface="Courier New"/>
                  <a:sym typeface="Courier New"/>
                </a:rPr>
                <a:t>\t</a:t>
              </a:r>
              <a:r>
                <a:rPr b="1" i="0" lang="en-US" sz="1600" u="none" cap="none" strike="noStrike">
                  <a:solidFill>
                    <a:srgbClr val="006600"/>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alist.removeFirst();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2196" name="Google Shape;2196;p102"/>
            <p:cNvSpPr/>
            <p:nvPr/>
          </p:nvSpPr>
          <p:spPr>
            <a:xfrm>
              <a:off x="6121854" y="995779"/>
              <a:ext cx="2717346"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TestLinkedListAPI.java</a:t>
              </a:r>
              <a:endParaRPr b="0" i="0" sz="1400" u="none" cap="none" strike="noStrike">
                <a:solidFill>
                  <a:srgbClr val="000000"/>
                </a:solidFill>
                <a:latin typeface="Arial"/>
                <a:ea typeface="Arial"/>
                <a:cs typeface="Arial"/>
                <a:sym typeface="Arial"/>
              </a:endParaRPr>
            </a:p>
          </p:txBody>
        </p:sp>
      </p:grpSp>
      <p:sp>
        <p:nvSpPr>
          <p:cNvPr id="2197" name="Google Shape;2197;p10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4"/>
                                        </p:tgtEl>
                                        <p:attrNameLst>
                                          <p:attrName>style.visibility</p:attrName>
                                        </p:attrNameLst>
                                      </p:cBhvr>
                                      <p:to>
                                        <p:strVal val="visible"/>
                                      </p:to>
                                    </p:set>
                                    <p:animEffect filter="fade" transition="in">
                                      <p:cBhvr>
                                        <p:cTn dur="500"/>
                                        <p:tgtEl>
                                          <p:spTgt spid="2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sp>
        <p:nvSpPr>
          <p:cNvPr id="2203" name="Google Shape;2203;p103"/>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6.2 </a:t>
            </a:r>
            <a:r>
              <a:rPr b="1" lang="en-US" sz="3600">
                <a:latin typeface="Federo"/>
                <a:ea typeface="Federo"/>
                <a:cs typeface="Federo"/>
                <a:sym typeface="Federo"/>
              </a:rPr>
              <a:t>Class LinkedList (2/2)</a:t>
            </a:r>
            <a:endParaRPr/>
          </a:p>
        </p:txBody>
      </p:sp>
      <p:sp>
        <p:nvSpPr>
          <p:cNvPr id="2204" name="Google Shape;2204;p103"/>
          <p:cNvSpPr txBox="1"/>
          <p:nvPr>
            <p:ph idx="1" type="body"/>
          </p:nvPr>
        </p:nvSpPr>
        <p:spPr>
          <a:xfrm>
            <a:off x="457200" y="990600"/>
            <a:ext cx="8229600" cy="53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560"/>
              <a:buChar char="■"/>
            </a:pPr>
            <a:r>
              <a:rPr lang="en-US" sz="2400"/>
              <a:t>An example use (Page 2 of 2)</a:t>
            </a:r>
            <a:endParaRPr/>
          </a:p>
        </p:txBody>
      </p:sp>
      <p:sp>
        <p:nvSpPr>
          <p:cNvPr id="2205" name="Google Shape;2205;p103"/>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grpSp>
        <p:nvGrpSpPr>
          <p:cNvPr id="2206" name="Google Shape;2206;p103"/>
          <p:cNvGrpSpPr/>
          <p:nvPr/>
        </p:nvGrpSpPr>
        <p:grpSpPr>
          <a:xfrm>
            <a:off x="304800" y="1371600"/>
            <a:ext cx="8534400" cy="3809762"/>
            <a:chOff x="304800" y="995779"/>
            <a:chExt cx="8686800" cy="3809762"/>
          </a:xfrm>
        </p:grpSpPr>
        <p:sp>
          <p:nvSpPr>
            <p:cNvPr id="2207" name="Google Shape;2207;p103"/>
            <p:cNvSpPr txBox="1"/>
            <p:nvPr/>
          </p:nvSpPr>
          <p:spPr>
            <a:xfrm>
              <a:off x="304800" y="1143000"/>
              <a:ext cx="8686800" cy="3662541"/>
            </a:xfrm>
            <a:prstGeom prst="rect">
              <a:avLst/>
            </a:prstGeom>
            <a:solidFill>
              <a:srgbClr val="FFFFCC"/>
            </a:solidFill>
            <a:ln cap="flat" cmpd="sng" w="25400">
              <a:solidFill>
                <a:srgbClr val="FF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public static void </a:t>
              </a:r>
              <a:r>
                <a:rPr b="1" i="0" lang="en-US" sz="1600" u="none" cap="none" strike="noStrike">
                  <a:solidFill>
                    <a:schemeClr val="dk1"/>
                  </a:solidFill>
                  <a:latin typeface="Courier New"/>
                  <a:ea typeface="Courier New"/>
                  <a:cs typeface="Courier New"/>
                  <a:sym typeface="Courier New"/>
                </a:rPr>
                <a:t>main(String []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LinkedList &lt;Integer&gt; alist = </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LinkedList &lt;Integer&gt;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i = </a:t>
              </a:r>
              <a:r>
                <a:rPr b="1" i="0" lang="en-US" sz="1600" u="none" cap="none" strike="noStrike">
                  <a:solidFill>
                    <a:srgbClr val="006600"/>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i &lt;= </a:t>
              </a:r>
              <a:r>
                <a:rPr b="1" i="0" lang="en-US" sz="1600" u="none" cap="none" strike="noStrike">
                  <a:solidFill>
                    <a:srgbClr val="006600"/>
                  </a:solidFill>
                  <a:latin typeface="Courier New"/>
                  <a:ea typeface="Courier New"/>
                  <a:cs typeface="Courier New"/>
                  <a:sym typeface="Courier New"/>
                </a:rPr>
                <a:t>5</a:t>
              </a:r>
              <a:r>
                <a:rPr b="1" i="0" lang="en-US" sz="1600" u="none" cap="none" strike="noStrike">
                  <a:solidFill>
                    <a:schemeClr val="dk1"/>
                  </a:solidFill>
                  <a:latin typeface="Courier New"/>
                  <a:ea typeface="Courier New"/>
                  <a:cs typeface="Courier New"/>
                  <a:sym typeface="Courier New"/>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alist.add(</a:t>
              </a:r>
              <a:r>
                <a:rPr b="1" i="0" lang="en-US" sz="1600" u="none" cap="none" strike="noStrike">
                  <a:solidFill>
                    <a:srgbClr val="0000FF"/>
                  </a:solidFill>
                  <a:latin typeface="Courier New"/>
                  <a:ea typeface="Courier New"/>
                  <a:cs typeface="Courier New"/>
                  <a:sym typeface="Courier New"/>
                </a:rPr>
                <a:t>new</a:t>
              </a:r>
              <a:r>
                <a:rPr b="1" i="0" lang="en-US" sz="1600" u="none" cap="none" strike="noStrike">
                  <a:solidFill>
                    <a:schemeClr val="dk1"/>
                  </a:solidFill>
                  <a:latin typeface="Courier New"/>
                  <a:ea typeface="Courier New"/>
                  <a:cs typeface="Courier New"/>
                  <a:sym typeface="Courier New"/>
                </a:rPr>
                <a:t> Integer(i));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printList(alist);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"First element: " </a:t>
              </a:r>
              <a:r>
                <a:rPr b="1" i="0" lang="en-US" sz="1600" u="none" cap="none" strike="noStrike">
                  <a:solidFill>
                    <a:schemeClr val="dk1"/>
                  </a:solidFill>
                  <a:latin typeface="Courier New"/>
                  <a:ea typeface="Courier New"/>
                  <a:cs typeface="Courier New"/>
                  <a:sym typeface="Courier New"/>
                </a:rPr>
                <a:t>+ alist.getFirst());	</a:t>
              </a:r>
              <a:endParaRPr b="1"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6600"/>
                  </a:solidFill>
                  <a:latin typeface="Courier New"/>
                  <a:ea typeface="Courier New"/>
                  <a:cs typeface="Courier New"/>
                  <a:sym typeface="Courier New"/>
                </a:rPr>
                <a:t>"Last element: "  </a:t>
              </a:r>
              <a:r>
                <a:rPr b="1" i="0" lang="en-US" sz="1600" u="none" cap="none" strike="noStrike">
                  <a:solidFill>
                    <a:schemeClr val="dk1"/>
                  </a:solidFill>
                  <a:latin typeface="Courier New"/>
                  <a:ea typeface="Courier New"/>
                  <a:cs typeface="Courier New"/>
                  <a:sym typeface="Courier New"/>
                </a:rPr>
                <a:t>+ alist.getLast());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alist.addFirst(</a:t>
              </a:r>
              <a:r>
                <a:rPr b="1" i="0" lang="en-US" sz="1600" u="none" cap="none" strike="noStrike">
                  <a:solidFill>
                    <a:srgbClr val="006600"/>
                  </a:solidFill>
                  <a:latin typeface="Courier New"/>
                  <a:ea typeface="Courier New"/>
                  <a:cs typeface="Courier New"/>
                  <a:sym typeface="Courier New"/>
                </a:rPr>
                <a:t>888</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alist.addLast(</a:t>
              </a:r>
              <a:r>
                <a:rPr b="1" i="0" lang="en-US" sz="1600" u="none" cap="none" strike="noStrike">
                  <a:solidFill>
                    <a:srgbClr val="006600"/>
                  </a:solidFill>
                  <a:latin typeface="Courier New"/>
                  <a:ea typeface="Courier New"/>
                  <a:cs typeface="Courier New"/>
                  <a:sym typeface="Courier New"/>
                </a:rPr>
                <a:t>999</a:t>
              </a: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printListv2(alist);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printList(alist);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208" name="Google Shape;2208;p103"/>
            <p:cNvSpPr/>
            <p:nvPr/>
          </p:nvSpPr>
          <p:spPr>
            <a:xfrm>
              <a:off x="6121854" y="995779"/>
              <a:ext cx="2717346" cy="381000"/>
            </a:xfrm>
            <a:prstGeom prst="rect">
              <a:avLst/>
            </a:prstGeom>
            <a:solidFill>
              <a:srgbClr val="FFFF99"/>
            </a:solid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TestLinkedListAPI.java</a:t>
              </a:r>
              <a:endParaRPr b="0" i="0" sz="1400" u="none" cap="none" strike="noStrike">
                <a:solidFill>
                  <a:srgbClr val="000000"/>
                </a:solidFill>
                <a:latin typeface="Arial"/>
                <a:ea typeface="Arial"/>
                <a:cs typeface="Arial"/>
                <a:sym typeface="Arial"/>
              </a:endParaRPr>
            </a:p>
          </p:txBody>
        </p:sp>
      </p:grpSp>
      <p:sp>
        <p:nvSpPr>
          <p:cNvPr id="2209" name="Google Shape;2209;p103"/>
          <p:cNvSpPr txBox="1"/>
          <p:nvPr/>
        </p:nvSpPr>
        <p:spPr>
          <a:xfrm>
            <a:off x="152400" y="6400800"/>
            <a:ext cx="304800" cy="203133"/>
          </a:xfrm>
          <a:prstGeom prst="rect">
            <a:avLst/>
          </a:prstGeom>
          <a:noFill/>
          <a:ln>
            <a:noFill/>
          </a:ln>
        </p:spPr>
        <p:txBody>
          <a:bodyPr anchorCtr="0" anchor="t" bIns="9125" lIns="9125" spcFirstLastPara="1" rIns="9125" wrap="square" tIns="91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210" name="Google Shape;2210;p103"/>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6"/>
                                        </p:tgtEl>
                                        <p:attrNameLst>
                                          <p:attrName>style.visibility</p:attrName>
                                        </p:attrNameLst>
                                      </p:cBhvr>
                                      <p:to>
                                        <p:strVal val="visible"/>
                                      </p:to>
                                    </p:set>
                                    <p:animEffect filter="fade" transition="in">
                                      <p:cBhvr>
                                        <p:cTn dur="500"/>
                                        <p:tgtEl>
                                          <p:spTgt spid="2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28600"/>
            <a:ext cx="8229600" cy="788988"/>
          </a:xfrm>
          <a:prstGeom prst="rect">
            <a:avLst/>
          </a:prstGeom>
          <a:solidFill>
            <a:srgbClr val="FF99FF">
              <a:alpha val="24313"/>
            </a:srgbClr>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000">
                <a:latin typeface="Federo"/>
                <a:ea typeface="Federo"/>
                <a:cs typeface="Federo"/>
                <a:sym typeface="Federo"/>
              </a:rPr>
              <a:t>Outline</a:t>
            </a:r>
            <a:endParaRPr/>
          </a:p>
        </p:txBody>
      </p:sp>
      <p:sp>
        <p:nvSpPr>
          <p:cNvPr id="187" name="Google Shape;187;p32"/>
          <p:cNvSpPr txBox="1"/>
          <p:nvPr>
            <p:ph idx="1" type="body"/>
          </p:nvPr>
        </p:nvSpPr>
        <p:spPr>
          <a:xfrm>
            <a:off x="457200" y="990600"/>
            <a:ext cx="8229600" cy="5486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Font typeface="Noto Sans Symbols"/>
              <a:buAutoNum type="arabicPeriod"/>
            </a:pPr>
            <a:r>
              <a:rPr lang="en-US" sz="2200">
                <a:solidFill>
                  <a:srgbClr val="0000FF"/>
                </a:solidFill>
              </a:rPr>
              <a:t>Use of a List (Motivation)  </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List ADT</a:t>
            </a:r>
            <a:endParaRPr/>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List ADT Implementation via Array</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Adding and removing elements in an array</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Time and space efficiency</a:t>
            </a:r>
            <a:endParaRPr/>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List ADT Implementation via Linked Lists</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Linked list approach</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ListNode class: forming a linked list with ListNode</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BasicLinkedList</a:t>
            </a:r>
            <a:endParaRPr/>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More Linked Lists</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EnhancedLinkedList, TailedLinkedList</a:t>
            </a:r>
            <a:endParaRPr sz="2000"/>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Other Variants</a:t>
            </a:r>
            <a:endParaRPr/>
          </a:p>
          <a:p>
            <a:pPr indent="-322263" lvl="1" marL="857250" rtl="0" algn="l">
              <a:lnSpc>
                <a:spcPct val="100000"/>
              </a:lnSpc>
              <a:spcBef>
                <a:spcPts val="0"/>
              </a:spcBef>
              <a:spcAft>
                <a:spcPts val="0"/>
              </a:spcAft>
              <a:buClr>
                <a:schemeClr val="dk1"/>
              </a:buClr>
              <a:buSzPts val="2160"/>
              <a:buFont typeface="Noto Sans Symbols"/>
              <a:buChar char="▪"/>
            </a:pPr>
            <a:r>
              <a:rPr lang="en-US" sz="1800"/>
              <a:t>CircularLinkedList, DoublyLinkedList</a:t>
            </a:r>
            <a:endParaRPr sz="1800">
              <a:solidFill>
                <a:srgbClr val="0000FF"/>
              </a:solidFill>
            </a:endParaRPr>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Java API: LinkedList class</a:t>
            </a:r>
            <a:endParaRPr/>
          </a:p>
          <a:p>
            <a:pPr indent="-457200" lvl="0" marL="457200" rtl="0" algn="l">
              <a:lnSpc>
                <a:spcPct val="100000"/>
              </a:lnSpc>
              <a:spcBef>
                <a:spcPts val="600"/>
              </a:spcBef>
              <a:spcAft>
                <a:spcPts val="0"/>
              </a:spcAft>
              <a:buClr>
                <a:schemeClr val="dk1"/>
              </a:buClr>
              <a:buSzPts val="2200"/>
              <a:buFont typeface="Noto Sans Symbols"/>
              <a:buAutoNum type="arabicPeriod"/>
            </a:pPr>
            <a:r>
              <a:rPr lang="en-US" sz="2200">
                <a:solidFill>
                  <a:srgbClr val="0000FF"/>
                </a:solidFill>
              </a:rPr>
              <a:t>Summary</a:t>
            </a:r>
            <a:endParaRPr/>
          </a:p>
        </p:txBody>
      </p:sp>
      <p:sp>
        <p:nvSpPr>
          <p:cNvPr id="188" name="Google Shape;188;p32"/>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189" name="Google Shape;189;p32"/>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104"/>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Federo"/>
                <a:ea typeface="Federo"/>
                <a:cs typeface="Federo"/>
                <a:sym typeface="Federo"/>
              </a:rPr>
              <a:t>Why “reinvent the wheel”?</a:t>
            </a:r>
            <a:endParaRPr b="1" sz="3600">
              <a:latin typeface="Federo"/>
              <a:ea typeface="Federo"/>
              <a:cs typeface="Federo"/>
              <a:sym typeface="Federo"/>
            </a:endParaRPr>
          </a:p>
        </p:txBody>
      </p:sp>
      <p:sp>
        <p:nvSpPr>
          <p:cNvPr id="2217" name="Google Shape;2217;p10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90"/>
              <a:buChar char="■"/>
            </a:pPr>
            <a:r>
              <a:rPr lang="en-US" sz="2600"/>
              <a:t>In a data structures course, students are often asked to implement well-known data structures.</a:t>
            </a:r>
            <a:endParaRPr/>
          </a:p>
          <a:p>
            <a:pPr indent="-342900" lvl="0" marL="342900" rtl="0" algn="l">
              <a:lnSpc>
                <a:spcPct val="100000"/>
              </a:lnSpc>
              <a:spcBef>
                <a:spcPts val="600"/>
              </a:spcBef>
              <a:spcAft>
                <a:spcPts val="0"/>
              </a:spcAft>
              <a:buSzPts val="1690"/>
              <a:buChar char="■"/>
            </a:pPr>
            <a:r>
              <a:rPr lang="en-US" sz="2600"/>
              <a:t>A question we sometimes hear from students: </a:t>
            </a:r>
            <a:r>
              <a:rPr lang="en-US" sz="2600">
                <a:solidFill>
                  <a:srgbClr val="0000FF"/>
                </a:solidFill>
              </a:rPr>
              <a:t>“Since there is the API, why do we need to learn to write our own code to implement a data structure like linked list?”</a:t>
            </a:r>
            <a:endParaRPr/>
          </a:p>
          <a:p>
            <a:pPr indent="-342900" lvl="0" marL="342900" rtl="0" algn="l">
              <a:lnSpc>
                <a:spcPct val="100000"/>
              </a:lnSpc>
              <a:spcBef>
                <a:spcPts val="600"/>
              </a:spcBef>
              <a:spcAft>
                <a:spcPts val="0"/>
              </a:spcAft>
              <a:buSzPts val="1690"/>
              <a:buChar char="■"/>
            </a:pPr>
            <a:r>
              <a:rPr lang="en-US" sz="2600"/>
              <a:t>Writing the code allows you to gain an indepth understanding of the data structures and their operations</a:t>
            </a:r>
            <a:endParaRPr/>
          </a:p>
          <a:p>
            <a:pPr indent="-342900" lvl="0" marL="342900" rtl="0" algn="l">
              <a:lnSpc>
                <a:spcPct val="100000"/>
              </a:lnSpc>
              <a:spcBef>
                <a:spcPts val="600"/>
              </a:spcBef>
              <a:spcAft>
                <a:spcPts val="0"/>
              </a:spcAft>
              <a:buSzPts val="1690"/>
              <a:buChar char="■"/>
            </a:pPr>
            <a:r>
              <a:rPr lang="en-US" sz="2600"/>
              <a:t>The understanding will allow you to appreciate their complexity analysis (to be covered later) and use the API effectively</a:t>
            </a:r>
            <a:endParaRPr/>
          </a:p>
        </p:txBody>
      </p:sp>
      <p:sp>
        <p:nvSpPr>
          <p:cNvPr id="2218" name="Google Shape;2218;p104"/>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219" name="Google Shape;2219;p104"/>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105"/>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7 </a:t>
            </a:r>
            <a:r>
              <a:rPr b="1" lang="en-US" sz="3600">
                <a:latin typeface="Federo"/>
                <a:ea typeface="Federo"/>
                <a:cs typeface="Federo"/>
                <a:sym typeface="Federo"/>
              </a:rPr>
              <a:t>Summary (1/2)</a:t>
            </a:r>
            <a:endParaRPr/>
          </a:p>
        </p:txBody>
      </p:sp>
      <p:sp>
        <p:nvSpPr>
          <p:cNvPr id="2226" name="Google Shape;2226;p10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Char char="■"/>
            </a:pPr>
            <a:r>
              <a:rPr lang="en-US" sz="2800"/>
              <a:t>We learn to create our own data structure</a:t>
            </a:r>
            <a:endParaRPr/>
          </a:p>
          <a:p>
            <a:pPr indent="-325438" lvl="1" marL="669925" rtl="0" algn="l">
              <a:lnSpc>
                <a:spcPct val="100000"/>
              </a:lnSpc>
              <a:spcBef>
                <a:spcPts val="600"/>
              </a:spcBef>
              <a:spcAft>
                <a:spcPts val="0"/>
              </a:spcAft>
              <a:buSzPts val="1440"/>
              <a:buChar char="❑"/>
            </a:pPr>
            <a:r>
              <a:rPr lang="en-US" sz="2400"/>
              <a:t>In creating our own data structure, we face 3 difficulties:</a:t>
            </a:r>
            <a:endParaRPr/>
          </a:p>
          <a:p>
            <a:pPr indent="-457200" lvl="2" marL="1371600" rtl="0" algn="l">
              <a:lnSpc>
                <a:spcPct val="100000"/>
              </a:lnSpc>
              <a:spcBef>
                <a:spcPts val="600"/>
              </a:spcBef>
              <a:spcAft>
                <a:spcPts val="0"/>
              </a:spcAft>
              <a:buClr>
                <a:schemeClr val="dk1"/>
              </a:buClr>
              <a:buSzPts val="2000"/>
              <a:buFont typeface="Garamond"/>
              <a:buAutoNum type="arabicPeriod"/>
            </a:pPr>
            <a:r>
              <a:rPr lang="en-US" sz="2000">
                <a:solidFill>
                  <a:srgbClr val="0000FF"/>
                </a:solidFill>
              </a:rPr>
              <a:t>Re-use of codes </a:t>
            </a:r>
            <a:r>
              <a:rPr lang="en-US" sz="2000"/>
              <a:t>(inheritance confusion)</a:t>
            </a:r>
            <a:endParaRPr/>
          </a:p>
          <a:p>
            <a:pPr indent="-457200" lvl="2" marL="1371600" rtl="0" algn="l">
              <a:lnSpc>
                <a:spcPct val="100000"/>
              </a:lnSpc>
              <a:spcBef>
                <a:spcPts val="600"/>
              </a:spcBef>
              <a:spcAft>
                <a:spcPts val="0"/>
              </a:spcAft>
              <a:buClr>
                <a:schemeClr val="dk1"/>
              </a:buClr>
              <a:buSzPts val="2000"/>
              <a:buFont typeface="Garamond"/>
              <a:buAutoNum type="arabicPeriod"/>
            </a:pPr>
            <a:r>
              <a:rPr lang="en-US" sz="2000"/>
              <a:t>Manipulation of </a:t>
            </a:r>
            <a:r>
              <a:rPr lang="en-US" sz="2000">
                <a:solidFill>
                  <a:srgbClr val="0000FF"/>
                </a:solidFill>
              </a:rPr>
              <a:t>pointers/references </a:t>
            </a:r>
            <a:r>
              <a:rPr lang="en-US" sz="2000"/>
              <a:t>(The sequence of statements is important! With the wrong sequence, the result will be wrong.)</a:t>
            </a:r>
            <a:endParaRPr/>
          </a:p>
          <a:p>
            <a:pPr indent="-457200" lvl="2" marL="1371600" rtl="0" algn="l">
              <a:lnSpc>
                <a:spcPct val="100000"/>
              </a:lnSpc>
              <a:spcBef>
                <a:spcPts val="600"/>
              </a:spcBef>
              <a:spcAft>
                <a:spcPts val="0"/>
              </a:spcAft>
              <a:buClr>
                <a:schemeClr val="dk1"/>
              </a:buClr>
              <a:buSzPts val="2000"/>
              <a:buFont typeface="Garamond"/>
              <a:buAutoNum type="arabicPeriod"/>
            </a:pPr>
            <a:r>
              <a:rPr lang="en-US" sz="2000"/>
              <a:t>Careful with all the </a:t>
            </a:r>
            <a:r>
              <a:rPr lang="en-US" sz="2000">
                <a:solidFill>
                  <a:srgbClr val="0000FF"/>
                </a:solidFill>
              </a:rPr>
              <a:t>boundary cases</a:t>
            </a:r>
            <a:endParaRPr/>
          </a:p>
          <a:p>
            <a:pPr indent="-325438" lvl="1" marL="669925" rtl="0" algn="l">
              <a:lnSpc>
                <a:spcPct val="100000"/>
              </a:lnSpc>
              <a:spcBef>
                <a:spcPts val="600"/>
              </a:spcBef>
              <a:spcAft>
                <a:spcPts val="0"/>
              </a:spcAft>
              <a:buSzPts val="1440"/>
              <a:buChar char="❑"/>
            </a:pPr>
            <a:r>
              <a:rPr lang="en-US" sz="2400"/>
              <a:t>Drawings are very helpful in understanding the cases (point 3), which then can help in knowing what can be used/manipulated (points 1 and 2)</a:t>
            </a:r>
            <a:endParaRPr/>
          </a:p>
        </p:txBody>
      </p:sp>
      <p:sp>
        <p:nvSpPr>
          <p:cNvPr id="2227" name="Google Shape;2227;p105"/>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228" name="Google Shape;2228;p105"/>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106"/>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7 </a:t>
            </a:r>
            <a:r>
              <a:rPr b="1" lang="en-US" sz="3600">
                <a:latin typeface="Federo"/>
                <a:ea typeface="Federo"/>
                <a:cs typeface="Federo"/>
                <a:sym typeface="Federo"/>
              </a:rPr>
              <a:t>Summary (2/2)</a:t>
            </a:r>
            <a:endParaRPr/>
          </a:p>
        </p:txBody>
      </p:sp>
      <p:sp>
        <p:nvSpPr>
          <p:cNvPr id="2235" name="Google Shape;2235;p10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Char char="■"/>
            </a:pPr>
            <a:r>
              <a:rPr lang="en-US" sz="2800"/>
              <a:t>Once we can get through this lecture, the rest should be smooth sailing as all the rest are similar in nature</a:t>
            </a:r>
            <a:endParaRPr/>
          </a:p>
          <a:p>
            <a:pPr indent="-325438" lvl="1" marL="669925" rtl="0" algn="l">
              <a:lnSpc>
                <a:spcPct val="100000"/>
              </a:lnSpc>
              <a:spcBef>
                <a:spcPts val="600"/>
              </a:spcBef>
              <a:spcAft>
                <a:spcPts val="0"/>
              </a:spcAft>
              <a:buSzPts val="1440"/>
              <a:buChar char="❑"/>
            </a:pPr>
            <a:r>
              <a:rPr lang="en-US" sz="2400"/>
              <a:t>You should try to add more methods to our versions of LinkedList, or to extend ListNode to other type of node</a:t>
            </a:r>
            <a:endParaRPr/>
          </a:p>
          <a:p>
            <a:pPr indent="-342900" lvl="0" marL="342900" rtl="0" algn="l">
              <a:lnSpc>
                <a:spcPct val="100000"/>
              </a:lnSpc>
              <a:spcBef>
                <a:spcPts val="1200"/>
              </a:spcBef>
              <a:spcAft>
                <a:spcPts val="0"/>
              </a:spcAft>
              <a:buSzPts val="1820"/>
              <a:buChar char="■"/>
            </a:pPr>
            <a:r>
              <a:rPr lang="en-US" sz="2800"/>
              <a:t>Please do not forget that the Java Library class is much more comprehensive than our own – for sit-in labs and exam, please use whichever one as you are told if stated. </a:t>
            </a:r>
            <a:endParaRPr sz="2800">
              <a:solidFill>
                <a:srgbClr val="002060"/>
              </a:solidFill>
            </a:endParaRPr>
          </a:p>
        </p:txBody>
      </p:sp>
      <p:sp>
        <p:nvSpPr>
          <p:cNvPr id="2236" name="Google Shape;2236;p106"/>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237" name="Google Shape;2237;p106"/>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2" name="Shape 2242"/>
        <p:cNvGrpSpPr/>
        <p:nvPr/>
      </p:nvGrpSpPr>
      <p:grpSpPr>
        <a:xfrm>
          <a:off x="0" y="0"/>
          <a:ext cx="0" cy="0"/>
          <a:chOff x="0" y="0"/>
          <a:chExt cx="0" cy="0"/>
        </a:xfrm>
      </p:grpSpPr>
      <p:sp>
        <p:nvSpPr>
          <p:cNvPr id="2243" name="Google Shape;2243;p107"/>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8 </a:t>
            </a:r>
            <a:r>
              <a:rPr b="1" lang="en-US" sz="3600">
                <a:latin typeface="Federo"/>
                <a:ea typeface="Federo"/>
                <a:cs typeface="Federo"/>
                <a:sym typeface="Federo"/>
              </a:rPr>
              <a:t>Practice Exercises</a:t>
            </a:r>
            <a:endParaRPr/>
          </a:p>
        </p:txBody>
      </p:sp>
      <p:sp>
        <p:nvSpPr>
          <p:cNvPr id="2244" name="Google Shape;2244;p10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Char char="■"/>
            </a:pPr>
            <a:r>
              <a:rPr lang="en-US" sz="2800"/>
              <a:t>Exercise #28: List Reversal</a:t>
            </a:r>
            <a:endParaRPr/>
          </a:p>
          <a:p>
            <a:pPr indent="-342900" lvl="0" marL="342900" rtl="0" algn="l">
              <a:lnSpc>
                <a:spcPct val="100000"/>
              </a:lnSpc>
              <a:spcBef>
                <a:spcPts val="600"/>
              </a:spcBef>
              <a:spcAft>
                <a:spcPts val="0"/>
              </a:spcAft>
              <a:buSzPts val="1820"/>
              <a:buChar char="■"/>
            </a:pPr>
            <a:r>
              <a:rPr lang="en-US" sz="2800"/>
              <a:t>Exercise #29: Self-Adjusting List</a:t>
            </a:r>
            <a:endParaRPr/>
          </a:p>
          <a:p>
            <a:pPr indent="-342900" lvl="0" marL="342900" rtl="0" algn="l">
              <a:lnSpc>
                <a:spcPct val="100000"/>
              </a:lnSpc>
              <a:spcBef>
                <a:spcPts val="600"/>
              </a:spcBef>
              <a:spcAft>
                <a:spcPts val="0"/>
              </a:spcAft>
              <a:buSzPts val="1820"/>
              <a:buChar char="■"/>
            </a:pPr>
            <a:r>
              <a:rPr lang="en-US" sz="2800"/>
              <a:t>Exercise #30: Sorted Linked List</a:t>
            </a:r>
            <a:endParaRPr/>
          </a:p>
          <a:p>
            <a:pPr indent="-227330" lvl="0" marL="342900" rtl="0" algn="l">
              <a:lnSpc>
                <a:spcPct val="100000"/>
              </a:lnSpc>
              <a:spcBef>
                <a:spcPts val="600"/>
              </a:spcBef>
              <a:spcAft>
                <a:spcPts val="0"/>
              </a:spcAft>
              <a:buSzPts val="1820"/>
              <a:buNone/>
            </a:pPr>
            <a:r>
              <a:t/>
            </a:r>
            <a:endParaRPr sz="2800">
              <a:solidFill>
                <a:srgbClr val="002060"/>
              </a:solidFill>
            </a:endParaRPr>
          </a:p>
        </p:txBody>
      </p:sp>
      <p:sp>
        <p:nvSpPr>
          <p:cNvPr id="2245" name="Google Shape;2245;p107"/>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246" name="Google Shape;2246;p107"/>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108"/>
          <p:cNvSpPr txBox="1"/>
          <p:nvPr>
            <p:ph type="title"/>
          </p:nvPr>
        </p:nvSpPr>
        <p:spPr>
          <a:xfrm>
            <a:off x="457200" y="228600"/>
            <a:ext cx="8229600" cy="788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solidFill>
                  <a:srgbClr val="C00000"/>
                </a:solidFill>
                <a:latin typeface="Federo"/>
                <a:ea typeface="Federo"/>
                <a:cs typeface="Federo"/>
                <a:sym typeface="Federo"/>
              </a:rPr>
              <a:t>9 </a:t>
            </a:r>
            <a:r>
              <a:rPr b="1" lang="en-US" sz="3600">
                <a:latin typeface="Federo"/>
                <a:ea typeface="Federo"/>
                <a:cs typeface="Federo"/>
                <a:sym typeface="Federo"/>
              </a:rPr>
              <a:t>Visualising Data Structures</a:t>
            </a:r>
            <a:endParaRPr/>
          </a:p>
        </p:txBody>
      </p:sp>
      <p:sp>
        <p:nvSpPr>
          <p:cNvPr id="2253" name="Google Shape;2253;p10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Char char="■"/>
            </a:pPr>
            <a:r>
              <a:rPr lang="en-US" sz="2800"/>
              <a:t>See </a:t>
            </a:r>
            <a:r>
              <a:rPr lang="en-US" sz="2800" u="sng">
                <a:solidFill>
                  <a:schemeClr val="hlink"/>
                </a:solidFill>
                <a:hlinkClick r:id="rId3"/>
              </a:rPr>
              <a:t>http://visualgo.net</a:t>
            </a:r>
            <a:endParaRPr sz="2800"/>
          </a:p>
          <a:p>
            <a:pPr indent="-325438" lvl="1" marL="669925" rtl="0" algn="l">
              <a:lnSpc>
                <a:spcPct val="100000"/>
              </a:lnSpc>
              <a:spcBef>
                <a:spcPts val="600"/>
              </a:spcBef>
              <a:spcAft>
                <a:spcPts val="0"/>
              </a:spcAft>
              <a:buSzPts val="1440"/>
              <a:buChar char="❑"/>
            </a:pPr>
            <a:r>
              <a:rPr lang="en-US" sz="2400"/>
              <a:t>Click on “Linked List, Stack, Queue”</a:t>
            </a:r>
            <a:endParaRPr/>
          </a:p>
          <a:p>
            <a:pPr indent="-325438" lvl="1" marL="669925" rtl="0" algn="l">
              <a:lnSpc>
                <a:spcPct val="100000"/>
              </a:lnSpc>
              <a:spcBef>
                <a:spcPts val="600"/>
              </a:spcBef>
              <a:spcAft>
                <a:spcPts val="0"/>
              </a:spcAft>
              <a:buSzPts val="1440"/>
              <a:buChar char="❑"/>
            </a:pPr>
            <a:r>
              <a:rPr lang="en-US" sz="2400"/>
              <a:t>(Non-linear data structures such as trees and graphs will be covered in 502043.)</a:t>
            </a:r>
            <a:endParaRPr/>
          </a:p>
          <a:p>
            <a:pPr indent="-342900" lvl="0" marL="342900" rtl="0" algn="l">
              <a:lnSpc>
                <a:spcPct val="100000"/>
              </a:lnSpc>
              <a:spcBef>
                <a:spcPts val="600"/>
              </a:spcBef>
              <a:spcAft>
                <a:spcPts val="0"/>
              </a:spcAft>
              <a:buSzPts val="1820"/>
              <a:buChar char="■"/>
            </a:pPr>
            <a:r>
              <a:rPr lang="en-US" sz="2800"/>
              <a:t>See </a:t>
            </a:r>
            <a:br>
              <a:rPr lang="en-US" sz="2800"/>
            </a:br>
            <a:r>
              <a:rPr lang="en-US" sz="2000" u="sng">
                <a:solidFill>
                  <a:schemeClr val="hlink"/>
                </a:solidFill>
                <a:hlinkClick r:id="rId4"/>
              </a:rPr>
              <a:t>http://www.cs.usfca.edu/~galles/visualization/Algorithms.html</a:t>
            </a:r>
            <a:r>
              <a:rPr lang="en-US" sz="2000"/>
              <a:t> </a:t>
            </a:r>
            <a:endParaRPr/>
          </a:p>
        </p:txBody>
      </p:sp>
      <p:sp>
        <p:nvSpPr>
          <p:cNvPr id="2254" name="Google Shape;2254;p108"/>
          <p:cNvSpPr txBox="1"/>
          <p:nvPr>
            <p:ph idx="12" type="sldNum"/>
          </p:nvPr>
        </p:nvSpPr>
        <p:spPr>
          <a:xfrm>
            <a:off x="8534400" y="6492875"/>
            <a:ext cx="6096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2255" name="Google Shape;2255;p108"/>
          <p:cNvSpPr txBox="1"/>
          <p:nvPr/>
        </p:nvSpPr>
        <p:spPr>
          <a:xfrm>
            <a:off x="533399" y="6553199"/>
            <a:ext cx="2543176" cy="180976"/>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2"/>
                </a:solidFill>
                <a:latin typeface="Arial Black"/>
                <a:ea typeface="Arial Black"/>
                <a:cs typeface="Arial Black"/>
                <a:sym typeface="Arial Black"/>
              </a:rPr>
              <a:t>[501043 Lecture 8: List ADT &amp; Linked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sp>
        <p:nvSpPr>
          <p:cNvPr id="2261" name="Google Shape;2261;p109"/>
          <p:cNvSpPr txBox="1"/>
          <p:nvPr>
            <p:ph idx="1" type="body"/>
          </p:nvPr>
        </p:nvSpPr>
        <p:spPr>
          <a:xfrm>
            <a:off x="457200" y="2286000"/>
            <a:ext cx="8229600" cy="685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860"/>
              <a:buNone/>
            </a:pPr>
            <a:r>
              <a:rPr lang="en-US" sz="4400"/>
              <a:t>End of file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914400" y="1524000"/>
            <a:ext cx="78486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400">
                <a:solidFill>
                  <a:srgbClr val="C00000"/>
                </a:solidFill>
                <a:latin typeface="Federo"/>
                <a:ea typeface="Federo"/>
                <a:cs typeface="Federo"/>
                <a:sym typeface="Federo"/>
              </a:rPr>
              <a:t>1</a:t>
            </a:r>
            <a:r>
              <a:rPr b="1" lang="en-US" sz="4400">
                <a:latin typeface="Federo"/>
                <a:ea typeface="Federo"/>
                <a:cs typeface="Federo"/>
                <a:sym typeface="Federo"/>
              </a:rPr>
              <a:t> Use of a List</a:t>
            </a:r>
            <a:endParaRPr/>
          </a:p>
        </p:txBody>
      </p:sp>
      <p:sp>
        <p:nvSpPr>
          <p:cNvPr id="196" name="Google Shape;196;p3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80"/>
              <a:buNone/>
            </a:pPr>
            <a:r>
              <a:rPr lang="en-US" sz="3200">
                <a:latin typeface="Calibri"/>
                <a:ea typeface="Calibri"/>
                <a:cs typeface="Calibri"/>
                <a:sym typeface="Calibri"/>
              </a:rPr>
              <a:t>Motivation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