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797675" cy="9926625"/>
  <p:embeddedFontLst>
    <p:embeddedFont>
      <p:font typeface="Garamond"/>
      <p:regular r:id="rId69"/>
      <p:bold r:id="rId70"/>
      <p:italic r:id="rId71"/>
      <p:boldItalic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Arial Black"/>
      <p:regular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-regular.fntdata"/><Relationship Id="rId72" Type="http://schemas.openxmlformats.org/officeDocument/2006/relationships/font" Target="fonts/Garamond-boldItalic.fntdata"/><Relationship Id="rId31" Type="http://schemas.openxmlformats.org/officeDocument/2006/relationships/slide" Target="slides/slide26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5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8.xml"/><Relationship Id="rId77" Type="http://schemas.openxmlformats.org/officeDocument/2006/relationships/font" Target="fonts/ArialBlack-regular.fntdata"/><Relationship Id="rId32" Type="http://schemas.openxmlformats.org/officeDocument/2006/relationships/slide" Target="slides/slide27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Garamond-italic.fntdata"/><Relationship Id="rId70" Type="http://schemas.openxmlformats.org/officeDocument/2006/relationships/font" Target="fonts/Garamon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Garamon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774" y="1"/>
            <a:ext cx="294738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305"/>
            <a:ext cx="294586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p2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2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2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2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3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3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9" name="Google Shape;579;p3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9" name="Google Shape;619;p3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0" name="Google Shape;660;p3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9" name="Google Shape;669;p3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9" name="Google Shape;679;p3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2" name="Google Shape;702;p3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1" name="Google Shape;711;p3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4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7" name="Google Shape;757;p4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6" name="Google Shape;766;p4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7" name="Google Shape;777;p4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5" name="Google Shape;825;p4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3" name="Google Shape;883;p4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5" name="Google Shape;965;p4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5" name="Google Shape;975;p4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7" name="Google Shape;1017;p4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8" name="Google Shape;1028;p4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9" name="Google Shape;1039;p5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1" name="Google Shape;1051;p5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7" name="Google Shape;1097;p5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9" name="Google Shape;1109;p5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0" name="Google Shape;1150;p5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4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3" name="Google Shape;1163;p5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5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5" name="Google Shape;1175;p5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7" name="Google Shape;1187;p5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7" name="Google Shape;1197;p5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4" name="Google Shape;1204;p5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-231754" lvl="0" marL="23175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1" name="Google Shape;1231;p6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0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3" name="Google Shape;1243;p6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1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4" name="Google Shape;1254;p6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2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3" name="Google Shape;1263;p6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3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48774" y="9429305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b="0" i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akai.it.tdt.edu.vn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://sakai.it.tdt.edu.vn/" TargetMode="External"/><Relationship Id="rId5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 Structures and Algorithms</a:t>
            </a:r>
            <a:endParaRPr sz="44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40"/>
              <a:buFont typeface="Noto Sans Symbols"/>
              <a:buNone/>
            </a:pPr>
            <a:r>
              <a:rPr lang="en-US" sz="3600">
                <a:solidFill>
                  <a:srgbClr val="FF0000"/>
                </a:solidFill>
              </a:rPr>
              <a:t>Stacks and Queues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2340"/>
              <a:buFont typeface="Noto Sans Symbols"/>
              <a:buNone/>
            </a:pPr>
            <a:r>
              <a:t/>
            </a:r>
            <a:endParaRPr sz="36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981200" y="4648200"/>
            <a:ext cx="6400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basic linear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ADT: Operations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60" name="Google Shape;160;p22"/>
          <p:cNvSpPr txBox="1"/>
          <p:nvPr/>
        </p:nvSpPr>
        <p:spPr>
          <a:xfrm>
            <a:off x="457200" y="1066800"/>
            <a:ext cx="838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collection of data that is accessed in a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last-in-first-out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(LIFO) manner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operations: “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and “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108375" y="3222925"/>
            <a:ext cx="2286000" cy="2705100"/>
          </a:xfrm>
          <a:prstGeom prst="roundRect">
            <a:avLst>
              <a:gd fmla="val 4177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413175" y="4607225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413175" y="4454825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413175" y="4302425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413175" y="4150025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165775" y="5429550"/>
            <a:ext cx="9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grpSp>
        <p:nvGrpSpPr>
          <p:cNvPr id="167" name="Google Shape;167;p22"/>
          <p:cNvGrpSpPr/>
          <p:nvPr/>
        </p:nvGrpSpPr>
        <p:grpSpPr>
          <a:xfrm>
            <a:off x="5394373" y="3616625"/>
            <a:ext cx="2308896" cy="709613"/>
            <a:chOff x="4156" y="1817"/>
            <a:chExt cx="1577" cy="447"/>
          </a:xfrm>
        </p:grpSpPr>
        <p:cxnSp>
          <p:nvCxnSpPr>
            <p:cNvPr id="168" name="Google Shape;168;p22"/>
            <p:cNvCxnSpPr/>
            <p:nvPr/>
          </p:nvCxnSpPr>
          <p:spPr>
            <a:xfrm flipH="1">
              <a:off x="4156" y="1817"/>
              <a:ext cx="769" cy="44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9" name="Google Shape;169;p22"/>
            <p:cNvSpPr txBox="1"/>
            <p:nvPr/>
          </p:nvSpPr>
          <p:spPr>
            <a:xfrm>
              <a:off x="4780" y="1874"/>
              <a:ext cx="95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push(item)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1965375" y="3462638"/>
            <a:ext cx="1085850" cy="1006475"/>
            <a:chOff x="1010" y="1572"/>
            <a:chExt cx="741" cy="634"/>
          </a:xfrm>
        </p:grpSpPr>
        <p:sp>
          <p:nvSpPr>
            <p:cNvPr id="171" name="Google Shape;171;p22"/>
            <p:cNvSpPr txBox="1"/>
            <p:nvPr/>
          </p:nvSpPr>
          <p:spPr>
            <a:xfrm>
              <a:off x="1149" y="1572"/>
              <a:ext cx="54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Pop()</a:t>
              </a:r>
              <a:endParaRPr/>
            </a:p>
          </p:txBody>
        </p:sp>
        <p:cxnSp>
          <p:nvCxnSpPr>
            <p:cNvPr id="172" name="Google Shape;172;p22"/>
            <p:cNvCxnSpPr/>
            <p:nvPr/>
          </p:nvCxnSpPr>
          <p:spPr>
            <a:xfrm rot="10800000">
              <a:off x="1010" y="1778"/>
              <a:ext cx="741" cy="4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73" name="Google Shape;173;p22"/>
          <p:cNvGrpSpPr/>
          <p:nvPr/>
        </p:nvGrpSpPr>
        <p:grpSpPr>
          <a:xfrm>
            <a:off x="1965375" y="4759625"/>
            <a:ext cx="1371600" cy="396875"/>
            <a:chOff x="1440" y="3072"/>
            <a:chExt cx="864" cy="250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1440" y="3072"/>
              <a:ext cx="5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Peek()</a:t>
              </a:r>
              <a:endParaRPr/>
            </a:p>
          </p:txBody>
        </p:sp>
        <p:cxnSp>
          <p:nvCxnSpPr>
            <p:cNvPr id="175" name="Google Shape;175;p22"/>
            <p:cNvCxnSpPr/>
            <p:nvPr/>
          </p:nvCxnSpPr>
          <p:spPr>
            <a:xfrm flipH="1" rot="10800000">
              <a:off x="2064" y="3120"/>
              <a:ext cx="240" cy="4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6" name="Google Shape;176;p22"/>
          <p:cNvGrpSpPr/>
          <p:nvPr/>
        </p:nvGrpSpPr>
        <p:grpSpPr>
          <a:xfrm>
            <a:off x="6477009" y="2860562"/>
            <a:ext cx="1501775" cy="698500"/>
            <a:chOff x="3413175" y="3013375"/>
            <a:chExt cx="1501775" cy="698500"/>
          </a:xfrm>
        </p:grpSpPr>
        <p:sp>
          <p:nvSpPr>
            <p:cNvPr id="177" name="Google Shape;177;p22"/>
            <p:cNvSpPr/>
            <p:nvPr/>
          </p:nvSpPr>
          <p:spPr>
            <a:xfrm>
              <a:off x="3413175" y="3013375"/>
              <a:ext cx="1501775" cy="69850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3871357" y="3028208"/>
              <a:ext cx="6206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endParaRPr/>
            </a:p>
          </p:txBody>
        </p:sp>
      </p:grpSp>
      <p:sp>
        <p:nvSpPr>
          <p:cNvPr id="179" name="Google Shape;179;p2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ADT: Uses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7" name="Google Shape;187;p23"/>
          <p:cNvSpPr txBox="1"/>
          <p:nvPr/>
        </p:nvSpPr>
        <p:spPr>
          <a:xfrm>
            <a:off x="457200" y="10668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a function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the call, the state of computation is saved on the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that we will know where to resume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Matching parentheses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arithmetic expressions (e.g. a + b – c) : 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postfix calculation</a:t>
            </a:r>
            <a:endParaRPr/>
          </a:p>
          <a:p>
            <a:pPr indent="-457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Infix to postfix conversion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❑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Traversing a maze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ADT: Interface</a:t>
            </a:r>
            <a:endParaRPr/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457200" y="1219200"/>
            <a:ext cx="8229600" cy="4461272"/>
            <a:chOff x="533400" y="990600"/>
            <a:chExt cx="8229600" cy="4461272"/>
          </a:xfrm>
        </p:grpSpPr>
        <p:sp>
          <p:nvSpPr>
            <p:cNvPr id="197" name="Google Shape;197;p24"/>
            <p:cNvSpPr txBox="1"/>
            <p:nvPr/>
          </p:nvSpPr>
          <p:spPr>
            <a:xfrm>
              <a:off x="533400" y="1143000"/>
              <a:ext cx="8229600" cy="4308872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interface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check whether stack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retrieve topmost item on stack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      peek() 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remove and return topmost item on stack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      pop() 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insert item onto stack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   </a:t>
              </a: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push(E item);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StackADT.java</a:t>
              </a:r>
              <a:endParaRPr/>
            </a:p>
          </p:txBody>
        </p:sp>
      </p:grpSp>
      <p:sp>
        <p:nvSpPr>
          <p:cNvPr id="199" name="Google Shape;199;p2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Stack: Usage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07" name="Google Shape;207;p25"/>
          <p:cNvSpPr/>
          <p:nvPr/>
        </p:nvSpPr>
        <p:spPr>
          <a:xfrm>
            <a:off x="5410200" y="4116388"/>
            <a:ext cx="762000" cy="3968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410200" y="4116388"/>
            <a:ext cx="762000" cy="396875"/>
          </a:xfrm>
          <a:prstGeom prst="rect">
            <a:avLst/>
          </a:prstGeom>
          <a:solidFill>
            <a:srgbClr val="ADC6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9" name="Google Shape;209;p25"/>
          <p:cNvGrpSpPr/>
          <p:nvPr/>
        </p:nvGrpSpPr>
        <p:grpSpPr>
          <a:xfrm>
            <a:off x="4495800" y="1524000"/>
            <a:ext cx="1706563" cy="3827463"/>
            <a:chOff x="2994" y="1573"/>
            <a:chExt cx="1075" cy="2411"/>
          </a:xfrm>
        </p:grpSpPr>
        <p:grpSp>
          <p:nvGrpSpPr>
            <p:cNvPr id="210" name="Google Shape;210;p25"/>
            <p:cNvGrpSpPr/>
            <p:nvPr/>
          </p:nvGrpSpPr>
          <p:grpSpPr>
            <a:xfrm>
              <a:off x="2994" y="1573"/>
              <a:ext cx="696" cy="251"/>
              <a:chOff x="2583" y="565"/>
              <a:chExt cx="753" cy="251"/>
            </a:xfrm>
          </p:grpSpPr>
          <p:sp>
            <p:nvSpPr>
              <p:cNvPr id="211" name="Google Shape;211;p25"/>
              <p:cNvSpPr txBox="1"/>
              <p:nvPr/>
            </p:nvSpPr>
            <p:spPr>
              <a:xfrm>
                <a:off x="2583" y="565"/>
                <a:ext cx="21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rgbClr val="0000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</a:t>
                </a:r>
                <a:endParaRPr i="1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2832" y="648"/>
                <a:ext cx="504" cy="168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3" name="Google Shape;213;p25"/>
            <p:cNvCxnSpPr/>
            <p:nvPr/>
          </p:nvCxnSpPr>
          <p:spPr>
            <a:xfrm>
              <a:off x="3456" y="1776"/>
              <a:ext cx="114" cy="22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4" name="Google Shape;214;p25"/>
            <p:cNvSpPr/>
            <p:nvPr/>
          </p:nvSpPr>
          <p:spPr>
            <a:xfrm>
              <a:off x="3552" y="2064"/>
              <a:ext cx="517" cy="192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5"/>
          <p:cNvSpPr txBox="1"/>
          <p:nvPr/>
        </p:nvSpPr>
        <p:spPr>
          <a:xfrm>
            <a:off x="838200" y="1600200"/>
            <a:ext cx="426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 s = new Stack();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s.push (“a”);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s.push (“b”);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s.push (“c”);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 = s.peek ();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s.pop ();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s.push (“e”);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s.pop (); 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57200" y="1676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57200" y="2057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57200" y="2438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57200" y="2819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57200" y="3200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457200" y="3581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57200" y="3962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457200" y="42672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5"/>
          <p:cNvGrpSpPr/>
          <p:nvPr/>
        </p:nvGrpSpPr>
        <p:grpSpPr>
          <a:xfrm>
            <a:off x="7162800" y="1447800"/>
            <a:ext cx="1042988" cy="396875"/>
            <a:chOff x="4656" y="1573"/>
            <a:chExt cx="657" cy="250"/>
          </a:xfrm>
        </p:grpSpPr>
        <p:sp>
          <p:nvSpPr>
            <p:cNvPr id="225" name="Google Shape;225;p25"/>
            <p:cNvSpPr txBox="1"/>
            <p:nvPr/>
          </p:nvSpPr>
          <p:spPr>
            <a:xfrm>
              <a:off x="4656" y="1573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4848" y="1632"/>
              <a:ext cx="465" cy="16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5"/>
          <p:cNvSpPr/>
          <p:nvPr/>
        </p:nvSpPr>
        <p:spPr>
          <a:xfrm>
            <a:off x="7540830" y="1665164"/>
            <a:ext cx="612261" cy="1113662"/>
          </a:xfrm>
          <a:custGeom>
            <a:rect b="b" l="l" r="r" t="t"/>
            <a:pathLst>
              <a:path extrusionOk="0" h="736" w="543">
                <a:moveTo>
                  <a:pt x="280" y="0"/>
                </a:moveTo>
                <a:cubicBezTo>
                  <a:pt x="411" y="90"/>
                  <a:pt x="543" y="181"/>
                  <a:pt x="496" y="304"/>
                </a:cubicBezTo>
                <a:cubicBezTo>
                  <a:pt x="449" y="427"/>
                  <a:pt x="224" y="581"/>
                  <a:pt x="0" y="73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5410200" y="4894263"/>
            <a:ext cx="762000" cy="3968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5410200" y="4513263"/>
            <a:ext cx="762000" cy="39687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781800" y="2684463"/>
            <a:ext cx="762000" cy="396875"/>
          </a:xfrm>
          <a:prstGeom prst="rect">
            <a:avLst/>
          </a:prstGeom>
          <a:solidFill>
            <a:srgbClr val="ADC6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553200" y="3657600"/>
            <a:ext cx="2209800" cy="14773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replaced by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‘a’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Yes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No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09797" y="4643252"/>
            <a:ext cx="4694712" cy="1067790"/>
          </a:xfrm>
          <a:prstGeom prst="upArrowCallout">
            <a:avLst>
              <a:gd fmla="val 33317" name="adj1"/>
              <a:gd fmla="val 55650" name="adj2"/>
              <a:gd fmla="val 16667" name="adj3"/>
              <a:gd fmla="val 71875" name="adj4"/>
            </a:avLst>
          </a:prstGeom>
          <a:solidFill>
            <a:srgbClr val="ADC6A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accurate, it is the references to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“a”, “b”, “c”, …, being pushed or popped.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Array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(1/4)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Use an Array with a </a:t>
            </a:r>
            <a:r>
              <a:rPr lang="en-US" sz="2800">
                <a:solidFill>
                  <a:srgbClr val="0000FF"/>
                </a:solidFill>
              </a:rPr>
              <a:t>top</a:t>
            </a:r>
            <a:r>
              <a:rPr lang="en-US" sz="2800"/>
              <a:t> index pointer</a:t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42" name="Google Shape;242;p26"/>
          <p:cNvSpPr txBox="1"/>
          <p:nvPr/>
        </p:nvSpPr>
        <p:spPr>
          <a:xfrm>
            <a:off x="4432300" y="3744263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i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868732" y="373047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i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6"/>
          <p:cNvGrpSpPr/>
          <p:nvPr/>
        </p:nvGrpSpPr>
        <p:grpSpPr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245" name="Google Shape;245;p26"/>
            <p:cNvGrpSpPr/>
            <p:nvPr/>
          </p:nvGrpSpPr>
          <p:grpSpPr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246" name="Google Shape;246;p26"/>
              <p:cNvSpPr/>
              <p:nvPr/>
            </p:nvSpPr>
            <p:spPr>
              <a:xfrm>
                <a:off x="2187" y="2146"/>
                <a:ext cx="3263" cy="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26"/>
              <p:cNvCxnSpPr/>
              <p:nvPr/>
            </p:nvCxnSpPr>
            <p:spPr>
              <a:xfrm>
                <a:off x="2530" y="2155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26"/>
              <p:cNvCxnSpPr/>
              <p:nvPr/>
            </p:nvCxnSpPr>
            <p:spPr>
              <a:xfrm>
                <a:off x="2853" y="2151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26"/>
              <p:cNvCxnSpPr/>
              <p:nvPr/>
            </p:nvCxnSpPr>
            <p:spPr>
              <a:xfrm>
                <a:off x="3176" y="2147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26"/>
              <p:cNvCxnSpPr/>
              <p:nvPr/>
            </p:nvCxnSpPr>
            <p:spPr>
              <a:xfrm>
                <a:off x="3499" y="2143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26"/>
              <p:cNvCxnSpPr/>
              <p:nvPr/>
            </p:nvCxnSpPr>
            <p:spPr>
              <a:xfrm>
                <a:off x="3822" y="2139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26"/>
              <p:cNvCxnSpPr/>
              <p:nvPr/>
            </p:nvCxnSpPr>
            <p:spPr>
              <a:xfrm>
                <a:off x="4145" y="2135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26"/>
              <p:cNvCxnSpPr/>
              <p:nvPr/>
            </p:nvCxnSpPr>
            <p:spPr>
              <a:xfrm>
                <a:off x="4468" y="2158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26"/>
              <p:cNvCxnSpPr/>
              <p:nvPr/>
            </p:nvCxnSpPr>
            <p:spPr>
              <a:xfrm>
                <a:off x="4791" y="2137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26"/>
              <p:cNvCxnSpPr/>
              <p:nvPr/>
            </p:nvCxnSpPr>
            <p:spPr>
              <a:xfrm>
                <a:off x="5114" y="2151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6" name="Google Shape;256;p26"/>
              <p:cNvSpPr txBox="1"/>
              <p:nvPr/>
            </p:nvSpPr>
            <p:spPr>
              <a:xfrm>
                <a:off x="2250" y="1934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57" name="Google Shape;257;p26"/>
              <p:cNvSpPr txBox="1"/>
              <p:nvPr/>
            </p:nvSpPr>
            <p:spPr>
              <a:xfrm>
                <a:off x="2578" y="1933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58" name="Google Shape;258;p26"/>
              <p:cNvSpPr txBox="1"/>
              <p:nvPr/>
            </p:nvSpPr>
            <p:spPr>
              <a:xfrm>
                <a:off x="4526" y="1940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59" name="Google Shape;259;p26"/>
              <p:cNvSpPr txBox="1"/>
              <p:nvPr/>
            </p:nvSpPr>
            <p:spPr>
              <a:xfrm>
                <a:off x="4864" y="1944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260" name="Google Shape;260;p26"/>
              <p:cNvSpPr txBox="1"/>
              <p:nvPr/>
            </p:nvSpPr>
            <p:spPr>
              <a:xfrm>
                <a:off x="5192" y="1942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61" name="Google Shape;261;p26"/>
              <p:cNvSpPr txBox="1"/>
              <p:nvPr/>
            </p:nvSpPr>
            <p:spPr>
              <a:xfrm>
                <a:off x="2928" y="1959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62" name="Google Shape;262;p26"/>
              <p:cNvSpPr txBox="1"/>
              <p:nvPr/>
            </p:nvSpPr>
            <p:spPr>
              <a:xfrm>
                <a:off x="3224" y="1936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63" name="Google Shape;263;p26"/>
              <p:cNvSpPr txBox="1"/>
              <p:nvPr/>
            </p:nvSpPr>
            <p:spPr>
              <a:xfrm>
                <a:off x="3583" y="195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264" name="Google Shape;264;p26"/>
              <p:cNvSpPr txBox="1"/>
              <p:nvPr/>
            </p:nvSpPr>
            <p:spPr>
              <a:xfrm>
                <a:off x="3916" y="1948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65" name="Google Shape;265;p26"/>
              <p:cNvSpPr txBox="1"/>
              <p:nvPr/>
            </p:nvSpPr>
            <p:spPr>
              <a:xfrm>
                <a:off x="4214" y="1959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66" name="Google Shape;266;p26"/>
              <p:cNvSpPr txBox="1"/>
              <p:nvPr/>
            </p:nvSpPr>
            <p:spPr>
              <a:xfrm>
                <a:off x="2268" y="2285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6"/>
              <p:cNvSpPr txBox="1"/>
              <p:nvPr/>
            </p:nvSpPr>
            <p:spPr>
              <a:xfrm>
                <a:off x="2584" y="2285"/>
                <a:ext cx="25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6"/>
              <p:cNvSpPr txBox="1"/>
              <p:nvPr/>
            </p:nvSpPr>
            <p:spPr>
              <a:xfrm>
                <a:off x="2933" y="2285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6"/>
              <p:cNvSpPr txBox="1"/>
              <p:nvPr/>
            </p:nvSpPr>
            <p:spPr>
              <a:xfrm>
                <a:off x="3247" y="2285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6"/>
              <p:cNvSpPr txBox="1"/>
              <p:nvPr/>
            </p:nvSpPr>
            <p:spPr>
              <a:xfrm>
                <a:off x="3578" y="2285"/>
                <a:ext cx="24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1" name="Google Shape;271;p26"/>
            <p:cNvCxnSpPr/>
            <p:nvPr/>
          </p:nvCxnSpPr>
          <p:spPr>
            <a:xfrm>
              <a:off x="734" y="2116"/>
              <a:ext cx="570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72" name="Google Shape;272;p26"/>
          <p:cNvGrpSpPr/>
          <p:nvPr/>
        </p:nvGrpSpPr>
        <p:grpSpPr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273" name="Google Shape;273;p26"/>
            <p:cNvSpPr/>
            <p:nvPr/>
          </p:nvSpPr>
          <p:spPr>
            <a:xfrm>
              <a:off x="300" y="1572"/>
              <a:ext cx="5746" cy="2192"/>
            </a:xfrm>
            <a:prstGeom prst="rect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342" y="1224"/>
              <a:ext cx="848" cy="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r>
                <a:rPr b="1" i="1" lang="en-US" sz="20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Arr</a:t>
              </a:r>
              <a:endParaRPr/>
            </a:p>
          </p:txBody>
        </p:sp>
        <p:sp>
          <p:nvSpPr>
            <p:cNvPr id="275" name="Google Shape;275;p26"/>
            <p:cNvSpPr txBox="1"/>
            <p:nvPr/>
          </p:nvSpPr>
          <p:spPr>
            <a:xfrm>
              <a:off x="495" y="1638"/>
              <a:ext cx="337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arr</a:t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96" y="1912"/>
              <a:ext cx="408" cy="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6"/>
          <p:cNvSpPr txBox="1"/>
          <p:nvPr/>
        </p:nvSpPr>
        <p:spPr>
          <a:xfrm>
            <a:off x="7199313" y="3272775"/>
            <a:ext cx="1296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push(“F”);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7204075" y="3806175"/>
            <a:ext cx="13382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push(“G”);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7162800" y="4368150"/>
            <a:ext cx="8461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pop();</a:t>
            </a:r>
            <a:endParaRPr/>
          </a:p>
        </p:txBody>
      </p:sp>
      <p:grpSp>
        <p:nvGrpSpPr>
          <p:cNvPr id="280" name="Google Shape;280;p26"/>
          <p:cNvGrpSpPr/>
          <p:nvPr/>
        </p:nvGrpSpPr>
        <p:grpSpPr>
          <a:xfrm>
            <a:off x="3883231" y="4310741"/>
            <a:ext cx="505267" cy="1449989"/>
            <a:chOff x="3883231" y="4310741"/>
            <a:chExt cx="505267" cy="1449989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26"/>
            <p:cNvCxnSpPr/>
            <p:nvPr/>
          </p:nvCxnSpPr>
          <p:spPr>
            <a:xfrm rot="10800000">
              <a:off x="4156361" y="4310741"/>
              <a:ext cx="11877" cy="878775"/>
            </a:xfrm>
            <a:prstGeom prst="straightConnector1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3" name="Google Shape;283;p26"/>
            <p:cNvSpPr txBox="1"/>
            <p:nvPr/>
          </p:nvSpPr>
          <p:spPr>
            <a:xfrm>
              <a:off x="3883231" y="5391398"/>
              <a:ext cx="505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top</a:t>
              </a:r>
              <a:endParaRPr/>
            </a:p>
          </p:txBody>
        </p:sp>
      </p:grpSp>
      <p:sp>
        <p:nvSpPr>
          <p:cNvPr id="284" name="Google Shape;284;p2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maxsize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</a:t>
            </a:r>
            <a:endParaRPr/>
          </a:p>
        </p:txBody>
      </p:sp>
      <p:sp>
        <p:nvSpPr>
          <p:cNvPr id="286" name="Google Shape;286;p2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Array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(2/4)</a:t>
            </a:r>
            <a:endParaRPr/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294" name="Google Shape;294;p27"/>
          <p:cNvGrpSpPr/>
          <p:nvPr/>
        </p:nvGrpSpPr>
        <p:grpSpPr>
          <a:xfrm>
            <a:off x="381000" y="1295400"/>
            <a:ext cx="8382000" cy="4685100"/>
            <a:chOff x="457200" y="998153"/>
            <a:chExt cx="8382000" cy="4220688"/>
          </a:xfrm>
        </p:grpSpPr>
        <p:sp>
          <p:nvSpPr>
            <p:cNvPr id="295" name="Google Shape;295;p27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StackArr &lt;E&gt;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E[] arr;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final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INITSIZE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StackArr()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 = (E[])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Object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[INITSIZE];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creating array of type 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top = -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empty stack - thus, top is not on an valid array element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maxSize = INITSIZE;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empty() { if (top &lt; 0) return true; else return false;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(top &lt;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StackArr.java</a:t>
              </a:r>
              <a:endParaRPr/>
            </a:p>
          </p:txBody>
        </p:sp>
      </p:grpSp>
      <p:sp>
        <p:nvSpPr>
          <p:cNvPr id="297" name="Google Shape;297;p2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Array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(3/4)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381000" y="1828800"/>
            <a:ext cx="8382000" cy="3376305"/>
            <a:chOff x="457200" y="929507"/>
            <a:chExt cx="8382000" cy="3041627"/>
          </a:xfrm>
        </p:grpSpPr>
        <p:sp>
          <p:nvSpPr>
            <p:cNvPr id="306" name="Google Shape;306;p28"/>
            <p:cNvSpPr txBox="1"/>
            <p:nvPr/>
          </p:nvSpPr>
          <p:spPr>
            <a:xfrm>
              <a:off x="457200" y="1143000"/>
              <a:ext cx="8382000" cy="2828134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peek()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(!empty())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arr[top]; //if (empty() == false) return arr[top];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throw new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EmptyStackException();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pop()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top--;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obj;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934200" y="929507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StackArr.java</a:t>
              </a:r>
              <a:endParaRPr/>
            </a:p>
          </p:txBody>
        </p:sp>
      </p:grp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pop() </a:t>
            </a:r>
            <a:r>
              <a:rPr lang="en-US" sz="2800"/>
              <a:t>reuses </a:t>
            </a:r>
            <a:r>
              <a:rPr lang="en-US" sz="2800">
                <a:solidFill>
                  <a:srgbClr val="0000FF"/>
                </a:solidFill>
              </a:rPr>
              <a:t>peek()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Array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(4/4)</a:t>
            </a:r>
            <a:endParaRPr/>
          </a:p>
        </p:txBody>
      </p:sp>
      <p:sp>
        <p:nvSpPr>
          <p:cNvPr id="316" name="Google Shape;316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81000" y="1524000"/>
            <a:ext cx="8382000" cy="4924792"/>
            <a:chOff x="457200" y="1059489"/>
            <a:chExt cx="8382000" cy="4436621"/>
          </a:xfrm>
        </p:grpSpPr>
        <p:sp>
          <p:nvSpPr>
            <p:cNvPr id="318" name="Google Shape;318;p29"/>
            <p:cNvSpPr txBox="1"/>
            <p:nvPr/>
          </p:nvSpPr>
          <p:spPr>
            <a:xfrm>
              <a:off x="457200" y="1143000"/>
              <a:ext cx="8382000" cy="435311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push(E obj)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(top &gt;= maxSize -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enlargeArr();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//array is full, enlarge it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top++;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arr[top] = obj;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enlargeArr()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When there is not enough space in the array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we use the following method to double the number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of entries in the array to accommodate new entry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newSize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maxSize;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E[] x = (E[])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Object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[newSize];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j=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j &lt; maxSize; j++)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x[j] = arr[j];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maxSize = newSize;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 = 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StackArr.java</a:t>
              </a:r>
              <a:endParaRPr/>
            </a:p>
          </p:txBody>
        </p:sp>
      </p:grp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push() </a:t>
            </a:r>
            <a:r>
              <a:rPr lang="en-US" sz="2800"/>
              <a:t>needs to consider overflow</a:t>
            </a:r>
            <a:endParaRPr sz="2800">
              <a:solidFill>
                <a:srgbClr val="0000FF"/>
              </a:solidFill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3962400" y="2449830"/>
            <a:ext cx="1219200" cy="49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66500" y="22500"/>
                </a:lnTo>
                <a:lnTo>
                  <a:pt x="-237500" y="153462"/>
                </a:lnTo>
              </a:path>
            </a:pathLst>
          </a:custGeom>
          <a:solidFill>
            <a:srgbClr val="FFFF66"/>
          </a:solidFill>
          <a:ln cap="flat" cmpd="sng" w="25400">
            <a:solidFill>
              <a:srgbClr val="00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method</a:t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(1/6)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class can be defined in 2 ways:</a:t>
            </a:r>
            <a:endParaRPr/>
          </a:p>
          <a:p>
            <a:pPr indent="-325438" lvl="1" marL="669925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 sz="3200">
                <a:solidFill>
                  <a:srgbClr val="0000FF"/>
                </a:solidFill>
              </a:rPr>
              <a:t>via composition: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/>
              <a:t>   class A {</a:t>
            </a:r>
            <a:endParaRPr/>
          </a:p>
          <a:p>
            <a:pPr indent="-315913" lvl="3" marL="133985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  B  b = new B (…);  // A is composed of instance of B</a:t>
            </a:r>
            <a:endParaRPr/>
          </a:p>
          <a:p>
            <a:pPr indent="-315913" lvl="3" marL="133985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…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/>
              <a:t>	}</a:t>
            </a:r>
            <a:endParaRPr/>
          </a:p>
          <a:p>
            <a:pPr indent="-325438" lvl="1" marL="669925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 sz="3200">
                <a:solidFill>
                  <a:srgbClr val="0000FF"/>
                </a:solidFill>
              </a:rPr>
              <a:t>via inheritance:</a:t>
            </a:r>
            <a:endParaRPr/>
          </a:p>
          <a:p>
            <a:pPr indent="-350838" lvl="2" marL="1022350" rtl="0" algn="l">
              <a:spcBef>
                <a:spcPts val="64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   </a:t>
            </a:r>
            <a:r>
              <a:rPr lang="en-US"/>
              <a:t>class A extends B {   // A is an extension of B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/>
              <a:t>	     ….</a:t>
            </a:r>
            <a:endParaRPr/>
          </a:p>
          <a:p>
            <a:pPr indent="-350838" lvl="2" marL="102235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/>
              <a:t>	}</a:t>
            </a:r>
            <a:endParaRPr sz="3200"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1" name="Google Shape;331;p3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Recall: </a:t>
            </a:r>
            <a:r>
              <a:rPr b="1" lang="en-US" sz="36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ListNode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(last week)</a:t>
            </a:r>
            <a:endParaRPr b="1" sz="36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533400" y="838200"/>
            <a:ext cx="8229600" cy="5046047"/>
            <a:chOff x="533400" y="838200"/>
            <a:chExt cx="8229600" cy="5046047"/>
          </a:xfrm>
        </p:grpSpPr>
        <p:sp>
          <p:nvSpPr>
            <p:cNvPr id="340" name="Google Shape;340;p31"/>
            <p:cNvSpPr txBox="1"/>
            <p:nvPr/>
          </p:nvSpPr>
          <p:spPr>
            <a:xfrm>
              <a:off x="533400" y="990600"/>
              <a:ext cx="8229600" cy="489364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data attributes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 &lt;E&gt;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constructors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ListNode(E item)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(item,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ListNode(E item, ListNode &lt;E&gt; n)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element = item;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next = 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get the next ListNode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 &lt;E&gt; getNext()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next;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get the element of the ListNode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getElement()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element;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6633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 set the next reference */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setNext(ListNode &lt;E&gt; n) { next = n };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6934200" y="838200"/>
              <a:ext cx="1752600" cy="381000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ListNode.java</a:t>
              </a:r>
              <a:endParaRPr/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6629400" y="1295400"/>
            <a:ext cx="1823106" cy="762000"/>
            <a:chOff x="5410200" y="1371600"/>
            <a:chExt cx="1823106" cy="762000"/>
          </a:xfrm>
        </p:grpSpPr>
        <p:grpSp>
          <p:nvGrpSpPr>
            <p:cNvPr id="343" name="Google Shape;343;p31"/>
            <p:cNvGrpSpPr/>
            <p:nvPr/>
          </p:nvGrpSpPr>
          <p:grpSpPr>
            <a:xfrm>
              <a:off x="5410200" y="1371600"/>
              <a:ext cx="1005403" cy="762000"/>
              <a:chOff x="5410200" y="1371600"/>
              <a:chExt cx="1005403" cy="762000"/>
            </a:xfrm>
          </p:grpSpPr>
          <p:sp>
            <p:nvSpPr>
              <p:cNvPr id="344" name="Google Shape;344;p31"/>
              <p:cNvSpPr txBox="1"/>
              <p:nvPr/>
            </p:nvSpPr>
            <p:spPr>
              <a:xfrm>
                <a:off x="5410200" y="1371600"/>
                <a:ext cx="100540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element</a:t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5531901" y="1676400"/>
                <a:ext cx="7620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31"/>
            <p:cNvGrpSpPr/>
            <p:nvPr/>
          </p:nvGrpSpPr>
          <p:grpSpPr>
            <a:xfrm>
              <a:off x="6612623" y="1371600"/>
              <a:ext cx="620683" cy="762000"/>
              <a:chOff x="6612623" y="1371600"/>
              <a:chExt cx="620683" cy="762000"/>
            </a:xfrm>
          </p:grpSpPr>
          <p:sp>
            <p:nvSpPr>
              <p:cNvPr id="347" name="Google Shape;347;p31"/>
              <p:cNvSpPr txBox="1"/>
              <p:nvPr/>
            </p:nvSpPr>
            <p:spPr>
              <a:xfrm>
                <a:off x="6612623" y="1371600"/>
                <a:ext cx="6206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800">
                    <a:solidFill>
                      <a:srgbClr val="0000FF"/>
                    </a:solidFill>
                    <a:latin typeface="Arial"/>
                    <a:ea typeface="Arial"/>
                    <a:cs typeface="Arial"/>
                    <a:sym typeface="Arial"/>
                  </a:rPr>
                  <a:t>next</a:t>
                </a: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6705600" y="1676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9" name="Google Shape;349;p3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Recall: </a:t>
            </a:r>
            <a:r>
              <a:rPr b="1" lang="en-US" sz="36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Basic Linked List (1/2)</a:t>
            </a:r>
            <a:r>
              <a:rPr b="1" lang="en-US" sz="28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b="1" lang="en-US" sz="2800">
                <a:latin typeface="Federo"/>
                <a:ea typeface="Federo"/>
                <a:cs typeface="Federo"/>
                <a:sym typeface="Federo"/>
              </a:rPr>
              <a:t>(last week)</a:t>
            </a:r>
            <a:endParaRPr b="1" sz="28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56" name="Google Shape;356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357" name="Google Shape;357;p32"/>
          <p:cNvGrpSpPr/>
          <p:nvPr/>
        </p:nvGrpSpPr>
        <p:grpSpPr>
          <a:xfrm>
            <a:off x="228600" y="1143000"/>
            <a:ext cx="8534400" cy="4846737"/>
            <a:chOff x="304800" y="1066800"/>
            <a:chExt cx="8534400" cy="4846737"/>
          </a:xfrm>
        </p:grpSpPr>
        <p:sp>
          <p:nvSpPr>
            <p:cNvPr id="358" name="Google Shape;358;p32"/>
            <p:cNvSpPr txBox="1"/>
            <p:nvPr/>
          </p:nvSpPr>
          <p:spPr>
            <a:xfrm>
              <a:off x="304800" y="1143000"/>
              <a:ext cx="8534400" cy="477053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BasicLinkedList &lt;E&gt;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ListInterface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 &lt;E&gt; head =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num_nodes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isEmpty()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(num_nodes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num_nodes;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getFirst()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throws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(head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 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can't get from an empty list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head.getElement();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contains(E item)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(ListNode &lt;E&gt; n = head; n !=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n = n.getNext())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(n.getElement().equals(item))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BasicLinkedList.java</a:t>
              </a:r>
              <a:endParaRPr/>
            </a:p>
          </p:txBody>
        </p:sp>
      </p:grpSp>
      <p:sp>
        <p:nvSpPr>
          <p:cNvPr id="360" name="Google Shape;360;p3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Recall: </a:t>
            </a:r>
            <a:r>
              <a:rPr b="1" lang="en-US" sz="36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Basic Linked List (2/2)</a:t>
            </a:r>
            <a:r>
              <a:rPr b="1" lang="en-US" sz="28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b="1" lang="en-US" sz="2800">
                <a:latin typeface="Federo"/>
                <a:ea typeface="Federo"/>
                <a:cs typeface="Federo"/>
                <a:sym typeface="Federo"/>
              </a:rPr>
              <a:t>(last week)</a:t>
            </a:r>
            <a:endParaRPr b="1" sz="28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368" name="Google Shape;368;p33"/>
          <p:cNvGrpSpPr/>
          <p:nvPr/>
        </p:nvGrpSpPr>
        <p:grpSpPr>
          <a:xfrm>
            <a:off x="228600" y="1087809"/>
            <a:ext cx="8534400" cy="5092958"/>
            <a:chOff x="304800" y="1066800"/>
            <a:chExt cx="8534400" cy="5092958"/>
          </a:xfrm>
        </p:grpSpPr>
        <p:sp>
          <p:nvSpPr>
            <p:cNvPr id="369" name="Google Shape;369;p33"/>
            <p:cNvSpPr txBox="1"/>
            <p:nvPr/>
          </p:nvSpPr>
          <p:spPr>
            <a:xfrm>
              <a:off x="304800" y="1143000"/>
              <a:ext cx="8534400" cy="5016758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addFirst(E item)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head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ListNode &lt;E&gt; (item, head);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num_nodes++;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removeFirst()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throws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ListNode &lt;E&gt; ln;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(head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 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can't remove from empty list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ln = head;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head = head.getNext();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num_nodes--;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ln.getElement();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print()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... Code omitted 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6096000" y="1066800"/>
              <a:ext cx="25146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BasicLinkedList.java</a:t>
              </a:r>
              <a:endParaRPr/>
            </a:p>
          </p:txBody>
        </p:sp>
      </p:grpSp>
      <p:sp>
        <p:nvSpPr>
          <p:cNvPr id="371" name="Google Shape;371;p3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(2/6)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#1 (Composition): </a:t>
            </a:r>
            <a:r>
              <a:rPr lang="en-US" sz="2800"/>
              <a:t>Use </a:t>
            </a:r>
            <a:r>
              <a:rPr lang="en-US" sz="2800">
                <a:solidFill>
                  <a:srgbClr val="C00000"/>
                </a:solidFill>
              </a:rPr>
              <a:t>BasicLinkedList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379" name="Google Shape;379;p3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80" name="Google Shape;380;p34"/>
          <p:cNvSpPr txBox="1"/>
          <p:nvPr/>
        </p:nvSpPr>
        <p:spPr>
          <a:xfrm>
            <a:off x="6591359" y="4081240"/>
            <a:ext cx="164319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num_nodes</a:t>
            </a:r>
            <a:endParaRPr i="1"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7243949" y="4476997"/>
            <a:ext cx="629392" cy="48965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4"/>
          <p:cNvGrpSpPr/>
          <p:nvPr/>
        </p:nvGrpSpPr>
        <p:grpSpPr>
          <a:xfrm>
            <a:off x="2808288" y="3075832"/>
            <a:ext cx="2492571" cy="1897063"/>
            <a:chOff x="2008" y="1706"/>
            <a:chExt cx="1700" cy="1195"/>
          </a:xfrm>
        </p:grpSpPr>
        <p:sp>
          <p:nvSpPr>
            <p:cNvPr id="383" name="Google Shape;383;p34"/>
            <p:cNvSpPr txBox="1"/>
            <p:nvPr/>
          </p:nvSpPr>
          <p:spPr>
            <a:xfrm>
              <a:off x="2050" y="1706"/>
              <a:ext cx="165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8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Top = Front of List</a:t>
              </a:r>
              <a:endParaRPr/>
            </a:p>
          </p:txBody>
        </p:sp>
        <p:cxnSp>
          <p:nvCxnSpPr>
            <p:cNvPr id="384" name="Google Shape;384;p34"/>
            <p:cNvCxnSpPr/>
            <p:nvPr/>
          </p:nvCxnSpPr>
          <p:spPr>
            <a:xfrm flipH="1">
              <a:off x="2008" y="1946"/>
              <a:ext cx="288" cy="9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385" name="Google Shape;385;p34"/>
          <p:cNvGrpSpPr/>
          <p:nvPr/>
        </p:nvGrpSpPr>
        <p:grpSpPr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386" name="Google Shape;386;p34"/>
            <p:cNvSpPr/>
            <p:nvPr/>
          </p:nvSpPr>
          <p:spPr>
            <a:xfrm>
              <a:off x="300" y="1572"/>
              <a:ext cx="5746" cy="2192"/>
            </a:xfrm>
            <a:prstGeom prst="rect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4"/>
            <p:cNvSpPr txBox="1"/>
            <p:nvPr/>
          </p:nvSpPr>
          <p:spPr>
            <a:xfrm>
              <a:off x="261" y="1306"/>
              <a:ext cx="93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Stack</a:t>
              </a:r>
              <a:r>
                <a:rPr b="1" i="1" lang="en-US" sz="1800">
                  <a:solidFill>
                    <a:srgbClr val="FF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LL</a:t>
              </a:r>
              <a:endParaRPr b="1" i="1" sz="1800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008" y="1720"/>
              <a:ext cx="384" cy="14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 txBox="1"/>
            <p:nvPr/>
          </p:nvSpPr>
          <p:spPr>
            <a:xfrm>
              <a:off x="503" y="1650"/>
              <a:ext cx="3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list</a:t>
              </a:r>
              <a:endParaRPr/>
            </a:p>
          </p:txBody>
        </p:sp>
      </p:grpSp>
      <p:grpSp>
        <p:nvGrpSpPr>
          <p:cNvPr id="390" name="Google Shape;390;p34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391" name="Google Shape;391;p34"/>
            <p:cNvSpPr/>
            <p:nvPr/>
          </p:nvSpPr>
          <p:spPr>
            <a:xfrm>
              <a:off x="1687513" y="50411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2" name="Google Shape;392;p34"/>
            <p:cNvCxnSpPr/>
            <p:nvPr/>
          </p:nvCxnSpPr>
          <p:spPr>
            <a:xfrm>
              <a:off x="2366963" y="50284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3" name="Google Shape;393;p34"/>
            <p:cNvSpPr txBox="1"/>
            <p:nvPr/>
          </p:nvSpPr>
          <p:spPr>
            <a:xfrm>
              <a:off x="1906588" y="50903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395" name="Google Shape;395;p34"/>
            <p:cNvSpPr/>
            <p:nvPr/>
          </p:nvSpPr>
          <p:spPr>
            <a:xfrm>
              <a:off x="3376613" y="50665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34"/>
            <p:cNvCxnSpPr/>
            <p:nvPr/>
          </p:nvCxnSpPr>
          <p:spPr>
            <a:xfrm>
              <a:off x="4056063" y="50538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7" name="Google Shape;397;p34"/>
            <p:cNvSpPr txBox="1"/>
            <p:nvPr/>
          </p:nvSpPr>
          <p:spPr>
            <a:xfrm>
              <a:off x="3595688" y="51157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8" name="Google Shape;398;p34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399" name="Google Shape;399;p34"/>
            <p:cNvSpPr/>
            <p:nvPr/>
          </p:nvSpPr>
          <p:spPr>
            <a:xfrm>
              <a:off x="5064125" y="50919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Google Shape;400;p34"/>
            <p:cNvCxnSpPr/>
            <p:nvPr/>
          </p:nvCxnSpPr>
          <p:spPr>
            <a:xfrm>
              <a:off x="5745163" y="5079257"/>
              <a:ext cx="0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1" name="Google Shape;401;p34"/>
            <p:cNvSpPr txBox="1"/>
            <p:nvPr/>
          </p:nvSpPr>
          <p:spPr>
            <a:xfrm>
              <a:off x="5284788" y="51411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02" name="Google Shape;402;p34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403" name="Google Shape;403;p34"/>
            <p:cNvSpPr/>
            <p:nvPr/>
          </p:nvSpPr>
          <p:spPr>
            <a:xfrm>
              <a:off x="6753225" y="51173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34"/>
            <p:cNvCxnSpPr/>
            <p:nvPr/>
          </p:nvCxnSpPr>
          <p:spPr>
            <a:xfrm>
              <a:off x="7432675" y="5104657"/>
              <a:ext cx="1588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5" name="Google Shape;405;p34"/>
            <p:cNvSpPr txBox="1"/>
            <p:nvPr/>
          </p:nvSpPr>
          <p:spPr>
            <a:xfrm>
              <a:off x="6972300" y="5166570"/>
              <a:ext cx="4175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06" name="Google Shape;406;p34"/>
            <p:cNvCxnSpPr/>
            <p:nvPr/>
          </p:nvCxnSpPr>
          <p:spPr>
            <a:xfrm flipH="1">
              <a:off x="7432675" y="5130057"/>
              <a:ext cx="479425" cy="48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7" name="Google Shape;407;p34"/>
          <p:cNvSpPr/>
          <p:nvPr/>
        </p:nvSpPr>
        <p:spPr>
          <a:xfrm>
            <a:off x="1687513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922338" y="409977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936625" y="4063257"/>
            <a:ext cx="7508875" cy="18478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609600" y="3616159"/>
            <a:ext cx="19688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BasicLinkedList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1600200" y="2923432"/>
            <a:ext cx="1243013" cy="1127125"/>
          </a:xfrm>
          <a:custGeom>
            <a:rect b="b" l="l" r="r" t="t"/>
            <a:pathLst>
              <a:path extrusionOk="0" h="512" w="816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7365497" y="4492456"/>
            <a:ext cx="352756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413" name="Google Shape;413;p34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34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34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34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3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(3/6)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424" name="Google Shape;424;p35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#1 (Composition): </a:t>
            </a:r>
            <a:r>
              <a:rPr lang="en-US" sz="2800"/>
              <a:t>Use </a:t>
            </a:r>
            <a:r>
              <a:rPr lang="en-US" sz="2800">
                <a:solidFill>
                  <a:srgbClr val="C00000"/>
                </a:solidFill>
              </a:rPr>
              <a:t>BasicLinkedList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425" name="Google Shape;425;p3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426" name="Google Shape;426;p35"/>
          <p:cNvGrpSpPr/>
          <p:nvPr/>
        </p:nvGrpSpPr>
        <p:grpSpPr>
          <a:xfrm>
            <a:off x="381000" y="1524000"/>
            <a:ext cx="8382000" cy="4617015"/>
            <a:chOff x="457200" y="1059489"/>
            <a:chExt cx="8382000" cy="4159352"/>
          </a:xfrm>
        </p:grpSpPr>
        <p:sp>
          <p:nvSpPr>
            <p:cNvPr id="427" name="Google Shape;427;p35"/>
            <p:cNvSpPr txBox="1"/>
            <p:nvPr/>
          </p:nvSpPr>
          <p:spPr>
            <a:xfrm>
              <a:off x="457200" y="1143000"/>
              <a:ext cx="8382000" cy="4075841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StackLL &lt;E&gt;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BasicLinkedList &lt;E&gt; list; </a:t>
              </a:r>
              <a:r>
                <a:rPr b="1" lang="en-US" sz="14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Why private?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StackLL()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list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BasicLinkedList &lt;E&gt;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list.isEmpty();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	</a:t>
              </a:r>
              <a:endParaRPr b="1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peek()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try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list.getFirst();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catch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(NoSuchElementException 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 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EmptyStackException();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StackLL.java</a:t>
              </a:r>
              <a:endParaRPr/>
            </a:p>
          </p:txBody>
        </p:sp>
      </p:grpSp>
      <p:sp>
        <p:nvSpPr>
          <p:cNvPr id="429" name="Google Shape;429;p3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(4/6)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#1 (Composition): </a:t>
            </a:r>
            <a:r>
              <a:rPr lang="en-US" sz="2800"/>
              <a:t>Use </a:t>
            </a:r>
            <a:r>
              <a:rPr lang="en-US" sz="2800">
                <a:solidFill>
                  <a:srgbClr val="C00000"/>
                </a:solidFill>
              </a:rPr>
              <a:t>BasicLinkedList</a:t>
            </a:r>
            <a:endParaRPr sz="2800">
              <a:solidFill>
                <a:srgbClr val="C00000"/>
              </a:solidFill>
            </a:endParaRPr>
          </a:p>
        </p:txBody>
      </p:sp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438" name="Google Shape;438;p36"/>
          <p:cNvGrpSpPr/>
          <p:nvPr/>
        </p:nvGrpSpPr>
        <p:grpSpPr>
          <a:xfrm>
            <a:off x="381000" y="1600200"/>
            <a:ext cx="8382000" cy="2708801"/>
            <a:chOff x="457200" y="1059489"/>
            <a:chExt cx="8382000" cy="2440291"/>
          </a:xfrm>
        </p:grpSpPr>
        <p:sp>
          <p:nvSpPr>
            <p:cNvPr id="439" name="Google Shape;439;p36"/>
            <p:cNvSpPr txBox="1"/>
            <p:nvPr/>
          </p:nvSpPr>
          <p:spPr>
            <a:xfrm>
              <a:off x="457200" y="1143000"/>
              <a:ext cx="8382000" cy="235678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pop()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list.removeFirst();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obj;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push(E o)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list.addFirst(o);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StackLL.java</a:t>
              </a:r>
              <a:endParaRPr/>
            </a:p>
          </p:txBody>
        </p:sp>
      </p:grpSp>
      <p:sp>
        <p:nvSpPr>
          <p:cNvPr id="441" name="Google Shape;441;p36"/>
          <p:cNvSpPr txBox="1"/>
          <p:nvPr/>
        </p:nvSpPr>
        <p:spPr>
          <a:xfrm>
            <a:off x="533400" y="4572000"/>
            <a:ext cx="80010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Notes: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isEmpty()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getFirst()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removeFirst()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addFirst()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public methods of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BasicLinkedList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thrown by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getFirst()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removeFirst()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BasicLinkedList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(5/6)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457200" y="10668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#2 (Inheritance): </a:t>
            </a:r>
            <a:r>
              <a:rPr lang="en-US" sz="2800">
                <a:solidFill>
                  <a:srgbClr val="C00000"/>
                </a:solidFill>
              </a:rPr>
              <a:t>Extend</a:t>
            </a:r>
            <a:r>
              <a:rPr lang="en-US" sz="2800"/>
              <a:t> BasicLinkedList</a:t>
            </a:r>
            <a:endParaRPr/>
          </a:p>
        </p:txBody>
      </p:sp>
      <p:sp>
        <p:nvSpPr>
          <p:cNvPr id="450" name="Google Shape;450;p3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51" name="Google Shape;451;p37"/>
          <p:cNvSpPr txBox="1"/>
          <p:nvPr/>
        </p:nvSpPr>
        <p:spPr>
          <a:xfrm>
            <a:off x="834455" y="3600202"/>
            <a:ext cx="123578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r>
              <a:rPr b="1" i="1" lang="en-US" sz="180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LLE</a:t>
            </a:r>
            <a:endParaRPr b="1" i="1" sz="1800">
              <a:solidFill>
                <a:srgbClr val="C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1687513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922338" y="409977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936625" y="4063257"/>
            <a:ext cx="7508875" cy="18478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6024749" y="3592409"/>
            <a:ext cx="19688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BasicLinkedList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2588354" y="4144219"/>
            <a:ext cx="2689044" cy="854075"/>
            <a:chOff x="1858" y="2379"/>
            <a:chExt cx="1834" cy="538"/>
          </a:xfrm>
        </p:grpSpPr>
        <p:sp>
          <p:nvSpPr>
            <p:cNvPr id="457" name="Google Shape;457;p37"/>
            <p:cNvSpPr txBox="1"/>
            <p:nvPr/>
          </p:nvSpPr>
          <p:spPr>
            <a:xfrm>
              <a:off x="2034" y="2379"/>
              <a:ext cx="165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8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Top = Front of List</a:t>
              </a:r>
              <a:endParaRPr/>
            </a:p>
          </p:txBody>
        </p:sp>
        <p:cxnSp>
          <p:nvCxnSpPr>
            <p:cNvPr id="458" name="Google Shape;458;p37"/>
            <p:cNvCxnSpPr/>
            <p:nvPr/>
          </p:nvCxnSpPr>
          <p:spPr>
            <a:xfrm flipH="1">
              <a:off x="1858" y="2589"/>
              <a:ext cx="243" cy="3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triangle"/>
            </a:ln>
          </p:spPr>
        </p:cxnSp>
      </p:grpSp>
      <p:sp>
        <p:nvSpPr>
          <p:cNvPr id="459" name="Google Shape;459;p37"/>
          <p:cNvSpPr/>
          <p:nvPr/>
        </p:nvSpPr>
        <p:spPr>
          <a:xfrm>
            <a:off x="7396349" y="4534395"/>
            <a:ext cx="629392" cy="48965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6743759" y="4138640"/>
            <a:ext cx="16431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num_nodes</a:t>
            </a:r>
            <a:endParaRPr i="1"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7517897" y="4585479"/>
            <a:ext cx="352756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grpSp>
        <p:nvGrpSpPr>
          <p:cNvPr id="462" name="Google Shape;462;p37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463" name="Google Shape;463;p37"/>
            <p:cNvSpPr/>
            <p:nvPr/>
          </p:nvSpPr>
          <p:spPr>
            <a:xfrm>
              <a:off x="1687513" y="50411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37"/>
            <p:cNvCxnSpPr/>
            <p:nvPr/>
          </p:nvCxnSpPr>
          <p:spPr>
            <a:xfrm>
              <a:off x="2366963" y="50284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Google Shape;465;p37"/>
            <p:cNvSpPr txBox="1"/>
            <p:nvPr/>
          </p:nvSpPr>
          <p:spPr>
            <a:xfrm>
              <a:off x="1906588" y="50903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467" name="Google Shape;467;p37"/>
            <p:cNvSpPr/>
            <p:nvPr/>
          </p:nvSpPr>
          <p:spPr>
            <a:xfrm>
              <a:off x="3376613" y="50665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8" name="Google Shape;468;p37"/>
            <p:cNvCxnSpPr/>
            <p:nvPr/>
          </p:nvCxnSpPr>
          <p:spPr>
            <a:xfrm>
              <a:off x="4056063" y="50538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9" name="Google Shape;469;p37"/>
            <p:cNvSpPr txBox="1"/>
            <p:nvPr/>
          </p:nvSpPr>
          <p:spPr>
            <a:xfrm>
              <a:off x="3595688" y="51157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70" name="Google Shape;470;p37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471" name="Google Shape;471;p37"/>
            <p:cNvSpPr/>
            <p:nvPr/>
          </p:nvSpPr>
          <p:spPr>
            <a:xfrm>
              <a:off x="5064125" y="50919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37"/>
            <p:cNvCxnSpPr/>
            <p:nvPr/>
          </p:nvCxnSpPr>
          <p:spPr>
            <a:xfrm>
              <a:off x="5745163" y="5079257"/>
              <a:ext cx="0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3" name="Google Shape;473;p37"/>
            <p:cNvSpPr txBox="1"/>
            <p:nvPr/>
          </p:nvSpPr>
          <p:spPr>
            <a:xfrm>
              <a:off x="5284788" y="51411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74" name="Google Shape;474;p37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475" name="Google Shape;475;p37"/>
            <p:cNvSpPr/>
            <p:nvPr/>
          </p:nvSpPr>
          <p:spPr>
            <a:xfrm>
              <a:off x="6753225" y="51173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6" name="Google Shape;476;p37"/>
            <p:cNvCxnSpPr/>
            <p:nvPr/>
          </p:nvCxnSpPr>
          <p:spPr>
            <a:xfrm>
              <a:off x="7432675" y="5104657"/>
              <a:ext cx="1588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Google Shape;477;p37"/>
            <p:cNvSpPr txBox="1"/>
            <p:nvPr/>
          </p:nvSpPr>
          <p:spPr>
            <a:xfrm>
              <a:off x="6972300" y="5166570"/>
              <a:ext cx="4175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78" name="Google Shape;478;p37"/>
            <p:cNvCxnSpPr/>
            <p:nvPr/>
          </p:nvCxnSpPr>
          <p:spPr>
            <a:xfrm flipH="1">
              <a:off x="7432675" y="5130057"/>
              <a:ext cx="479425" cy="48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9" name="Google Shape;479;p37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37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37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37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957" y="155967"/>
            <a:ext cx="730810" cy="76402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  <p:sp>
        <p:nvSpPr>
          <p:cNvPr id="491" name="Google Shape;491;p3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Stack Implementation: </a:t>
            </a: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Linked List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(6/6)</a:t>
            </a:r>
            <a:endParaRPr b="1" sz="32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492" name="Google Shape;492;p38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#2 (Inheritance): </a:t>
            </a:r>
            <a:r>
              <a:rPr lang="en-US" sz="2800">
                <a:solidFill>
                  <a:srgbClr val="C00000"/>
                </a:solidFill>
              </a:rPr>
              <a:t>Extend</a:t>
            </a:r>
            <a:r>
              <a:rPr lang="en-US" sz="2800"/>
              <a:t> BasicLinkedList</a:t>
            </a:r>
            <a:endParaRPr sz="2800"/>
          </a:p>
        </p:txBody>
      </p:sp>
      <p:sp>
        <p:nvSpPr>
          <p:cNvPr id="493" name="Google Shape;493;p3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494" name="Google Shape;494;p38"/>
          <p:cNvGrpSpPr/>
          <p:nvPr/>
        </p:nvGrpSpPr>
        <p:grpSpPr>
          <a:xfrm>
            <a:off x="381000" y="1600200"/>
            <a:ext cx="8458200" cy="4940181"/>
            <a:chOff x="457200" y="1059489"/>
            <a:chExt cx="8458200" cy="4450484"/>
          </a:xfrm>
        </p:grpSpPr>
        <p:sp>
          <p:nvSpPr>
            <p:cNvPr id="495" name="Google Shape;495;p38"/>
            <p:cNvSpPr txBox="1"/>
            <p:nvPr/>
          </p:nvSpPr>
          <p:spPr>
            <a:xfrm>
              <a:off x="457200" y="1143000"/>
              <a:ext cx="8458200" cy="436697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StackLLE &lt;E&gt; </a:t>
              </a:r>
              <a:r>
                <a:rPr b="1" lang="en-US" sz="15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b="1"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BasicLinkedList &lt;E&gt; </a:t>
              </a:r>
              <a:r>
                <a:rPr b="1" lang="en-US" sz="15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StackADT &lt;E&gt; {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isEmpty();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peek()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try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getFirst();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catch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(NoSuchElementException 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 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EmptyStackException();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pop()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EmptyStackException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removeFirst();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isEmpty();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 (E o) { addFirst(o);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StackLLE.java</a:t>
              </a:r>
              <a:endParaRPr/>
            </a:p>
          </p:txBody>
        </p:sp>
      </p:grpSp>
      <p:pic>
        <p:nvPicPr>
          <p:cNvPr id="497" name="Google Shape;4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957" y="155967"/>
            <a:ext cx="730810" cy="76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Uses of Stack</a:t>
            </a:r>
            <a:endParaRPr b="1" sz="36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504" name="Google Shape;504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505" name="Google Shape;505;p39"/>
          <p:cNvGrpSpPr/>
          <p:nvPr/>
        </p:nvGrpSpPr>
        <p:grpSpPr>
          <a:xfrm>
            <a:off x="228600" y="751582"/>
            <a:ext cx="8686800" cy="4922440"/>
            <a:chOff x="304800" y="1059489"/>
            <a:chExt cx="8686800" cy="4550034"/>
          </a:xfrm>
        </p:grpSpPr>
        <p:sp>
          <p:nvSpPr>
            <p:cNvPr id="506" name="Google Shape;506;p39"/>
            <p:cNvSpPr txBox="1"/>
            <p:nvPr/>
          </p:nvSpPr>
          <p:spPr>
            <a:xfrm>
              <a:off x="304800" y="1143001"/>
              <a:ext cx="8686800" cy="4466522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TestStack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main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You can use any of the following 4 implementations of Stack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StackArr &lt;String&gt; stack =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StackArr &lt;String&gt;(); 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Array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//StackLL &lt;String&gt; stack = new StackLL &lt;String&gt;(); </a:t>
              </a:r>
              <a:r>
                <a:rPr b="1"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LinkedList composition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//StackLLE &lt;String&gt; stack = new StackLLE &lt;String&gt;(); </a:t>
              </a:r>
              <a:r>
                <a:rPr b="1"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LinkedList inheritance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 &lt;String&gt; stack = new Stack &lt;String&gt;();  // Java API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"stack is empty?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stack.empty());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stack.push(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stack.push(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"top of stack is 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stack.peek());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stack.push(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"3"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"top of stack is 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stack.pop());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stack.push(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"4"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stack.pop();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stack.pop();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"top of stack is 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stack.peek());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TestStack.java</a:t>
              </a:r>
              <a:endParaRPr/>
            </a:p>
          </p:txBody>
        </p:sp>
      </p:grpSp>
      <p:sp>
        <p:nvSpPr>
          <p:cNvPr id="508" name="Google Shape;508;p39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509" name="Google Shape;509;p3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java.util.Stack &lt;E&gt; (1/2)</a:t>
            </a:r>
            <a:endParaRPr/>
          </a:p>
        </p:txBody>
      </p:sp>
      <p:sp>
        <p:nvSpPr>
          <p:cNvPr id="516" name="Google Shape;516;p4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17" name="Google Shape;517;p40"/>
          <p:cNvSpPr txBox="1"/>
          <p:nvPr/>
        </p:nvSpPr>
        <p:spPr>
          <a:xfrm>
            <a:off x="990600" y="5715000"/>
            <a:ext cx="7086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“int search (Object o)” is not commonly known to be available from a Stack. </a:t>
            </a:r>
            <a:endParaRPr/>
          </a:p>
        </p:txBody>
      </p:sp>
      <p:pic>
        <p:nvPicPr>
          <p:cNvPr id="518" name="Google Shape;5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543800" cy="43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java.util.Stack &lt;E&gt; (2/2)</a:t>
            </a:r>
            <a:endParaRPr/>
          </a:p>
        </p:txBody>
      </p:sp>
      <p:sp>
        <p:nvSpPr>
          <p:cNvPr id="526" name="Google Shape;526;p4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pic>
        <p:nvPicPr>
          <p:cNvPr id="527" name="Google Shape;5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87" y="1261074"/>
            <a:ext cx="7997413" cy="453525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Application 1: Bracket Matching (1/2)</a:t>
            </a:r>
            <a:endParaRPr/>
          </a:p>
        </p:txBody>
      </p:sp>
      <p:sp>
        <p:nvSpPr>
          <p:cNvPr id="535" name="Google Shape;535;p4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36" name="Google Shape;536;p42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800"/>
              <a:t>Ensures that pairs of brackets are properly matched</a:t>
            </a:r>
            <a:endParaRPr/>
          </a:p>
        </p:txBody>
      </p:sp>
      <p:sp>
        <p:nvSpPr>
          <p:cNvPr id="537" name="Google Shape;537;p42"/>
          <p:cNvSpPr txBox="1"/>
          <p:nvPr/>
        </p:nvSpPr>
        <p:spPr>
          <a:xfrm>
            <a:off x="565150" y="2163763"/>
            <a:ext cx="76644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{a,(b+f[4])*3,d+f[5]}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533400" y="3352800"/>
            <a:ext cx="7571303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examples: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(..)..)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too many close brackets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(..(..)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too many open brackets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[..(..]..)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// mismatched brackets</a:t>
            </a:r>
            <a:endParaRPr/>
          </a:p>
        </p:txBody>
      </p:sp>
      <p:grpSp>
        <p:nvGrpSpPr>
          <p:cNvPr id="539" name="Google Shape;539;p42"/>
          <p:cNvGrpSpPr/>
          <p:nvPr/>
        </p:nvGrpSpPr>
        <p:grpSpPr>
          <a:xfrm>
            <a:off x="4572000" y="2496457"/>
            <a:ext cx="1767114" cy="118533"/>
            <a:chOff x="4572000" y="2496457"/>
            <a:chExt cx="1767114" cy="118533"/>
          </a:xfrm>
        </p:grpSpPr>
        <p:sp>
          <p:nvSpPr>
            <p:cNvPr id="540" name="Google Shape;540;p42"/>
            <p:cNvSpPr/>
            <p:nvPr/>
          </p:nvSpPr>
          <p:spPr>
            <a:xfrm>
              <a:off x="4572000" y="2496457"/>
              <a:ext cx="203200" cy="118533"/>
            </a:xfrm>
            <a:custGeom>
              <a:rect b="b" l="l" r="r" t="t"/>
              <a:pathLst>
                <a:path extrusionOk="0" h="118533" w="203200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6135914" y="2496457"/>
              <a:ext cx="203200" cy="118533"/>
            </a:xfrm>
            <a:custGeom>
              <a:rect b="b" l="l" r="r" t="t"/>
              <a:pathLst>
                <a:path extrusionOk="0" h="118533" w="203200">
                  <a:moveTo>
                    <a:pt x="0" y="14514"/>
                  </a:moveTo>
                  <a:cubicBezTo>
                    <a:pt x="33866" y="66523"/>
                    <a:pt x="67733" y="118533"/>
                    <a:pt x="101600" y="116114"/>
                  </a:cubicBezTo>
                  <a:cubicBezTo>
                    <a:pt x="135467" y="113695"/>
                    <a:pt x="169333" y="56847"/>
                    <a:pt x="20320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42"/>
          <p:cNvSpPr/>
          <p:nvPr/>
        </p:nvSpPr>
        <p:spPr>
          <a:xfrm>
            <a:off x="3976914" y="2510971"/>
            <a:ext cx="972457" cy="304801"/>
          </a:xfrm>
          <a:custGeom>
            <a:rect b="b" l="l" r="r" t="t"/>
            <a:pathLst>
              <a:path extrusionOk="0" h="304801" w="972457">
                <a:moveTo>
                  <a:pt x="0" y="0"/>
                </a:moveTo>
                <a:cubicBezTo>
                  <a:pt x="64105" y="108857"/>
                  <a:pt x="128210" y="217715"/>
                  <a:pt x="246743" y="261258"/>
                </a:cubicBezTo>
                <a:cubicBezTo>
                  <a:pt x="365276" y="304801"/>
                  <a:pt x="590248" y="304801"/>
                  <a:pt x="711200" y="261258"/>
                </a:cubicBezTo>
                <a:cubicBezTo>
                  <a:pt x="832152" y="217715"/>
                  <a:pt x="902304" y="108857"/>
                  <a:pt x="972457" y="0"/>
                </a:cubicBezTo>
              </a:path>
            </a:pathLst>
          </a:custGeom>
          <a:noFill/>
          <a:ln cap="flat" cmpd="sng" w="127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2"/>
          <p:cNvSpPr/>
          <p:nvPr/>
        </p:nvSpPr>
        <p:spPr>
          <a:xfrm>
            <a:off x="3476173" y="2540000"/>
            <a:ext cx="3000828" cy="517676"/>
          </a:xfrm>
          <a:custGeom>
            <a:rect b="b" l="l" r="r" t="t"/>
            <a:pathLst>
              <a:path extrusionOk="0" h="517676" w="3171371">
                <a:moveTo>
                  <a:pt x="21771" y="29029"/>
                </a:moveTo>
                <a:cubicBezTo>
                  <a:pt x="10885" y="141515"/>
                  <a:pt x="0" y="254001"/>
                  <a:pt x="268514" y="333829"/>
                </a:cubicBezTo>
                <a:cubicBezTo>
                  <a:pt x="537028" y="413657"/>
                  <a:pt x="1192590" y="517676"/>
                  <a:pt x="1632857" y="508000"/>
                </a:cubicBezTo>
                <a:cubicBezTo>
                  <a:pt x="2073124" y="498324"/>
                  <a:pt x="2653695" y="360438"/>
                  <a:pt x="2910114" y="275771"/>
                </a:cubicBezTo>
                <a:cubicBezTo>
                  <a:pt x="3166533" y="191104"/>
                  <a:pt x="3168952" y="95552"/>
                  <a:pt x="3171371" y="0"/>
                </a:cubicBezTo>
              </a:path>
            </a:pathLst>
          </a:custGeom>
          <a:noFill/>
          <a:ln cap="flat" cmpd="sng" w="127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2133600" y="5486400"/>
            <a:ext cx="362858" cy="104019"/>
          </a:xfrm>
          <a:custGeom>
            <a:rect b="b" l="l" r="r" t="t"/>
            <a:pathLst>
              <a:path extrusionOk="0" h="104019" w="362858">
                <a:moveTo>
                  <a:pt x="0" y="0"/>
                </a:moveTo>
                <a:cubicBezTo>
                  <a:pt x="42333" y="49590"/>
                  <a:pt x="84667" y="99181"/>
                  <a:pt x="145143" y="101600"/>
                </a:cubicBezTo>
                <a:cubicBezTo>
                  <a:pt x="205619" y="104019"/>
                  <a:pt x="284238" y="59266"/>
                  <a:pt x="362858" y="14514"/>
                </a:cubicBezTo>
              </a:path>
            </a:pathLst>
          </a:cu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1654629" y="5500914"/>
            <a:ext cx="1233714" cy="249162"/>
          </a:xfrm>
          <a:custGeom>
            <a:rect b="b" l="l" r="r" t="t"/>
            <a:pathLst>
              <a:path extrusionOk="0" h="249162" w="1233714">
                <a:moveTo>
                  <a:pt x="0" y="0"/>
                </a:moveTo>
                <a:cubicBezTo>
                  <a:pt x="187476" y="122162"/>
                  <a:pt x="374952" y="244324"/>
                  <a:pt x="580571" y="246743"/>
                </a:cubicBezTo>
                <a:cubicBezTo>
                  <a:pt x="786190" y="249162"/>
                  <a:pt x="1009952" y="131838"/>
                  <a:pt x="1233714" y="14515"/>
                </a:cubicBezTo>
              </a:path>
            </a:pathLst>
          </a:cu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Application 1: Bracket Matching (2/2)</a:t>
            </a:r>
            <a:endParaRPr/>
          </a:p>
        </p:txBody>
      </p:sp>
      <p:sp>
        <p:nvSpPr>
          <p:cNvPr id="553" name="Google Shape;553;p4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54" name="Google Shape;554;p43"/>
          <p:cNvSpPr/>
          <p:nvPr/>
        </p:nvSpPr>
        <p:spPr>
          <a:xfrm>
            <a:off x="6705600" y="1524000"/>
            <a:ext cx="1585913" cy="3751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304800" y="1110342"/>
            <a:ext cx="5597236" cy="3639788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empty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char 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open bracket then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close bracket, then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doesn’t match or underflow then flag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empty then flag error</a:t>
            </a:r>
            <a:endParaRPr/>
          </a:p>
        </p:txBody>
      </p:sp>
      <p:sp>
        <p:nvSpPr>
          <p:cNvPr id="556" name="Google Shape;556;p43"/>
          <p:cNvSpPr txBox="1"/>
          <p:nvPr/>
        </p:nvSpPr>
        <p:spPr>
          <a:xfrm>
            <a:off x="381000" y="4876800"/>
            <a:ext cx="644731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-( b + f [ 4 ] ) * 3</a:t>
            </a:r>
            <a:r>
              <a:rPr b="1" lang="en-US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 d + f [ 5 ]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7" name="Google Shape;557;p43"/>
          <p:cNvSpPr/>
          <p:nvPr/>
        </p:nvSpPr>
        <p:spPr>
          <a:xfrm>
            <a:off x="806532" y="5524995"/>
            <a:ext cx="80963" cy="457200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43"/>
          <p:cNvCxnSpPr/>
          <p:nvPr/>
        </p:nvCxnSpPr>
        <p:spPr>
          <a:xfrm>
            <a:off x="6708775" y="3803650"/>
            <a:ext cx="1582738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43"/>
          <p:cNvCxnSpPr/>
          <p:nvPr/>
        </p:nvCxnSpPr>
        <p:spPr>
          <a:xfrm>
            <a:off x="6691313" y="3352800"/>
            <a:ext cx="16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43"/>
          <p:cNvSpPr txBox="1"/>
          <p:nvPr/>
        </p:nvSpPr>
        <p:spPr>
          <a:xfrm>
            <a:off x="7072313" y="5334000"/>
            <a:ext cx="862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561" name="Google Shape;561;p43"/>
          <p:cNvSpPr txBox="1"/>
          <p:nvPr/>
        </p:nvSpPr>
        <p:spPr>
          <a:xfrm>
            <a:off x="7142163" y="4827588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7107238" y="4332288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7097713" y="3821113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8316913" y="4354513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3"/>
          <p:cNvSpPr txBox="1"/>
          <p:nvPr/>
        </p:nvSpPr>
        <p:spPr>
          <a:xfrm>
            <a:off x="8393113" y="4811713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3"/>
          <p:cNvSpPr txBox="1"/>
          <p:nvPr/>
        </p:nvSpPr>
        <p:spPr>
          <a:xfrm>
            <a:off x="8316913" y="3836988"/>
            <a:ext cx="36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3"/>
          <p:cNvSpPr txBox="1"/>
          <p:nvPr/>
        </p:nvSpPr>
        <p:spPr>
          <a:xfrm>
            <a:off x="7118267" y="4338450"/>
            <a:ext cx="3667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3"/>
          <p:cNvSpPr txBox="1"/>
          <p:nvPr/>
        </p:nvSpPr>
        <p:spPr>
          <a:xfrm>
            <a:off x="8610600" y="4343400"/>
            <a:ext cx="3667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9" name="Google Shape;569;p43"/>
          <p:cNvCxnSpPr/>
          <p:nvPr/>
        </p:nvCxnSpPr>
        <p:spPr>
          <a:xfrm>
            <a:off x="6691313" y="4800600"/>
            <a:ext cx="1582737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43"/>
          <p:cNvCxnSpPr/>
          <p:nvPr/>
        </p:nvCxnSpPr>
        <p:spPr>
          <a:xfrm>
            <a:off x="6691313" y="4267200"/>
            <a:ext cx="16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43"/>
          <p:cNvCxnSpPr/>
          <p:nvPr/>
        </p:nvCxnSpPr>
        <p:spPr>
          <a:xfrm>
            <a:off x="6708775" y="2889250"/>
            <a:ext cx="1582738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43"/>
          <p:cNvCxnSpPr/>
          <p:nvPr/>
        </p:nvCxnSpPr>
        <p:spPr>
          <a:xfrm>
            <a:off x="6691313" y="2438400"/>
            <a:ext cx="16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43"/>
          <p:cNvCxnSpPr/>
          <p:nvPr/>
        </p:nvCxnSpPr>
        <p:spPr>
          <a:xfrm>
            <a:off x="6708775" y="1974850"/>
            <a:ext cx="1582738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43"/>
          <p:cNvSpPr txBox="1"/>
          <p:nvPr/>
        </p:nvSpPr>
        <p:spPr>
          <a:xfrm>
            <a:off x="3352800" y="1600200"/>
            <a:ext cx="3216275" cy="1749425"/>
          </a:xfrm>
          <a:prstGeom prst="rect">
            <a:avLst/>
          </a:prstGeom>
          <a:solidFill>
            <a:srgbClr val="ADC6A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type of error does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line test for?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 too many closing brackets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B: too many opening brackets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C: bracket mismatch</a:t>
            </a:r>
            <a:endParaRPr/>
          </a:p>
        </p:txBody>
      </p:sp>
      <p:sp>
        <p:nvSpPr>
          <p:cNvPr id="575" name="Google Shape;575;p4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  <p:sp>
        <p:nvSpPr>
          <p:cNvPr id="576" name="Google Shape;576;p43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(1/7)</a:t>
            </a:r>
            <a:endParaRPr/>
          </a:p>
        </p:txBody>
      </p:sp>
      <p:sp>
        <p:nvSpPr>
          <p:cNvPr id="583" name="Google Shape;583;p4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84" name="Google Shape;584;p44"/>
          <p:cNvSpPr txBox="1"/>
          <p:nvPr>
            <p:ph idx="1" type="body"/>
          </p:nvPr>
        </p:nvSpPr>
        <p:spPr>
          <a:xfrm>
            <a:off x="457200" y="10668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Terms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Expression:  	a = b </a:t>
            </a:r>
            <a:r>
              <a:rPr lang="en-US" sz="2400">
                <a:solidFill>
                  <a:srgbClr val="0000FF"/>
                </a:solidFill>
              </a:rPr>
              <a:t>+</a:t>
            </a:r>
            <a:r>
              <a:rPr lang="en-US" sz="2400"/>
              <a:t> c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/>
              <a:t> d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Operands:	a, b, c, d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Operators:</a:t>
            </a: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=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+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–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/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%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800000"/>
                </a:solidFill>
              </a:rPr>
              <a:t>Precedence rules</a:t>
            </a:r>
            <a:r>
              <a:rPr lang="en-US" sz="2800"/>
              <a:t>: Operators have priorities over one another as indicated in a table (which can be found in most books &amp; our first few lectures)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Example: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/>
              <a:t> and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/</a:t>
            </a:r>
            <a:r>
              <a:rPr lang="en-US" sz="2400"/>
              <a:t> have higher precedence over </a:t>
            </a:r>
            <a:r>
              <a:rPr lang="en-US" sz="2400">
                <a:solidFill>
                  <a:srgbClr val="0000FF"/>
                </a:solidFill>
              </a:rPr>
              <a:t>+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–</a:t>
            </a:r>
            <a:r>
              <a:rPr lang="en-US" sz="2400"/>
              <a:t>. 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For operators at the same precedence (such as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/</a:t>
            </a:r>
            <a:r>
              <a:rPr lang="en-US" sz="2400"/>
              <a:t>),  we process them from left to right  </a:t>
            </a:r>
            <a:endParaRPr/>
          </a:p>
        </p:txBody>
      </p:sp>
      <p:sp>
        <p:nvSpPr>
          <p:cNvPr id="585" name="Google Shape;585;p4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(2/7)</a:t>
            </a:r>
            <a:endParaRPr/>
          </a:p>
        </p:txBody>
      </p:sp>
      <p:sp>
        <p:nvSpPr>
          <p:cNvPr id="592" name="Google Shape;592;p4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3" name="Google Shape;593;p45"/>
          <p:cNvSpPr txBox="1"/>
          <p:nvPr/>
        </p:nvSpPr>
        <p:spPr>
          <a:xfrm>
            <a:off x="685799" y="1371599"/>
            <a:ext cx="8282049" cy="1525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	: operand1 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operand2  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operand1 	operand2 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operand1	operand2 	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594" name="Google Shape;594;p45"/>
          <p:cNvGrpSpPr/>
          <p:nvPr/>
        </p:nvGrpSpPr>
        <p:grpSpPr>
          <a:xfrm>
            <a:off x="1752600" y="4114800"/>
            <a:ext cx="2039938" cy="684213"/>
            <a:chOff x="1300" y="2133"/>
            <a:chExt cx="1392" cy="431"/>
          </a:xfrm>
        </p:grpSpPr>
        <p:sp>
          <p:nvSpPr>
            <p:cNvPr id="595" name="Google Shape;595;p45"/>
            <p:cNvSpPr txBox="1"/>
            <p:nvPr/>
          </p:nvSpPr>
          <p:spPr>
            <a:xfrm>
              <a:off x="1731" y="2133"/>
              <a:ext cx="96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(2+3)*4</a:t>
              </a:r>
              <a:endParaRPr/>
            </a:p>
          </p:txBody>
        </p:sp>
        <p:cxnSp>
          <p:nvCxnSpPr>
            <p:cNvPr id="596" name="Google Shape;596;p45"/>
            <p:cNvCxnSpPr/>
            <p:nvPr/>
          </p:nvCxnSpPr>
          <p:spPr>
            <a:xfrm flipH="1" rot="10800000">
              <a:off x="1300" y="2301"/>
              <a:ext cx="481" cy="26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597" name="Google Shape;597;p45"/>
          <p:cNvGrpSpPr/>
          <p:nvPr/>
        </p:nvGrpSpPr>
        <p:grpSpPr>
          <a:xfrm>
            <a:off x="1752600" y="5257800"/>
            <a:ext cx="2220913" cy="901700"/>
            <a:chOff x="1291" y="2882"/>
            <a:chExt cx="1515" cy="568"/>
          </a:xfrm>
        </p:grpSpPr>
        <p:sp>
          <p:nvSpPr>
            <p:cNvPr id="598" name="Google Shape;598;p45"/>
            <p:cNvSpPr txBox="1"/>
            <p:nvPr/>
          </p:nvSpPr>
          <p:spPr>
            <a:xfrm>
              <a:off x="1799" y="3200"/>
              <a:ext cx="100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2+(3*4)</a:t>
              </a:r>
              <a:endParaRPr/>
            </a:p>
          </p:txBody>
        </p:sp>
        <p:cxnSp>
          <p:nvCxnSpPr>
            <p:cNvPr id="599" name="Google Shape;599;p45"/>
            <p:cNvCxnSpPr/>
            <p:nvPr/>
          </p:nvCxnSpPr>
          <p:spPr>
            <a:xfrm>
              <a:off x="1291" y="2882"/>
              <a:ext cx="536" cy="4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600" name="Google Shape;600;p45"/>
          <p:cNvGrpSpPr/>
          <p:nvPr/>
        </p:nvGrpSpPr>
        <p:grpSpPr>
          <a:xfrm>
            <a:off x="3657600" y="5715000"/>
            <a:ext cx="2722563" cy="396875"/>
            <a:chOff x="2688" y="3456"/>
            <a:chExt cx="1715" cy="250"/>
          </a:xfrm>
        </p:grpSpPr>
        <p:sp>
          <p:nvSpPr>
            <p:cNvPr id="601" name="Google Shape;601;p45"/>
            <p:cNvSpPr txBox="1"/>
            <p:nvPr/>
          </p:nvSpPr>
          <p:spPr>
            <a:xfrm>
              <a:off x="3264" y="3456"/>
              <a:ext cx="113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 3 4 * +</a:t>
              </a:r>
              <a:endParaRPr/>
            </a:p>
          </p:txBody>
        </p:sp>
        <p:cxnSp>
          <p:nvCxnSpPr>
            <p:cNvPr id="602" name="Google Shape;602;p45"/>
            <p:cNvCxnSpPr/>
            <p:nvPr/>
          </p:nvCxnSpPr>
          <p:spPr>
            <a:xfrm>
              <a:off x="2688" y="3618"/>
              <a:ext cx="41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603" name="Google Shape;603;p45"/>
          <p:cNvGrpSpPr/>
          <p:nvPr/>
        </p:nvGrpSpPr>
        <p:grpSpPr>
          <a:xfrm>
            <a:off x="838200" y="4265613"/>
            <a:ext cx="1047750" cy="995362"/>
            <a:chOff x="696" y="2217"/>
            <a:chExt cx="714" cy="627"/>
          </a:xfrm>
        </p:grpSpPr>
        <p:sp>
          <p:nvSpPr>
            <p:cNvPr id="604" name="Google Shape;604;p45"/>
            <p:cNvSpPr txBox="1"/>
            <p:nvPr/>
          </p:nvSpPr>
          <p:spPr>
            <a:xfrm>
              <a:off x="749" y="2594"/>
              <a:ext cx="66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2+3*4</a:t>
              </a:r>
              <a:endParaRPr/>
            </a:p>
          </p:txBody>
        </p:sp>
        <p:sp>
          <p:nvSpPr>
            <p:cNvPr id="605" name="Google Shape;605;p45"/>
            <p:cNvSpPr txBox="1"/>
            <p:nvPr/>
          </p:nvSpPr>
          <p:spPr>
            <a:xfrm>
              <a:off x="696" y="2217"/>
              <a:ext cx="43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infix</a:t>
              </a:r>
              <a:endParaRPr/>
            </a:p>
          </p:txBody>
        </p:sp>
      </p:grpSp>
      <p:grpSp>
        <p:nvGrpSpPr>
          <p:cNvPr id="606" name="Google Shape;606;p45"/>
          <p:cNvGrpSpPr/>
          <p:nvPr/>
        </p:nvGrpSpPr>
        <p:grpSpPr>
          <a:xfrm>
            <a:off x="3657600" y="3657600"/>
            <a:ext cx="2863850" cy="895350"/>
            <a:chOff x="2590" y="1816"/>
            <a:chExt cx="1953" cy="564"/>
          </a:xfrm>
        </p:grpSpPr>
        <p:sp>
          <p:nvSpPr>
            <p:cNvPr id="607" name="Google Shape;607;p45"/>
            <p:cNvSpPr txBox="1"/>
            <p:nvPr/>
          </p:nvSpPr>
          <p:spPr>
            <a:xfrm>
              <a:off x="3127" y="2130"/>
              <a:ext cx="141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 3 + 4 *</a:t>
              </a:r>
              <a:endParaRPr/>
            </a:p>
          </p:txBody>
        </p:sp>
        <p:cxnSp>
          <p:nvCxnSpPr>
            <p:cNvPr id="608" name="Google Shape;608;p45"/>
            <p:cNvCxnSpPr/>
            <p:nvPr/>
          </p:nvCxnSpPr>
          <p:spPr>
            <a:xfrm>
              <a:off x="2590" y="2245"/>
              <a:ext cx="44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609" name="Google Shape;609;p45"/>
            <p:cNvSpPr txBox="1"/>
            <p:nvPr/>
          </p:nvSpPr>
          <p:spPr>
            <a:xfrm>
              <a:off x="3360" y="1816"/>
              <a:ext cx="62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postfix</a:t>
              </a:r>
              <a:endParaRPr/>
            </a:p>
          </p:txBody>
        </p:sp>
      </p:grpSp>
      <p:cxnSp>
        <p:nvCxnSpPr>
          <p:cNvPr id="610" name="Google Shape;610;p45"/>
          <p:cNvCxnSpPr/>
          <p:nvPr/>
        </p:nvCxnSpPr>
        <p:spPr>
          <a:xfrm>
            <a:off x="4572000" y="4495800"/>
            <a:ext cx="703263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45"/>
          <p:cNvCxnSpPr/>
          <p:nvPr/>
        </p:nvCxnSpPr>
        <p:spPr>
          <a:xfrm>
            <a:off x="4953000" y="6096000"/>
            <a:ext cx="762000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2" name="Google Shape;612;p45"/>
          <p:cNvCxnSpPr/>
          <p:nvPr/>
        </p:nvCxnSpPr>
        <p:spPr>
          <a:xfrm>
            <a:off x="4572000" y="4648200"/>
            <a:ext cx="1371600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45"/>
          <p:cNvCxnSpPr/>
          <p:nvPr/>
        </p:nvCxnSpPr>
        <p:spPr>
          <a:xfrm>
            <a:off x="4724400" y="6248400"/>
            <a:ext cx="1295400" cy="0"/>
          </a:xfrm>
          <a:prstGeom prst="straightConnector1">
            <a:avLst/>
          </a:prstGeom>
          <a:noFill/>
          <a:ln cap="flat" cmpd="dbl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45"/>
          <p:cNvSpPr txBox="1"/>
          <p:nvPr/>
        </p:nvSpPr>
        <p:spPr>
          <a:xfrm>
            <a:off x="3810000" y="3276600"/>
            <a:ext cx="2590800" cy="4064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interpretation</a:t>
            </a:r>
            <a:endParaRPr/>
          </a:p>
        </p:txBody>
      </p:sp>
      <p:sp>
        <p:nvSpPr>
          <p:cNvPr id="615" name="Google Shape;615;p45"/>
          <p:cNvSpPr txBox="1"/>
          <p:nvPr/>
        </p:nvSpPr>
        <p:spPr>
          <a:xfrm>
            <a:off x="304800" y="3276600"/>
            <a:ext cx="2438400" cy="7112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Ambiguous, need ()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precedence rules</a:t>
            </a:r>
            <a:endParaRPr/>
          </a:p>
        </p:txBody>
      </p:sp>
      <p:sp>
        <p:nvSpPr>
          <p:cNvPr id="616" name="Google Shape;616;p4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(3/7)</a:t>
            </a:r>
            <a:endParaRPr/>
          </a:p>
        </p:txBody>
      </p:sp>
      <p:sp>
        <p:nvSpPr>
          <p:cNvPr id="623" name="Google Shape;623;p4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24" name="Google Shape;624;p46"/>
          <p:cNvSpPr txBox="1"/>
          <p:nvPr>
            <p:ph idx="1" type="body"/>
          </p:nvPr>
        </p:nvSpPr>
        <p:spPr>
          <a:xfrm>
            <a:off x="445324" y="1066800"/>
            <a:ext cx="8470076" cy="572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Algorithm: Calculating Postfix expression with stack</a:t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516578" y="1681070"/>
            <a:ext cx="3806042" cy="230832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Create an empty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item of the expression,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an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on the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an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arguments from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en-US" sz="1800">
                <a:solidFill>
                  <a:srgbClr val="233939"/>
                </a:solidFill>
                <a:latin typeface="Arial"/>
                <a:ea typeface="Arial"/>
                <a:cs typeface="Arial"/>
                <a:sym typeface="Arial"/>
              </a:rPr>
              <a:t>perform the operation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i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 onto the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4610589" y="4260264"/>
            <a:ext cx="1219200" cy="228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7" name="Google Shape;627;p46"/>
          <p:cNvCxnSpPr/>
          <p:nvPr/>
        </p:nvCxnSpPr>
        <p:spPr>
          <a:xfrm>
            <a:off x="4610589" y="6165264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8" name="Google Shape;628;p46"/>
          <p:cNvSpPr txBox="1"/>
          <p:nvPr/>
        </p:nvSpPr>
        <p:spPr>
          <a:xfrm>
            <a:off x="4845416" y="3845164"/>
            <a:ext cx="8691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4C4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/>
          </a:p>
        </p:txBody>
      </p:sp>
      <p:sp>
        <p:nvSpPr>
          <p:cNvPr id="629" name="Google Shape;629;p46"/>
          <p:cNvSpPr txBox="1"/>
          <p:nvPr/>
        </p:nvSpPr>
        <p:spPr>
          <a:xfrm>
            <a:off x="5377351" y="2698696"/>
            <a:ext cx="1105393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99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6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4C4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0" name="Google Shape;630;p46"/>
          <p:cNvSpPr txBox="1"/>
          <p:nvPr/>
        </p:nvSpPr>
        <p:spPr>
          <a:xfrm>
            <a:off x="4839189" y="5784264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99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31" name="Google Shape;631;p46"/>
          <p:cNvSpPr txBox="1"/>
          <p:nvPr/>
        </p:nvSpPr>
        <p:spPr>
          <a:xfrm>
            <a:off x="5296389" y="5784264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32" name="Google Shape;632;p46"/>
          <p:cNvSpPr txBox="1"/>
          <p:nvPr/>
        </p:nvSpPr>
        <p:spPr>
          <a:xfrm>
            <a:off x="4839189" y="6165264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633" name="Google Shape;633;p46"/>
          <p:cNvSpPr txBox="1"/>
          <p:nvPr/>
        </p:nvSpPr>
        <p:spPr>
          <a:xfrm>
            <a:off x="4839189" y="5403264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34" name="Google Shape;634;p46"/>
          <p:cNvSpPr txBox="1"/>
          <p:nvPr/>
        </p:nvSpPr>
        <p:spPr>
          <a:xfrm>
            <a:off x="6494814" y="2852035"/>
            <a:ext cx="2376054" cy="294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s.push(</a:t>
            </a:r>
            <a:r>
              <a:rPr lang="en-US" sz="1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s.push(</a:t>
            </a:r>
            <a:r>
              <a:rPr lang="en-US" sz="1800">
                <a:solidFill>
                  <a:srgbClr val="3399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s.push(</a:t>
            </a:r>
            <a:r>
              <a:rPr lang="en-US" sz="1800">
                <a:solidFill>
                  <a:srgbClr val="FF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arg2 = s.pop 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arg1 = s.pop 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s.push (arg1 </a:t>
            </a:r>
            <a:r>
              <a:rPr lang="en-US" sz="1800">
                <a:solidFill>
                  <a:srgbClr val="004C4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arg2)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arg2 = s.pop ()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arg1 = s.pop ()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s.push (arg1 </a:t>
            </a:r>
            <a:r>
              <a:rPr lang="en-US" sz="18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arg2)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4730750" y="2027833"/>
            <a:ext cx="1665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* (3 + 4)</a:t>
            </a:r>
            <a:endParaRPr/>
          </a:p>
        </p:txBody>
      </p:sp>
      <p:grpSp>
        <p:nvGrpSpPr>
          <p:cNvPr id="636" name="Google Shape;636;p46"/>
          <p:cNvGrpSpPr/>
          <p:nvPr/>
        </p:nvGrpSpPr>
        <p:grpSpPr>
          <a:xfrm>
            <a:off x="6264275" y="2056410"/>
            <a:ext cx="2879725" cy="369888"/>
            <a:chOff x="1392" y="1056"/>
            <a:chExt cx="1814" cy="233"/>
          </a:xfrm>
        </p:grpSpPr>
        <p:sp>
          <p:nvSpPr>
            <p:cNvPr id="637" name="Google Shape;637;p46"/>
            <p:cNvSpPr txBox="1"/>
            <p:nvPr/>
          </p:nvSpPr>
          <p:spPr>
            <a:xfrm>
              <a:off x="1920" y="1056"/>
              <a:ext cx="1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b="1" lang="en-US" sz="18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b="1" lang="en-US" sz="1800">
                  <a:solidFill>
                    <a:srgbClr val="33993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b="1" lang="en-US" sz="18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b="1" lang="en-US" sz="1800">
                  <a:solidFill>
                    <a:srgbClr val="FF33C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b="1" lang="en-US" sz="18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b="1" lang="en-US" sz="1800">
                  <a:solidFill>
                    <a:srgbClr val="004C4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+</a:t>
              </a:r>
              <a:r>
                <a:rPr b="1" lang="en-US" sz="1800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18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r>
                <a:rPr b="1" lang="en-US" sz="1800">
                  <a:solidFill>
                    <a:srgbClr val="8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/>
            </a:p>
          </p:txBody>
        </p:sp>
        <p:cxnSp>
          <p:nvCxnSpPr>
            <p:cNvPr id="638" name="Google Shape;638;p46"/>
            <p:cNvCxnSpPr/>
            <p:nvPr/>
          </p:nvCxnSpPr>
          <p:spPr>
            <a:xfrm>
              <a:off x="1392" y="1170"/>
              <a:ext cx="46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639" name="Google Shape;639;p46"/>
          <p:cNvSpPr/>
          <p:nvPr/>
        </p:nvSpPr>
        <p:spPr>
          <a:xfrm>
            <a:off x="4664075" y="1980208"/>
            <a:ext cx="41275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46"/>
          <p:cNvGrpSpPr/>
          <p:nvPr/>
        </p:nvGrpSpPr>
        <p:grpSpPr>
          <a:xfrm>
            <a:off x="3479458" y="4917355"/>
            <a:ext cx="838200" cy="685800"/>
            <a:chOff x="5088" y="2448"/>
            <a:chExt cx="528" cy="432"/>
          </a:xfrm>
        </p:grpSpPr>
        <p:sp>
          <p:nvSpPr>
            <p:cNvPr id="641" name="Google Shape;641;p46"/>
            <p:cNvSpPr/>
            <p:nvPr/>
          </p:nvSpPr>
          <p:spPr>
            <a:xfrm>
              <a:off x="5088" y="2640"/>
              <a:ext cx="52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 txBox="1"/>
            <p:nvPr/>
          </p:nvSpPr>
          <p:spPr>
            <a:xfrm>
              <a:off x="5088" y="244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arg1</a:t>
              </a:r>
              <a:endParaRPr/>
            </a:p>
          </p:txBody>
        </p:sp>
      </p:grpSp>
      <p:grpSp>
        <p:nvGrpSpPr>
          <p:cNvPr id="643" name="Google Shape;643;p46"/>
          <p:cNvGrpSpPr/>
          <p:nvPr/>
        </p:nvGrpSpPr>
        <p:grpSpPr>
          <a:xfrm>
            <a:off x="3479458" y="5603155"/>
            <a:ext cx="838200" cy="762000"/>
            <a:chOff x="5088" y="2880"/>
            <a:chExt cx="528" cy="480"/>
          </a:xfrm>
        </p:grpSpPr>
        <p:sp>
          <p:nvSpPr>
            <p:cNvPr id="644" name="Google Shape;644;p46"/>
            <p:cNvSpPr/>
            <p:nvPr/>
          </p:nvSpPr>
          <p:spPr>
            <a:xfrm>
              <a:off x="5088" y="3120"/>
              <a:ext cx="528" cy="2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6"/>
            <p:cNvSpPr txBox="1"/>
            <p:nvPr/>
          </p:nvSpPr>
          <p:spPr>
            <a:xfrm>
              <a:off x="5088" y="2880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arg2</a:t>
              </a:r>
              <a:endParaRPr/>
            </a:p>
          </p:txBody>
        </p:sp>
      </p:grpSp>
      <p:sp>
        <p:nvSpPr>
          <p:cNvPr id="646" name="Google Shape;646;p46"/>
          <p:cNvSpPr txBox="1"/>
          <p:nvPr/>
        </p:nvSpPr>
        <p:spPr>
          <a:xfrm>
            <a:off x="3708058" y="596193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47" name="Google Shape;647;p46"/>
          <p:cNvSpPr txBox="1"/>
          <p:nvPr/>
        </p:nvSpPr>
        <p:spPr>
          <a:xfrm>
            <a:off x="3631858" y="519993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99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48" name="Google Shape;648;p46"/>
          <p:cNvSpPr txBox="1"/>
          <p:nvPr/>
        </p:nvSpPr>
        <p:spPr>
          <a:xfrm>
            <a:off x="3936658" y="596193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649" name="Google Shape;649;p46"/>
          <p:cNvSpPr txBox="1"/>
          <p:nvPr/>
        </p:nvSpPr>
        <p:spPr>
          <a:xfrm>
            <a:off x="3860458" y="5199930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650" name="Google Shape;650;p46"/>
          <p:cNvCxnSpPr/>
          <p:nvPr/>
        </p:nvCxnSpPr>
        <p:spPr>
          <a:xfrm>
            <a:off x="4610589" y="5784264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46"/>
          <p:cNvCxnSpPr/>
          <p:nvPr/>
        </p:nvCxnSpPr>
        <p:spPr>
          <a:xfrm>
            <a:off x="4610589" y="5403264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p46"/>
          <p:cNvCxnSpPr/>
          <p:nvPr/>
        </p:nvCxnSpPr>
        <p:spPr>
          <a:xfrm>
            <a:off x="4610589" y="5022264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10589" y="4641264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4" name="Google Shape;654;p46"/>
          <p:cNvSpPr txBox="1"/>
          <p:nvPr/>
        </p:nvSpPr>
        <p:spPr>
          <a:xfrm>
            <a:off x="5143989" y="6165264"/>
            <a:ext cx="466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/>
          </a:p>
        </p:txBody>
      </p:sp>
      <p:sp>
        <p:nvSpPr>
          <p:cNvPr id="655" name="Google Shape;655;p46"/>
          <p:cNvSpPr/>
          <p:nvPr/>
        </p:nvSpPr>
        <p:spPr>
          <a:xfrm>
            <a:off x="7207332" y="2342408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4876800" y="16002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Infix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postfix</a:t>
            </a:r>
            <a:endParaRPr/>
          </a:p>
        </p:txBody>
      </p:sp>
      <p:sp>
        <p:nvSpPr>
          <p:cNvPr id="657" name="Google Shape;657;p4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2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4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4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4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4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4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4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5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7"/>
          <p:cNvSpPr txBox="1"/>
          <p:nvPr>
            <p:ph type="title"/>
          </p:nvPr>
        </p:nvSpPr>
        <p:spPr>
          <a:xfrm>
            <a:off x="457200" y="228600"/>
            <a:ext cx="83820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(4/7)</a:t>
            </a:r>
            <a:endParaRPr/>
          </a:p>
        </p:txBody>
      </p:sp>
      <p:sp>
        <p:nvSpPr>
          <p:cNvPr id="664" name="Google Shape;664;p47"/>
          <p:cNvSpPr txBox="1"/>
          <p:nvPr>
            <p:ph idx="1" type="body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solidFill>
                  <a:srgbClr val="0000FF"/>
                </a:solidFill>
              </a:rPr>
              <a:t>Brief steps for Infix to Postfix Conversion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Scan infix expression from left to right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If an </a:t>
            </a:r>
            <a:r>
              <a:rPr lang="en-US" sz="2000">
                <a:solidFill>
                  <a:srgbClr val="800000"/>
                </a:solidFill>
              </a:rPr>
              <a:t>operand </a:t>
            </a:r>
            <a:r>
              <a:rPr lang="en-US" sz="2000"/>
              <a:t>is found, add it to the postfix expression.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If a “</a:t>
            </a:r>
            <a:r>
              <a:rPr lang="en-US" sz="2000">
                <a:solidFill>
                  <a:srgbClr val="800000"/>
                </a:solidFill>
              </a:rPr>
              <a:t>(</a:t>
            </a:r>
            <a:r>
              <a:rPr lang="en-US" sz="2000"/>
              <a:t>” is found, push it onto the stack.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If a “</a:t>
            </a:r>
            <a:r>
              <a:rPr lang="en-US" sz="2000">
                <a:solidFill>
                  <a:srgbClr val="800000"/>
                </a:solidFill>
              </a:rPr>
              <a:t>)</a:t>
            </a:r>
            <a:r>
              <a:rPr lang="en-US" sz="2000"/>
              <a:t>” is found</a:t>
            </a:r>
            <a:endParaRPr/>
          </a:p>
          <a:p>
            <a:pPr indent="-300038" lvl="1" marL="84137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lphaLcParenR"/>
            </a:pPr>
            <a:r>
              <a:rPr lang="en-US" sz="1800"/>
              <a:t>repeatedly pop the stack and add the popped operator to the postfix expression until a “(” is found.</a:t>
            </a:r>
            <a:endParaRPr/>
          </a:p>
          <a:p>
            <a:pPr indent="-300038" lvl="1" marL="84137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lphaLcParenR"/>
            </a:pPr>
            <a:r>
              <a:rPr lang="en-US" sz="1800"/>
              <a:t>remove the “(”.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 If an </a:t>
            </a:r>
            <a:r>
              <a:rPr lang="en-US" sz="2000">
                <a:solidFill>
                  <a:srgbClr val="800000"/>
                </a:solidFill>
              </a:rPr>
              <a:t>operator</a:t>
            </a:r>
            <a:r>
              <a:rPr lang="en-US" sz="2000"/>
              <a:t> is found </a:t>
            </a:r>
            <a:endParaRPr/>
          </a:p>
          <a:p>
            <a:pPr indent="-357188" lvl="1" marL="89852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lphaLcParenR"/>
            </a:pPr>
            <a:r>
              <a:rPr lang="en-US" sz="1800"/>
              <a:t>repeatedly pop the operator from stack which has </a:t>
            </a:r>
            <a:r>
              <a:rPr lang="en-US" sz="1800">
                <a:solidFill>
                  <a:srgbClr val="0000FF"/>
                </a:solidFill>
              </a:rPr>
              <a:t>higher or equal precedence</a:t>
            </a:r>
            <a:r>
              <a:rPr lang="en-US" sz="1800"/>
              <a:t> than/to the operator found, and add the popped operator to the postfix expression.</a:t>
            </a:r>
            <a:endParaRPr/>
          </a:p>
          <a:p>
            <a:pPr indent="-357188" lvl="1" marL="89852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AutoNum type="alphaLcParenR"/>
            </a:pPr>
            <a:r>
              <a:rPr lang="en-US" sz="1800"/>
              <a:t>add the new operator to stack</a:t>
            </a:r>
            <a:endParaRPr/>
          </a:p>
          <a:p>
            <a:pPr indent="-571500" lvl="0" marL="5715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lang="en-US" sz="2000"/>
              <a:t>If </a:t>
            </a:r>
            <a:r>
              <a:rPr lang="en-US" sz="2000">
                <a:solidFill>
                  <a:srgbClr val="800000"/>
                </a:solidFill>
              </a:rPr>
              <a:t>no more token </a:t>
            </a:r>
            <a:r>
              <a:rPr lang="en-US" sz="2000"/>
              <a:t>in the infix expression, repeatedly pop the operator from stack and add it to the postfix expression.  </a:t>
            </a:r>
            <a:endParaRPr sz="2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br>
              <a:rPr lang="en-US"/>
            </a:b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8"/>
          <p:cNvSpPr txBox="1"/>
          <p:nvPr/>
        </p:nvSpPr>
        <p:spPr>
          <a:xfrm>
            <a:off x="533400" y="1447800"/>
            <a:ext cx="8001000" cy="4191000"/>
          </a:xfrm>
          <a:prstGeom prst="rect">
            <a:avLst/>
          </a:prstGeom>
          <a:solidFill>
            <a:schemeClr val="lt1">
              <a:alpha val="79607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String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postfixExp = 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""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(each character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in the infix expression)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operand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postfixExp = postfixExp +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break;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'</a:t>
            </a:r>
            <a:r>
              <a:rPr b="1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47727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push</a:t>
            </a:r>
            <a:r>
              <a:rPr b="0" i="0" lang="en-US" sz="1400" u="none" cap="none" strike="noStrike">
                <a:solidFill>
                  <a:srgbClr val="47727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  <a:r>
              <a:rPr b="1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 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.peek() != '</a:t>
            </a:r>
            <a:r>
              <a:rPr b="1" lang="en-U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postfixExp = postfixExp + 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.pop();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b="1" i="0" lang="en-US" sz="14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.pop(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break; 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remove '</a:t>
            </a:r>
            <a:r>
              <a:rPr b="1" lang="en-US" sz="1400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operator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 !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mpty() </a:t>
            </a:r>
            <a:r>
              <a:rPr b="0" i="0" lang="en-US" sz="1400" u="none" cap="none" strike="noStrike">
                <a:solidFill>
                  <a:srgbClr val="FF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&amp;&amp;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.peek()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!= '</a:t>
            </a:r>
            <a:r>
              <a:rPr b="1" i="0" lang="en-US" sz="1400" u="none" cap="none" strike="noStrik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b="0" i="0" lang="en-US" sz="1400" u="none" cap="none" strike="noStrike">
                <a:solidFill>
                  <a:srgbClr val="FF33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&amp;&amp;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         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precedence(</a:t>
            </a:r>
            <a:r>
              <a:rPr lang="en-U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&lt;= precedence(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.peek()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)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Why “&lt;=”?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postfixExp = postfixExp +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47727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</a:t>
            </a:r>
            <a:r>
              <a:rPr b="1" i="0" lang="en-US" sz="1400" u="none" cap="none" strike="noStrike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.push(</a:t>
            </a:r>
            <a:r>
              <a:rPr lang="en-US" sz="14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end switch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end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while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( !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.empty()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</a:pP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postfixExp = postfixExp + </a:t>
            </a:r>
            <a:r>
              <a:rPr b="1" lang="en-US" sz="1400">
                <a:solidFill>
                  <a:srgbClr val="0066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stack</a:t>
            </a:r>
            <a:r>
              <a:rPr b="0" i="0" lang="en-US" sz="1400" u="none" cap="none" strike="noStrike">
                <a:solidFill>
                  <a:srgbClr val="47727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b="0" i="0" lang="en-US" sz="1400" u="none" cap="none" strike="noStrike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pop();</a:t>
            </a:r>
            <a:endParaRPr/>
          </a:p>
        </p:txBody>
      </p:sp>
      <p:sp>
        <p:nvSpPr>
          <p:cNvPr id="673" name="Google Shape;673;p48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(5/7)</a:t>
            </a:r>
            <a:endParaRPr/>
          </a:p>
        </p:txBody>
      </p:sp>
      <p:sp>
        <p:nvSpPr>
          <p:cNvPr id="674" name="Google Shape;674;p4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75" name="Google Shape;675;p48"/>
          <p:cNvSpPr txBox="1"/>
          <p:nvPr>
            <p:ph idx="1" type="body"/>
          </p:nvPr>
        </p:nvSpPr>
        <p:spPr>
          <a:xfrm>
            <a:off x="445324" y="914400"/>
            <a:ext cx="839387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Algorithm: Converting Infix to an equivalent Postfix</a:t>
            </a:r>
            <a:endParaRPr/>
          </a:p>
        </p:txBody>
      </p:sp>
      <p:sp>
        <p:nvSpPr>
          <p:cNvPr id="676" name="Google Shape;676;p4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9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(6/7)</a:t>
            </a:r>
            <a:endParaRPr/>
          </a:p>
        </p:txBody>
      </p:sp>
      <p:sp>
        <p:nvSpPr>
          <p:cNvPr id="683" name="Google Shape;683;p4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84" name="Google Shape;684;p49"/>
          <p:cNvSpPr txBox="1"/>
          <p:nvPr>
            <p:ph idx="1" type="body"/>
          </p:nvPr>
        </p:nvSpPr>
        <p:spPr>
          <a:xfrm>
            <a:off x="445324" y="1066800"/>
            <a:ext cx="8393876" cy="572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Algorithm: Converting Infix to an equivalent Postfix</a:t>
            </a:r>
            <a:endParaRPr/>
          </a:p>
        </p:txBody>
      </p:sp>
      <p:sp>
        <p:nvSpPr>
          <p:cNvPr id="685" name="Google Shape;685;p49"/>
          <p:cNvSpPr txBox="1"/>
          <p:nvPr/>
        </p:nvSpPr>
        <p:spPr>
          <a:xfrm>
            <a:off x="609600" y="1787855"/>
            <a:ext cx="5626924" cy="4660446"/>
          </a:xfrm>
          <a:prstGeom prst="rect">
            <a:avLst/>
          </a:prstGeom>
          <a:solidFill>
            <a:srgbClr val="FFFFFF">
              <a:alpha val="79607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Stack (bottom to top)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postfixExp</a:t>
            </a:r>
            <a:endParaRPr b="1" i="0" sz="18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			a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	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	a 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+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 +	a 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 +	a b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 + *	a b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 + *	a b c 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 +	a b c d *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	a b c d * +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a b c d * +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/	a b c d * +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	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/	a b c d * + 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		a b c d * + e /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9"/>
          <p:cNvSpPr txBox="1"/>
          <p:nvPr/>
        </p:nvSpPr>
        <p:spPr>
          <a:xfrm>
            <a:off x="5867400" y="4343400"/>
            <a:ext cx="2827317" cy="20313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operators from stack to postfixExp until '('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remaining operators from stack to postfixExp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5725534" y="1911556"/>
            <a:ext cx="31021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ctr" dir="2700000" dist="107763">
              <a:schemeClr val="lt2">
                <a:alpha val="49803"/>
              </a:scheme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–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+ c * d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e</a:t>
            </a:r>
            <a:endParaRPr/>
          </a:p>
        </p:txBody>
      </p:sp>
      <p:sp>
        <p:nvSpPr>
          <p:cNvPr id="688" name="Google Shape;688;p49"/>
          <p:cNvSpPr/>
          <p:nvPr/>
        </p:nvSpPr>
        <p:spPr>
          <a:xfrm>
            <a:off x="6934200" y="223553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7110350" y="2233557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7276600" y="2233557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7419100" y="222168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7595250" y="220783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7818900" y="221773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7983175" y="2215757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8135575" y="223753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8287975" y="2223682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8440375" y="2221707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8592775" y="2231607"/>
            <a:ext cx="60367" cy="317665"/>
          </a:xfrm>
          <a:prstGeom prst="upArrow">
            <a:avLst>
              <a:gd fmla="val 50000" name="adj1"/>
              <a:gd fmla="val 141176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2: Arithmetic Expression (7/7)</a:t>
            </a:r>
            <a:endParaRPr/>
          </a:p>
        </p:txBody>
      </p:sp>
      <p:sp>
        <p:nvSpPr>
          <p:cNvPr id="706" name="Google Shape;706;p5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07" name="Google Shape;707;p50"/>
          <p:cNvSpPr txBox="1"/>
          <p:nvPr>
            <p:ph idx="1" type="body"/>
          </p:nvPr>
        </p:nvSpPr>
        <p:spPr>
          <a:xfrm>
            <a:off x="445324" y="1066800"/>
            <a:ext cx="8393876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How to code the above algorithm in Java?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Complete </a:t>
            </a:r>
            <a:r>
              <a:rPr lang="en-US" sz="2400">
                <a:solidFill>
                  <a:srgbClr val="0000FF"/>
                </a:solidFill>
              </a:rPr>
              <a:t>PostfixIncomplete.java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Answer in subdirectory “/answers”, but try it out yourself first.</a:t>
            </a:r>
            <a:endParaRPr sz="24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How to do conversion of infix to prefix?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See </a:t>
            </a:r>
            <a:r>
              <a:rPr lang="en-US" sz="2400">
                <a:solidFill>
                  <a:srgbClr val="0000FF"/>
                </a:solidFill>
              </a:rPr>
              <a:t>Prefix.java</a:t>
            </a:r>
            <a:endParaRPr/>
          </a:p>
        </p:txBody>
      </p:sp>
      <p:sp>
        <p:nvSpPr>
          <p:cNvPr id="708" name="Google Shape;708;p5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1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6-9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Queues</a:t>
            </a:r>
            <a:endParaRPr/>
          </a:p>
        </p:txBody>
      </p:sp>
      <p:sp>
        <p:nvSpPr>
          <p:cNvPr id="715" name="Google Shape;715;p5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irst-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irst-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ut (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FIFO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queue_small.jpg" id="716" name="Google Shape;7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4419600"/>
            <a:ext cx="25400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website address is changed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http://sakai.it.tdt.edu.vn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codes cs1010, cs1020, cs2010 are placed by 501042, 501043, 502043 respectively.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ADT: Operations</a:t>
            </a:r>
            <a:endParaRPr/>
          </a:p>
        </p:txBody>
      </p:sp>
      <p:sp>
        <p:nvSpPr>
          <p:cNvPr id="723" name="Google Shape;723;p5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24" name="Google Shape;724;p52"/>
          <p:cNvSpPr txBox="1"/>
          <p:nvPr/>
        </p:nvSpPr>
        <p:spPr>
          <a:xfrm>
            <a:off x="457200" y="1066800"/>
            <a:ext cx="8382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collection of data that is accessed in a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first-in-first-out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(FIFO) manner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operations: “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(or “</a:t>
            </a: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”), “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offer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(or “</a:t>
            </a: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”), and “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 </a:t>
            </a:r>
            <a:endParaRPr/>
          </a:p>
        </p:txBody>
      </p:sp>
      <p:sp>
        <p:nvSpPr>
          <p:cNvPr id="725" name="Google Shape;725;p52"/>
          <p:cNvSpPr txBox="1"/>
          <p:nvPr/>
        </p:nvSpPr>
        <p:spPr>
          <a:xfrm>
            <a:off x="5105400" y="5600615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/>
          </a:p>
        </p:txBody>
      </p:sp>
      <p:grpSp>
        <p:nvGrpSpPr>
          <p:cNvPr id="726" name="Google Shape;726;p52"/>
          <p:cNvGrpSpPr/>
          <p:nvPr/>
        </p:nvGrpSpPr>
        <p:grpSpPr>
          <a:xfrm>
            <a:off x="3405250" y="3012965"/>
            <a:ext cx="2286000" cy="2705100"/>
            <a:chOff x="2160" y="2104"/>
            <a:chExt cx="1440" cy="1704"/>
          </a:xfrm>
        </p:grpSpPr>
        <p:sp>
          <p:nvSpPr>
            <p:cNvPr id="727" name="Google Shape;727;p52"/>
            <p:cNvSpPr/>
            <p:nvPr/>
          </p:nvSpPr>
          <p:spPr>
            <a:xfrm>
              <a:off x="2160" y="2104"/>
              <a:ext cx="1440" cy="1704"/>
            </a:xfrm>
            <a:prstGeom prst="roundRect">
              <a:avLst>
                <a:gd fmla="val 41773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8" name="Google Shape;728;p52"/>
            <p:cNvGrpSpPr/>
            <p:nvPr/>
          </p:nvGrpSpPr>
          <p:grpSpPr>
            <a:xfrm>
              <a:off x="2352" y="2688"/>
              <a:ext cx="946" cy="728"/>
              <a:chOff x="2352" y="2688"/>
              <a:chExt cx="946" cy="728"/>
            </a:xfrm>
          </p:grpSpPr>
          <p:sp>
            <p:nvSpPr>
              <p:cNvPr id="729" name="Google Shape;729;p52"/>
              <p:cNvSpPr/>
              <p:nvPr/>
            </p:nvSpPr>
            <p:spPr>
              <a:xfrm>
                <a:off x="2352" y="2976"/>
                <a:ext cx="946" cy="440"/>
              </a:xfrm>
              <a:prstGeom prst="cube">
                <a:avLst>
                  <a:gd fmla="val 8863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52"/>
              <p:cNvSpPr/>
              <p:nvPr/>
            </p:nvSpPr>
            <p:spPr>
              <a:xfrm>
                <a:off x="2352" y="2880"/>
                <a:ext cx="946" cy="440"/>
              </a:xfrm>
              <a:prstGeom prst="cube">
                <a:avLst>
                  <a:gd fmla="val 8863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52"/>
              <p:cNvSpPr/>
              <p:nvPr/>
            </p:nvSpPr>
            <p:spPr>
              <a:xfrm>
                <a:off x="2352" y="2784"/>
                <a:ext cx="946" cy="440"/>
              </a:xfrm>
              <a:prstGeom prst="cube">
                <a:avLst>
                  <a:gd fmla="val 8863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52"/>
              <p:cNvSpPr/>
              <p:nvPr/>
            </p:nvSpPr>
            <p:spPr>
              <a:xfrm>
                <a:off x="2352" y="2688"/>
                <a:ext cx="946" cy="440"/>
              </a:xfrm>
              <a:prstGeom prst="cube">
                <a:avLst>
                  <a:gd fmla="val 8863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3" name="Google Shape;733;p52"/>
            <p:cNvSpPr/>
            <p:nvPr/>
          </p:nvSpPr>
          <p:spPr>
            <a:xfrm>
              <a:off x="2352" y="2160"/>
              <a:ext cx="946" cy="44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52"/>
          <p:cNvGrpSpPr/>
          <p:nvPr/>
        </p:nvGrpSpPr>
        <p:grpSpPr>
          <a:xfrm>
            <a:off x="6191005" y="4163060"/>
            <a:ext cx="2546636" cy="400050"/>
            <a:chOff x="4156" y="2046"/>
            <a:chExt cx="1736" cy="252"/>
          </a:xfrm>
        </p:grpSpPr>
        <p:cxnSp>
          <p:nvCxnSpPr>
            <p:cNvPr id="735" name="Google Shape;735;p52"/>
            <p:cNvCxnSpPr/>
            <p:nvPr/>
          </p:nvCxnSpPr>
          <p:spPr>
            <a:xfrm flipH="1">
              <a:off x="4156" y="2232"/>
              <a:ext cx="783" cy="3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36" name="Google Shape;736;p52"/>
            <p:cNvSpPr txBox="1"/>
            <p:nvPr/>
          </p:nvSpPr>
          <p:spPr>
            <a:xfrm>
              <a:off x="4972" y="2046"/>
              <a:ext cx="92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offer(item)</a:t>
              </a:r>
              <a:endParaRPr/>
            </a:p>
          </p:txBody>
        </p:sp>
      </p:grpSp>
      <p:grpSp>
        <p:nvGrpSpPr>
          <p:cNvPr id="737" name="Google Shape;737;p52"/>
          <p:cNvGrpSpPr/>
          <p:nvPr/>
        </p:nvGrpSpPr>
        <p:grpSpPr>
          <a:xfrm>
            <a:off x="1662432" y="3884176"/>
            <a:ext cx="1160312" cy="579438"/>
            <a:chOff x="960" y="1841"/>
            <a:chExt cx="791" cy="365"/>
          </a:xfrm>
        </p:grpSpPr>
        <p:sp>
          <p:nvSpPr>
            <p:cNvPr id="738" name="Google Shape;738;p52"/>
            <p:cNvSpPr txBox="1"/>
            <p:nvPr/>
          </p:nvSpPr>
          <p:spPr>
            <a:xfrm>
              <a:off x="1011" y="1841"/>
              <a:ext cx="51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poll()</a:t>
              </a:r>
              <a:endParaRPr/>
            </a:p>
          </p:txBody>
        </p:sp>
        <p:cxnSp>
          <p:nvCxnSpPr>
            <p:cNvPr id="739" name="Google Shape;739;p52"/>
            <p:cNvCxnSpPr/>
            <p:nvPr/>
          </p:nvCxnSpPr>
          <p:spPr>
            <a:xfrm rot="10800000">
              <a:off x="960" y="2188"/>
              <a:ext cx="791" cy="1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40" name="Google Shape;740;p52"/>
          <p:cNvSpPr/>
          <p:nvPr/>
        </p:nvSpPr>
        <p:spPr>
          <a:xfrm rot="-5400000">
            <a:off x="3386200" y="3044715"/>
            <a:ext cx="2286000" cy="2705100"/>
          </a:xfrm>
          <a:prstGeom prst="roundRect">
            <a:avLst>
              <a:gd fmla="val 4177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2"/>
          <p:cNvSpPr/>
          <p:nvPr/>
        </p:nvSpPr>
        <p:spPr>
          <a:xfrm rot="-5400000">
            <a:off x="6307922" y="4116340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2"/>
          <p:cNvSpPr txBox="1"/>
          <p:nvPr/>
        </p:nvSpPr>
        <p:spPr>
          <a:xfrm>
            <a:off x="7328646" y="4333796"/>
            <a:ext cx="79392" cy="882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52"/>
          <p:cNvGrpSpPr/>
          <p:nvPr/>
        </p:nvGrpSpPr>
        <p:grpSpPr>
          <a:xfrm rot="-5400000">
            <a:off x="3930712" y="3905140"/>
            <a:ext cx="1501775" cy="1155700"/>
            <a:chOff x="2352" y="2688"/>
            <a:chExt cx="946" cy="728"/>
          </a:xfrm>
        </p:grpSpPr>
        <p:sp>
          <p:nvSpPr>
            <p:cNvPr id="744" name="Google Shape;744;p52"/>
            <p:cNvSpPr/>
            <p:nvPr/>
          </p:nvSpPr>
          <p:spPr>
            <a:xfrm>
              <a:off x="2352" y="2976"/>
              <a:ext cx="946" cy="44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2"/>
            <p:cNvSpPr/>
            <p:nvPr/>
          </p:nvSpPr>
          <p:spPr>
            <a:xfrm>
              <a:off x="2352" y="2880"/>
              <a:ext cx="946" cy="44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2"/>
            <p:cNvSpPr/>
            <p:nvPr/>
          </p:nvSpPr>
          <p:spPr>
            <a:xfrm>
              <a:off x="2352" y="2784"/>
              <a:ext cx="946" cy="44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2"/>
            <p:cNvSpPr/>
            <p:nvPr/>
          </p:nvSpPr>
          <p:spPr>
            <a:xfrm>
              <a:off x="2352" y="2688"/>
              <a:ext cx="946" cy="440"/>
            </a:xfrm>
            <a:prstGeom prst="cube">
              <a:avLst>
                <a:gd fmla="val 8863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52"/>
          <p:cNvSpPr/>
          <p:nvPr/>
        </p:nvSpPr>
        <p:spPr>
          <a:xfrm rot="-5400000">
            <a:off x="3537012" y="4133741"/>
            <a:ext cx="1501775" cy="698500"/>
          </a:xfrm>
          <a:prstGeom prst="cube">
            <a:avLst>
              <a:gd fmla="val 886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2408712" y="4979156"/>
            <a:ext cx="11657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Front of queue</a:t>
            </a:r>
            <a:endParaRPr/>
          </a:p>
        </p:txBody>
      </p:sp>
      <p:sp>
        <p:nvSpPr>
          <p:cNvPr id="750" name="Google Shape;750;p52"/>
          <p:cNvSpPr txBox="1"/>
          <p:nvPr/>
        </p:nvSpPr>
        <p:spPr>
          <a:xfrm>
            <a:off x="5835570" y="4829725"/>
            <a:ext cx="9927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Back of queue</a:t>
            </a:r>
            <a:endParaRPr/>
          </a:p>
        </p:txBody>
      </p:sp>
      <p:grpSp>
        <p:nvGrpSpPr>
          <p:cNvPr id="751" name="Google Shape;751;p52"/>
          <p:cNvGrpSpPr/>
          <p:nvPr/>
        </p:nvGrpSpPr>
        <p:grpSpPr>
          <a:xfrm>
            <a:off x="3872349" y="5064015"/>
            <a:ext cx="911226" cy="1181100"/>
            <a:chOff x="2544" y="3396"/>
            <a:chExt cx="574" cy="744"/>
          </a:xfrm>
        </p:grpSpPr>
        <p:sp>
          <p:nvSpPr>
            <p:cNvPr id="752" name="Google Shape;752;p52"/>
            <p:cNvSpPr txBox="1"/>
            <p:nvPr/>
          </p:nvSpPr>
          <p:spPr>
            <a:xfrm>
              <a:off x="2544" y="3888"/>
              <a:ext cx="574" cy="2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peek()</a:t>
              </a:r>
              <a:endParaRPr/>
            </a:p>
          </p:txBody>
        </p:sp>
        <p:cxnSp>
          <p:nvCxnSpPr>
            <p:cNvPr id="753" name="Google Shape;753;p52"/>
            <p:cNvCxnSpPr/>
            <p:nvPr/>
          </p:nvCxnSpPr>
          <p:spPr>
            <a:xfrm flipH="1">
              <a:off x="2880" y="3396"/>
              <a:ext cx="127" cy="49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54" name="Google Shape;754;p5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ADT: Uses</a:t>
            </a:r>
            <a:endParaRPr/>
          </a:p>
        </p:txBody>
      </p:sp>
      <p:sp>
        <p:nvSpPr>
          <p:cNvPr id="761" name="Google Shape;761;p5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62" name="Google Shape;762;p53"/>
          <p:cNvSpPr txBox="1"/>
          <p:nvPr/>
        </p:nvSpPr>
        <p:spPr>
          <a:xfrm>
            <a:off x="457200" y="1066800"/>
            <a:ext cx="8382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queue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Simulations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Breadth-first traversal of trees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palindromes - for illustration only as it is not a real application of queue</a:t>
            </a:r>
            <a:endParaRPr/>
          </a:p>
        </p:txBody>
      </p:sp>
      <p:sp>
        <p:nvSpPr>
          <p:cNvPr id="763" name="Google Shape;763;p5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ADT: Interface</a:t>
            </a:r>
            <a:endParaRPr/>
          </a:p>
        </p:txBody>
      </p:sp>
      <p:sp>
        <p:nvSpPr>
          <p:cNvPr id="770" name="Google Shape;770;p5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771" name="Google Shape;771;p54"/>
          <p:cNvGrpSpPr/>
          <p:nvPr/>
        </p:nvGrpSpPr>
        <p:grpSpPr>
          <a:xfrm>
            <a:off x="381000" y="1066800"/>
            <a:ext cx="8458200" cy="4676715"/>
            <a:chOff x="457200" y="990600"/>
            <a:chExt cx="8458200" cy="4676715"/>
          </a:xfrm>
        </p:grpSpPr>
        <p:sp>
          <p:nvSpPr>
            <p:cNvPr id="772" name="Google Shape;772;p54"/>
            <p:cNvSpPr txBox="1"/>
            <p:nvPr/>
          </p:nvSpPr>
          <p:spPr>
            <a:xfrm>
              <a:off x="457200" y="1143000"/>
              <a:ext cx="8458200" cy="4524315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interface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QueueADT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true if queue has no elements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isEmpty();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the front of the queue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      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remove and return the front of the queue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       poll();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also commonly known as </a:t>
              </a:r>
              <a:r>
                <a:rPr b="1" lang="en-US" sz="1600">
                  <a:solidFill>
                    <a:srgbClr val="0072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dequeue</a:t>
              </a:r>
              <a:endParaRPr b="1" sz="1600">
                <a:solidFill>
                  <a:srgbClr val="00727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add item to the back of the queue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offer(E item); </a:t>
              </a:r>
              <a:r>
                <a:rPr b="1" lang="en-US" sz="15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also commonly known as </a:t>
              </a:r>
              <a:r>
                <a:rPr b="1" lang="en-US" sz="1500">
                  <a:solidFill>
                    <a:srgbClr val="00727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enqueue</a:t>
              </a:r>
              <a:endParaRPr b="1" sz="1500">
                <a:solidFill>
                  <a:srgbClr val="00727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6705600" y="990600"/>
              <a:ext cx="19050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QueueADT.java</a:t>
              </a:r>
              <a:endParaRPr/>
            </a:p>
          </p:txBody>
        </p:sp>
      </p:grpSp>
      <p:sp>
        <p:nvSpPr>
          <p:cNvPr id="774" name="Google Shape;774;p5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Queue: Usage</a:t>
            </a:r>
            <a:endParaRPr/>
          </a:p>
        </p:txBody>
      </p:sp>
      <p:sp>
        <p:nvSpPr>
          <p:cNvPr id="781" name="Google Shape;781;p5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82" name="Google Shape;782;p55"/>
          <p:cNvSpPr txBox="1"/>
          <p:nvPr/>
        </p:nvSpPr>
        <p:spPr>
          <a:xfrm>
            <a:off x="838200" y="1447800"/>
            <a:ext cx="434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Queue q = new Queue 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q.offer (“a”);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q.offer (“b”);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q.offer (“c”);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 = q.peek ();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q.poll ();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q.offer (“e”);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q.poll ();  </a:t>
            </a:r>
            <a:endParaRPr/>
          </a:p>
        </p:txBody>
      </p:sp>
      <p:grpSp>
        <p:nvGrpSpPr>
          <p:cNvPr id="783" name="Google Shape;783;p55"/>
          <p:cNvGrpSpPr/>
          <p:nvPr/>
        </p:nvGrpSpPr>
        <p:grpSpPr>
          <a:xfrm>
            <a:off x="4495800" y="2438400"/>
            <a:ext cx="4246578" cy="2597149"/>
            <a:chOff x="3024" y="1525"/>
            <a:chExt cx="2675" cy="1636"/>
          </a:xfrm>
        </p:grpSpPr>
        <p:sp>
          <p:nvSpPr>
            <p:cNvPr id="784" name="Google Shape;784;p55"/>
            <p:cNvSpPr txBox="1"/>
            <p:nvPr/>
          </p:nvSpPr>
          <p:spPr>
            <a:xfrm>
              <a:off x="3230" y="1525"/>
              <a:ext cx="205" cy="2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785" name="Google Shape;785;p55"/>
            <p:cNvGrpSpPr/>
            <p:nvPr/>
          </p:nvGrpSpPr>
          <p:grpSpPr>
            <a:xfrm>
              <a:off x="3024" y="1632"/>
              <a:ext cx="2675" cy="1529"/>
              <a:chOff x="3024" y="1632"/>
              <a:chExt cx="2675" cy="1529"/>
            </a:xfrm>
          </p:grpSpPr>
          <p:sp>
            <p:nvSpPr>
              <p:cNvPr id="786" name="Google Shape;786;p55"/>
              <p:cNvSpPr/>
              <p:nvPr/>
            </p:nvSpPr>
            <p:spPr>
              <a:xfrm>
                <a:off x="3024" y="2304"/>
                <a:ext cx="2640" cy="816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55"/>
              <p:cNvSpPr/>
              <p:nvPr/>
            </p:nvSpPr>
            <p:spPr>
              <a:xfrm>
                <a:off x="3456" y="1632"/>
                <a:ext cx="465" cy="168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55"/>
              <p:cNvSpPr txBox="1"/>
              <p:nvPr/>
            </p:nvSpPr>
            <p:spPr>
              <a:xfrm>
                <a:off x="3072" y="2745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front</a:t>
                </a:r>
                <a:endParaRPr/>
              </a:p>
            </p:txBody>
          </p:sp>
          <p:sp>
            <p:nvSpPr>
              <p:cNvPr id="789" name="Google Shape;789;p55"/>
              <p:cNvSpPr txBox="1"/>
              <p:nvPr/>
            </p:nvSpPr>
            <p:spPr>
              <a:xfrm>
                <a:off x="5099" y="2861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back</a:t>
                </a:r>
                <a:endParaRPr/>
              </a:p>
            </p:txBody>
          </p:sp>
          <p:grpSp>
            <p:nvGrpSpPr>
              <p:cNvPr id="790" name="Google Shape;790;p55"/>
              <p:cNvGrpSpPr/>
              <p:nvPr/>
            </p:nvGrpSpPr>
            <p:grpSpPr>
              <a:xfrm>
                <a:off x="3512" y="2344"/>
                <a:ext cx="1720" cy="384"/>
                <a:chOff x="3512" y="2344"/>
                <a:chExt cx="1720" cy="384"/>
              </a:xfrm>
            </p:grpSpPr>
            <p:sp>
              <p:nvSpPr>
                <p:cNvPr id="791" name="Google Shape;791;p55"/>
                <p:cNvSpPr/>
                <p:nvPr/>
              </p:nvSpPr>
              <p:spPr>
                <a:xfrm>
                  <a:off x="3512" y="2344"/>
                  <a:ext cx="1720" cy="384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92" name="Google Shape;792;p55"/>
                <p:cNvCxnSpPr/>
                <p:nvPr/>
              </p:nvCxnSpPr>
              <p:spPr>
                <a:xfrm>
                  <a:off x="3741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3" name="Google Shape;793;p55"/>
                <p:cNvCxnSpPr/>
                <p:nvPr/>
              </p:nvCxnSpPr>
              <p:spPr>
                <a:xfrm>
                  <a:off x="3949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4" name="Google Shape;794;p55"/>
                <p:cNvCxnSpPr/>
                <p:nvPr/>
              </p:nvCxnSpPr>
              <p:spPr>
                <a:xfrm>
                  <a:off x="4156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5" name="Google Shape;795;p55"/>
                <p:cNvCxnSpPr/>
                <p:nvPr/>
              </p:nvCxnSpPr>
              <p:spPr>
                <a:xfrm>
                  <a:off x="4364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6" name="Google Shape;796;p55"/>
                <p:cNvCxnSpPr/>
                <p:nvPr/>
              </p:nvCxnSpPr>
              <p:spPr>
                <a:xfrm>
                  <a:off x="4572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7" name="Google Shape;797;p55"/>
                <p:cNvCxnSpPr/>
                <p:nvPr/>
              </p:nvCxnSpPr>
              <p:spPr>
                <a:xfrm>
                  <a:off x="4988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8" name="Google Shape;798;p55"/>
                <p:cNvCxnSpPr/>
                <p:nvPr/>
              </p:nvCxnSpPr>
              <p:spPr>
                <a:xfrm>
                  <a:off x="4780" y="2344"/>
                  <a:ext cx="0" cy="368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99" name="Google Shape;799;p55"/>
              <p:cNvCxnSpPr/>
              <p:nvPr/>
            </p:nvCxnSpPr>
            <p:spPr>
              <a:xfrm flipH="1">
                <a:off x="3072" y="1728"/>
                <a:ext cx="569" cy="57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stealth"/>
              </a:ln>
            </p:spPr>
          </p:cxnSp>
        </p:grpSp>
      </p:grpSp>
      <p:sp>
        <p:nvSpPr>
          <p:cNvPr id="800" name="Google Shape;800;p55"/>
          <p:cNvSpPr txBox="1"/>
          <p:nvPr/>
        </p:nvSpPr>
        <p:spPr>
          <a:xfrm>
            <a:off x="5257800" y="3881437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sp>
        <p:nvSpPr>
          <p:cNvPr id="801" name="Google Shape;801;p55"/>
          <p:cNvSpPr txBox="1"/>
          <p:nvPr/>
        </p:nvSpPr>
        <p:spPr>
          <a:xfrm>
            <a:off x="5638800" y="3881437"/>
            <a:ext cx="22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  <p:sp>
        <p:nvSpPr>
          <p:cNvPr id="802" name="Google Shape;802;p55"/>
          <p:cNvSpPr txBox="1"/>
          <p:nvPr/>
        </p:nvSpPr>
        <p:spPr>
          <a:xfrm>
            <a:off x="5943600" y="3881437"/>
            <a:ext cx="27731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/>
          </a:p>
        </p:txBody>
      </p:sp>
      <p:sp>
        <p:nvSpPr>
          <p:cNvPr id="803" name="Google Shape;803;p55"/>
          <p:cNvSpPr txBox="1"/>
          <p:nvPr/>
        </p:nvSpPr>
        <p:spPr>
          <a:xfrm>
            <a:off x="6248400" y="3881437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/>
          </a:p>
        </p:txBody>
      </p:sp>
      <p:grpSp>
        <p:nvGrpSpPr>
          <p:cNvPr id="804" name="Google Shape;804;p55"/>
          <p:cNvGrpSpPr/>
          <p:nvPr/>
        </p:nvGrpSpPr>
        <p:grpSpPr>
          <a:xfrm>
            <a:off x="6934200" y="2590800"/>
            <a:ext cx="1103313" cy="398462"/>
            <a:chOff x="2759" y="2029"/>
            <a:chExt cx="753" cy="251"/>
          </a:xfrm>
        </p:grpSpPr>
        <p:sp>
          <p:nvSpPr>
            <p:cNvPr id="805" name="Google Shape;805;p55"/>
            <p:cNvSpPr txBox="1"/>
            <p:nvPr/>
          </p:nvSpPr>
          <p:spPr>
            <a:xfrm>
              <a:off x="2759" y="2029"/>
              <a:ext cx="22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3008" y="2112"/>
              <a:ext cx="504" cy="16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55"/>
          <p:cNvSpPr/>
          <p:nvPr/>
        </p:nvSpPr>
        <p:spPr>
          <a:xfrm>
            <a:off x="457200" y="21336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5"/>
          <p:cNvSpPr/>
          <p:nvPr/>
        </p:nvSpPr>
        <p:spPr>
          <a:xfrm>
            <a:off x="457200" y="26670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5"/>
          <p:cNvSpPr/>
          <p:nvPr/>
        </p:nvSpPr>
        <p:spPr>
          <a:xfrm>
            <a:off x="457200" y="3200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5"/>
          <p:cNvSpPr/>
          <p:nvPr/>
        </p:nvSpPr>
        <p:spPr>
          <a:xfrm>
            <a:off x="457200" y="37338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5"/>
          <p:cNvSpPr/>
          <p:nvPr/>
        </p:nvSpPr>
        <p:spPr>
          <a:xfrm>
            <a:off x="457200" y="41910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5"/>
          <p:cNvSpPr/>
          <p:nvPr/>
        </p:nvSpPr>
        <p:spPr>
          <a:xfrm>
            <a:off x="457200" y="47244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5"/>
          <p:cNvSpPr/>
          <p:nvPr/>
        </p:nvSpPr>
        <p:spPr>
          <a:xfrm>
            <a:off x="457200" y="5257800"/>
            <a:ext cx="352425" cy="152400"/>
          </a:xfrm>
          <a:prstGeom prst="rightArrow">
            <a:avLst>
              <a:gd fmla="val 50000" name="adj1"/>
              <a:gd fmla="val 57813" name="adj2"/>
            </a:avLst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5"/>
          <p:cNvSpPr txBox="1"/>
          <p:nvPr/>
        </p:nvSpPr>
        <p:spPr>
          <a:xfrm>
            <a:off x="7543800" y="2662237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cxnSp>
        <p:nvCxnSpPr>
          <p:cNvPr id="815" name="Google Shape;815;p55"/>
          <p:cNvCxnSpPr/>
          <p:nvPr/>
        </p:nvCxnSpPr>
        <p:spPr>
          <a:xfrm flipH="1" rot="10800000">
            <a:off x="5181600" y="4360862"/>
            <a:ext cx="228600" cy="228600"/>
          </a:xfrm>
          <a:prstGeom prst="straightConnector1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55"/>
          <p:cNvCxnSpPr/>
          <p:nvPr/>
        </p:nvCxnSpPr>
        <p:spPr>
          <a:xfrm rot="10800000">
            <a:off x="5771866" y="4381334"/>
            <a:ext cx="2000534" cy="343066"/>
          </a:xfrm>
          <a:prstGeom prst="straightConnector1">
            <a:avLst/>
          </a:prstGeom>
          <a:noFill/>
          <a:ln cap="flat" cmpd="sng" w="28575">
            <a:solidFill>
              <a:srgbClr val="3399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55"/>
          <p:cNvCxnSpPr/>
          <p:nvPr/>
        </p:nvCxnSpPr>
        <p:spPr>
          <a:xfrm rot="10800000">
            <a:off x="6190938" y="4392118"/>
            <a:ext cx="1581462" cy="332282"/>
          </a:xfrm>
          <a:prstGeom prst="straightConnector1">
            <a:avLst/>
          </a:prstGeom>
          <a:noFill/>
          <a:ln cap="flat" cmpd="sng" w="28575">
            <a:solidFill>
              <a:srgbClr val="3399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55"/>
          <p:cNvCxnSpPr/>
          <p:nvPr/>
        </p:nvCxnSpPr>
        <p:spPr>
          <a:xfrm rot="10800000">
            <a:off x="6477000" y="4419600"/>
            <a:ext cx="1295400" cy="304800"/>
          </a:xfrm>
          <a:prstGeom prst="straightConnector1">
            <a:avLst/>
          </a:prstGeom>
          <a:noFill/>
          <a:ln cap="flat" cmpd="sng" w="28575">
            <a:solidFill>
              <a:srgbClr val="3399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55"/>
          <p:cNvCxnSpPr/>
          <p:nvPr/>
        </p:nvCxnSpPr>
        <p:spPr>
          <a:xfrm flipH="1" rot="10800000">
            <a:off x="5181600" y="4360862"/>
            <a:ext cx="609600" cy="228600"/>
          </a:xfrm>
          <a:prstGeom prst="straightConnector1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5"/>
          <p:cNvCxnSpPr/>
          <p:nvPr/>
        </p:nvCxnSpPr>
        <p:spPr>
          <a:xfrm rot="10800000">
            <a:off x="6838666" y="4381334"/>
            <a:ext cx="1009934" cy="343066"/>
          </a:xfrm>
          <a:prstGeom prst="straightConnector1">
            <a:avLst/>
          </a:prstGeom>
          <a:noFill/>
          <a:ln cap="flat" cmpd="sng" w="28575">
            <a:solidFill>
              <a:srgbClr val="3399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55"/>
          <p:cNvCxnSpPr/>
          <p:nvPr/>
        </p:nvCxnSpPr>
        <p:spPr>
          <a:xfrm flipH="1" rot="10800000">
            <a:off x="5181600" y="4360862"/>
            <a:ext cx="914400" cy="228600"/>
          </a:xfrm>
          <a:prstGeom prst="straightConnector1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5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</a:t>
            </a:r>
            <a:r>
              <a:rPr b="1" lang="en-US" sz="3600">
                <a:solidFill>
                  <a:srgbClr val="800000"/>
                </a:solidFill>
                <a:latin typeface="Federo"/>
                <a:ea typeface="Federo"/>
                <a:cs typeface="Federo"/>
                <a:sym typeface="Federo"/>
              </a:rPr>
              <a:t>Array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(1/7)</a:t>
            </a:r>
            <a:endParaRPr/>
          </a:p>
        </p:txBody>
      </p:sp>
      <p:sp>
        <p:nvSpPr>
          <p:cNvPr id="829" name="Google Shape;829;p56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Use an Array with </a:t>
            </a:r>
            <a:r>
              <a:rPr lang="en-US" sz="2800">
                <a:solidFill>
                  <a:srgbClr val="0000FF"/>
                </a:solidFill>
              </a:rPr>
              <a:t>front</a:t>
            </a:r>
            <a:r>
              <a:rPr lang="en-US" sz="2800"/>
              <a:t> and </a:t>
            </a:r>
            <a:r>
              <a:rPr lang="en-US" sz="2800">
                <a:solidFill>
                  <a:srgbClr val="0000FF"/>
                </a:solidFill>
              </a:rPr>
              <a:t>back</a:t>
            </a:r>
            <a:r>
              <a:rPr lang="en-US" sz="2800"/>
              <a:t> pointer</a:t>
            </a:r>
            <a:endParaRPr/>
          </a:p>
        </p:txBody>
      </p:sp>
      <p:sp>
        <p:nvSpPr>
          <p:cNvPr id="830" name="Google Shape;830;p5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31" name="Google Shape;831;p56"/>
          <p:cNvSpPr txBox="1"/>
          <p:nvPr/>
        </p:nvSpPr>
        <p:spPr>
          <a:xfrm>
            <a:off x="4432300" y="3744263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i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6"/>
          <p:cNvSpPr txBox="1"/>
          <p:nvPr/>
        </p:nvSpPr>
        <p:spPr>
          <a:xfrm>
            <a:off x="4879975" y="3734217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i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56"/>
          <p:cNvGrpSpPr/>
          <p:nvPr/>
        </p:nvGrpSpPr>
        <p:grpSpPr>
          <a:xfrm>
            <a:off x="1093156" y="3191813"/>
            <a:ext cx="5623557" cy="1136650"/>
            <a:chOff x="734" y="2069"/>
            <a:chExt cx="3836" cy="716"/>
          </a:xfrm>
        </p:grpSpPr>
        <p:grpSp>
          <p:nvGrpSpPr>
            <p:cNvPr id="834" name="Google Shape;834;p56"/>
            <p:cNvGrpSpPr/>
            <p:nvPr/>
          </p:nvGrpSpPr>
          <p:grpSpPr>
            <a:xfrm>
              <a:off x="1307" y="2069"/>
              <a:ext cx="3263" cy="716"/>
              <a:chOff x="2187" y="1933"/>
              <a:chExt cx="3263" cy="716"/>
            </a:xfrm>
          </p:grpSpPr>
          <p:sp>
            <p:nvSpPr>
              <p:cNvPr id="835" name="Google Shape;835;p56"/>
              <p:cNvSpPr/>
              <p:nvPr/>
            </p:nvSpPr>
            <p:spPr>
              <a:xfrm>
                <a:off x="2187" y="2146"/>
                <a:ext cx="3263" cy="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6" name="Google Shape;836;p56"/>
              <p:cNvCxnSpPr/>
              <p:nvPr/>
            </p:nvCxnSpPr>
            <p:spPr>
              <a:xfrm>
                <a:off x="2530" y="2155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7" name="Google Shape;837;p56"/>
              <p:cNvCxnSpPr/>
              <p:nvPr/>
            </p:nvCxnSpPr>
            <p:spPr>
              <a:xfrm>
                <a:off x="2853" y="2151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8" name="Google Shape;838;p56"/>
              <p:cNvCxnSpPr/>
              <p:nvPr/>
            </p:nvCxnSpPr>
            <p:spPr>
              <a:xfrm>
                <a:off x="3176" y="2147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56"/>
              <p:cNvCxnSpPr/>
              <p:nvPr/>
            </p:nvCxnSpPr>
            <p:spPr>
              <a:xfrm>
                <a:off x="3499" y="2143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56"/>
              <p:cNvCxnSpPr/>
              <p:nvPr/>
            </p:nvCxnSpPr>
            <p:spPr>
              <a:xfrm>
                <a:off x="3822" y="2139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56"/>
              <p:cNvCxnSpPr/>
              <p:nvPr/>
            </p:nvCxnSpPr>
            <p:spPr>
              <a:xfrm>
                <a:off x="4145" y="2135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2" name="Google Shape;842;p56"/>
              <p:cNvCxnSpPr/>
              <p:nvPr/>
            </p:nvCxnSpPr>
            <p:spPr>
              <a:xfrm>
                <a:off x="4468" y="2158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3" name="Google Shape;843;p56"/>
              <p:cNvCxnSpPr/>
              <p:nvPr/>
            </p:nvCxnSpPr>
            <p:spPr>
              <a:xfrm>
                <a:off x="4791" y="2137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4" name="Google Shape;844;p56"/>
              <p:cNvCxnSpPr/>
              <p:nvPr/>
            </p:nvCxnSpPr>
            <p:spPr>
              <a:xfrm>
                <a:off x="5114" y="2151"/>
                <a:ext cx="0" cy="4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5" name="Google Shape;845;p56"/>
              <p:cNvSpPr txBox="1"/>
              <p:nvPr/>
            </p:nvSpPr>
            <p:spPr>
              <a:xfrm>
                <a:off x="2250" y="1934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846" name="Google Shape;846;p56"/>
              <p:cNvSpPr txBox="1"/>
              <p:nvPr/>
            </p:nvSpPr>
            <p:spPr>
              <a:xfrm>
                <a:off x="2578" y="1933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847" name="Google Shape;847;p56"/>
              <p:cNvSpPr txBox="1"/>
              <p:nvPr/>
            </p:nvSpPr>
            <p:spPr>
              <a:xfrm>
                <a:off x="4526" y="1940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848" name="Google Shape;848;p56"/>
              <p:cNvSpPr txBox="1"/>
              <p:nvPr/>
            </p:nvSpPr>
            <p:spPr>
              <a:xfrm>
                <a:off x="4864" y="1944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849" name="Google Shape;849;p56"/>
              <p:cNvSpPr txBox="1"/>
              <p:nvPr/>
            </p:nvSpPr>
            <p:spPr>
              <a:xfrm>
                <a:off x="5192" y="1942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850" name="Google Shape;850;p56"/>
              <p:cNvSpPr txBox="1"/>
              <p:nvPr/>
            </p:nvSpPr>
            <p:spPr>
              <a:xfrm>
                <a:off x="2928" y="1959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851" name="Google Shape;851;p56"/>
              <p:cNvSpPr txBox="1"/>
              <p:nvPr/>
            </p:nvSpPr>
            <p:spPr>
              <a:xfrm>
                <a:off x="3224" y="1936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852" name="Google Shape;852;p56"/>
              <p:cNvSpPr txBox="1"/>
              <p:nvPr/>
            </p:nvSpPr>
            <p:spPr>
              <a:xfrm>
                <a:off x="3583" y="195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853" name="Google Shape;853;p56"/>
              <p:cNvSpPr txBox="1"/>
              <p:nvPr/>
            </p:nvSpPr>
            <p:spPr>
              <a:xfrm>
                <a:off x="3916" y="1948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854" name="Google Shape;854;p56"/>
              <p:cNvSpPr txBox="1"/>
              <p:nvPr/>
            </p:nvSpPr>
            <p:spPr>
              <a:xfrm>
                <a:off x="4214" y="1959"/>
                <a:ext cx="192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855" name="Google Shape;855;p56"/>
              <p:cNvSpPr txBox="1"/>
              <p:nvPr/>
            </p:nvSpPr>
            <p:spPr>
              <a:xfrm>
                <a:off x="2268" y="2285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6"/>
              <p:cNvSpPr txBox="1"/>
              <p:nvPr/>
            </p:nvSpPr>
            <p:spPr>
              <a:xfrm>
                <a:off x="2584" y="2286"/>
                <a:ext cx="25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6"/>
              <p:cNvSpPr txBox="1"/>
              <p:nvPr/>
            </p:nvSpPr>
            <p:spPr>
              <a:xfrm>
                <a:off x="2933" y="2286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6"/>
              <p:cNvSpPr txBox="1"/>
              <p:nvPr/>
            </p:nvSpPr>
            <p:spPr>
              <a:xfrm>
                <a:off x="3247" y="2286"/>
                <a:ext cx="25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6"/>
              <p:cNvSpPr txBox="1"/>
              <p:nvPr/>
            </p:nvSpPr>
            <p:spPr>
              <a:xfrm>
                <a:off x="3578" y="2286"/>
                <a:ext cx="24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i="1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60" name="Google Shape;860;p56"/>
            <p:cNvCxnSpPr/>
            <p:nvPr/>
          </p:nvCxnSpPr>
          <p:spPr>
            <a:xfrm>
              <a:off x="734" y="2116"/>
              <a:ext cx="570" cy="20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861" name="Google Shape;861;p56"/>
          <p:cNvGrpSpPr/>
          <p:nvPr/>
        </p:nvGrpSpPr>
        <p:grpSpPr>
          <a:xfrm>
            <a:off x="433450" y="2098973"/>
            <a:ext cx="8423275" cy="3727450"/>
            <a:chOff x="300" y="1224"/>
            <a:chExt cx="5746" cy="2540"/>
          </a:xfrm>
        </p:grpSpPr>
        <p:sp>
          <p:nvSpPr>
            <p:cNvPr id="862" name="Google Shape;862;p56"/>
            <p:cNvSpPr/>
            <p:nvPr/>
          </p:nvSpPr>
          <p:spPr>
            <a:xfrm>
              <a:off x="300" y="1572"/>
              <a:ext cx="5746" cy="2192"/>
            </a:xfrm>
            <a:prstGeom prst="rect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6"/>
            <p:cNvSpPr txBox="1"/>
            <p:nvPr/>
          </p:nvSpPr>
          <p:spPr>
            <a:xfrm>
              <a:off x="342" y="122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</a:t>
              </a:r>
              <a:r>
                <a:rPr b="1" i="1" lang="en-US" sz="2000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Arr</a:t>
              </a:r>
              <a:endParaRPr b="1" i="1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6"/>
            <p:cNvSpPr txBox="1"/>
            <p:nvPr/>
          </p:nvSpPr>
          <p:spPr>
            <a:xfrm>
              <a:off x="495" y="16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arr</a:t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496" y="1912"/>
              <a:ext cx="408" cy="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6" name="Google Shape;866;p56"/>
          <p:cNvSpPr txBox="1"/>
          <p:nvPr/>
        </p:nvSpPr>
        <p:spPr>
          <a:xfrm>
            <a:off x="7199313" y="3272775"/>
            <a:ext cx="125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offer(“F”);</a:t>
            </a:r>
            <a:endParaRPr/>
          </a:p>
        </p:txBody>
      </p:sp>
      <p:sp>
        <p:nvSpPr>
          <p:cNvPr id="867" name="Google Shape;867;p56"/>
          <p:cNvSpPr txBox="1"/>
          <p:nvPr/>
        </p:nvSpPr>
        <p:spPr>
          <a:xfrm>
            <a:off x="7204075" y="3806175"/>
            <a:ext cx="1300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offer(“G”);</a:t>
            </a:r>
            <a:endParaRPr/>
          </a:p>
        </p:txBody>
      </p:sp>
      <p:sp>
        <p:nvSpPr>
          <p:cNvPr id="868" name="Google Shape;868;p56"/>
          <p:cNvSpPr txBox="1"/>
          <p:nvPr/>
        </p:nvSpPr>
        <p:spPr>
          <a:xfrm>
            <a:off x="7162800" y="4368150"/>
            <a:ext cx="8258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poll();</a:t>
            </a:r>
            <a:endParaRPr/>
          </a:p>
        </p:txBody>
      </p:sp>
      <p:grpSp>
        <p:nvGrpSpPr>
          <p:cNvPr id="869" name="Google Shape;869;p56"/>
          <p:cNvGrpSpPr/>
          <p:nvPr/>
        </p:nvGrpSpPr>
        <p:grpSpPr>
          <a:xfrm>
            <a:off x="4340445" y="4310741"/>
            <a:ext cx="671979" cy="1449989"/>
            <a:chOff x="3883231" y="4310741"/>
            <a:chExt cx="671979" cy="1449989"/>
          </a:xfrm>
        </p:grpSpPr>
        <p:sp>
          <p:nvSpPr>
            <p:cNvPr id="870" name="Google Shape;870;p56"/>
            <p:cNvSpPr txBox="1"/>
            <p:nvPr/>
          </p:nvSpPr>
          <p:spPr>
            <a:xfrm>
              <a:off x="3911934" y="5044111"/>
              <a:ext cx="470061" cy="40011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1" name="Google Shape;871;p56"/>
            <p:cNvCxnSpPr/>
            <p:nvPr/>
          </p:nvCxnSpPr>
          <p:spPr>
            <a:xfrm rot="10800000">
              <a:off x="4156361" y="4310741"/>
              <a:ext cx="11877" cy="878775"/>
            </a:xfrm>
            <a:prstGeom prst="straightConnector1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72" name="Google Shape;872;p56"/>
            <p:cNvSpPr txBox="1"/>
            <p:nvPr/>
          </p:nvSpPr>
          <p:spPr>
            <a:xfrm>
              <a:off x="3883231" y="5391398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back</a:t>
              </a:r>
              <a:endParaRPr/>
            </a:p>
          </p:txBody>
        </p:sp>
      </p:grpSp>
      <p:sp>
        <p:nvSpPr>
          <p:cNvPr id="873" name="Google Shape;873;p56"/>
          <p:cNvSpPr txBox="1"/>
          <p:nvPr/>
        </p:nvSpPr>
        <p:spPr>
          <a:xfrm>
            <a:off x="593766" y="5023262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maxsize</a:t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6"/>
          <p:cNvSpPr txBox="1"/>
          <p:nvPr/>
        </p:nvSpPr>
        <p:spPr>
          <a:xfrm>
            <a:off x="760021" y="4583876"/>
            <a:ext cx="569387" cy="369332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</a:t>
            </a:r>
            <a:endParaRPr/>
          </a:p>
        </p:txBody>
      </p:sp>
      <p:sp>
        <p:nvSpPr>
          <p:cNvPr id="875" name="Google Shape;875;p56"/>
          <p:cNvSpPr txBox="1"/>
          <p:nvPr/>
        </p:nvSpPr>
        <p:spPr>
          <a:xfrm>
            <a:off x="2076203" y="536566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grpSp>
        <p:nvGrpSpPr>
          <p:cNvPr id="876" name="Google Shape;876;p56"/>
          <p:cNvGrpSpPr/>
          <p:nvPr/>
        </p:nvGrpSpPr>
        <p:grpSpPr>
          <a:xfrm>
            <a:off x="1938742" y="4368031"/>
            <a:ext cx="470100" cy="1071086"/>
            <a:chOff x="3923809" y="4310741"/>
            <a:chExt cx="470100" cy="1095068"/>
          </a:xfrm>
        </p:grpSpPr>
        <p:sp>
          <p:nvSpPr>
            <p:cNvPr id="877" name="Google Shape;877;p56"/>
            <p:cNvSpPr txBox="1"/>
            <p:nvPr/>
          </p:nvSpPr>
          <p:spPr>
            <a:xfrm>
              <a:off x="3923809" y="4996609"/>
              <a:ext cx="470100" cy="409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8" name="Google Shape;878;p56"/>
            <p:cNvCxnSpPr/>
            <p:nvPr/>
          </p:nvCxnSpPr>
          <p:spPr>
            <a:xfrm rot="10800000">
              <a:off x="4156361" y="4310741"/>
              <a:ext cx="11877" cy="878775"/>
            </a:xfrm>
            <a:prstGeom prst="straightConnector1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79" name="Google Shape;879;p56"/>
          <p:cNvSpPr/>
          <p:nvPr/>
        </p:nvSpPr>
        <p:spPr>
          <a:xfrm>
            <a:off x="2090057" y="3788229"/>
            <a:ext cx="261257" cy="3087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(2/7)</a:t>
            </a:r>
            <a:endParaRPr/>
          </a:p>
        </p:txBody>
      </p:sp>
      <p:sp>
        <p:nvSpPr>
          <p:cNvPr id="887" name="Google Shape;887;p57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“Circular”Array needed to recycle space</a:t>
            </a:r>
            <a:endParaRPr/>
          </a:p>
        </p:txBody>
      </p:sp>
      <p:sp>
        <p:nvSpPr>
          <p:cNvPr id="888" name="Google Shape;888;p5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89" name="Google Shape;889;p57"/>
          <p:cNvSpPr txBox="1"/>
          <p:nvPr/>
        </p:nvSpPr>
        <p:spPr>
          <a:xfrm>
            <a:off x="1371612" y="1850578"/>
            <a:ext cx="220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Given a queue</a:t>
            </a:r>
            <a:endParaRPr/>
          </a:p>
        </p:txBody>
      </p:sp>
      <p:grpSp>
        <p:nvGrpSpPr>
          <p:cNvPr id="890" name="Google Shape;890;p57"/>
          <p:cNvGrpSpPr/>
          <p:nvPr/>
        </p:nvGrpSpPr>
        <p:grpSpPr>
          <a:xfrm>
            <a:off x="269175" y="3864428"/>
            <a:ext cx="4017457" cy="2752725"/>
            <a:chOff x="1205" y="2181"/>
            <a:chExt cx="2740" cy="1734"/>
          </a:xfrm>
        </p:grpSpPr>
        <p:sp>
          <p:nvSpPr>
            <p:cNvPr id="891" name="Google Shape;891;p57"/>
            <p:cNvSpPr/>
            <p:nvPr/>
          </p:nvSpPr>
          <p:spPr>
            <a:xfrm>
              <a:off x="2036" y="2447"/>
              <a:ext cx="1436" cy="1227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7"/>
            <p:cNvSpPr/>
            <p:nvPr/>
          </p:nvSpPr>
          <p:spPr>
            <a:xfrm>
              <a:off x="2346" y="2739"/>
              <a:ext cx="827" cy="654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57"/>
            <p:cNvCxnSpPr/>
            <p:nvPr/>
          </p:nvCxnSpPr>
          <p:spPr>
            <a:xfrm>
              <a:off x="2754" y="2447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p57"/>
            <p:cNvCxnSpPr/>
            <p:nvPr/>
          </p:nvCxnSpPr>
          <p:spPr>
            <a:xfrm flipH="1">
              <a:off x="3018" y="2574"/>
              <a:ext cx="163" cy="21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57"/>
            <p:cNvCxnSpPr/>
            <p:nvPr/>
          </p:nvCxnSpPr>
          <p:spPr>
            <a:xfrm flipH="1">
              <a:off x="3163" y="2838"/>
              <a:ext cx="264" cy="1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57"/>
            <p:cNvCxnSpPr/>
            <p:nvPr/>
          </p:nvCxnSpPr>
          <p:spPr>
            <a:xfrm rot="10800000">
              <a:off x="3154" y="3175"/>
              <a:ext cx="255" cy="9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7" name="Google Shape;897;p57"/>
            <p:cNvCxnSpPr/>
            <p:nvPr/>
          </p:nvCxnSpPr>
          <p:spPr>
            <a:xfrm rot="10800000">
              <a:off x="2763" y="3383"/>
              <a:ext cx="0" cy="28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57"/>
            <p:cNvCxnSpPr/>
            <p:nvPr/>
          </p:nvCxnSpPr>
          <p:spPr>
            <a:xfrm rot="10800000">
              <a:off x="2990" y="3329"/>
              <a:ext cx="146" cy="24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9" name="Google Shape;899;p57"/>
            <p:cNvCxnSpPr/>
            <p:nvPr/>
          </p:nvCxnSpPr>
          <p:spPr>
            <a:xfrm>
              <a:off x="2360" y="2552"/>
              <a:ext cx="163" cy="21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0" name="Google Shape;900;p57"/>
            <p:cNvCxnSpPr/>
            <p:nvPr/>
          </p:nvCxnSpPr>
          <p:spPr>
            <a:xfrm>
              <a:off x="2104" y="2860"/>
              <a:ext cx="264" cy="10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p57"/>
            <p:cNvCxnSpPr/>
            <p:nvPr/>
          </p:nvCxnSpPr>
          <p:spPr>
            <a:xfrm flipH="1" rot="10800000">
              <a:off x="2132" y="3198"/>
              <a:ext cx="255" cy="9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2" name="Google Shape;902;p57"/>
            <p:cNvCxnSpPr/>
            <p:nvPr/>
          </p:nvCxnSpPr>
          <p:spPr>
            <a:xfrm flipH="1" rot="10800000">
              <a:off x="2395" y="3334"/>
              <a:ext cx="146" cy="24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3" name="Google Shape;903;p57"/>
            <p:cNvCxnSpPr/>
            <p:nvPr/>
          </p:nvCxnSpPr>
          <p:spPr>
            <a:xfrm flipH="1">
              <a:off x="3100" y="2290"/>
              <a:ext cx="618" cy="1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904" name="Google Shape;904;p57"/>
            <p:cNvSpPr txBox="1"/>
            <p:nvPr/>
          </p:nvSpPr>
          <p:spPr>
            <a:xfrm>
              <a:off x="3579" y="2181"/>
              <a:ext cx="366" cy="2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</a:t>
              </a:r>
              <a:endParaRPr/>
            </a:p>
          </p:txBody>
        </p:sp>
        <p:cxnSp>
          <p:nvCxnSpPr>
            <p:cNvPr id="905" name="Google Shape;905;p57"/>
            <p:cNvCxnSpPr/>
            <p:nvPr/>
          </p:nvCxnSpPr>
          <p:spPr>
            <a:xfrm>
              <a:off x="1636" y="2947"/>
              <a:ext cx="391" cy="14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906" name="Google Shape;906;p57"/>
            <p:cNvSpPr txBox="1"/>
            <p:nvPr/>
          </p:nvSpPr>
          <p:spPr>
            <a:xfrm>
              <a:off x="1205" y="2780"/>
              <a:ext cx="559" cy="2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</a:t>
              </a:r>
              <a:endParaRPr/>
            </a:p>
          </p:txBody>
        </p:sp>
        <p:sp>
          <p:nvSpPr>
            <p:cNvPr id="907" name="Google Shape;907;p57"/>
            <p:cNvSpPr txBox="1"/>
            <p:nvPr/>
          </p:nvSpPr>
          <p:spPr>
            <a:xfrm>
              <a:off x="2851" y="2516"/>
              <a:ext cx="25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57"/>
            <p:cNvSpPr txBox="1"/>
            <p:nvPr/>
          </p:nvSpPr>
          <p:spPr>
            <a:xfrm>
              <a:off x="3074" y="2648"/>
              <a:ext cx="25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57"/>
            <p:cNvSpPr txBox="1"/>
            <p:nvPr/>
          </p:nvSpPr>
          <p:spPr>
            <a:xfrm>
              <a:off x="3216" y="2916"/>
              <a:ext cx="25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57"/>
            <p:cNvSpPr txBox="1"/>
            <p:nvPr/>
          </p:nvSpPr>
          <p:spPr>
            <a:xfrm>
              <a:off x="3075" y="3248"/>
              <a:ext cx="25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57"/>
            <p:cNvSpPr txBox="1"/>
            <p:nvPr/>
          </p:nvSpPr>
          <p:spPr>
            <a:xfrm>
              <a:off x="2788" y="3381"/>
              <a:ext cx="24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57"/>
            <p:cNvSpPr txBox="1"/>
            <p:nvPr/>
          </p:nvSpPr>
          <p:spPr>
            <a:xfrm>
              <a:off x="2511" y="3403"/>
              <a:ext cx="23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57"/>
            <p:cNvSpPr txBox="1"/>
            <p:nvPr/>
          </p:nvSpPr>
          <p:spPr>
            <a:xfrm>
              <a:off x="2244" y="3280"/>
              <a:ext cx="2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endParaRPr i="1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57"/>
            <p:cNvSpPr txBox="1"/>
            <p:nvPr/>
          </p:nvSpPr>
          <p:spPr>
            <a:xfrm>
              <a:off x="2951" y="2200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915" name="Google Shape;915;p57"/>
            <p:cNvSpPr txBox="1"/>
            <p:nvPr/>
          </p:nvSpPr>
          <p:spPr>
            <a:xfrm>
              <a:off x="3366" y="2505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916" name="Google Shape;916;p57"/>
            <p:cNvSpPr txBox="1"/>
            <p:nvPr/>
          </p:nvSpPr>
          <p:spPr>
            <a:xfrm>
              <a:off x="1716" y="3091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sp>
          <p:nvSpPr>
            <p:cNvPr id="917" name="Google Shape;917;p57"/>
            <p:cNvSpPr txBox="1"/>
            <p:nvPr/>
          </p:nvSpPr>
          <p:spPr>
            <a:xfrm>
              <a:off x="1885" y="2514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/>
            </a:p>
          </p:txBody>
        </p:sp>
        <p:sp>
          <p:nvSpPr>
            <p:cNvPr id="918" name="Google Shape;918;p57"/>
            <p:cNvSpPr txBox="1"/>
            <p:nvPr/>
          </p:nvSpPr>
          <p:spPr>
            <a:xfrm>
              <a:off x="2335" y="2202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/>
            </a:p>
          </p:txBody>
        </p:sp>
        <p:sp>
          <p:nvSpPr>
            <p:cNvPr id="919" name="Google Shape;919;p57"/>
            <p:cNvSpPr txBox="1"/>
            <p:nvPr/>
          </p:nvSpPr>
          <p:spPr>
            <a:xfrm>
              <a:off x="3577" y="2953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920" name="Google Shape;920;p57"/>
            <p:cNvSpPr txBox="1"/>
            <p:nvPr/>
          </p:nvSpPr>
          <p:spPr>
            <a:xfrm>
              <a:off x="3408" y="3485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921" name="Google Shape;921;p57"/>
            <p:cNvSpPr txBox="1"/>
            <p:nvPr/>
          </p:nvSpPr>
          <p:spPr>
            <a:xfrm>
              <a:off x="2914" y="3691"/>
              <a:ext cx="19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922" name="Google Shape;922;p57"/>
            <p:cNvSpPr txBox="1"/>
            <p:nvPr/>
          </p:nvSpPr>
          <p:spPr>
            <a:xfrm>
              <a:off x="2474" y="3723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923" name="Google Shape;923;p57"/>
            <p:cNvSpPr txBox="1"/>
            <p:nvPr/>
          </p:nvSpPr>
          <p:spPr>
            <a:xfrm>
              <a:off x="1969" y="3574"/>
              <a:ext cx="1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</p:grpSp>
      <p:sp>
        <p:nvSpPr>
          <p:cNvPr id="924" name="Google Shape;924;p57"/>
          <p:cNvSpPr txBox="1"/>
          <p:nvPr/>
        </p:nvSpPr>
        <p:spPr>
          <a:xfrm>
            <a:off x="4572000" y="4572000"/>
            <a:ext cx="4343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advance the indexes, 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front = (front+1) % maxsize;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back = (back+1) % maxsize;</a:t>
            </a:r>
            <a:endParaRPr/>
          </a:p>
        </p:txBody>
      </p:sp>
      <p:sp>
        <p:nvSpPr>
          <p:cNvPr id="925" name="Google Shape;925;p57"/>
          <p:cNvSpPr txBox="1"/>
          <p:nvPr/>
        </p:nvSpPr>
        <p:spPr>
          <a:xfrm>
            <a:off x="4705610" y="2014852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26" name="Google Shape;926;p57"/>
          <p:cNvGrpSpPr/>
          <p:nvPr/>
        </p:nvGrpSpPr>
        <p:grpSpPr>
          <a:xfrm>
            <a:off x="3618571" y="2560127"/>
            <a:ext cx="631827" cy="896938"/>
            <a:chOff x="1315" y="2900"/>
            <a:chExt cx="398" cy="565"/>
          </a:xfrm>
        </p:grpSpPr>
        <p:sp>
          <p:nvSpPr>
            <p:cNvPr id="927" name="Google Shape;927;p57"/>
            <p:cNvSpPr txBox="1"/>
            <p:nvPr/>
          </p:nvSpPr>
          <p:spPr>
            <a:xfrm>
              <a:off x="1315" y="3213"/>
              <a:ext cx="398" cy="2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</a:t>
              </a:r>
              <a:endParaRPr/>
            </a:p>
          </p:txBody>
        </p:sp>
        <p:cxnSp>
          <p:nvCxnSpPr>
            <p:cNvPr id="928" name="Google Shape;928;p57"/>
            <p:cNvCxnSpPr/>
            <p:nvPr/>
          </p:nvCxnSpPr>
          <p:spPr>
            <a:xfrm flipH="1" rot="10800000">
              <a:off x="1524" y="2900"/>
              <a:ext cx="17" cy="3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929" name="Google Shape;929;p57"/>
          <p:cNvGrpSpPr/>
          <p:nvPr/>
        </p:nvGrpSpPr>
        <p:grpSpPr>
          <a:xfrm>
            <a:off x="7244027" y="2624452"/>
            <a:ext cx="1419226" cy="581025"/>
            <a:chOff x="3700" y="2944"/>
            <a:chExt cx="894" cy="366"/>
          </a:xfrm>
        </p:grpSpPr>
        <p:sp>
          <p:nvSpPr>
            <p:cNvPr id="930" name="Google Shape;930;p57"/>
            <p:cNvSpPr txBox="1"/>
            <p:nvPr/>
          </p:nvSpPr>
          <p:spPr>
            <a:xfrm>
              <a:off x="4211" y="3058"/>
              <a:ext cx="383" cy="2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</a:t>
              </a:r>
              <a:endParaRPr/>
            </a:p>
          </p:txBody>
        </p:sp>
        <p:cxnSp>
          <p:nvCxnSpPr>
            <p:cNvPr id="931" name="Google Shape;931;p57"/>
            <p:cNvCxnSpPr/>
            <p:nvPr/>
          </p:nvCxnSpPr>
          <p:spPr>
            <a:xfrm rot="10800000">
              <a:off x="3700" y="2944"/>
              <a:ext cx="553" cy="28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sp>
        <p:nvSpPr>
          <p:cNvPr id="932" name="Google Shape;932;p57"/>
          <p:cNvSpPr/>
          <p:nvPr/>
        </p:nvSpPr>
        <p:spPr>
          <a:xfrm>
            <a:off x="3626110" y="1786252"/>
            <a:ext cx="4737100" cy="7794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57"/>
          <p:cNvCxnSpPr/>
          <p:nvPr/>
        </p:nvCxnSpPr>
        <p:spPr>
          <a:xfrm>
            <a:off x="4129348" y="1786252"/>
            <a:ext cx="0" cy="7794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57"/>
          <p:cNvCxnSpPr/>
          <p:nvPr/>
        </p:nvCxnSpPr>
        <p:spPr>
          <a:xfrm>
            <a:off x="4602423" y="1779902"/>
            <a:ext cx="0" cy="7794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57"/>
          <p:cNvCxnSpPr/>
          <p:nvPr/>
        </p:nvCxnSpPr>
        <p:spPr>
          <a:xfrm>
            <a:off x="5075498" y="1773552"/>
            <a:ext cx="0" cy="7794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57"/>
          <p:cNvCxnSpPr/>
          <p:nvPr/>
        </p:nvCxnSpPr>
        <p:spPr>
          <a:xfrm>
            <a:off x="5550160" y="1791015"/>
            <a:ext cx="0" cy="779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57"/>
          <p:cNvCxnSpPr/>
          <p:nvPr/>
        </p:nvCxnSpPr>
        <p:spPr>
          <a:xfrm>
            <a:off x="6015298" y="1791015"/>
            <a:ext cx="0" cy="779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57"/>
          <p:cNvCxnSpPr/>
          <p:nvPr/>
        </p:nvCxnSpPr>
        <p:spPr>
          <a:xfrm>
            <a:off x="6496310" y="1784665"/>
            <a:ext cx="0" cy="779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57"/>
          <p:cNvCxnSpPr/>
          <p:nvPr/>
        </p:nvCxnSpPr>
        <p:spPr>
          <a:xfrm>
            <a:off x="6969385" y="1791015"/>
            <a:ext cx="0" cy="779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57"/>
          <p:cNvCxnSpPr/>
          <p:nvPr/>
        </p:nvCxnSpPr>
        <p:spPr>
          <a:xfrm>
            <a:off x="7448810" y="1786252"/>
            <a:ext cx="0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57"/>
          <p:cNvCxnSpPr/>
          <p:nvPr/>
        </p:nvCxnSpPr>
        <p:spPr>
          <a:xfrm>
            <a:off x="7917123" y="1779902"/>
            <a:ext cx="0" cy="7794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2" name="Google Shape;942;p57"/>
          <p:cNvSpPr txBox="1"/>
          <p:nvPr/>
        </p:nvSpPr>
        <p:spPr>
          <a:xfrm>
            <a:off x="38862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</p:txBody>
      </p:sp>
      <p:sp>
        <p:nvSpPr>
          <p:cNvPr id="943" name="Google Shape;943;p57"/>
          <p:cNvSpPr txBox="1"/>
          <p:nvPr/>
        </p:nvSpPr>
        <p:spPr>
          <a:xfrm>
            <a:off x="43434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944" name="Google Shape;944;p57"/>
          <p:cNvSpPr txBox="1"/>
          <p:nvPr/>
        </p:nvSpPr>
        <p:spPr>
          <a:xfrm>
            <a:off x="71628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/>
          </a:p>
        </p:txBody>
      </p:sp>
      <p:sp>
        <p:nvSpPr>
          <p:cNvPr id="945" name="Google Shape;945;p57"/>
          <p:cNvSpPr txBox="1"/>
          <p:nvPr/>
        </p:nvSpPr>
        <p:spPr>
          <a:xfrm>
            <a:off x="76200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/>
          </a:p>
        </p:txBody>
      </p:sp>
      <p:sp>
        <p:nvSpPr>
          <p:cNvPr id="946" name="Google Shape;946;p57"/>
          <p:cNvSpPr txBox="1"/>
          <p:nvPr/>
        </p:nvSpPr>
        <p:spPr>
          <a:xfrm>
            <a:off x="81534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/>
          </a:p>
        </p:txBody>
      </p:sp>
      <p:sp>
        <p:nvSpPr>
          <p:cNvPr id="947" name="Google Shape;947;p57"/>
          <p:cNvSpPr txBox="1"/>
          <p:nvPr/>
        </p:nvSpPr>
        <p:spPr>
          <a:xfrm>
            <a:off x="48006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948" name="Google Shape;948;p57"/>
          <p:cNvSpPr txBox="1"/>
          <p:nvPr/>
        </p:nvSpPr>
        <p:spPr>
          <a:xfrm>
            <a:off x="53340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949" name="Google Shape;949;p57"/>
          <p:cNvSpPr txBox="1"/>
          <p:nvPr/>
        </p:nvSpPr>
        <p:spPr>
          <a:xfrm>
            <a:off x="57912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950" name="Google Shape;950;p57"/>
          <p:cNvSpPr txBox="1"/>
          <p:nvPr/>
        </p:nvSpPr>
        <p:spPr>
          <a:xfrm>
            <a:off x="62484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951" name="Google Shape;951;p57"/>
          <p:cNvSpPr txBox="1"/>
          <p:nvPr/>
        </p:nvSpPr>
        <p:spPr>
          <a:xfrm>
            <a:off x="6705600" y="1547725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952" name="Google Shape;952;p57"/>
          <p:cNvSpPr txBox="1"/>
          <p:nvPr/>
        </p:nvSpPr>
        <p:spPr>
          <a:xfrm>
            <a:off x="3715010" y="2014852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3" name="Google Shape;953;p57"/>
          <p:cNvSpPr txBox="1"/>
          <p:nvPr/>
        </p:nvSpPr>
        <p:spPr>
          <a:xfrm>
            <a:off x="4248410" y="2014852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4" name="Google Shape;954;p57"/>
          <p:cNvSpPr txBox="1"/>
          <p:nvPr/>
        </p:nvSpPr>
        <p:spPr>
          <a:xfrm>
            <a:off x="5162810" y="2014852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5" name="Google Shape;955;p57"/>
          <p:cNvSpPr txBox="1"/>
          <p:nvPr/>
        </p:nvSpPr>
        <p:spPr>
          <a:xfrm>
            <a:off x="5620010" y="2014852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6" name="Google Shape;956;p57"/>
          <p:cNvSpPr txBox="1"/>
          <p:nvPr/>
        </p:nvSpPr>
        <p:spPr>
          <a:xfrm>
            <a:off x="6077210" y="2014852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7" name="Google Shape;957;p57"/>
          <p:cNvSpPr txBox="1"/>
          <p:nvPr/>
        </p:nvSpPr>
        <p:spPr>
          <a:xfrm>
            <a:off x="6534410" y="2014852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8" name="Google Shape;958;p57"/>
          <p:cNvSpPr txBox="1"/>
          <p:nvPr/>
        </p:nvSpPr>
        <p:spPr>
          <a:xfrm>
            <a:off x="4267200" y="381000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959" name="Google Shape;959;p57"/>
          <p:cNvSpPr txBox="1"/>
          <p:nvPr/>
        </p:nvSpPr>
        <p:spPr>
          <a:xfrm>
            <a:off x="8110847" y="319446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sp>
        <p:nvSpPr>
          <p:cNvPr id="960" name="Google Shape;960;p57"/>
          <p:cNvSpPr txBox="1"/>
          <p:nvPr/>
        </p:nvSpPr>
        <p:spPr>
          <a:xfrm>
            <a:off x="211777" y="4415642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sp>
        <p:nvSpPr>
          <p:cNvPr id="961" name="Google Shape;961;p57"/>
          <p:cNvSpPr txBox="1"/>
          <p:nvPr/>
        </p:nvSpPr>
        <p:spPr>
          <a:xfrm>
            <a:off x="2971800" y="289560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962" name="Google Shape;962;p5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(3/7)</a:t>
            </a:r>
            <a:endParaRPr/>
          </a:p>
        </p:txBody>
      </p:sp>
      <p:sp>
        <p:nvSpPr>
          <p:cNvPr id="969" name="Google Shape;969;p58"/>
          <p:cNvSpPr txBox="1"/>
          <p:nvPr>
            <p:ph idx="1" type="body"/>
          </p:nvPr>
        </p:nvSpPr>
        <p:spPr>
          <a:xfrm>
            <a:off x="457200" y="10668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Question: what does (front == back) mean?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/>
              <a:t>A: Full queue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/>
              <a:t>B: Empty queue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/>
              <a:t>C: Both A and B</a:t>
            </a:r>
            <a:endParaRPr/>
          </a:p>
          <a:p>
            <a:pPr indent="-325438" lvl="1" marL="669925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rPr lang="en-US"/>
              <a:t>D: Neither A nor B</a:t>
            </a:r>
            <a:endParaRPr sz="2800"/>
          </a:p>
        </p:txBody>
      </p:sp>
      <p:sp>
        <p:nvSpPr>
          <p:cNvPr id="970" name="Google Shape;970;p5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71" name="Google Shape;971;p58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972" name="Google Shape;972;p5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(4/7)</a:t>
            </a:r>
            <a:endParaRPr/>
          </a:p>
        </p:txBody>
      </p:sp>
      <p:sp>
        <p:nvSpPr>
          <p:cNvPr id="979" name="Google Shape;979;p59"/>
          <p:cNvSpPr txBox="1"/>
          <p:nvPr>
            <p:ph idx="1" type="body"/>
          </p:nvPr>
        </p:nvSpPr>
        <p:spPr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Ambiguous full/empty state</a:t>
            </a:r>
            <a:endParaRPr/>
          </a:p>
        </p:txBody>
      </p:sp>
      <p:sp>
        <p:nvSpPr>
          <p:cNvPr id="980" name="Google Shape;980;p5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81" name="Google Shape;981;p59"/>
          <p:cNvSpPr txBox="1"/>
          <p:nvPr/>
        </p:nvSpPr>
        <p:spPr>
          <a:xfrm>
            <a:off x="7126175" y="1818900"/>
            <a:ext cx="9461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/>
          </a:p>
        </p:txBody>
      </p:sp>
      <p:grpSp>
        <p:nvGrpSpPr>
          <p:cNvPr id="982" name="Google Shape;982;p59"/>
          <p:cNvGrpSpPr/>
          <p:nvPr/>
        </p:nvGrpSpPr>
        <p:grpSpPr>
          <a:xfrm>
            <a:off x="725375" y="3190500"/>
            <a:ext cx="7620000" cy="1066800"/>
            <a:chOff x="240" y="1920"/>
            <a:chExt cx="4800" cy="672"/>
          </a:xfrm>
        </p:grpSpPr>
        <p:sp>
          <p:nvSpPr>
            <p:cNvPr id="983" name="Google Shape;983;p59"/>
            <p:cNvSpPr/>
            <p:nvPr/>
          </p:nvSpPr>
          <p:spPr>
            <a:xfrm>
              <a:off x="240" y="1920"/>
              <a:ext cx="4800" cy="672"/>
            </a:xfrm>
            <a:prstGeom prst="rect">
              <a:avLst/>
            </a:prstGeom>
            <a:solidFill>
              <a:srgbClr val="FFFFFF">
                <a:alpha val="79607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4" name="Google Shape;984;p59"/>
            <p:cNvGrpSpPr/>
            <p:nvPr/>
          </p:nvGrpSpPr>
          <p:grpSpPr>
            <a:xfrm>
              <a:off x="1016" y="2206"/>
              <a:ext cx="952" cy="251"/>
              <a:chOff x="1327" y="1983"/>
              <a:chExt cx="1025" cy="251"/>
            </a:xfrm>
          </p:grpSpPr>
          <p:sp>
            <p:nvSpPr>
              <p:cNvPr id="985" name="Google Shape;985;p59"/>
              <p:cNvSpPr/>
              <p:nvPr/>
            </p:nvSpPr>
            <p:spPr>
              <a:xfrm>
                <a:off x="1776" y="2008"/>
                <a:ext cx="576" cy="22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59"/>
              <p:cNvSpPr txBox="1"/>
              <p:nvPr/>
            </p:nvSpPr>
            <p:spPr>
              <a:xfrm>
                <a:off x="1327" y="1984"/>
                <a:ext cx="43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rgbClr val="0000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size</a:t>
                </a:r>
                <a:endParaRPr/>
              </a:p>
            </p:txBody>
          </p:sp>
          <p:sp>
            <p:nvSpPr>
              <p:cNvPr id="987" name="Google Shape;987;p59"/>
              <p:cNvSpPr txBox="1"/>
              <p:nvPr/>
            </p:nvSpPr>
            <p:spPr>
              <a:xfrm>
                <a:off x="1974" y="1983"/>
                <a:ext cx="22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/>
              </a:p>
            </p:txBody>
          </p:sp>
        </p:grpSp>
        <p:grpSp>
          <p:nvGrpSpPr>
            <p:cNvPr id="988" name="Google Shape;988;p59"/>
            <p:cNvGrpSpPr/>
            <p:nvPr/>
          </p:nvGrpSpPr>
          <p:grpSpPr>
            <a:xfrm>
              <a:off x="3382" y="2199"/>
              <a:ext cx="952" cy="251"/>
              <a:chOff x="1327" y="1983"/>
              <a:chExt cx="1025" cy="251"/>
            </a:xfrm>
          </p:grpSpPr>
          <p:sp>
            <p:nvSpPr>
              <p:cNvPr id="989" name="Google Shape;989;p59"/>
              <p:cNvSpPr/>
              <p:nvPr/>
            </p:nvSpPr>
            <p:spPr>
              <a:xfrm>
                <a:off x="1776" y="2008"/>
                <a:ext cx="576" cy="22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59"/>
              <p:cNvSpPr txBox="1"/>
              <p:nvPr/>
            </p:nvSpPr>
            <p:spPr>
              <a:xfrm>
                <a:off x="1327" y="1984"/>
                <a:ext cx="431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solidFill>
                      <a:srgbClr val="0000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size</a:t>
                </a:r>
                <a:endParaRPr/>
              </a:p>
            </p:txBody>
          </p:sp>
          <p:sp>
            <p:nvSpPr>
              <p:cNvPr id="991" name="Google Shape;991;p59"/>
              <p:cNvSpPr txBox="1"/>
              <p:nvPr/>
            </p:nvSpPr>
            <p:spPr>
              <a:xfrm>
                <a:off x="1974" y="1983"/>
                <a:ext cx="22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2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/>
              </a:p>
            </p:txBody>
          </p:sp>
        </p:grpSp>
        <p:sp>
          <p:nvSpPr>
            <p:cNvPr id="992" name="Google Shape;992;p59"/>
            <p:cNvSpPr txBox="1"/>
            <p:nvPr/>
          </p:nvSpPr>
          <p:spPr>
            <a:xfrm>
              <a:off x="384" y="1968"/>
              <a:ext cx="333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Solution 1 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– Maintain queue size or full status</a:t>
              </a:r>
              <a:endParaRPr/>
            </a:p>
          </p:txBody>
        </p:sp>
      </p:grpSp>
      <p:grpSp>
        <p:nvGrpSpPr>
          <p:cNvPr id="993" name="Google Shape;993;p59"/>
          <p:cNvGrpSpPr/>
          <p:nvPr/>
        </p:nvGrpSpPr>
        <p:grpSpPr>
          <a:xfrm>
            <a:off x="2173175" y="1818900"/>
            <a:ext cx="1219200" cy="304800"/>
            <a:chOff x="2173175" y="1818900"/>
            <a:chExt cx="1219200" cy="304800"/>
          </a:xfrm>
        </p:grpSpPr>
        <p:sp>
          <p:nvSpPr>
            <p:cNvPr id="994" name="Google Shape;994;p59"/>
            <p:cNvSpPr/>
            <p:nvPr/>
          </p:nvSpPr>
          <p:spPr>
            <a:xfrm>
              <a:off x="2173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24779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2782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3087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59"/>
          <p:cNvGrpSpPr/>
          <p:nvPr/>
        </p:nvGrpSpPr>
        <p:grpSpPr>
          <a:xfrm>
            <a:off x="5830775" y="1818900"/>
            <a:ext cx="1219200" cy="304800"/>
            <a:chOff x="5830775" y="1818900"/>
            <a:chExt cx="1219200" cy="304800"/>
          </a:xfrm>
        </p:grpSpPr>
        <p:sp>
          <p:nvSpPr>
            <p:cNvPr id="999" name="Google Shape;999;p59"/>
            <p:cNvSpPr/>
            <p:nvPr/>
          </p:nvSpPr>
          <p:spPr>
            <a:xfrm>
              <a:off x="58307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00" name="Google Shape;1000;p59"/>
            <p:cNvSpPr/>
            <p:nvPr/>
          </p:nvSpPr>
          <p:spPr>
            <a:xfrm>
              <a:off x="61355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64403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6745175" y="1818900"/>
              <a:ext cx="304800" cy="3048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59"/>
          <p:cNvSpPr txBox="1"/>
          <p:nvPr/>
        </p:nvSpPr>
        <p:spPr>
          <a:xfrm>
            <a:off x="1106375" y="1818900"/>
            <a:ext cx="94615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endParaRPr i="1" sz="2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</a:t>
            </a:r>
            <a:endParaRPr/>
          </a:p>
        </p:txBody>
      </p:sp>
      <p:sp>
        <p:nvSpPr>
          <p:cNvPr id="1004" name="Google Shape;1004;p59"/>
          <p:cNvSpPr txBox="1"/>
          <p:nvPr/>
        </p:nvSpPr>
        <p:spPr>
          <a:xfrm>
            <a:off x="2477975" y="2199900"/>
            <a:ext cx="38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05" name="Google Shape;1005;p59"/>
          <p:cNvSpPr txBox="1"/>
          <p:nvPr/>
        </p:nvSpPr>
        <p:spPr>
          <a:xfrm>
            <a:off x="6400800" y="2209800"/>
            <a:ext cx="381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FB</a:t>
            </a:r>
            <a:endParaRPr/>
          </a:p>
        </p:txBody>
      </p:sp>
      <p:grpSp>
        <p:nvGrpSpPr>
          <p:cNvPr id="1006" name="Google Shape;1006;p59"/>
          <p:cNvGrpSpPr/>
          <p:nvPr/>
        </p:nvGrpSpPr>
        <p:grpSpPr>
          <a:xfrm>
            <a:off x="725375" y="4409700"/>
            <a:ext cx="7620000" cy="1919848"/>
            <a:chOff x="240" y="2688"/>
            <a:chExt cx="4800" cy="1248"/>
          </a:xfrm>
        </p:grpSpPr>
        <p:sp>
          <p:nvSpPr>
            <p:cNvPr id="1007" name="Google Shape;1007;p59"/>
            <p:cNvSpPr/>
            <p:nvPr/>
          </p:nvSpPr>
          <p:spPr>
            <a:xfrm>
              <a:off x="240" y="2688"/>
              <a:ext cx="4800" cy="1248"/>
            </a:xfrm>
            <a:prstGeom prst="rect">
              <a:avLst/>
            </a:prstGeom>
            <a:solidFill>
              <a:srgbClr val="FFFFFF">
                <a:alpha val="79607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9"/>
            <p:cNvSpPr txBox="1"/>
            <p:nvPr/>
          </p:nvSpPr>
          <p:spPr>
            <a:xfrm>
              <a:off x="384" y="2736"/>
              <a:ext cx="4575" cy="1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Solution 2</a:t>
              </a: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2000">
                  <a:solidFill>
                    <a:srgbClr val="33993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(Preferred and used in our codes) </a:t>
              </a:r>
              <a:r>
                <a:rPr b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– 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Leave a gap!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Don’t need the 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size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field this way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Full Case: (((B+1)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% maxsize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) == F)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Empty Case: F == B</a:t>
              </a: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3216" y="316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3408" y="316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3600" y="316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9"/>
            <p:cNvSpPr/>
            <p:nvPr/>
          </p:nvSpPr>
          <p:spPr>
            <a:xfrm>
              <a:off x="3792" y="3168"/>
              <a:ext cx="192" cy="19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9"/>
            <p:cNvSpPr txBox="1"/>
            <p:nvPr/>
          </p:nvSpPr>
          <p:spPr>
            <a:xfrm>
              <a:off x="3387" y="3385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  F</a:t>
              </a:r>
              <a:endParaRPr/>
            </a:p>
          </p:txBody>
        </p:sp>
      </p:grpSp>
      <p:sp>
        <p:nvSpPr>
          <p:cNvPr id="1014" name="Google Shape;1014;p5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(5/7)</a:t>
            </a:r>
            <a:endParaRPr/>
          </a:p>
        </p:txBody>
      </p:sp>
      <p:sp>
        <p:nvSpPr>
          <p:cNvPr id="1021" name="Google Shape;1021;p6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022" name="Google Shape;1022;p60"/>
          <p:cNvGrpSpPr/>
          <p:nvPr/>
        </p:nvGrpSpPr>
        <p:grpSpPr>
          <a:xfrm>
            <a:off x="381000" y="1143000"/>
            <a:ext cx="8382000" cy="4931322"/>
            <a:chOff x="457200" y="998153"/>
            <a:chExt cx="8382000" cy="4442503"/>
          </a:xfrm>
        </p:grpSpPr>
        <p:sp>
          <p:nvSpPr>
            <p:cNvPr id="1023" name="Google Shape;1023;p60"/>
            <p:cNvSpPr txBox="1"/>
            <p:nvPr/>
          </p:nvSpPr>
          <p:spPr>
            <a:xfrm>
              <a:off x="457200" y="1143000"/>
              <a:ext cx="8382000" cy="4297656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This implementation uses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solution 2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 resolve full/empty state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QueueArr &lt;E&gt; i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QueueADT &lt;E&gt; {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 [] arr;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front, back;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int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INITSIZE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QueueArr()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 = (E [])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Object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[INITSIZE];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create array of E objects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front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queue is empty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back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maxSize = INITSIZE;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isEmpty()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(front == back);       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use solution 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24" name="Google Shape;1024;p60"/>
            <p:cNvSpPr/>
            <p:nvPr/>
          </p:nvSpPr>
          <p:spPr>
            <a:xfrm>
              <a:off x="6934200" y="998153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QueueArr.java</a:t>
              </a:r>
              <a:endParaRPr/>
            </a:p>
          </p:txBody>
        </p:sp>
      </p:grpSp>
      <p:sp>
        <p:nvSpPr>
          <p:cNvPr id="1025" name="Google Shape;1025;p6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  <p:sp>
        <p:nvSpPr>
          <p:cNvPr id="1032" name="Google Shape;1032;p6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(6/7)</a:t>
            </a:r>
            <a:endParaRPr/>
          </a:p>
        </p:txBody>
      </p:sp>
      <p:sp>
        <p:nvSpPr>
          <p:cNvPr id="1033" name="Google Shape;1033;p6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034" name="Google Shape;1034;p61"/>
          <p:cNvGrpSpPr/>
          <p:nvPr/>
        </p:nvGrpSpPr>
        <p:grpSpPr>
          <a:xfrm>
            <a:off x="381000" y="775466"/>
            <a:ext cx="8458200" cy="5771246"/>
            <a:chOff x="381000" y="1011021"/>
            <a:chExt cx="8458200" cy="5482379"/>
          </a:xfrm>
        </p:grpSpPr>
        <p:sp>
          <p:nvSpPr>
            <p:cNvPr id="1035" name="Google Shape;1035;p61"/>
            <p:cNvSpPr txBox="1"/>
            <p:nvPr/>
          </p:nvSpPr>
          <p:spPr>
            <a:xfrm>
              <a:off x="381000" y="1143002"/>
              <a:ext cx="8382000" cy="5350398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peek() {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the front of the queue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(isEmpty())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 return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arr[front];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poll()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 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remove and return the front of the queue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(isEmpty())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arr[front];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arr[front]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front = (front +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% maxSize; 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“circular” array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obj;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offer(E o) { 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add item to the back of the queue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(((back+1)%maxSize) == front)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array is full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(!enlargeArr()) 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no more memory to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                                    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enlarge the array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arr[back] = o;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back = (back +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% maxSize;  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“circular” array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36" name="Google Shape;1036;p61"/>
            <p:cNvSpPr/>
            <p:nvPr/>
          </p:nvSpPr>
          <p:spPr>
            <a:xfrm>
              <a:off x="7162800" y="1011021"/>
              <a:ext cx="1676400" cy="344087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QueueArr.java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99FF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Objectives</a:t>
            </a:r>
            <a:endParaRPr b="1" sz="4000">
              <a:solidFill>
                <a:srgbClr val="003399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4" name="Google Shape;94;p17"/>
          <p:cNvSpPr txBox="1"/>
          <p:nvPr>
            <p:ph idx="4294967295" type="ftr"/>
          </p:nvPr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[501043 Lecture 9: Stacks and Queues]</a:t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1038387" y="1288901"/>
            <a:ext cx="7330697" cy="4274601"/>
            <a:chOff x="0" y="389"/>
            <a:chExt cx="7330697" cy="4274601"/>
          </a:xfrm>
        </p:grpSpPr>
        <p:sp>
          <p:nvSpPr>
            <p:cNvPr id="96" name="Google Shape;96;p17"/>
            <p:cNvSpPr/>
            <p:nvPr/>
          </p:nvSpPr>
          <p:spPr>
            <a:xfrm rot="5400000">
              <a:off x="-176923" y="177312"/>
              <a:ext cx="1179487" cy="825641"/>
            </a:xfrm>
            <a:prstGeom prst="chevron">
              <a:avLst>
                <a:gd fmla="val 50000" name="adj"/>
              </a:avLst>
            </a:prstGeom>
            <a:solidFill>
              <a:srgbClr val="9933FF"/>
            </a:solidFill>
            <a:ln cap="flat" cmpd="sng" w="25400">
              <a:solidFill>
                <a:srgbClr val="99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1" y="413210"/>
              <a:ext cx="825641" cy="353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 rot="5400000">
              <a:off x="3694836" y="-2868805"/>
              <a:ext cx="766666" cy="65050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825641" y="37816"/>
              <a:ext cx="6467630" cy="691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Able to define a Stack ADT, and to implement it with array and linked list</a:t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rot="5400000">
              <a:off x="-176923" y="1209017"/>
              <a:ext cx="1179487" cy="825641"/>
            </a:xfrm>
            <a:prstGeom prst="chevron">
              <a:avLst>
                <a:gd fmla="val 50000" name="adj"/>
              </a:avLst>
            </a:prstGeom>
            <a:solidFill>
              <a:srgbClr val="FF7C80"/>
            </a:solidFill>
            <a:ln cap="flat" cmpd="sng" w="25400">
              <a:solidFill>
                <a:srgbClr val="FF7C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1" y="1444915"/>
              <a:ext cx="825641" cy="353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rot="5400000">
              <a:off x="3694836" y="-1837100"/>
              <a:ext cx="766666" cy="65050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825641" y="1069521"/>
              <a:ext cx="6467630" cy="691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Able to define a Queue ADT, and to implement it with array and linked list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rot="5400000">
              <a:off x="-176923" y="2240721"/>
              <a:ext cx="1179487" cy="825641"/>
            </a:xfrm>
            <a:prstGeom prst="chevron">
              <a:avLst>
                <a:gd fmla="val 5000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1" y="2476619"/>
              <a:ext cx="825641" cy="353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rot="5400000">
              <a:off x="3694836" y="-805396"/>
              <a:ext cx="766666" cy="65050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825641" y="2101225"/>
              <a:ext cx="6467630" cy="691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Able to use stack and queue in applications</a:t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rot="5400000">
              <a:off x="-176923" y="3272426"/>
              <a:ext cx="1179487" cy="825641"/>
            </a:xfrm>
            <a:prstGeom prst="chevron">
              <a:avLst>
                <a:gd fmla="val 50000" name="adj"/>
              </a:avLst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1" y="3508324"/>
              <a:ext cx="825641" cy="353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5400000">
              <a:off x="3694836" y="226307"/>
              <a:ext cx="766666" cy="650505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825641" y="3132928"/>
              <a:ext cx="6467630" cy="691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Able to use Java API Stack class and Queue interface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Implementation: Array (7/7)</a:t>
            </a:r>
            <a:endParaRPr/>
          </a:p>
        </p:txBody>
      </p:sp>
      <p:sp>
        <p:nvSpPr>
          <p:cNvPr id="1043" name="Google Shape;1043;p6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044" name="Google Shape;1044;p62"/>
          <p:cNvGrpSpPr/>
          <p:nvPr/>
        </p:nvGrpSpPr>
        <p:grpSpPr>
          <a:xfrm>
            <a:off x="381000" y="1162643"/>
            <a:ext cx="8382000" cy="4863237"/>
            <a:chOff x="457200" y="1059489"/>
            <a:chExt cx="8382000" cy="4381168"/>
          </a:xfrm>
        </p:grpSpPr>
        <p:sp>
          <p:nvSpPr>
            <p:cNvPr id="1045" name="Google Shape;1045;p62"/>
            <p:cNvSpPr txBox="1"/>
            <p:nvPr/>
          </p:nvSpPr>
          <p:spPr>
            <a:xfrm>
              <a:off x="457200" y="1143000"/>
              <a:ext cx="8382000" cy="429765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enlargeArr()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newSize = maxSize * 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E[] x = (E [])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Object[newSize];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(x ==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i.e. no memory allocated to array of E objects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(int j=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j &lt; maxSize; j++)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// copy the front (1st) element, 2nd element, ..., in the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// original array to the 1st (index 0), 2nd (index 1), ...,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// positions in the enlarged array.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Q: Why this way?</a:t>
              </a:r>
              <a:endParaRPr b="1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x[j] = arr[(front+j) % maxSize];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front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back = maxSize -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arr = 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maxSize = newSize;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QueueArr.java</a:t>
              </a:r>
              <a:endParaRPr/>
            </a:p>
          </p:txBody>
        </p:sp>
      </p:grpSp>
      <p:sp>
        <p:nvSpPr>
          <p:cNvPr id="1047" name="Google Shape;1047;p62"/>
          <p:cNvSpPr/>
          <p:nvPr/>
        </p:nvSpPr>
        <p:spPr>
          <a:xfrm>
            <a:off x="2819400" y="925588"/>
            <a:ext cx="1905000" cy="32975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36006" y="15976"/>
                </a:lnTo>
                <a:lnTo>
                  <a:pt x="-89548" y="133888"/>
                </a:lnTo>
              </a:path>
            </a:pathLst>
          </a:custGeom>
          <a:solidFill>
            <a:srgbClr val="FFFF66"/>
          </a:solidFill>
          <a:ln cap="flat" cmpd="sng" w="25400">
            <a:solidFill>
              <a:srgbClr val="00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method</a:t>
            </a:r>
            <a:endParaRPr/>
          </a:p>
        </p:txBody>
      </p:sp>
      <p:sp>
        <p:nvSpPr>
          <p:cNvPr id="1048" name="Google Shape;1048;p6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: Linked List (1/4)</a:t>
            </a:r>
            <a:endParaRPr/>
          </a:p>
        </p:txBody>
      </p:sp>
      <p:sp>
        <p:nvSpPr>
          <p:cNvPr id="1055" name="Google Shape;1055;p63"/>
          <p:cNvSpPr txBox="1"/>
          <p:nvPr>
            <p:ph idx="1" type="body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#1 (Composition): </a:t>
            </a:r>
            <a:r>
              <a:rPr lang="en-US" sz="2800">
                <a:solidFill>
                  <a:srgbClr val="0070C0"/>
                </a:solidFill>
              </a:rPr>
              <a:t>Use </a:t>
            </a:r>
            <a:r>
              <a:rPr lang="en-US" sz="2800">
                <a:solidFill>
                  <a:srgbClr val="C00000"/>
                </a:solidFill>
              </a:rPr>
              <a:t>TailedLinkedList</a:t>
            </a:r>
            <a:endParaRPr sz="2800">
              <a:solidFill>
                <a:srgbClr val="C00000"/>
              </a:solidFill>
            </a:endParaRPr>
          </a:p>
          <a:p>
            <a:pPr indent="-325438" lvl="1" marL="669925" rtl="0" algn="l">
              <a:spcBef>
                <a:spcPts val="444"/>
              </a:spcBef>
              <a:spcAft>
                <a:spcPts val="0"/>
              </a:spcAft>
              <a:buSzPct val="59999"/>
              <a:buChar char="❑"/>
            </a:pPr>
            <a:r>
              <a:rPr lang="en-US" sz="2400"/>
              <a:t>Do not use BasicLinkedList as we would like to use </a:t>
            </a:r>
            <a:r>
              <a:rPr lang="en-US" sz="2400">
                <a:solidFill>
                  <a:srgbClr val="00B0F0"/>
                </a:solidFill>
              </a:rPr>
              <a:t>addLast() </a:t>
            </a:r>
            <a:r>
              <a:rPr lang="en-US" sz="2400"/>
              <a:t>of TailedLinkedList</a:t>
            </a:r>
            <a:r>
              <a:rPr lang="en-US" sz="2400">
                <a:solidFill>
                  <a:srgbClr val="00B0F0"/>
                </a:solidFill>
              </a:rPr>
              <a:t>.</a:t>
            </a:r>
            <a:endParaRPr/>
          </a:p>
        </p:txBody>
      </p:sp>
      <p:sp>
        <p:nvSpPr>
          <p:cNvPr id="1056" name="Google Shape;1056;p6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57" name="Google Shape;1057;p63"/>
          <p:cNvSpPr txBox="1"/>
          <p:nvPr/>
        </p:nvSpPr>
        <p:spPr>
          <a:xfrm>
            <a:off x="3843210" y="4081240"/>
            <a:ext cx="164319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num_nodes</a:t>
            </a:r>
            <a:endParaRPr i="1"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8" name="Google Shape;1058;p63"/>
          <p:cNvSpPr/>
          <p:nvPr/>
        </p:nvSpPr>
        <p:spPr>
          <a:xfrm>
            <a:off x="4495800" y="4476997"/>
            <a:ext cx="629392" cy="48965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63"/>
          <p:cNvGrpSpPr/>
          <p:nvPr/>
        </p:nvGrpSpPr>
        <p:grpSpPr>
          <a:xfrm>
            <a:off x="323828" y="2139207"/>
            <a:ext cx="8480447" cy="3902075"/>
            <a:chOff x="261" y="1306"/>
            <a:chExt cx="5785" cy="2458"/>
          </a:xfrm>
        </p:grpSpPr>
        <p:sp>
          <p:nvSpPr>
            <p:cNvPr id="1060" name="Google Shape;1060;p63"/>
            <p:cNvSpPr/>
            <p:nvPr/>
          </p:nvSpPr>
          <p:spPr>
            <a:xfrm>
              <a:off x="300" y="1572"/>
              <a:ext cx="5746" cy="2192"/>
            </a:xfrm>
            <a:prstGeom prst="rect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3"/>
            <p:cNvSpPr txBox="1"/>
            <p:nvPr/>
          </p:nvSpPr>
          <p:spPr>
            <a:xfrm>
              <a:off x="261" y="1306"/>
              <a:ext cx="80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Queue</a:t>
              </a:r>
              <a:r>
                <a:rPr b="1" i="1" lang="en-US" sz="1800">
                  <a:solidFill>
                    <a:srgbClr val="FF33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LL</a:t>
              </a:r>
              <a:endParaRPr b="1" i="1" sz="1800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63"/>
            <p:cNvSpPr/>
            <p:nvPr/>
          </p:nvSpPr>
          <p:spPr>
            <a:xfrm>
              <a:off x="1008" y="1720"/>
              <a:ext cx="384" cy="14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3"/>
            <p:cNvSpPr txBox="1"/>
            <p:nvPr/>
          </p:nvSpPr>
          <p:spPr>
            <a:xfrm>
              <a:off x="503" y="1650"/>
              <a:ext cx="37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list</a:t>
              </a:r>
              <a:endParaRPr/>
            </a:p>
          </p:txBody>
        </p:sp>
      </p:grpSp>
      <p:grpSp>
        <p:nvGrpSpPr>
          <p:cNvPr id="1064" name="Google Shape;1064;p63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1065" name="Google Shape;1065;p63"/>
            <p:cNvSpPr/>
            <p:nvPr/>
          </p:nvSpPr>
          <p:spPr>
            <a:xfrm>
              <a:off x="1687513" y="50411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6" name="Google Shape;1066;p63"/>
            <p:cNvCxnSpPr/>
            <p:nvPr/>
          </p:nvCxnSpPr>
          <p:spPr>
            <a:xfrm>
              <a:off x="2366963" y="50284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7" name="Google Shape;1067;p63"/>
            <p:cNvSpPr txBox="1"/>
            <p:nvPr/>
          </p:nvSpPr>
          <p:spPr>
            <a:xfrm>
              <a:off x="1906588" y="50903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68" name="Google Shape;1068;p63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1069" name="Google Shape;1069;p63"/>
            <p:cNvSpPr/>
            <p:nvPr/>
          </p:nvSpPr>
          <p:spPr>
            <a:xfrm>
              <a:off x="3376613" y="50665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0" name="Google Shape;1070;p63"/>
            <p:cNvCxnSpPr/>
            <p:nvPr/>
          </p:nvCxnSpPr>
          <p:spPr>
            <a:xfrm>
              <a:off x="4056063" y="50538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1" name="Google Shape;1071;p63"/>
            <p:cNvSpPr txBox="1"/>
            <p:nvPr/>
          </p:nvSpPr>
          <p:spPr>
            <a:xfrm>
              <a:off x="3595688" y="51157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72" name="Google Shape;1072;p63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1073" name="Google Shape;1073;p63"/>
            <p:cNvSpPr/>
            <p:nvPr/>
          </p:nvSpPr>
          <p:spPr>
            <a:xfrm>
              <a:off x="5064125" y="50919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63"/>
            <p:cNvCxnSpPr/>
            <p:nvPr/>
          </p:nvCxnSpPr>
          <p:spPr>
            <a:xfrm>
              <a:off x="5745163" y="5079257"/>
              <a:ext cx="0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63"/>
            <p:cNvSpPr txBox="1"/>
            <p:nvPr/>
          </p:nvSpPr>
          <p:spPr>
            <a:xfrm>
              <a:off x="5284788" y="51411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76" name="Google Shape;1076;p63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1077" name="Google Shape;1077;p63"/>
            <p:cNvSpPr/>
            <p:nvPr/>
          </p:nvSpPr>
          <p:spPr>
            <a:xfrm>
              <a:off x="6753225" y="51173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8" name="Google Shape;1078;p63"/>
            <p:cNvCxnSpPr/>
            <p:nvPr/>
          </p:nvCxnSpPr>
          <p:spPr>
            <a:xfrm>
              <a:off x="7432675" y="5104657"/>
              <a:ext cx="1588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9" name="Google Shape;1079;p63"/>
            <p:cNvSpPr txBox="1"/>
            <p:nvPr/>
          </p:nvSpPr>
          <p:spPr>
            <a:xfrm>
              <a:off x="6972300" y="5166570"/>
              <a:ext cx="4175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80" name="Google Shape;1080;p63"/>
            <p:cNvCxnSpPr/>
            <p:nvPr/>
          </p:nvCxnSpPr>
          <p:spPr>
            <a:xfrm flipH="1">
              <a:off x="7432675" y="5130057"/>
              <a:ext cx="479425" cy="48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1" name="Google Shape;1081;p63"/>
          <p:cNvSpPr/>
          <p:nvPr/>
        </p:nvSpPr>
        <p:spPr>
          <a:xfrm>
            <a:off x="1687513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3"/>
          <p:cNvSpPr txBox="1"/>
          <p:nvPr/>
        </p:nvSpPr>
        <p:spPr>
          <a:xfrm>
            <a:off x="922338" y="409977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3" name="Google Shape;1083;p63"/>
          <p:cNvSpPr/>
          <p:nvPr/>
        </p:nvSpPr>
        <p:spPr>
          <a:xfrm>
            <a:off x="936625" y="4063257"/>
            <a:ext cx="7508875" cy="18478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3"/>
          <p:cNvSpPr txBox="1"/>
          <p:nvPr/>
        </p:nvSpPr>
        <p:spPr>
          <a:xfrm>
            <a:off x="609600" y="3616159"/>
            <a:ext cx="2017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TailedLinkedList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5" name="Google Shape;1085;p63"/>
          <p:cNvSpPr/>
          <p:nvPr/>
        </p:nvSpPr>
        <p:spPr>
          <a:xfrm>
            <a:off x="1600200" y="2923432"/>
            <a:ext cx="1243013" cy="1127125"/>
          </a:xfrm>
          <a:custGeom>
            <a:rect b="b" l="l" r="r" t="t"/>
            <a:pathLst>
              <a:path extrusionOk="0" h="512" w="816">
                <a:moveTo>
                  <a:pt x="0" y="0"/>
                </a:moveTo>
                <a:cubicBezTo>
                  <a:pt x="212" y="29"/>
                  <a:pt x="424" y="59"/>
                  <a:pt x="560" y="144"/>
                </a:cubicBezTo>
                <a:cubicBezTo>
                  <a:pt x="696" y="229"/>
                  <a:pt x="756" y="370"/>
                  <a:pt x="816" y="512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3"/>
          <p:cNvSpPr txBox="1"/>
          <p:nvPr/>
        </p:nvSpPr>
        <p:spPr>
          <a:xfrm>
            <a:off x="4617348" y="4492456"/>
            <a:ext cx="352756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1087" name="Google Shape;1087;p63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8" name="Google Shape;1088;p63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9" name="Google Shape;1089;p63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63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p63"/>
          <p:cNvSpPr/>
          <p:nvPr/>
        </p:nvSpPr>
        <p:spPr>
          <a:xfrm>
            <a:off x="6781800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3"/>
          <p:cNvSpPr txBox="1"/>
          <p:nvPr/>
        </p:nvSpPr>
        <p:spPr>
          <a:xfrm>
            <a:off x="7620000" y="4191000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tail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3" name="Google Shape;1093;p63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4" name="Google Shape;1094;p6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  <p:sp>
        <p:nvSpPr>
          <p:cNvPr id="1101" name="Google Shape;1101;p6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: Linked List (2/4)</a:t>
            </a:r>
            <a:endParaRPr/>
          </a:p>
        </p:txBody>
      </p:sp>
      <p:sp>
        <p:nvSpPr>
          <p:cNvPr id="1102" name="Google Shape;1102;p64"/>
          <p:cNvSpPr txBox="1"/>
          <p:nvPr>
            <p:ph idx="1" type="body"/>
          </p:nvPr>
        </p:nvSpPr>
        <p:spPr>
          <a:xfrm>
            <a:off x="457200" y="820929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#1 (Composition): </a:t>
            </a:r>
            <a:r>
              <a:rPr lang="en-US" sz="2800">
                <a:solidFill>
                  <a:srgbClr val="FF0000"/>
                </a:solidFill>
              </a:rPr>
              <a:t>Use</a:t>
            </a:r>
            <a:r>
              <a:rPr lang="en-US" sz="2800"/>
              <a:t> TailedLinkedList</a:t>
            </a:r>
            <a:endParaRPr sz="2800"/>
          </a:p>
        </p:txBody>
      </p:sp>
      <p:sp>
        <p:nvSpPr>
          <p:cNvPr id="1103" name="Google Shape;1103;p6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104" name="Google Shape;1104;p64"/>
          <p:cNvGrpSpPr/>
          <p:nvPr/>
        </p:nvGrpSpPr>
        <p:grpSpPr>
          <a:xfrm>
            <a:off x="381000" y="1334686"/>
            <a:ext cx="8382000" cy="5263346"/>
            <a:chOff x="457200" y="1059489"/>
            <a:chExt cx="8382000" cy="4741618"/>
          </a:xfrm>
        </p:grpSpPr>
        <p:sp>
          <p:nvSpPr>
            <p:cNvPr id="1105" name="Google Shape;1105;p64"/>
            <p:cNvSpPr txBox="1"/>
            <p:nvPr/>
          </p:nvSpPr>
          <p:spPr>
            <a:xfrm>
              <a:off x="457200" y="1143000"/>
              <a:ext cx="8382000" cy="4658107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QueueLL &lt;E&gt;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TailedLinkedList &lt;E&gt; list;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QueueLL() { list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TailedLinkedList &lt;E&gt; ();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isEmpty() {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list.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isEmpty()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offer(E o)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list.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addLast(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  </a:t>
              </a:r>
              <a:r>
                <a:rPr b="1" lang="en-US" sz="14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isEmpty(), addLast(), getFirst(), removeFirst()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			 // are public methods of TailedLinkedList</a:t>
              </a:r>
              <a:endParaRPr b="1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peek()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(isEmpty())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list.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getFirst()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poll()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(!isEmpty()) list.</a:t>
              </a: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removeFirst()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obj;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QueueLL.java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: Linked List (3/4)</a:t>
            </a:r>
            <a:endParaRPr/>
          </a:p>
        </p:txBody>
      </p:sp>
      <p:sp>
        <p:nvSpPr>
          <p:cNvPr id="1113" name="Google Shape;1113;p65"/>
          <p:cNvSpPr txBox="1"/>
          <p:nvPr>
            <p:ph idx="1" type="body"/>
          </p:nvPr>
        </p:nvSpPr>
        <p:spPr>
          <a:xfrm>
            <a:off x="457200" y="1066800"/>
            <a:ext cx="838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#2 (Inheritance): </a:t>
            </a:r>
            <a:r>
              <a:rPr lang="en-US" sz="2800">
                <a:solidFill>
                  <a:srgbClr val="FF0000"/>
                </a:solidFill>
              </a:rPr>
              <a:t>Extend</a:t>
            </a:r>
            <a:r>
              <a:rPr lang="en-US" sz="2800"/>
              <a:t> TailedLinkedList</a:t>
            </a:r>
            <a:endParaRPr sz="2800"/>
          </a:p>
        </p:txBody>
      </p:sp>
      <p:sp>
        <p:nvSpPr>
          <p:cNvPr id="1114" name="Google Shape;1114;p6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15" name="Google Shape;1115;p65"/>
          <p:cNvSpPr txBox="1"/>
          <p:nvPr/>
        </p:nvSpPr>
        <p:spPr>
          <a:xfrm>
            <a:off x="3843210" y="4081240"/>
            <a:ext cx="1643198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num_nodes</a:t>
            </a:r>
            <a:endParaRPr i="1"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6" name="Google Shape;1116;p65"/>
          <p:cNvSpPr/>
          <p:nvPr/>
        </p:nvSpPr>
        <p:spPr>
          <a:xfrm>
            <a:off x="4495800" y="4476997"/>
            <a:ext cx="629392" cy="48965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7" name="Google Shape;1117;p65"/>
          <p:cNvGrpSpPr/>
          <p:nvPr/>
        </p:nvGrpSpPr>
        <p:grpSpPr>
          <a:xfrm>
            <a:off x="1687513" y="5104657"/>
            <a:ext cx="1160462" cy="508000"/>
            <a:chOff x="1687513" y="5028457"/>
            <a:chExt cx="1160462" cy="508000"/>
          </a:xfrm>
        </p:grpSpPr>
        <p:sp>
          <p:nvSpPr>
            <p:cNvPr id="1118" name="Google Shape;1118;p65"/>
            <p:cNvSpPr/>
            <p:nvPr/>
          </p:nvSpPr>
          <p:spPr>
            <a:xfrm>
              <a:off x="1687513" y="50411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9" name="Google Shape;1119;p65"/>
            <p:cNvCxnSpPr/>
            <p:nvPr/>
          </p:nvCxnSpPr>
          <p:spPr>
            <a:xfrm>
              <a:off x="2366963" y="50284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0" name="Google Shape;1120;p65"/>
            <p:cNvSpPr txBox="1"/>
            <p:nvPr/>
          </p:nvSpPr>
          <p:spPr>
            <a:xfrm>
              <a:off x="1906588" y="50903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21" name="Google Shape;1121;p65"/>
          <p:cNvGrpSpPr/>
          <p:nvPr/>
        </p:nvGrpSpPr>
        <p:grpSpPr>
          <a:xfrm>
            <a:off x="3376613" y="5104657"/>
            <a:ext cx="1160462" cy="508000"/>
            <a:chOff x="3376613" y="5053857"/>
            <a:chExt cx="1160462" cy="508000"/>
          </a:xfrm>
        </p:grpSpPr>
        <p:sp>
          <p:nvSpPr>
            <p:cNvPr id="1122" name="Google Shape;1122;p65"/>
            <p:cNvSpPr/>
            <p:nvPr/>
          </p:nvSpPr>
          <p:spPr>
            <a:xfrm>
              <a:off x="3376613" y="5066557"/>
              <a:ext cx="1160462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3" name="Google Shape;1123;p65"/>
            <p:cNvCxnSpPr/>
            <p:nvPr/>
          </p:nvCxnSpPr>
          <p:spPr>
            <a:xfrm>
              <a:off x="4056063" y="5053857"/>
              <a:ext cx="1587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4" name="Google Shape;1124;p65"/>
            <p:cNvSpPr txBox="1"/>
            <p:nvPr/>
          </p:nvSpPr>
          <p:spPr>
            <a:xfrm>
              <a:off x="3595688" y="51157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25" name="Google Shape;1125;p65"/>
          <p:cNvGrpSpPr/>
          <p:nvPr/>
        </p:nvGrpSpPr>
        <p:grpSpPr>
          <a:xfrm>
            <a:off x="5064125" y="5104657"/>
            <a:ext cx="1160463" cy="508000"/>
            <a:chOff x="5064125" y="5079257"/>
            <a:chExt cx="1160463" cy="508000"/>
          </a:xfrm>
        </p:grpSpPr>
        <p:sp>
          <p:nvSpPr>
            <p:cNvPr id="1126" name="Google Shape;1126;p65"/>
            <p:cNvSpPr/>
            <p:nvPr/>
          </p:nvSpPr>
          <p:spPr>
            <a:xfrm>
              <a:off x="5064125" y="50919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7" name="Google Shape;1127;p65"/>
            <p:cNvCxnSpPr/>
            <p:nvPr/>
          </p:nvCxnSpPr>
          <p:spPr>
            <a:xfrm>
              <a:off x="5745163" y="5079257"/>
              <a:ext cx="0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8" name="Google Shape;1128;p65"/>
            <p:cNvSpPr txBox="1"/>
            <p:nvPr/>
          </p:nvSpPr>
          <p:spPr>
            <a:xfrm>
              <a:off x="5284788" y="5141170"/>
              <a:ext cx="41751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29" name="Google Shape;1129;p65"/>
          <p:cNvGrpSpPr/>
          <p:nvPr/>
        </p:nvGrpSpPr>
        <p:grpSpPr>
          <a:xfrm>
            <a:off x="6753225" y="5104657"/>
            <a:ext cx="1160463" cy="508000"/>
            <a:chOff x="6753225" y="5104657"/>
            <a:chExt cx="1160463" cy="508000"/>
          </a:xfrm>
        </p:grpSpPr>
        <p:sp>
          <p:nvSpPr>
            <p:cNvPr id="1130" name="Google Shape;1130;p65"/>
            <p:cNvSpPr/>
            <p:nvPr/>
          </p:nvSpPr>
          <p:spPr>
            <a:xfrm>
              <a:off x="6753225" y="5117357"/>
              <a:ext cx="1160463" cy="495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1" name="Google Shape;1131;p65"/>
            <p:cNvCxnSpPr/>
            <p:nvPr/>
          </p:nvCxnSpPr>
          <p:spPr>
            <a:xfrm>
              <a:off x="7432675" y="5104657"/>
              <a:ext cx="1588" cy="5048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2" name="Google Shape;1132;p65"/>
            <p:cNvSpPr txBox="1"/>
            <p:nvPr/>
          </p:nvSpPr>
          <p:spPr>
            <a:xfrm>
              <a:off x="6972300" y="5166570"/>
              <a:ext cx="417513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baseline="-25000"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i="1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133" name="Google Shape;1133;p65"/>
            <p:cNvCxnSpPr/>
            <p:nvPr/>
          </p:nvCxnSpPr>
          <p:spPr>
            <a:xfrm flipH="1">
              <a:off x="7432675" y="5130057"/>
              <a:ext cx="479425" cy="48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34" name="Google Shape;1134;p65"/>
          <p:cNvSpPr/>
          <p:nvPr/>
        </p:nvSpPr>
        <p:spPr>
          <a:xfrm>
            <a:off x="1687513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5"/>
          <p:cNvSpPr txBox="1"/>
          <p:nvPr/>
        </p:nvSpPr>
        <p:spPr>
          <a:xfrm>
            <a:off x="922338" y="4099770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6" name="Google Shape;1136;p65"/>
          <p:cNvSpPr/>
          <p:nvPr/>
        </p:nvSpPr>
        <p:spPr>
          <a:xfrm>
            <a:off x="936625" y="4063257"/>
            <a:ext cx="7508875" cy="1847850"/>
          </a:xfrm>
          <a:prstGeom prst="rect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5"/>
          <p:cNvSpPr txBox="1"/>
          <p:nvPr/>
        </p:nvSpPr>
        <p:spPr>
          <a:xfrm>
            <a:off x="4617348" y="4492456"/>
            <a:ext cx="352756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1138" name="Google Shape;1138;p65"/>
          <p:cNvCxnSpPr/>
          <p:nvPr/>
        </p:nvCxnSpPr>
        <p:spPr>
          <a:xfrm>
            <a:off x="2590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9" name="Google Shape;1139;p65"/>
          <p:cNvCxnSpPr/>
          <p:nvPr/>
        </p:nvCxnSpPr>
        <p:spPr>
          <a:xfrm>
            <a:off x="42672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0" name="Google Shape;1140;p65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1" name="Google Shape;1141;p65"/>
          <p:cNvCxnSpPr/>
          <p:nvPr/>
        </p:nvCxnSpPr>
        <p:spPr>
          <a:xfrm>
            <a:off x="1981200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2" name="Google Shape;1142;p65"/>
          <p:cNvSpPr/>
          <p:nvPr/>
        </p:nvSpPr>
        <p:spPr>
          <a:xfrm>
            <a:off x="6781800" y="4177557"/>
            <a:ext cx="868362" cy="27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5"/>
          <p:cNvSpPr txBox="1"/>
          <p:nvPr/>
        </p:nvSpPr>
        <p:spPr>
          <a:xfrm>
            <a:off x="7620000" y="4191000"/>
            <a:ext cx="5132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tail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4" name="Google Shape;1144;p65"/>
          <p:cNvCxnSpPr/>
          <p:nvPr/>
        </p:nvCxnSpPr>
        <p:spPr>
          <a:xfrm>
            <a:off x="7075487" y="43434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5" name="Google Shape;1145;p65"/>
          <p:cNvSpPr txBox="1"/>
          <p:nvPr/>
        </p:nvSpPr>
        <p:spPr>
          <a:xfrm>
            <a:off x="870081" y="3589194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</a:t>
            </a:r>
            <a:r>
              <a:rPr b="1" i="1" lang="en-US" sz="1800">
                <a:solidFill>
                  <a:srgbClr val="FF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LLE</a:t>
            </a:r>
            <a:endParaRPr b="1" i="1" sz="1800">
              <a:solidFill>
                <a:srgbClr val="FF33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6" name="Google Shape;1146;p65"/>
          <p:cNvSpPr txBox="1"/>
          <p:nvPr/>
        </p:nvSpPr>
        <p:spPr>
          <a:xfrm>
            <a:off x="6345382" y="3581400"/>
            <a:ext cx="2017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TailedLinkedList</a:t>
            </a:r>
            <a:endParaRPr i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7" name="Google Shape;1147;p6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Queue Implement</a:t>
            </a:r>
            <a:r>
              <a:rPr b="1" baseline="30000" lang="en-US" sz="3600"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: Linked List (4/4)</a:t>
            </a:r>
            <a:endParaRPr/>
          </a:p>
        </p:txBody>
      </p:sp>
      <p:sp>
        <p:nvSpPr>
          <p:cNvPr id="1154" name="Google Shape;1154;p66"/>
          <p:cNvSpPr txBox="1"/>
          <p:nvPr>
            <p:ph idx="1" type="body"/>
          </p:nvPr>
        </p:nvSpPr>
        <p:spPr>
          <a:xfrm>
            <a:off x="457200" y="990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65000"/>
              <a:buChar char="■"/>
            </a:pPr>
            <a:r>
              <a:rPr lang="en-US" sz="2800">
                <a:solidFill>
                  <a:srgbClr val="0000FF"/>
                </a:solidFill>
              </a:rPr>
              <a:t>Method #2 (Inheritance): </a:t>
            </a:r>
            <a:r>
              <a:rPr lang="en-US" sz="2800">
                <a:solidFill>
                  <a:srgbClr val="FF0000"/>
                </a:solidFill>
              </a:rPr>
              <a:t>Extend</a:t>
            </a:r>
            <a:r>
              <a:rPr lang="en-US" sz="2800"/>
              <a:t> TailedLinkedList</a:t>
            </a:r>
            <a:endParaRPr sz="2800"/>
          </a:p>
        </p:txBody>
      </p:sp>
      <p:sp>
        <p:nvSpPr>
          <p:cNvPr id="1155" name="Google Shape;1155;p6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156" name="Google Shape;1156;p66"/>
          <p:cNvGrpSpPr/>
          <p:nvPr/>
        </p:nvGrpSpPr>
        <p:grpSpPr>
          <a:xfrm>
            <a:off x="381000" y="1371600"/>
            <a:ext cx="8382000" cy="4617014"/>
            <a:chOff x="457200" y="1059489"/>
            <a:chExt cx="8382000" cy="4159354"/>
          </a:xfrm>
        </p:grpSpPr>
        <p:sp>
          <p:nvSpPr>
            <p:cNvPr id="1157" name="Google Shape;1157;p66"/>
            <p:cNvSpPr txBox="1"/>
            <p:nvPr/>
          </p:nvSpPr>
          <p:spPr>
            <a:xfrm>
              <a:off x="457200" y="1143000"/>
              <a:ext cx="8382000" cy="407584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QueueLLE &lt;E&gt;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TailedLinkedList &lt;E&gt;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implements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QueueADT &lt;E&gt;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boolean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offer(E o)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addLast(o);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rgbClr val="00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peek()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(isEmpty())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null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return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getFirst();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 poll()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E obj = peek();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(!isEmpty()) removeFirst();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obj;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QueueLLE.java</a:t>
              </a:r>
              <a:endParaRPr/>
            </a:p>
          </p:txBody>
        </p:sp>
      </p:grpSp>
      <p:pic>
        <p:nvPicPr>
          <p:cNvPr id="1159" name="Google Shape;115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6957" y="155967"/>
            <a:ext cx="730810" cy="76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6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Uses of Queues (1/2)</a:t>
            </a:r>
            <a:endParaRPr/>
          </a:p>
        </p:txBody>
      </p:sp>
      <p:sp>
        <p:nvSpPr>
          <p:cNvPr id="1167" name="Google Shape;1167;p6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168" name="Google Shape;1168;p67"/>
          <p:cNvGrpSpPr/>
          <p:nvPr/>
        </p:nvGrpSpPr>
        <p:grpSpPr>
          <a:xfrm>
            <a:off x="228600" y="838200"/>
            <a:ext cx="8686800" cy="4429997"/>
            <a:chOff x="304800" y="1059489"/>
            <a:chExt cx="8686800" cy="4094847"/>
          </a:xfrm>
        </p:grpSpPr>
        <p:sp>
          <p:nvSpPr>
            <p:cNvPr id="1169" name="Google Shape;1169;p67"/>
            <p:cNvSpPr txBox="1"/>
            <p:nvPr/>
          </p:nvSpPr>
          <p:spPr>
            <a:xfrm>
              <a:off x="304800" y="1143001"/>
              <a:ext cx="8686800" cy="4011335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TestQueue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 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you can use any one of the following implementations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//QueueArr &lt;String&gt; queue= new QueueArr &lt;String&gt; (); </a:t>
              </a:r>
              <a:r>
                <a:rPr b="1" lang="en-US" sz="14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Array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QueueLL &lt;String&gt; queue=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QueueLL &lt;String&gt; (); </a:t>
              </a:r>
              <a:r>
                <a:rPr b="1" lang="en-US" sz="14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LinkedList composition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//QueueLLE &lt;String&gt; queue= new QueueLLE &lt;String&gt; (); </a:t>
              </a:r>
              <a:r>
                <a:rPr b="1" lang="en-US" sz="12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LinkedList inheritance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"queue is empty?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queue.isEmpty());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queue.offer(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queue.offer(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"queue is empty?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queue.isEmpty());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queue.offer(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"2"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queue.offer(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queue.offer(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"3"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queue.offer(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0" name="Google Shape;1170;p67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TestQueue.java</a:t>
              </a:r>
              <a:endParaRPr/>
            </a:p>
          </p:txBody>
        </p:sp>
      </p:grpSp>
      <p:sp>
        <p:nvSpPr>
          <p:cNvPr id="1171" name="Google Shape;1171;p67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1172" name="Google Shape;1172;p6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Uses of Queues (2/2)</a:t>
            </a:r>
            <a:endParaRPr/>
          </a:p>
        </p:txBody>
      </p:sp>
      <p:sp>
        <p:nvSpPr>
          <p:cNvPr id="1179" name="Google Shape;1179;p6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180" name="Google Shape;1180;p68"/>
          <p:cNvGrpSpPr/>
          <p:nvPr/>
        </p:nvGrpSpPr>
        <p:grpSpPr>
          <a:xfrm>
            <a:off x="228600" y="838200"/>
            <a:ext cx="8686800" cy="2983447"/>
            <a:chOff x="304800" y="1059489"/>
            <a:chExt cx="8686800" cy="2757736"/>
          </a:xfrm>
        </p:grpSpPr>
        <p:sp>
          <p:nvSpPr>
            <p:cNvPr id="1181" name="Google Shape;1181;p68"/>
            <p:cNvSpPr txBox="1"/>
            <p:nvPr/>
          </p:nvSpPr>
          <p:spPr>
            <a:xfrm>
              <a:off x="304800" y="1143001"/>
              <a:ext cx="8686800" cy="2674224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queue.poll();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queue.poll()"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"checking whether queue.peek().equals(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b="1" lang="en-US" sz="1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):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System.out.println(queue.peek().equals(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queue.poll();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queue.poll()"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queue.poll();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"operation: queue.poll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</a:t>
              </a:r>
              <a:r>
                <a:rPr b="1" lang="en-US" sz="14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"front now is: "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queue.peek());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	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6934200" y="1059489"/>
              <a:ext cx="1676400" cy="309979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TestQueue.java</a:t>
              </a:r>
              <a:endParaRPr/>
            </a:p>
          </p:txBody>
        </p:sp>
      </p:grpSp>
      <p:sp>
        <p:nvSpPr>
          <p:cNvPr id="1183" name="Google Shape;1183;p68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1184" name="Google Shape;1184;p6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6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9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java.util.interface Queue &lt;E&gt; </a:t>
            </a:r>
            <a:endParaRPr/>
          </a:p>
        </p:txBody>
      </p:sp>
      <p:sp>
        <p:nvSpPr>
          <p:cNvPr id="1191" name="Google Shape;1191;p6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92" name="Google Shape;1192;p69"/>
          <p:cNvSpPr txBox="1"/>
          <p:nvPr/>
        </p:nvSpPr>
        <p:spPr>
          <a:xfrm>
            <a:off x="609600" y="5788223"/>
            <a:ext cx="77929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methods “E element()” and “E remove()” are not in our own Queue ADT . </a:t>
            </a:r>
            <a:endParaRPr/>
          </a:p>
        </p:txBody>
      </p:sp>
      <p:pic>
        <p:nvPicPr>
          <p:cNvPr id="1193" name="Google Shape;119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57" y="914400"/>
            <a:ext cx="8063778" cy="48049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6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0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10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Palindromes</a:t>
            </a:r>
            <a:endParaRPr/>
          </a:p>
        </p:txBody>
      </p:sp>
      <p:sp>
        <p:nvSpPr>
          <p:cNvPr id="1201" name="Google Shape;1201;p7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Application using both Stack and Queue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1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10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Application: </a:t>
            </a:r>
            <a:r>
              <a:rPr b="1" lang="en-US" sz="3600">
                <a:solidFill>
                  <a:srgbClr val="800000"/>
                </a:solidFill>
                <a:latin typeface="Federo"/>
                <a:ea typeface="Federo"/>
                <a:cs typeface="Federo"/>
                <a:sym typeface="Federo"/>
              </a:rPr>
              <a:t>Palindromes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(1/3)</a:t>
            </a:r>
            <a:endParaRPr/>
          </a:p>
        </p:txBody>
      </p:sp>
      <p:sp>
        <p:nvSpPr>
          <p:cNvPr id="1208" name="Google Shape;1208;p7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09" name="Google Shape;1209;p71"/>
          <p:cNvSpPr txBox="1"/>
          <p:nvPr>
            <p:ph idx="1" type="body"/>
          </p:nvPr>
        </p:nvSpPr>
        <p:spPr>
          <a:xfrm>
            <a:off x="457200" y="10668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■"/>
            </a:pPr>
            <a:r>
              <a:rPr lang="en-US" sz="2800"/>
              <a:t>A string which reads the same either left to right, or right to left is known as a </a:t>
            </a:r>
            <a:r>
              <a:rPr lang="en-US" sz="2800">
                <a:solidFill>
                  <a:srgbClr val="0000FF"/>
                </a:solidFill>
              </a:rPr>
              <a:t>palindrome</a:t>
            </a:r>
            <a:endParaRPr/>
          </a:p>
          <a:p>
            <a:pPr indent="-444500" lvl="1" marL="9017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◻"/>
            </a:pPr>
            <a:r>
              <a:rPr lang="en-US" sz="2400"/>
              <a:t>Palindromes: </a:t>
            </a:r>
            <a:r>
              <a:rPr lang="en-US" sz="2400">
                <a:solidFill>
                  <a:srgbClr val="006600"/>
                </a:solidFill>
              </a:rPr>
              <a:t>“radar”</a:t>
            </a:r>
            <a:r>
              <a:rPr lang="en-US" sz="2400"/>
              <a:t>,</a:t>
            </a:r>
            <a:r>
              <a:rPr lang="en-US" sz="2400">
                <a:solidFill>
                  <a:srgbClr val="006600"/>
                </a:solidFill>
              </a:rPr>
              <a:t> “deed”</a:t>
            </a:r>
            <a:r>
              <a:rPr lang="en-US" sz="2400"/>
              <a:t>,</a:t>
            </a:r>
            <a:r>
              <a:rPr lang="en-US" sz="2400">
                <a:solidFill>
                  <a:srgbClr val="006600"/>
                </a:solidFill>
              </a:rPr>
              <a:t> “aibohphobia”</a:t>
            </a:r>
            <a:endParaRPr/>
          </a:p>
          <a:p>
            <a:pPr indent="-444500" lvl="1" marL="901700" rtl="0" algn="l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Char char="◻"/>
            </a:pPr>
            <a:r>
              <a:rPr lang="en-US" sz="2400"/>
              <a:t>Non-palindromes: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>
                <a:solidFill>
                  <a:srgbClr val="006600"/>
                </a:solidFill>
              </a:rPr>
              <a:t>“data”</a:t>
            </a:r>
            <a:r>
              <a:rPr lang="en-US" sz="2400"/>
              <a:t>,</a:t>
            </a:r>
            <a:r>
              <a:rPr lang="en-US" sz="2400">
                <a:solidFill>
                  <a:srgbClr val="006600"/>
                </a:solidFill>
              </a:rPr>
              <a:t> “little”    </a:t>
            </a:r>
            <a:endParaRPr/>
          </a:p>
        </p:txBody>
      </p:sp>
      <p:sp>
        <p:nvSpPr>
          <p:cNvPr id="1210" name="Google Shape;1210;p71"/>
          <p:cNvSpPr txBox="1"/>
          <p:nvPr/>
        </p:nvSpPr>
        <p:spPr>
          <a:xfrm>
            <a:off x="6586825" y="3493317"/>
            <a:ext cx="2286000" cy="415925"/>
          </a:xfrm>
          <a:prstGeom prst="rect">
            <a:avLst/>
          </a:prstGeom>
          <a:noFill/>
          <a:ln cap="flat" cmpd="sng" w="1905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</a:t>
            </a:r>
            <a:r>
              <a:rPr baseline="-25000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</a:t>
            </a: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aseline="-25000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 </a:t>
            </a: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aseline="-25000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 </a:t>
            </a: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aseline="-25000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 </a:t>
            </a: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aseline="-25000"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20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20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11" name="Google Shape;1211;p71"/>
          <p:cNvGrpSpPr/>
          <p:nvPr/>
        </p:nvGrpSpPr>
        <p:grpSpPr>
          <a:xfrm>
            <a:off x="5840786" y="4298263"/>
            <a:ext cx="3053377" cy="746125"/>
            <a:chOff x="3311" y="2104"/>
            <a:chExt cx="2083" cy="470"/>
          </a:xfrm>
        </p:grpSpPr>
        <p:sp>
          <p:nvSpPr>
            <p:cNvPr id="1212" name="Google Shape;1212;p71"/>
            <p:cNvSpPr txBox="1"/>
            <p:nvPr/>
          </p:nvSpPr>
          <p:spPr>
            <a:xfrm>
              <a:off x="3311" y="2104"/>
              <a:ext cx="415" cy="25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</a:t>
              </a:r>
              <a:endParaRPr/>
            </a:p>
          </p:txBody>
        </p:sp>
        <p:cxnSp>
          <p:nvCxnSpPr>
            <p:cNvPr id="1213" name="Google Shape;1213;p71"/>
            <p:cNvCxnSpPr/>
            <p:nvPr/>
          </p:nvCxnSpPr>
          <p:spPr>
            <a:xfrm>
              <a:off x="3531" y="2232"/>
              <a:ext cx="535" cy="14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214" name="Google Shape;1214;p71"/>
            <p:cNvSpPr txBox="1"/>
            <p:nvPr/>
          </p:nvSpPr>
          <p:spPr>
            <a:xfrm>
              <a:off x="3847" y="2312"/>
              <a:ext cx="1547" cy="262"/>
            </a:xfrm>
            <a:prstGeom prst="rect">
              <a:avLst/>
            </a:prstGeom>
            <a:noFill/>
            <a:ln cap="flat" cmpd="sng" w="1905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&gt;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15" name="Google Shape;1215;p71"/>
          <p:cNvGrpSpPr/>
          <p:nvPr/>
        </p:nvGrpSpPr>
        <p:grpSpPr>
          <a:xfrm>
            <a:off x="5760500" y="5290450"/>
            <a:ext cx="3127375" cy="1014413"/>
            <a:chOff x="3252" y="2824"/>
            <a:chExt cx="2134" cy="639"/>
          </a:xfrm>
        </p:grpSpPr>
        <p:sp>
          <p:nvSpPr>
            <p:cNvPr id="1216" name="Google Shape;1216;p71"/>
            <p:cNvSpPr txBox="1"/>
            <p:nvPr/>
          </p:nvSpPr>
          <p:spPr>
            <a:xfrm>
              <a:off x="3252" y="3211"/>
              <a:ext cx="463" cy="25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</a:t>
              </a:r>
              <a:endParaRPr/>
            </a:p>
          </p:txBody>
        </p:sp>
        <p:cxnSp>
          <p:nvCxnSpPr>
            <p:cNvPr id="1217" name="Google Shape;1217;p71"/>
            <p:cNvCxnSpPr/>
            <p:nvPr/>
          </p:nvCxnSpPr>
          <p:spPr>
            <a:xfrm flipH="1" rot="10800000">
              <a:off x="3519" y="3037"/>
              <a:ext cx="543" cy="24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sp>
          <p:nvSpPr>
            <p:cNvPr id="1218" name="Google Shape;1218;p71"/>
            <p:cNvSpPr txBox="1"/>
            <p:nvPr/>
          </p:nvSpPr>
          <p:spPr>
            <a:xfrm>
              <a:off x="3838" y="2824"/>
              <a:ext cx="1548" cy="262"/>
            </a:xfrm>
            <a:prstGeom prst="rect">
              <a:avLst/>
            </a:prstGeom>
            <a:noFill/>
            <a:ln cap="flat" cmpd="sng" w="1905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 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</a:t>
              </a:r>
              <a:r>
                <a:rPr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</a:t>
              </a:r>
              <a:r>
                <a:rPr baseline="-25000" lang="en-US" sz="2000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r>
                <a:rPr lang="en-US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&gt;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19" name="Google Shape;1219;p71"/>
          <p:cNvSpPr txBox="1"/>
          <p:nvPr/>
        </p:nvSpPr>
        <p:spPr>
          <a:xfrm>
            <a:off x="304797" y="3971300"/>
            <a:ext cx="4572000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string, use: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its order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its order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the sequences are the same</a:t>
            </a:r>
            <a:endParaRPr/>
          </a:p>
        </p:txBody>
      </p:sp>
      <p:sp>
        <p:nvSpPr>
          <p:cNvPr id="1220" name="Google Shape;1220;p71"/>
          <p:cNvSpPr txBox="1"/>
          <p:nvPr/>
        </p:nvSpPr>
        <p:spPr>
          <a:xfrm>
            <a:off x="5332018" y="440573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/>
          </a:p>
        </p:txBody>
      </p:sp>
      <p:sp>
        <p:nvSpPr>
          <p:cNvPr id="1221" name="Google Shape;1221;p71"/>
          <p:cNvSpPr txBox="1"/>
          <p:nvPr/>
        </p:nvSpPr>
        <p:spPr>
          <a:xfrm>
            <a:off x="5341914" y="5531914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1222" name="Google Shape;1222;p71"/>
          <p:cNvSpPr txBox="1"/>
          <p:nvPr/>
        </p:nvSpPr>
        <p:spPr>
          <a:xfrm>
            <a:off x="5852554" y="3477483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23" name="Google Shape;1223;p71"/>
          <p:cNvSpPr txBox="1"/>
          <p:nvPr/>
        </p:nvSpPr>
        <p:spPr>
          <a:xfrm>
            <a:off x="7587322" y="6057213"/>
            <a:ext cx="678526" cy="4000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endParaRPr/>
          </a:p>
        </p:txBody>
      </p:sp>
      <p:cxnSp>
        <p:nvCxnSpPr>
          <p:cNvPr id="1224" name="Google Shape;1224;p71"/>
          <p:cNvCxnSpPr/>
          <p:nvPr/>
        </p:nvCxnSpPr>
        <p:spPr>
          <a:xfrm flipH="1" rot="10800000">
            <a:off x="7990484" y="5640010"/>
            <a:ext cx="441115" cy="4032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25" name="Google Shape;1225;p71"/>
          <p:cNvSpPr txBox="1"/>
          <p:nvPr/>
        </p:nvSpPr>
        <p:spPr>
          <a:xfrm>
            <a:off x="7180610" y="5838693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  <a:endParaRPr/>
          </a:p>
        </p:txBody>
      </p:sp>
      <p:sp>
        <p:nvSpPr>
          <p:cNvPr id="1226" name="Google Shape;1226;p71"/>
          <p:cNvSpPr txBox="1"/>
          <p:nvPr/>
        </p:nvSpPr>
        <p:spPr>
          <a:xfrm>
            <a:off x="5867400" y="4724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/>
          </a:p>
        </p:txBody>
      </p:sp>
      <p:sp>
        <p:nvSpPr>
          <p:cNvPr id="1227" name="Google Shape;1227;p71"/>
          <p:cNvSpPr txBox="1"/>
          <p:nvPr/>
        </p:nvSpPr>
        <p:spPr>
          <a:xfrm>
            <a:off x="5715000" y="525780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/>
          </a:p>
        </p:txBody>
      </p:sp>
      <p:sp>
        <p:nvSpPr>
          <p:cNvPr id="1228" name="Google Shape;1228;p7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620225" y="1371661"/>
            <a:ext cx="7801876" cy="4622676"/>
            <a:chOff x="86825" y="61"/>
            <a:chExt cx="7801876" cy="4622676"/>
          </a:xfrm>
        </p:grpSpPr>
        <p:sp>
          <p:nvSpPr>
            <p:cNvPr id="120" name="Google Shape;120;p18"/>
            <p:cNvSpPr/>
            <p:nvPr/>
          </p:nvSpPr>
          <p:spPr>
            <a:xfrm rot="10800000">
              <a:off x="485206" y="61"/>
              <a:ext cx="7403495" cy="2229100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1042481" y="61"/>
              <a:ext cx="6846220" cy="22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Stacks: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Chapter 7 (recursion excluded)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Queues: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8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6825" y="192947"/>
              <a:ext cx="1843328" cy="184332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rot="10800000">
              <a:off x="767068" y="2779409"/>
              <a:ext cx="6631547" cy="1843328"/>
            </a:xfrm>
            <a:prstGeom prst="homePlate">
              <a:avLst>
                <a:gd fmla="val 50000" name="adj"/>
              </a:avLst>
            </a:prstGeom>
            <a:solidFill>
              <a:srgbClr val="FFFF6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227901" y="2779409"/>
              <a:ext cx="6170715" cy="1843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IT-TDT Sakai 🡪 501043 website 🡪  Lessons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http://sakai.it.tdt.edu.vn</a:t>
              </a:r>
              <a:endPara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07268" y="2779409"/>
              <a:ext cx="1843328" cy="184332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-3999" l="0" r="0" t="-3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7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  <p:sp>
        <p:nvSpPr>
          <p:cNvPr id="1235" name="Google Shape;1235;p72"/>
          <p:cNvSpPr txBox="1"/>
          <p:nvPr>
            <p:ph type="title"/>
          </p:nvPr>
        </p:nvSpPr>
        <p:spPr>
          <a:xfrm>
            <a:off x="304800" y="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10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Application: Palindromes (2/3)</a:t>
            </a:r>
            <a:endParaRPr/>
          </a:p>
        </p:txBody>
      </p:sp>
      <p:sp>
        <p:nvSpPr>
          <p:cNvPr id="1236" name="Google Shape;1236;p7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237" name="Google Shape;1237;p72"/>
          <p:cNvGrpSpPr/>
          <p:nvPr/>
        </p:nvGrpSpPr>
        <p:grpSpPr>
          <a:xfrm>
            <a:off x="152400" y="622967"/>
            <a:ext cx="8686800" cy="5926715"/>
            <a:chOff x="304800" y="1059489"/>
            <a:chExt cx="8686800" cy="5876437"/>
          </a:xfrm>
        </p:grpSpPr>
        <p:sp>
          <p:nvSpPr>
            <p:cNvPr id="1238" name="Google Shape;1238;p72"/>
            <p:cNvSpPr txBox="1"/>
            <p:nvPr/>
          </p:nvSpPr>
          <p:spPr>
            <a:xfrm>
              <a:off x="304800" y="1107263"/>
              <a:ext cx="8686800" cy="5828663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java.util.*;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Palindromes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main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(String[] args) 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throws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NoSuchElementException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you can use any of the following stack/queue implementations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 and Java classes Stack and LinkedList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//StackLLE &lt;String&gt; stack = new StackLLE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Stack &lt;String&gt; stack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&lt;String&gt; (); 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</a:t>
              </a:r>
              <a:r>
                <a:rPr b="1" lang="en-US" sz="12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Stack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is a Java class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//StackLL &lt;String&gt; stack = new StackLL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//StackArr &lt;String&gt; stack = new StackArr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//QueueLL &lt;String&gt; queue = new QueueLL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//QueueLLE &lt;String&gt; queue = new QueueLLE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//QueueArr &lt;String&gt; queue = new QueueArr 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LinkedList &lt;String&gt; queue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6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LinkedList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&lt;String&gt; 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Scanner scanner =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Scanner(System.in);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text: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String inputStr = scanner.next();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i=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inputStr.length();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String ch = inputStr.substring(i, i+1);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stack.push(ch);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queue.offer(ch);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9" name="Google Shape;1239;p72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Palindromes.java</a:t>
              </a:r>
              <a:endParaRPr/>
            </a:p>
          </p:txBody>
        </p:sp>
      </p:grpSp>
      <p:sp>
        <p:nvSpPr>
          <p:cNvPr id="1240" name="Google Shape;1240;p72"/>
          <p:cNvSpPr/>
          <p:nvPr/>
        </p:nvSpPr>
        <p:spPr>
          <a:xfrm>
            <a:off x="6477000" y="4343400"/>
            <a:ext cx="2286000" cy="1828800"/>
          </a:xfrm>
          <a:prstGeom prst="wedgeRectCallout">
            <a:avLst>
              <a:gd fmla="val -99830" name="adj1"/>
              <a:gd fmla="val -56331" name="adj2"/>
            </a:avLst>
          </a:prstGeom>
          <a:noFill/>
          <a:ln cap="flat" cmpd="sng" w="25400">
            <a:solidFill>
              <a:srgbClr val="00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r>
              <a:rPr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Java class that implements interface Queue and other interfaces, such as Serializable, Cloneable, Iterable&lt;E&gt;, Collection&lt;E&gt;, Deque&lt;E&gt;, List&lt;E&gt;.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3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10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Application: Palindromes (3/3)</a:t>
            </a:r>
            <a:endParaRPr/>
          </a:p>
        </p:txBody>
      </p:sp>
      <p:sp>
        <p:nvSpPr>
          <p:cNvPr id="1247" name="Google Shape;1247;p7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248" name="Google Shape;1248;p73"/>
          <p:cNvGrpSpPr/>
          <p:nvPr/>
        </p:nvGrpSpPr>
        <p:grpSpPr>
          <a:xfrm>
            <a:off x="228600" y="914400"/>
            <a:ext cx="8686800" cy="4368441"/>
            <a:chOff x="304800" y="1059489"/>
            <a:chExt cx="8686800" cy="4037950"/>
          </a:xfrm>
        </p:grpSpPr>
        <p:sp>
          <p:nvSpPr>
            <p:cNvPr id="1249" name="Google Shape;1249;p73"/>
            <p:cNvSpPr txBox="1"/>
            <p:nvPr/>
          </p:nvSpPr>
          <p:spPr>
            <a:xfrm>
              <a:off x="304800" y="1143001"/>
              <a:ext cx="8686800" cy="3954438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rgbClr val="FF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boolean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ans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try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(!stack.isEmpty() &amp;&amp; ans)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(!(stack.pop().equals(queue.poll())))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		ans =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 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catch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(NoSuchElementException  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throw new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NoSuchElementException();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System.out.print(inputStr + 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 is 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 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(ans)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"a palindrome"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System.out.println(</a:t>
              </a:r>
              <a:r>
                <a:rPr b="1" lang="en-US" sz="16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"NOT a palindrome"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0" name="Google Shape;1250;p73"/>
            <p:cNvSpPr/>
            <p:nvPr/>
          </p:nvSpPr>
          <p:spPr>
            <a:xfrm>
              <a:off x="6629400" y="1059489"/>
              <a:ext cx="1981200" cy="352176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Palindromes.java</a:t>
              </a:r>
              <a:endParaRPr/>
            </a:p>
          </p:txBody>
        </p:sp>
      </p:grpSp>
      <p:sp>
        <p:nvSpPr>
          <p:cNvPr id="1251" name="Google Shape;1251;p7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7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Summary </a:t>
            </a:r>
            <a:endParaRPr/>
          </a:p>
        </p:txBody>
      </p:sp>
      <p:sp>
        <p:nvSpPr>
          <p:cNvPr id="1258" name="Google Shape;1258;p74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learn to create our own data structures from array and linked list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LIFO </a:t>
            </a:r>
            <a:r>
              <a:rPr lang="en-US" sz="2400"/>
              <a:t>vs</a:t>
            </a:r>
            <a:r>
              <a:rPr lang="en-US" sz="2400">
                <a:solidFill>
                  <a:srgbClr val="0000FF"/>
                </a:solidFill>
              </a:rPr>
              <a:t> FIFO – a simple difference that leads to very different applications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Drawings can often help in understanding the cases still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Please do not forget that the Java Library class is much more comprehensive than our own – for sit-in lab or exam, please use the one as told. </a:t>
            </a:r>
            <a:endParaRPr sz="2800">
              <a:solidFill>
                <a:srgbClr val="002060"/>
              </a:solidFill>
            </a:endParaRPr>
          </a:p>
        </p:txBody>
      </p:sp>
      <p:sp>
        <p:nvSpPr>
          <p:cNvPr id="1259" name="Google Shape;1259;p7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60" name="Google Shape;1260;p7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75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99FF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Programs used in this lecture</a:t>
            </a:r>
            <a:endParaRPr b="1" sz="40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Stacks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StackADT.java, StackArr.java, StackLL.java, StackLLE.java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TestStack.java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Postfix.java, Prefix.java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Queues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QueueADT.java, QueueArr.java, QueueLL.java, QueueLLE.java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TestQueue.java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</a:rPr>
              <a:t>Application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Palindromes.java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5" name="Google Shape;135;p1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99FF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Outline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0700" lvl="0" marL="520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Stack ADT (Motivation)  </a:t>
            </a:r>
            <a:endParaRPr sz="2400"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Stack Implementation via Array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Stack Implementation via Linked List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java.util.</a:t>
            </a:r>
            <a:r>
              <a:rPr lang="en-US" sz="2400" u="sng">
                <a:solidFill>
                  <a:srgbClr val="0000FF"/>
                </a:solidFill>
              </a:rPr>
              <a:t>Stack &lt;E&gt;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Stack Applications </a:t>
            </a:r>
            <a:endParaRPr/>
          </a:p>
          <a:p>
            <a:pPr indent="-457200" lvl="1" marL="10874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/>
              <a:t>Bracket matching</a:t>
            </a:r>
            <a:endParaRPr/>
          </a:p>
          <a:p>
            <a:pPr indent="-457200" lvl="1" marL="10874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/>
              <a:t>Postfix calculation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Queue ADT (Motivation)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Queue Implementation via Array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Queue Implementation via Tailed Linked List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java.util.interface </a:t>
            </a:r>
            <a:r>
              <a:rPr lang="en-US" sz="2400" u="sng">
                <a:solidFill>
                  <a:srgbClr val="0000FF"/>
                </a:solidFill>
              </a:rPr>
              <a:t>Queue &lt;E&gt;</a:t>
            </a:r>
            <a:endParaRPr/>
          </a:p>
          <a:p>
            <a:pPr indent="-520700" lvl="0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rabicPeriod"/>
            </a:pPr>
            <a:r>
              <a:rPr lang="en-US" sz="2400">
                <a:solidFill>
                  <a:srgbClr val="0000FF"/>
                </a:solidFill>
              </a:rPr>
              <a:t>Application: Palindromes</a:t>
            </a:r>
            <a:endParaRPr sz="2400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44" name="Google Shape;144;p2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9: Stacks and Queues]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1-5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Stacks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ast-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irst-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ut (</a:t>
            </a:r>
            <a:r>
              <a:rPr lang="en-US" sz="32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LIFO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stackofbooks01.png"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114800"/>
            <a:ext cx="2032368" cy="203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